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67F43-5952-4CE2-A214-73A22F14414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C34ACA3-9029-4A23-8CD2-113539C66174}">
      <dgm:prSet phldrT="[Text]"/>
      <dgm:spPr/>
      <dgm:t>
        <a:bodyPr/>
        <a:lstStyle/>
        <a:p>
          <a:endParaRPr lang="en-US" dirty="0"/>
        </a:p>
      </dgm:t>
    </dgm:pt>
    <dgm:pt modelId="{C34E858F-B6E5-45FC-BDFD-F14106AD856F}" type="parTrans" cxnId="{EE2FFCD0-B703-4509-9878-4D5DE2B9D911}">
      <dgm:prSet/>
      <dgm:spPr/>
      <dgm:t>
        <a:bodyPr/>
        <a:lstStyle/>
        <a:p>
          <a:endParaRPr lang="en-US"/>
        </a:p>
      </dgm:t>
    </dgm:pt>
    <dgm:pt modelId="{2AA48226-F434-4115-BB99-95D23A4FF4A8}" type="sibTrans" cxnId="{EE2FFCD0-B703-4509-9878-4D5DE2B9D911}">
      <dgm:prSet/>
      <dgm:spPr/>
      <dgm:t>
        <a:bodyPr/>
        <a:lstStyle/>
        <a:p>
          <a:endParaRPr lang="en-US"/>
        </a:p>
      </dgm:t>
    </dgm:pt>
    <dgm:pt modelId="{983C39EB-46FD-4FD7-A95F-F44C472D7E10}">
      <dgm:prSet phldrT="[Text]"/>
      <dgm:spPr/>
      <dgm:t>
        <a:bodyPr/>
        <a:lstStyle/>
        <a:p>
          <a:endParaRPr lang="en-US" dirty="0"/>
        </a:p>
      </dgm:t>
    </dgm:pt>
    <dgm:pt modelId="{93D74EBB-51F3-433F-A672-0850BBF15963}" type="parTrans" cxnId="{F6700122-DE2F-420E-B26E-6519FD90868B}">
      <dgm:prSet/>
      <dgm:spPr/>
      <dgm:t>
        <a:bodyPr/>
        <a:lstStyle/>
        <a:p>
          <a:endParaRPr lang="en-US"/>
        </a:p>
      </dgm:t>
    </dgm:pt>
    <dgm:pt modelId="{2CAE70BE-05E9-4B0F-8B9A-014BE2944A02}" type="sibTrans" cxnId="{F6700122-DE2F-420E-B26E-6519FD90868B}">
      <dgm:prSet/>
      <dgm:spPr/>
      <dgm:t>
        <a:bodyPr/>
        <a:lstStyle/>
        <a:p>
          <a:endParaRPr lang="en-US"/>
        </a:p>
      </dgm:t>
    </dgm:pt>
    <dgm:pt modelId="{4817BB35-56BC-46F7-92CA-2635251BDB95}" type="pres">
      <dgm:prSet presAssocID="{92567F43-5952-4CE2-A214-73A22F144149}" presName="compositeShape" presStyleCnt="0">
        <dgm:presLayoutVars>
          <dgm:chMax val="7"/>
          <dgm:dir/>
          <dgm:resizeHandles val="exact"/>
        </dgm:presLayoutVars>
      </dgm:prSet>
      <dgm:spPr/>
    </dgm:pt>
    <dgm:pt modelId="{57328BB2-ECEC-4A7D-A501-D005C630C95C}" type="pres">
      <dgm:prSet presAssocID="{0C34ACA3-9029-4A23-8CD2-113539C66174}" presName="circ1" presStyleLbl="vennNode1" presStyleIdx="0" presStyleCnt="2" custLinFactNeighborX="-224" custLinFactNeighborY="-532"/>
      <dgm:spPr/>
    </dgm:pt>
    <dgm:pt modelId="{228011AE-EBB1-4C4B-867F-6555A0A6D0AB}" type="pres">
      <dgm:prSet presAssocID="{0C34ACA3-9029-4A23-8CD2-113539C6617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A624A2-0520-4E6F-BADC-5F5296F27F68}" type="pres">
      <dgm:prSet presAssocID="{983C39EB-46FD-4FD7-A95F-F44C472D7E10}" presName="circ2" presStyleLbl="vennNode1" presStyleIdx="1" presStyleCnt="2" custLinFactNeighborX="-697" custLinFactNeighborY="233"/>
      <dgm:spPr/>
    </dgm:pt>
    <dgm:pt modelId="{64AC1974-B5DC-429A-9413-62327742337F}" type="pres">
      <dgm:prSet presAssocID="{983C39EB-46FD-4FD7-A95F-F44C472D7E1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6700122-DE2F-420E-B26E-6519FD90868B}" srcId="{92567F43-5952-4CE2-A214-73A22F144149}" destId="{983C39EB-46FD-4FD7-A95F-F44C472D7E10}" srcOrd="1" destOrd="0" parTransId="{93D74EBB-51F3-433F-A672-0850BBF15963}" sibTransId="{2CAE70BE-05E9-4B0F-8B9A-014BE2944A02}"/>
    <dgm:cxn modelId="{C5CF5161-EA09-447B-B218-61E8C1A53201}" type="presOf" srcId="{0C34ACA3-9029-4A23-8CD2-113539C66174}" destId="{228011AE-EBB1-4C4B-867F-6555A0A6D0AB}" srcOrd="1" destOrd="0" presId="urn:microsoft.com/office/officeart/2005/8/layout/venn1"/>
    <dgm:cxn modelId="{B64E0BB8-EE3F-44E7-86E0-D6A30680F7BA}" type="presOf" srcId="{92567F43-5952-4CE2-A214-73A22F144149}" destId="{4817BB35-56BC-46F7-92CA-2635251BDB95}" srcOrd="0" destOrd="0" presId="urn:microsoft.com/office/officeart/2005/8/layout/venn1"/>
    <dgm:cxn modelId="{EC5064C7-5FC2-4702-B8C2-2C34EC7B032C}" type="presOf" srcId="{0C34ACA3-9029-4A23-8CD2-113539C66174}" destId="{57328BB2-ECEC-4A7D-A501-D005C630C95C}" srcOrd="0" destOrd="0" presId="urn:microsoft.com/office/officeart/2005/8/layout/venn1"/>
    <dgm:cxn modelId="{EE2FFCD0-B703-4509-9878-4D5DE2B9D911}" srcId="{92567F43-5952-4CE2-A214-73A22F144149}" destId="{0C34ACA3-9029-4A23-8CD2-113539C66174}" srcOrd="0" destOrd="0" parTransId="{C34E858F-B6E5-45FC-BDFD-F14106AD856F}" sibTransId="{2AA48226-F434-4115-BB99-95D23A4FF4A8}"/>
    <dgm:cxn modelId="{3FF043D7-1F18-4E2E-8FA8-AD422F1E94B4}" type="presOf" srcId="{983C39EB-46FD-4FD7-A95F-F44C472D7E10}" destId="{1CA624A2-0520-4E6F-BADC-5F5296F27F68}" srcOrd="0" destOrd="0" presId="urn:microsoft.com/office/officeart/2005/8/layout/venn1"/>
    <dgm:cxn modelId="{ABF9F4EB-370D-4808-B138-ACE28454FFDF}" type="presOf" srcId="{983C39EB-46FD-4FD7-A95F-F44C472D7E10}" destId="{64AC1974-B5DC-429A-9413-62327742337F}" srcOrd="1" destOrd="0" presId="urn:microsoft.com/office/officeart/2005/8/layout/venn1"/>
    <dgm:cxn modelId="{47F99948-BC3E-4CCA-81DA-5198E6AE3FC8}" type="presParOf" srcId="{4817BB35-56BC-46F7-92CA-2635251BDB95}" destId="{57328BB2-ECEC-4A7D-A501-D005C630C95C}" srcOrd="0" destOrd="0" presId="urn:microsoft.com/office/officeart/2005/8/layout/venn1"/>
    <dgm:cxn modelId="{2C4C54A6-5678-4B09-963B-79B1B855CDF7}" type="presParOf" srcId="{4817BB35-56BC-46F7-92CA-2635251BDB95}" destId="{228011AE-EBB1-4C4B-867F-6555A0A6D0AB}" srcOrd="1" destOrd="0" presId="urn:microsoft.com/office/officeart/2005/8/layout/venn1"/>
    <dgm:cxn modelId="{9654FBDF-A51B-4F23-BE47-07DDF65423A4}" type="presParOf" srcId="{4817BB35-56BC-46F7-92CA-2635251BDB95}" destId="{1CA624A2-0520-4E6F-BADC-5F5296F27F68}" srcOrd="2" destOrd="0" presId="urn:microsoft.com/office/officeart/2005/8/layout/venn1"/>
    <dgm:cxn modelId="{7D255033-16F2-4E00-A017-C7AF2EC46A4C}" type="presParOf" srcId="{4817BB35-56BC-46F7-92CA-2635251BDB95}" destId="{64AC1974-B5DC-429A-9413-62327742337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28BB2-ECEC-4A7D-A501-D005C630C95C}">
      <dsp:nvSpPr>
        <dsp:cNvPr id="0" name=""/>
        <dsp:cNvSpPr/>
      </dsp:nvSpPr>
      <dsp:spPr>
        <a:xfrm>
          <a:off x="127082" y="200642"/>
          <a:ext cx="3318035" cy="33180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90411" y="591910"/>
        <a:ext cx="1913101" cy="2535499"/>
      </dsp:txXfrm>
    </dsp:sp>
    <dsp:sp modelId="{1CA624A2-0520-4E6F-BADC-5F5296F27F68}">
      <dsp:nvSpPr>
        <dsp:cNvPr id="0" name=""/>
        <dsp:cNvSpPr/>
      </dsp:nvSpPr>
      <dsp:spPr>
        <a:xfrm>
          <a:off x="2502765" y="226025"/>
          <a:ext cx="3318035" cy="33180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444369" y="617293"/>
        <a:ext cx="1913101" cy="253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2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A01797-5FEA-40FD-8944-F9FE1689DBE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reiser.m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49-5837-40C8-B8A8-167E9C802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221" y="1214438"/>
            <a:ext cx="8213558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Flatiron Data Science Phase 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D1321-0D71-47F7-9B64-146386D10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Madeleine Reiser</a:t>
            </a:r>
          </a:p>
          <a:p>
            <a:pPr algn="ctr"/>
            <a:r>
              <a:rPr lang="en-US" dirty="0"/>
              <a:t>August 24, 2021</a:t>
            </a:r>
          </a:p>
        </p:txBody>
      </p:sp>
    </p:spTree>
    <p:extLst>
      <p:ext uri="{BB962C8B-B14F-4D97-AF65-F5344CB8AC3E}">
        <p14:creationId xmlns:p14="http://schemas.microsoft.com/office/powerpoint/2010/main" val="321020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F2A6B0-6820-4639-8F54-D464E0CF8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44243"/>
            <a:ext cx="5554744" cy="37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5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469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BV Studios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2D260A-02D6-42D0-88B9-33F3870F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09008"/>
            <a:ext cx="7320441" cy="378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7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469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WB Studios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DB7479-9596-4062-B18F-4EB878C1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14780"/>
            <a:ext cx="6819802" cy="359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7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469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Paramount/</a:t>
            </a:r>
            <a:r>
              <a:rPr lang="en-US" b="1" dirty="0" err="1"/>
              <a:t>Dreamworks</a:t>
            </a:r>
            <a:r>
              <a:rPr lang="en-US" b="1" dirty="0"/>
              <a:t> Studios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7026D9-D720-46E6-AB7D-19906E416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83783"/>
            <a:ext cx="6933071" cy="36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5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8F16-AC3D-40C6-B1CF-C35877BD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F484-265A-4C6E-BE02-9DDD6965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Adventure/Drama/Sport films make the most money in the Domestic Box Office, invest in live sporting events.</a:t>
            </a:r>
          </a:p>
          <a:p>
            <a:r>
              <a:rPr lang="en-US" sz="2400" dirty="0"/>
              <a:t>Action/Adventure/Sci-fi and Action/Adventure/Animation films are the 2</a:t>
            </a:r>
            <a:r>
              <a:rPr lang="en-US" sz="2400" baseline="30000" dirty="0"/>
              <a:t>nd</a:t>
            </a:r>
            <a:r>
              <a:rPr lang="en-US" sz="2400" dirty="0"/>
              <a:t> and 3</a:t>
            </a:r>
            <a:r>
              <a:rPr lang="en-US" sz="2400" baseline="30000" dirty="0"/>
              <a:t>rd</a:t>
            </a:r>
            <a:r>
              <a:rPr lang="en-US" sz="2400" dirty="0"/>
              <a:t> most profitable genres, those with sequels do the best. </a:t>
            </a:r>
          </a:p>
          <a:p>
            <a:r>
              <a:rPr lang="en-US" sz="2400" dirty="0"/>
              <a:t>Because Documentaries are the highest rated genre, invest in these as well, for recognition and awards.</a:t>
            </a:r>
          </a:p>
          <a:p>
            <a:r>
              <a:rPr lang="en-US" sz="2400" dirty="0"/>
              <a:t>In the future, data from 2019 onward would be interesting to look at to see how the film industry was affected by the Covid-19 Pandemic and how they adapted.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91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849-7507-4B26-98D1-A3CA33F2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DC1D-203E-4E81-884D-92A7F768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reiser.mb@gmail.com</a:t>
            </a:r>
            <a:endParaRPr lang="en-US" sz="2800" dirty="0"/>
          </a:p>
          <a:p>
            <a:pPr algn="ctr"/>
            <a:r>
              <a:rPr lang="en-US" sz="2800" dirty="0"/>
              <a:t>GitHub: @turtleduck18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773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27B9-6093-4729-BAB8-562872D6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C5A4-C289-4CF2-A0E2-3B42BFE6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MT"/>
              </a:rPr>
              <a:t>● </a:t>
            </a:r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ProximaNova-Regular"/>
              </a:rPr>
              <a:t>Business Problem</a:t>
            </a:r>
          </a:p>
          <a:p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MT"/>
              </a:rPr>
              <a:t>● </a:t>
            </a:r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ProximaNova-Regular"/>
              </a:rPr>
              <a:t>Data</a:t>
            </a:r>
          </a:p>
          <a:p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MT"/>
              </a:rPr>
              <a:t>● </a:t>
            </a:r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ProximaNova-Regular"/>
              </a:rPr>
              <a:t>Methods</a:t>
            </a:r>
          </a:p>
          <a:p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MT"/>
              </a:rPr>
              <a:t>● </a:t>
            </a:r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ProximaNova-Regular"/>
              </a:rPr>
              <a:t>Results</a:t>
            </a:r>
          </a:p>
          <a:p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MT"/>
              </a:rPr>
              <a:t>● </a:t>
            </a:r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ProximaNova-Regular"/>
              </a:rPr>
              <a:t>Conclusions</a:t>
            </a:r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9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8F0E-1E5B-4461-971C-595AB3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EF2D-E373-4EAD-9681-5DB4E8F8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wants to create their own movie streaming service and </a:t>
            </a:r>
          </a:p>
        </p:txBody>
      </p:sp>
    </p:spTree>
    <p:extLst>
      <p:ext uri="{BB962C8B-B14F-4D97-AF65-F5344CB8AC3E}">
        <p14:creationId xmlns:p14="http://schemas.microsoft.com/office/powerpoint/2010/main" val="37132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F7D162D-1A1C-4D89-A528-90A25C8E70A8}"/>
              </a:ext>
            </a:extLst>
          </p:cNvPr>
          <p:cNvSpPr txBox="1"/>
          <p:nvPr/>
        </p:nvSpPr>
        <p:spPr>
          <a:xfrm>
            <a:off x="1771837" y="587903"/>
            <a:ext cx="3567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IMDB Datasets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92F9B4C-367D-491D-8157-F1B4EFBBE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322783"/>
              </p:ext>
            </p:extLst>
          </p:nvPr>
        </p:nvGraphicFramePr>
        <p:xfrm>
          <a:off x="117558" y="2395831"/>
          <a:ext cx="5978442" cy="375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BA3DA2-A04F-416F-9D33-9B552B7E89C8}"/>
              </a:ext>
            </a:extLst>
          </p:cNvPr>
          <p:cNvSpPr txBox="1"/>
          <p:nvPr/>
        </p:nvSpPr>
        <p:spPr>
          <a:xfrm>
            <a:off x="559505" y="193610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imdb_title_basics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B60BB-E1CB-481E-B76D-343F6069D57E}"/>
              </a:ext>
            </a:extLst>
          </p:cNvPr>
          <p:cNvSpPr txBox="1"/>
          <p:nvPr/>
        </p:nvSpPr>
        <p:spPr>
          <a:xfrm>
            <a:off x="3464558" y="1922180"/>
            <a:ext cx="247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imdb_title_ratings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61FC3-CC9B-420F-9595-75F1FEFC0B7E}"/>
              </a:ext>
            </a:extLst>
          </p:cNvPr>
          <p:cNvSpPr txBox="1"/>
          <p:nvPr/>
        </p:nvSpPr>
        <p:spPr>
          <a:xfrm>
            <a:off x="928525" y="3098078"/>
            <a:ext cx="1811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primary_title</a:t>
            </a:r>
            <a:endParaRPr lang="en-US" dirty="0"/>
          </a:p>
          <a:p>
            <a:r>
              <a:rPr lang="en-US" dirty="0" err="1"/>
              <a:t>original_title</a:t>
            </a:r>
            <a:endParaRPr lang="en-US" dirty="0"/>
          </a:p>
          <a:p>
            <a:r>
              <a:rPr lang="en-US" dirty="0" err="1"/>
              <a:t>start_year</a:t>
            </a:r>
            <a:endParaRPr lang="en-US" dirty="0"/>
          </a:p>
          <a:p>
            <a:r>
              <a:rPr lang="en-US" dirty="0" err="1"/>
              <a:t>runtime_minutes</a:t>
            </a:r>
            <a:endParaRPr lang="en-US" dirty="0"/>
          </a:p>
          <a:p>
            <a:r>
              <a:rPr lang="en-US" dirty="0"/>
              <a:t>genres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5BA55-ACF2-41BB-B39E-67F6A4B5FC8D}"/>
              </a:ext>
            </a:extLst>
          </p:cNvPr>
          <p:cNvSpPr txBox="1"/>
          <p:nvPr/>
        </p:nvSpPr>
        <p:spPr>
          <a:xfrm>
            <a:off x="3793593" y="3098078"/>
            <a:ext cx="298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averagerating</a:t>
            </a:r>
            <a:endParaRPr lang="en-US" dirty="0"/>
          </a:p>
          <a:p>
            <a:r>
              <a:rPr lang="en-US" dirty="0" err="1"/>
              <a:t>numvotes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BFFB2-2178-4211-BD11-CA8D986F77DA}"/>
              </a:ext>
            </a:extLst>
          </p:cNvPr>
          <p:cNvSpPr txBox="1"/>
          <p:nvPr/>
        </p:nvSpPr>
        <p:spPr>
          <a:xfrm>
            <a:off x="2712274" y="3658661"/>
            <a:ext cx="78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tconst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01AA13-1EB5-4434-99BC-079C8F61E296}"/>
              </a:ext>
            </a:extLst>
          </p:cNvPr>
          <p:cNvCxnSpPr/>
          <p:nvPr/>
        </p:nvCxnSpPr>
        <p:spPr>
          <a:xfrm>
            <a:off x="6096000" y="614680"/>
            <a:ext cx="0" cy="5628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E4F08-593C-48D6-9ABD-B816E7AAB122}"/>
              </a:ext>
            </a:extLst>
          </p:cNvPr>
          <p:cNvSpPr txBox="1"/>
          <p:nvPr/>
        </p:nvSpPr>
        <p:spPr>
          <a:xfrm>
            <a:off x="6700684" y="409829"/>
            <a:ext cx="39800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Box Office Mojo </a:t>
            </a:r>
          </a:p>
          <a:p>
            <a:pPr algn="ctr"/>
            <a:r>
              <a:rPr lang="en-US" sz="4400" dirty="0"/>
              <a:t>Dataset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5FB4D6-3EE2-4B7C-BF8A-DC03EBC1B7C7}"/>
              </a:ext>
            </a:extLst>
          </p:cNvPr>
          <p:cNvSpPr txBox="1"/>
          <p:nvPr/>
        </p:nvSpPr>
        <p:spPr>
          <a:xfrm>
            <a:off x="7532737" y="2153012"/>
            <a:ext cx="24765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domestic_gross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foreign_gross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76334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3222-C8B8-4A57-9E9D-71589366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24CB-6654-4F73-A491-E24A1474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48037"/>
            <a:ext cx="10058400" cy="4023360"/>
          </a:xfrm>
        </p:spPr>
        <p:txBody>
          <a:bodyPr>
            <a:normAutofit/>
          </a:bodyPr>
          <a:lstStyle/>
          <a:p>
            <a:r>
              <a:rPr lang="en-US" sz="2600" dirty="0"/>
              <a:t>- Merged the two IMDB datasets</a:t>
            </a:r>
          </a:p>
          <a:p>
            <a:pPr marL="0" indent="0">
              <a:buNone/>
            </a:pPr>
            <a:r>
              <a:rPr lang="en-US" sz="2600" dirty="0"/>
              <a:t>	-  Dropped rows where average rating is </a:t>
            </a:r>
            <a:r>
              <a:rPr lang="en-US" sz="2600" dirty="0" err="1"/>
              <a:t>NaN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-  Limited years from 2010-2018</a:t>
            </a:r>
          </a:p>
          <a:p>
            <a:r>
              <a:rPr lang="en-US" sz="2600" dirty="0"/>
              <a:t>- Merge IMDB and BOM datasets </a:t>
            </a:r>
          </a:p>
          <a:p>
            <a:r>
              <a:rPr lang="en-US" sz="2600" dirty="0"/>
              <a:t>- Correlation Matrix 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7290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BCF370-621E-4342-8865-E0195DD4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40" y="1969834"/>
            <a:ext cx="4993643" cy="398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4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43B27F-5ACB-4B3E-AE88-E12FC20CC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74" y="2132736"/>
            <a:ext cx="5172075" cy="341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9AE8E3-59F2-42BB-9ABD-DA3B4AD1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05" y="2132737"/>
            <a:ext cx="5544721" cy="34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6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68845BF-763F-4AC4-9B22-7C291B29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82443"/>
            <a:ext cx="4531877" cy="298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49DC7E5-1761-4091-B33D-C185CCFA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2443"/>
            <a:ext cx="5172075" cy="298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474F60-45B1-40C8-B0B5-2CA081EEB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3" y="2183161"/>
            <a:ext cx="5721127" cy="356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829939C-3715-421E-B8E8-BD5EE9FA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1" y="2183162"/>
            <a:ext cx="5309356" cy="356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903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238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ArialMT</vt:lpstr>
      <vt:lpstr>Calibri</vt:lpstr>
      <vt:lpstr>Calibri Light</vt:lpstr>
      <vt:lpstr>ProximaNova-Regular</vt:lpstr>
      <vt:lpstr>Retrospect</vt:lpstr>
      <vt:lpstr>Flatiron Data Science Phase 1 Project</vt:lpstr>
      <vt:lpstr>Outline</vt:lpstr>
      <vt:lpstr>Business Problem</vt:lpstr>
      <vt:lpstr>PowerPoint Presentation</vt:lpstr>
      <vt:lpstr>Methods</vt:lpstr>
      <vt:lpstr>Results</vt:lpstr>
      <vt:lpstr>Results</vt:lpstr>
      <vt:lpstr>Results</vt:lpstr>
      <vt:lpstr>Results</vt:lpstr>
      <vt:lpstr>Results</vt:lpstr>
      <vt:lpstr>BV Studios</vt:lpstr>
      <vt:lpstr>WB Studios</vt:lpstr>
      <vt:lpstr>Paramount/Dreamworks Studios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Flatiron Data Science Phase 1 Project</dc:title>
  <dc:creator>Madeleine Reiser</dc:creator>
  <cp:lastModifiedBy>Madeleine Reiser</cp:lastModifiedBy>
  <cp:revision>1</cp:revision>
  <dcterms:created xsi:type="dcterms:W3CDTF">2021-08-24T01:27:28Z</dcterms:created>
  <dcterms:modified xsi:type="dcterms:W3CDTF">2021-08-24T02:52:50Z</dcterms:modified>
</cp:coreProperties>
</file>