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1"/>
  </p:notesMasterIdLst>
  <p:sldIdLst>
    <p:sldId id="257" r:id="rId2"/>
    <p:sldId id="269" r:id="rId3"/>
    <p:sldId id="270" r:id="rId4"/>
    <p:sldId id="271" r:id="rId5"/>
    <p:sldId id="258" r:id="rId6"/>
    <p:sldId id="260" r:id="rId7"/>
    <p:sldId id="286" r:id="rId8"/>
    <p:sldId id="287" r:id="rId9"/>
    <p:sldId id="259" r:id="rId10"/>
    <p:sldId id="278" r:id="rId11"/>
    <p:sldId id="279" r:id="rId12"/>
    <p:sldId id="280" r:id="rId13"/>
    <p:sldId id="261" r:id="rId14"/>
    <p:sldId id="277" r:id="rId15"/>
    <p:sldId id="262" r:id="rId16"/>
    <p:sldId id="285" r:id="rId17"/>
    <p:sldId id="281" r:id="rId18"/>
    <p:sldId id="284" r:id="rId19"/>
    <p:sldId id="283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CC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7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A147053-7D4F-4920-A0A9-B855638F842B}" type="datetimeFigureOut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C4CD421-B9DE-4989-B33D-A81D18F26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96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57200" y="2363788"/>
            <a:ext cx="8153400" cy="1600200"/>
            <a:chOff x="288" y="1489"/>
            <a:chExt cx="5136" cy="1008"/>
          </a:xfrm>
        </p:grpSpPr>
        <p:sp>
          <p:nvSpPr>
            <p:cNvPr id="5" name="Arc 3"/>
            <p:cNvSpPr>
              <a:spLocks/>
            </p:cNvSpPr>
            <p:nvPr/>
          </p:nvSpPr>
          <p:spPr bwMode="invGray">
            <a:xfrm>
              <a:off x="3595" y="1489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invGray">
            <a:xfrm>
              <a:off x="3548" y="1593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Arc 5"/>
            <p:cNvSpPr>
              <a:spLocks/>
            </p:cNvSpPr>
            <p:nvPr/>
          </p:nvSpPr>
          <p:spPr bwMode="invGray">
            <a:xfrm>
              <a:off x="3521" y="1732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invGray">
            <a:xfrm>
              <a:off x="288" y="1940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03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F89954-4F01-46D5-B80C-F8F8CBF0C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AA91F-AF36-45F3-86B8-9894B286E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43122-6FA2-4ACB-8B49-4C93A6CB3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AC914-B330-4F80-87AC-60D14C514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9ED25-0FFF-4C53-A673-BB5EB142C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C3BBE-9BB6-4FBF-9EA1-07090019D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6299-5522-473F-9BB7-59E01FA31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1E652-790D-4344-BD3A-E20CE27A5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02F3A-1FAA-4BF3-AA63-F29934404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479E4-F691-4A69-90D5-AB748A303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75776-63B8-4672-B05C-3A151ED21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57200" y="992188"/>
            <a:ext cx="8153400" cy="1600200"/>
            <a:chOff x="288" y="625"/>
            <a:chExt cx="5136" cy="1008"/>
          </a:xfrm>
        </p:grpSpPr>
        <p:sp>
          <p:nvSpPr>
            <p:cNvPr id="3075" name="Arc 3"/>
            <p:cNvSpPr>
              <a:spLocks/>
            </p:cNvSpPr>
            <p:nvPr/>
          </p:nvSpPr>
          <p:spPr bwMode="invGray">
            <a:xfrm>
              <a:off x="3595" y="625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6" name="Arc 4"/>
            <p:cNvSpPr>
              <a:spLocks/>
            </p:cNvSpPr>
            <p:nvPr/>
          </p:nvSpPr>
          <p:spPr bwMode="invGray">
            <a:xfrm>
              <a:off x="3548" y="729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7" name="Arc 5"/>
            <p:cNvSpPr>
              <a:spLocks/>
            </p:cNvSpPr>
            <p:nvPr/>
          </p:nvSpPr>
          <p:spPr bwMode="invGray">
            <a:xfrm>
              <a:off x="3521" y="868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8" name="AutoShape 6"/>
            <p:cNvSpPr>
              <a:spLocks noChangeArrowheads="1"/>
            </p:cNvSpPr>
            <p:nvPr/>
          </p:nvSpPr>
          <p:spPr bwMode="invGray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C9BA5FDB-9A7F-4453-A914-A9AD24EA79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ls.unc.edu/blaze/java/javahist.html" TargetMode="External"/><Relationship Id="rId2" Type="http://schemas.openxmlformats.org/officeDocument/2006/relationships/hyperlink" Target="http://www.java.com/en/javahistory/index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i.cs.vt.edu/~wwwbtb/book/chap1/java_hist.html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flection_(computer_science)" TargetMode="External"/><Relationship Id="rId13" Type="http://schemas.openxmlformats.org/officeDocument/2006/relationships/hyperlink" Target="https://en.wikipedia.org/wiki/Artificial_intelligence" TargetMode="External"/><Relationship Id="rId3" Type="http://schemas.openxmlformats.org/officeDocument/2006/relationships/hyperlink" Target="https://en.wikipedia.org/wiki/Imperative_programming" TargetMode="External"/><Relationship Id="rId7" Type="http://schemas.openxmlformats.org/officeDocument/2006/relationships/hyperlink" Target="https://en.wikipedia.org/wiki/Dynamically_typed" TargetMode="External"/><Relationship Id="rId12" Type="http://schemas.openxmlformats.org/officeDocument/2006/relationships/hyperlink" Target="https://en.wikipedia.org/wiki/Lambda_calculus" TargetMode="External"/><Relationship Id="rId2" Type="http://schemas.openxmlformats.org/officeDocument/2006/relationships/hyperlink" Target="https://en.wikipedia.org/wiki/General-purpose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eneric_programming" TargetMode="External"/><Relationship Id="rId11" Type="http://schemas.openxmlformats.org/officeDocument/2006/relationships/hyperlink" Target="https://en.wikipedia.org/wiki/Alonzo_Church" TargetMode="External"/><Relationship Id="rId5" Type="http://schemas.openxmlformats.org/officeDocument/2006/relationships/hyperlink" Target="https://en.wikipedia.org/wiki/Object-oriented_programming" TargetMode="External"/><Relationship Id="rId10" Type="http://schemas.openxmlformats.org/officeDocument/2006/relationships/hyperlink" Target="https://en.wikipedia.org/wiki/Constructionist_learning" TargetMode="External"/><Relationship Id="rId4" Type="http://schemas.openxmlformats.org/officeDocument/2006/relationships/hyperlink" Target="https://en.wikipedia.org/wiki/Programming_language" TargetMode="External"/><Relationship Id="rId9" Type="http://schemas.openxmlformats.org/officeDocument/2006/relationships/hyperlink" Target="https://en.wikipedia.org/wiki/Educatio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venez.com/la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odularity_(programming)" TargetMode="External"/><Relationship Id="rId3" Type="http://schemas.openxmlformats.org/officeDocument/2006/relationships/hyperlink" Target="https://en.wikipedia.org/wiki/General-purpose_language" TargetMode="External"/><Relationship Id="rId7" Type="http://schemas.openxmlformats.org/officeDocument/2006/relationships/hyperlink" Target="https://en.wikipedia.org/wiki/Data_structure" TargetMode="External"/><Relationship Id="rId2" Type="http://schemas.openxmlformats.org/officeDocument/2006/relationships/hyperlink" Target="https://en.wikipedia.org/wiki/Compil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ructured_programming" TargetMode="External"/><Relationship Id="rId5" Type="http://schemas.openxmlformats.org/officeDocument/2006/relationships/hyperlink" Target="https://en.wikipedia.org/wiki/Programming_language" TargetMode="External"/><Relationship Id="rId4" Type="http://schemas.openxmlformats.org/officeDocument/2006/relationships/hyperlink" Target="https://en.wikipedia.org/wiki/Imperative_programmi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x.org.ua/orelly/perl/prog3/ch27_01.htm" TargetMode="External"/><Relationship Id="rId2" Type="http://schemas.openxmlformats.org/officeDocument/2006/relationships/hyperlink" Target="http://history.perl.org/PerlTimelin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5720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 programming language?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systematic notation by which we describe computational processes to others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notation for description of algorithms and data structures</a:t>
            </a:r>
          </a:p>
          <a:p>
            <a:pPr lvl="1"/>
            <a:endParaRPr lang="en-US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computational process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set of steps solve a problem</a:t>
            </a:r>
          </a:p>
          <a:p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computer’s built-in abilities: PRIMITIVE/ constitute Machine Language</a:t>
            </a: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arithmetic and logical operations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“control” functions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High-level programming languages – less primitive notations/ need system software to translate</a:t>
            </a:r>
            <a:endParaRPr lang="en-US" sz="2000" b="1" dirty="0"/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8A34A2-32F2-4163-971F-934A85F328E4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Early Computer programming languages by category</a:t>
            </a:r>
            <a:endParaRPr lang="en-US" b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Success of FORTRAN -&gt; fear in Europe of domination of IBM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Naur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(German Math Society)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joined by ACM despite fear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ALGOL (Algorithmic Language)  58, 60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in “academia”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GOALS (4)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to standard math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Useful to describe algorithm</a:t>
            </a:r>
          </a:p>
          <a:p>
            <a:pPr lvl="2"/>
            <a:r>
              <a:rPr lang="en-US" sz="1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Compilable</a:t>
            </a:r>
            <a:endParaRPr lang="en-US" sz="1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2"/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independent (no I/O)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successful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 IMPACT – syntactic notation  BNF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08A4C6-CFAC-451F-A834-7488C00F3B3D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Early Computer programming languages by category</a:t>
            </a:r>
            <a:endParaRPr lang="en-US" b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Languages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50s  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IPL – Info Processing language by Rand Corp  (widely known, but use limited)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John McCarthy of MIT designed LISP (List Processing) for IBM 704 </a:t>
            </a:r>
          </a:p>
          <a:p>
            <a:pPr lvl="1">
              <a:buNone/>
            </a:pPr>
            <a:r>
              <a:rPr lang="en-US" sz="1800" dirty="0" smtClean="0">
                <a:ea typeface="+mn-ea"/>
                <a:cs typeface="+mn-cs"/>
              </a:rPr>
              <a:t>      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=&gt; Scheme and Common Lisp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processing FUNCTIONAL Language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usual problems: searching</a:t>
            </a:r>
          </a:p>
          <a:p>
            <a:pPr lvl="2">
              <a:buNone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text processing =&gt; SNOBOL</a:t>
            </a:r>
          </a:p>
          <a:p>
            <a:pPr lvl="2">
              <a:buNone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Prolog – special purpose based on math logic</a:t>
            </a:r>
            <a:endParaRPr lang="en-US" sz="1800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08A4C6-CFAC-451F-A834-7488C00F3B3D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Early Computer programming languages by category</a:t>
            </a:r>
            <a:endParaRPr lang="en-US" b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Languages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Assembly language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CPL, BCPL – not widespread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C – Unix written mostly in C in 1970s</a:t>
            </a:r>
            <a:endParaRPr lang="en-US" sz="1600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08A4C6-CFAC-451F-A834-7488C00F3B3D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b="1" dirty="0" smtClean="0"/>
              <a:t>ROLE of Programming Languages</a:t>
            </a:r>
            <a:endParaRPr lang="en-US" b="1" dirty="0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09600" y="2057400"/>
            <a:ext cx="7924800" cy="458587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Early</a:t>
            </a:r>
            <a:r>
              <a:rPr lang="en-US" b="1" dirty="0"/>
              <a:t>: efficient design </a:t>
            </a:r>
          </a:p>
          <a:p>
            <a:pPr lvl="1"/>
            <a:r>
              <a:rPr lang="en-US" dirty="0" smtClean="0"/>
              <a:t>computers </a:t>
            </a:r>
            <a:r>
              <a:rPr lang="en-US" dirty="0"/>
              <a:t>and time expensive </a:t>
            </a:r>
            <a:r>
              <a:rPr lang="en-US" dirty="0" err="1"/>
              <a:t>vs</a:t>
            </a:r>
            <a:r>
              <a:rPr lang="en-US" dirty="0"/>
              <a:t> programmers minor cost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  60s:  </a:t>
            </a:r>
            <a:r>
              <a:rPr lang="en-US" dirty="0"/>
              <a:t>machines less expensive, programmers more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=&gt; </a:t>
            </a:r>
            <a:r>
              <a:rPr lang="en-US" dirty="0"/>
              <a:t>need portability, maintainability, ease of use</a:t>
            </a:r>
          </a:p>
          <a:p>
            <a:r>
              <a:rPr lang="en-US" dirty="0"/>
              <a:t> 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 programming languages </a:t>
            </a:r>
            <a:r>
              <a:rPr lang="en-US" b="1" dirty="0"/>
              <a:t>evolving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   COBOL dropping =&gt; application generators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   APL, PL/1, SNOBOL – practically disappeared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   Pascal – past prime, but continued in </a:t>
            </a:r>
            <a:r>
              <a:rPr lang="en-US" dirty="0" err="1"/>
              <a:t>Ada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   </a:t>
            </a:r>
            <a:r>
              <a:rPr lang="en-US" dirty="0" err="1"/>
              <a:t>Ada</a:t>
            </a:r>
            <a:r>
              <a:rPr lang="en-US" dirty="0"/>
              <a:t> – ground lost to C++ and Java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   Delphi and C++ Builder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   Fortran revised  (for supercomputers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Influences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capabilities of computers</a:t>
            </a:r>
          </a:p>
          <a:p>
            <a:pPr lvl="0"/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applications: now games, PCs</a:t>
            </a:r>
          </a:p>
          <a:p>
            <a:pPr lvl="0"/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programming methods: environment changes, good methods known now</a:t>
            </a:r>
          </a:p>
          <a:p>
            <a:pPr lvl="0"/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 methods -&gt; effect choices of features</a:t>
            </a:r>
          </a:p>
          <a:p>
            <a:pPr lvl="0"/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theory: deepened understanding of strengths and weaknesses</a:t>
            </a:r>
          </a:p>
          <a:p>
            <a:pPr lvl="0"/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</a:t>
            </a:r>
            <a:endParaRPr lang="en-US" sz="2800" dirty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665F61-BEB8-4A31-9C04-CDDBB5FDEBA9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Development of Java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953000"/>
            <a:ext cx="8001000" cy="1676400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references: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6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http://www.java.com/en/javahistory/index.jsp</a:t>
            </a:r>
            <a:endParaRPr lang="en-US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6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http://ils.unc.edu/blaze/java/javahist.html</a:t>
            </a:r>
            <a:endParaRPr lang="en-US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6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http://ei.cs.vt.edu/~wwwbtb/book/chap1/java_hist.html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endParaRPr lang="en-US" sz="1600" dirty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665112-7CEF-4360-B024-EA5AE5DFEAFF}" type="slidenum">
              <a:rPr lang="en-US"/>
              <a:pPr/>
              <a:t>15</a:t>
            </a:fld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3" name="Group 5"/>
          <p:cNvGrpSpPr>
            <a:grpSpLocks noChangeAspect="1"/>
          </p:cNvGrpSpPr>
          <p:nvPr/>
        </p:nvGrpSpPr>
        <p:grpSpPr bwMode="auto">
          <a:xfrm>
            <a:off x="-152400" y="1905000"/>
            <a:ext cx="7051675" cy="3200400"/>
            <a:chOff x="1088" y="2268"/>
            <a:chExt cx="11105" cy="5040"/>
          </a:xfrm>
        </p:grpSpPr>
        <p:sp>
          <p:nvSpPr>
            <p:cNvPr id="12311" name="AutoShape 23"/>
            <p:cNvSpPr>
              <a:spLocks noChangeAspect="1" noChangeArrowheads="1" noTextEdit="1"/>
            </p:cNvSpPr>
            <p:nvPr/>
          </p:nvSpPr>
          <p:spPr bwMode="auto">
            <a:xfrm>
              <a:off x="1088" y="2268"/>
              <a:ext cx="10080" cy="5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0" name="AutoShape 22"/>
            <p:cNvSpPr>
              <a:spLocks noChangeArrowheads="1"/>
            </p:cNvSpPr>
            <p:nvPr/>
          </p:nvSpPr>
          <p:spPr bwMode="auto">
            <a:xfrm>
              <a:off x="9908" y="4608"/>
              <a:ext cx="1080" cy="9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Java 5.0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2005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309" name="AutoShape 21"/>
            <p:cNvSpPr>
              <a:spLocks noChangeArrowheads="1"/>
            </p:cNvSpPr>
            <p:nvPr/>
          </p:nvSpPr>
          <p:spPr bwMode="auto">
            <a:xfrm>
              <a:off x="9008" y="4608"/>
              <a:ext cx="1080" cy="9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Java 1.4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2002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308" name="AutoShape 20"/>
            <p:cNvSpPr>
              <a:spLocks noChangeArrowheads="1"/>
            </p:cNvSpPr>
            <p:nvPr/>
          </p:nvSpPr>
          <p:spPr bwMode="auto">
            <a:xfrm>
              <a:off x="8108" y="4608"/>
              <a:ext cx="1080" cy="9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Java 1.3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2000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307" name="AutoShape 19"/>
            <p:cNvSpPr>
              <a:spLocks noChangeArrowheads="1"/>
            </p:cNvSpPr>
            <p:nvPr/>
          </p:nvSpPr>
          <p:spPr bwMode="auto">
            <a:xfrm>
              <a:off x="7208" y="4608"/>
              <a:ext cx="1080" cy="9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Java 1.2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1998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306" name="AutoShape 18"/>
            <p:cNvSpPr>
              <a:spLocks noChangeArrowheads="1"/>
            </p:cNvSpPr>
            <p:nvPr/>
          </p:nvSpPr>
          <p:spPr bwMode="auto">
            <a:xfrm>
              <a:off x="5768" y="4608"/>
              <a:ext cx="1080" cy="9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Java 1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1995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305" name="AutoShape 17"/>
            <p:cNvSpPr>
              <a:spLocks noChangeArrowheads="1"/>
            </p:cNvSpPr>
            <p:nvPr/>
          </p:nvSpPr>
          <p:spPr bwMode="auto">
            <a:xfrm>
              <a:off x="4328" y="4608"/>
              <a:ext cx="1080" cy="9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Java 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1991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303" name="AutoShape 15"/>
            <p:cNvSpPr>
              <a:spLocks noChangeArrowheads="1"/>
            </p:cNvSpPr>
            <p:nvPr/>
          </p:nvSpPr>
          <p:spPr bwMode="auto">
            <a:xfrm>
              <a:off x="2888" y="5713"/>
              <a:ext cx="1080" cy="9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Scheme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1984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302" name="AutoShape 14"/>
            <p:cNvSpPr>
              <a:spLocks noChangeArrowheads="1"/>
            </p:cNvSpPr>
            <p:nvPr/>
          </p:nvSpPr>
          <p:spPr bwMode="auto">
            <a:xfrm>
              <a:off x="1808" y="4813"/>
              <a:ext cx="1440" cy="900"/>
            </a:xfrm>
            <a:prstGeom prst="rightArrow">
              <a:avLst>
                <a:gd name="adj1" fmla="val 50000"/>
                <a:gd name="adj2" fmla="val 4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Smalltalk-80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1980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301" name="AutoShape 13"/>
            <p:cNvSpPr>
              <a:spLocks noChangeArrowheads="1"/>
            </p:cNvSpPr>
            <p:nvPr/>
          </p:nvSpPr>
          <p:spPr bwMode="auto">
            <a:xfrm>
              <a:off x="2168" y="3168"/>
              <a:ext cx="1080" cy="9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C++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1983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3248" y="3708"/>
              <a:ext cx="144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 flipV="1">
              <a:off x="3248" y="5148"/>
              <a:ext cx="1080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 flipV="1">
              <a:off x="3968" y="5328"/>
              <a:ext cx="54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 flipV="1">
              <a:off x="5408" y="4968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 flipV="1">
              <a:off x="6848" y="4968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4" name="AutoShape 6"/>
            <p:cNvSpPr>
              <a:spLocks noChangeArrowheads="1"/>
            </p:cNvSpPr>
            <p:nvPr/>
          </p:nvSpPr>
          <p:spPr bwMode="auto">
            <a:xfrm>
              <a:off x="10988" y="4608"/>
              <a:ext cx="1205" cy="9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Java SE 6</a:t>
              </a:r>
              <a:r>
                <a:rPr kumimoji="0" lang="en-US" sz="9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 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2007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6899275" y="3380509"/>
            <a:ext cx="990600" cy="648854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Java SE 7 2011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7.25     2013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7889875" y="3398982"/>
            <a:ext cx="853751" cy="648854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Java SE 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/>
              <a:t>Mar 2014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AutoShape 15"/>
          <p:cNvSpPr>
            <a:spLocks noChangeArrowheads="1"/>
          </p:cNvSpPr>
          <p:nvPr/>
        </p:nvSpPr>
        <p:spPr bwMode="auto">
          <a:xfrm>
            <a:off x="190500" y="4096007"/>
            <a:ext cx="685800" cy="57150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Lisp1.5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1962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r>
              <a:rPr lang="en-US" sz="2400" dirty="0" smtClean="0"/>
              <a:t>C - </a:t>
            </a:r>
            <a:r>
              <a:rPr lang="en-US" sz="2000" dirty="0" smtClean="0">
                <a:hlinkClick r:id="rId2" tooltip="General-purpose language"/>
              </a:rPr>
              <a:t>general-purpose</a:t>
            </a:r>
            <a:r>
              <a:rPr lang="en-US" sz="2000" dirty="0"/>
              <a:t>, </a:t>
            </a:r>
            <a:r>
              <a:rPr lang="en-US" sz="2000" dirty="0">
                <a:hlinkClick r:id="rId3" tooltip="Imperative programming"/>
              </a:rPr>
              <a:t>imperative</a:t>
            </a:r>
            <a:r>
              <a:rPr lang="en-US" sz="2000" dirty="0"/>
              <a:t> computer </a:t>
            </a:r>
            <a:r>
              <a:rPr lang="en-US" sz="2000" dirty="0">
                <a:hlinkClick r:id="rId4" tooltip="Programming language"/>
              </a:rPr>
              <a:t>programming language</a:t>
            </a:r>
            <a:endParaRPr lang="en-US" sz="2000" dirty="0" smtClean="0"/>
          </a:p>
          <a:p>
            <a:r>
              <a:rPr lang="en-US" sz="2400" dirty="0" smtClean="0"/>
              <a:t>C++- </a:t>
            </a:r>
            <a:r>
              <a:rPr lang="en-US" sz="2000" dirty="0"/>
              <a:t> </a:t>
            </a:r>
            <a:r>
              <a:rPr lang="en-US" sz="2000" dirty="0" smtClean="0"/>
              <a:t>Based on C, but has</a:t>
            </a:r>
            <a:r>
              <a:rPr lang="en-US" sz="2000" dirty="0"/>
              <a:t> </a:t>
            </a:r>
            <a:r>
              <a:rPr lang="en-US" sz="2000" dirty="0">
                <a:hlinkClick r:id="rId3" tooltip="Imperative programming"/>
              </a:rPr>
              <a:t>imperative</a:t>
            </a:r>
            <a:r>
              <a:rPr lang="en-US" sz="2000" dirty="0"/>
              <a:t>, </a:t>
            </a:r>
            <a:r>
              <a:rPr lang="en-US" sz="2000" dirty="0">
                <a:hlinkClick r:id="rId5" tooltip="Object-oriented programming"/>
              </a:rPr>
              <a:t>object-oriented</a:t>
            </a:r>
            <a:r>
              <a:rPr lang="en-US" sz="2000" dirty="0"/>
              <a:t> and </a:t>
            </a:r>
            <a:r>
              <a:rPr lang="en-US" sz="2000" dirty="0">
                <a:hlinkClick r:id="rId6" tooltip="Generic programming"/>
              </a:rPr>
              <a:t>generic</a:t>
            </a:r>
            <a:r>
              <a:rPr lang="en-US" sz="2000" dirty="0"/>
              <a:t> programming </a:t>
            </a:r>
            <a:r>
              <a:rPr lang="en-US" sz="2000" dirty="0" smtClean="0"/>
              <a:t>feature</a:t>
            </a:r>
          </a:p>
          <a:p>
            <a:r>
              <a:rPr lang="en-US" sz="2000" dirty="0" smtClean="0"/>
              <a:t>Smalltalk - </a:t>
            </a:r>
            <a:r>
              <a:rPr lang="en-US" sz="2000" dirty="0">
                <a:hlinkClick r:id="rId5" tooltip="Object-oriented programming"/>
              </a:rPr>
              <a:t>object-oriented</a:t>
            </a:r>
            <a:r>
              <a:rPr lang="en-US" sz="2000" dirty="0"/>
              <a:t>, </a:t>
            </a:r>
            <a:r>
              <a:rPr lang="en-US" sz="2000" dirty="0">
                <a:hlinkClick r:id="rId7" tooltip="Dynamically typed"/>
              </a:rPr>
              <a:t>dynamically typed</a:t>
            </a:r>
            <a:r>
              <a:rPr lang="en-US" sz="2000" dirty="0"/>
              <a:t>, </a:t>
            </a:r>
            <a:r>
              <a:rPr lang="en-US" sz="2000" dirty="0">
                <a:hlinkClick r:id="rId8" tooltip="Reflection (computer science)"/>
              </a:rPr>
              <a:t>reflective</a:t>
            </a:r>
            <a:r>
              <a:rPr lang="en-US" sz="2000" dirty="0"/>
              <a:t> </a:t>
            </a:r>
            <a:r>
              <a:rPr lang="en-US" sz="2000" dirty="0">
                <a:hlinkClick r:id="rId4" tooltip="Programming language"/>
              </a:rPr>
              <a:t>programming </a:t>
            </a:r>
            <a:r>
              <a:rPr lang="en-US" sz="2000" dirty="0" smtClean="0">
                <a:hlinkClick r:id="rId4" tooltip="Programming language"/>
              </a:rPr>
              <a:t>language</a:t>
            </a:r>
            <a:r>
              <a:rPr lang="en-US" sz="2000" dirty="0" smtClean="0"/>
              <a:t>. It was designed </a:t>
            </a:r>
            <a:r>
              <a:rPr lang="en-US" sz="2000" dirty="0"/>
              <a:t>and created in part for </a:t>
            </a:r>
            <a:r>
              <a:rPr lang="en-US" sz="2000" dirty="0">
                <a:hlinkClick r:id="rId9" tooltip="Education"/>
              </a:rPr>
              <a:t>educational</a:t>
            </a:r>
            <a:r>
              <a:rPr lang="en-US" sz="2000" dirty="0"/>
              <a:t> use, more so for </a:t>
            </a:r>
            <a:r>
              <a:rPr lang="en-US" sz="2000" dirty="0">
                <a:hlinkClick r:id="rId10" tooltip="Constructionist learning"/>
              </a:rPr>
              <a:t>constructionist learning</a:t>
            </a:r>
            <a:endParaRPr lang="en-US" sz="2000" dirty="0" smtClean="0"/>
          </a:p>
          <a:p>
            <a:r>
              <a:rPr lang="en-US" sz="2000" dirty="0" smtClean="0"/>
              <a:t>Lisp - </a:t>
            </a:r>
            <a:r>
              <a:rPr lang="en-US" sz="2000" dirty="0"/>
              <a:t>practical mathematical notation for computer programs, influenced by </a:t>
            </a:r>
            <a:r>
              <a:rPr lang="en-US" sz="2000" dirty="0" smtClean="0">
                <a:hlinkClick r:id="rId11" tooltip="Alonzo Church"/>
              </a:rPr>
              <a:t>Church</a:t>
            </a:r>
            <a:r>
              <a:rPr lang="en-US" sz="2000" dirty="0" smtClean="0"/>
              <a:t>'s</a:t>
            </a:r>
            <a:r>
              <a:rPr lang="en-US" sz="2000" dirty="0"/>
              <a:t> </a:t>
            </a:r>
            <a:r>
              <a:rPr lang="en-US" sz="2000" dirty="0">
                <a:hlinkClick r:id="rId12" tooltip="Lambda calculus"/>
              </a:rPr>
              <a:t>lambda calculus</a:t>
            </a:r>
            <a:r>
              <a:rPr lang="en-US" sz="2000" dirty="0"/>
              <a:t>. It quickly became the favored programming language for </a:t>
            </a:r>
            <a:r>
              <a:rPr lang="en-US" sz="2000" dirty="0">
                <a:hlinkClick r:id="rId13" tooltip="Artificial intelligence"/>
              </a:rPr>
              <a:t>artificial intelligence</a:t>
            </a:r>
            <a:r>
              <a:rPr lang="en-US" sz="2000" dirty="0"/>
              <a:t> (AI) research</a:t>
            </a:r>
            <a:endParaRPr lang="en-US" sz="2000" dirty="0" smtClean="0"/>
          </a:p>
          <a:p>
            <a:r>
              <a:rPr lang="en-US" sz="2000" dirty="0" smtClean="0"/>
              <a:t>Scheme</a:t>
            </a:r>
            <a:r>
              <a:rPr lang="en-US" sz="2400" dirty="0" smtClean="0"/>
              <a:t> - </a:t>
            </a:r>
            <a:r>
              <a:rPr lang="en-US" sz="2000" dirty="0" smtClean="0"/>
              <a:t> </a:t>
            </a:r>
            <a:r>
              <a:rPr lang="en-US" sz="2000" dirty="0"/>
              <a:t>a minimalist, multi-paradigm dialect of Lisp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AC914-B330-4F80-87AC-60D14C514DB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84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81000"/>
            <a:ext cx="7962900" cy="1143000"/>
          </a:xfrm>
        </p:spPr>
        <p:txBody>
          <a:bodyPr/>
          <a:lstStyle/>
          <a:p>
            <a:r>
              <a:rPr lang="en-US" dirty="0" smtClean="0"/>
              <a:t>Historical Development of Python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977889"/>
            <a:ext cx="8001000" cy="1257300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Reference: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6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http://www.levenez.com/lang</a:t>
            </a:r>
            <a:endParaRPr lang="en-US" sz="1600" u="sng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sz="1600" dirty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1709" y="6351814"/>
            <a:ext cx="1905000" cy="457200"/>
          </a:xfrm>
          <a:noFill/>
        </p:spPr>
        <p:txBody>
          <a:bodyPr/>
          <a:lstStyle/>
          <a:p>
            <a:fld id="{BD665112-7CEF-4360-B024-EA5AE5DFEAFF}" type="slidenum">
              <a:rPr lang="en-US"/>
              <a:pPr/>
              <a:t>17</a:t>
            </a:fld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1237" name="Group 37"/>
          <p:cNvGrpSpPr>
            <a:grpSpLocks noChangeAspect="1"/>
          </p:cNvGrpSpPr>
          <p:nvPr/>
        </p:nvGrpSpPr>
        <p:grpSpPr bwMode="auto">
          <a:xfrm>
            <a:off x="685800" y="2057400"/>
            <a:ext cx="7086600" cy="3622675"/>
            <a:chOff x="1088" y="2268"/>
            <a:chExt cx="11160" cy="5705"/>
          </a:xfrm>
        </p:grpSpPr>
        <p:sp>
          <p:nvSpPr>
            <p:cNvPr id="51260" name="AutoShape 60"/>
            <p:cNvSpPr>
              <a:spLocks noChangeAspect="1" noChangeArrowheads="1" noTextEdit="1"/>
            </p:cNvSpPr>
            <p:nvPr/>
          </p:nvSpPr>
          <p:spPr bwMode="auto">
            <a:xfrm>
              <a:off x="1088" y="2268"/>
              <a:ext cx="11160" cy="5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9" name="AutoShape 59"/>
            <p:cNvSpPr>
              <a:spLocks noChangeArrowheads="1"/>
            </p:cNvSpPr>
            <p:nvPr/>
          </p:nvSpPr>
          <p:spPr bwMode="auto">
            <a:xfrm>
              <a:off x="9167" y="5829"/>
              <a:ext cx="1260" cy="90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Python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/>
                <a:t>1991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257" name="AutoShape 57"/>
            <p:cNvSpPr>
              <a:spLocks noChangeArrowheads="1"/>
            </p:cNvSpPr>
            <p:nvPr/>
          </p:nvSpPr>
          <p:spPr bwMode="auto">
            <a:xfrm>
              <a:off x="6458" y="5812"/>
              <a:ext cx="1620" cy="90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Pascal AFNOR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1983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256" name="AutoShape 56"/>
            <p:cNvSpPr>
              <a:spLocks noChangeArrowheads="1"/>
            </p:cNvSpPr>
            <p:nvPr/>
          </p:nvSpPr>
          <p:spPr bwMode="auto">
            <a:xfrm>
              <a:off x="2323" y="5699"/>
              <a:ext cx="1260" cy="90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Pascal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/>
                <a:t>1970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255" name="AutoShape 55"/>
            <p:cNvSpPr>
              <a:spLocks noChangeArrowheads="1"/>
            </p:cNvSpPr>
            <p:nvPr/>
          </p:nvSpPr>
          <p:spPr bwMode="auto">
            <a:xfrm>
              <a:off x="6793" y="2695"/>
              <a:ext cx="1260" cy="90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ABC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1987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254" name="AutoShape 54"/>
            <p:cNvSpPr>
              <a:spLocks noChangeArrowheads="1"/>
            </p:cNvSpPr>
            <p:nvPr/>
          </p:nvSpPr>
          <p:spPr bwMode="auto">
            <a:xfrm>
              <a:off x="6913" y="4509"/>
              <a:ext cx="1184" cy="9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Modula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/>
                <a:t>1988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253" name="Line 53"/>
            <p:cNvSpPr>
              <a:spLocks noChangeShapeType="1"/>
            </p:cNvSpPr>
            <p:nvPr/>
          </p:nvSpPr>
          <p:spPr bwMode="auto">
            <a:xfrm>
              <a:off x="8136" y="5007"/>
              <a:ext cx="991" cy="9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2" name="Line 52"/>
            <p:cNvSpPr>
              <a:spLocks noChangeShapeType="1"/>
            </p:cNvSpPr>
            <p:nvPr/>
          </p:nvSpPr>
          <p:spPr bwMode="auto">
            <a:xfrm flipV="1">
              <a:off x="5650" y="7498"/>
              <a:ext cx="2000" cy="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1" name="Line 51"/>
            <p:cNvSpPr>
              <a:spLocks noChangeShapeType="1"/>
            </p:cNvSpPr>
            <p:nvPr/>
          </p:nvSpPr>
          <p:spPr bwMode="auto">
            <a:xfrm>
              <a:off x="8051" y="3163"/>
              <a:ext cx="1152" cy="2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0" name="Line 50"/>
            <p:cNvSpPr>
              <a:spLocks noChangeShapeType="1"/>
            </p:cNvSpPr>
            <p:nvPr/>
          </p:nvSpPr>
          <p:spPr bwMode="auto">
            <a:xfrm flipV="1">
              <a:off x="8888" y="6506"/>
              <a:ext cx="279" cy="9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7" name="AutoShape 47"/>
            <p:cNvSpPr>
              <a:spLocks noChangeArrowheads="1"/>
            </p:cNvSpPr>
            <p:nvPr/>
          </p:nvSpPr>
          <p:spPr bwMode="auto">
            <a:xfrm>
              <a:off x="5127" y="2701"/>
              <a:ext cx="938" cy="90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B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1981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246" name="AutoShape 46"/>
            <p:cNvSpPr>
              <a:spLocks noChangeArrowheads="1"/>
            </p:cNvSpPr>
            <p:nvPr/>
          </p:nvSpPr>
          <p:spPr bwMode="auto">
            <a:xfrm>
              <a:off x="7628" y="7073"/>
              <a:ext cx="1260" cy="90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/>
                <a:t>ANSI C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1989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245" name="Line 45"/>
            <p:cNvSpPr>
              <a:spLocks noChangeShapeType="1"/>
            </p:cNvSpPr>
            <p:nvPr/>
          </p:nvSpPr>
          <p:spPr bwMode="auto">
            <a:xfrm>
              <a:off x="3654" y="6195"/>
              <a:ext cx="2740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4" name="Line 44"/>
            <p:cNvSpPr>
              <a:spLocks noChangeShapeType="1"/>
            </p:cNvSpPr>
            <p:nvPr/>
          </p:nvSpPr>
          <p:spPr bwMode="auto">
            <a:xfrm flipV="1">
              <a:off x="6118" y="3150"/>
              <a:ext cx="67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0" name="Line 40"/>
            <p:cNvSpPr>
              <a:spLocks noChangeShapeType="1"/>
            </p:cNvSpPr>
            <p:nvPr/>
          </p:nvSpPr>
          <p:spPr bwMode="auto">
            <a:xfrm>
              <a:off x="1798" y="5832"/>
              <a:ext cx="898" cy="16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39" name="AutoShape 39"/>
            <p:cNvSpPr>
              <a:spLocks noChangeArrowheads="1"/>
            </p:cNvSpPr>
            <p:nvPr/>
          </p:nvSpPr>
          <p:spPr bwMode="auto">
            <a:xfrm>
              <a:off x="4485" y="4510"/>
              <a:ext cx="1204" cy="900"/>
            </a:xfrm>
            <a:prstGeom prst="rightArrow">
              <a:avLst>
                <a:gd name="adj1" fmla="val 50000"/>
                <a:gd name="adj2" fmla="val 4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Modula 2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1979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238" name="Line 38"/>
            <p:cNvSpPr>
              <a:spLocks noChangeShapeType="1"/>
            </p:cNvSpPr>
            <p:nvPr/>
          </p:nvSpPr>
          <p:spPr bwMode="auto">
            <a:xfrm flipV="1">
              <a:off x="5686" y="4945"/>
              <a:ext cx="1240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261" name="AutoShape 61"/>
          <p:cNvSpPr>
            <a:spLocks noChangeArrowheads="1"/>
          </p:cNvSpPr>
          <p:nvPr/>
        </p:nvSpPr>
        <p:spPr bwMode="auto">
          <a:xfrm>
            <a:off x="129926" y="3874959"/>
            <a:ext cx="669290" cy="5715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BCPL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1967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64" name="AutoShape 64"/>
          <p:cNvSpPr>
            <a:spLocks noChangeArrowheads="1"/>
          </p:cNvSpPr>
          <p:nvPr/>
        </p:nvSpPr>
        <p:spPr bwMode="auto">
          <a:xfrm>
            <a:off x="2165521" y="3489324"/>
            <a:ext cx="671796" cy="5715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Modula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1975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62" name="AutoShape 62"/>
          <p:cNvSpPr>
            <a:spLocks noChangeArrowheads="1"/>
          </p:cNvSpPr>
          <p:nvPr/>
        </p:nvSpPr>
        <p:spPr bwMode="auto">
          <a:xfrm>
            <a:off x="1727358" y="5121447"/>
            <a:ext cx="727394" cy="5715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C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1971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65" name="Rectangle 6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68" name="Rectangle 6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/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81" name="Rectangle 81"/>
          <p:cNvSpPr>
            <a:spLocks noChangeArrowheads="1"/>
          </p:cNvSpPr>
          <p:nvPr/>
        </p:nvSpPr>
        <p:spPr bwMode="auto">
          <a:xfrm>
            <a:off x="0" y="3657600"/>
            <a:ext cx="9144000" cy="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82" name="AutoShape 82"/>
          <p:cNvSpPr>
            <a:spLocks noChangeArrowheads="1"/>
          </p:cNvSpPr>
          <p:nvPr/>
        </p:nvSpPr>
        <p:spPr bwMode="auto">
          <a:xfrm>
            <a:off x="2976159" y="5089525"/>
            <a:ext cx="7620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 (K&amp;R)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1978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AutoShape 59"/>
          <p:cNvSpPr>
            <a:spLocks noChangeArrowheads="1"/>
          </p:cNvSpPr>
          <p:nvPr/>
        </p:nvSpPr>
        <p:spPr bwMode="auto">
          <a:xfrm>
            <a:off x="6616065" y="4298950"/>
            <a:ext cx="800100" cy="5715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Python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ea typeface="Times New Roman" pitchFamily="18" charset="0"/>
              </a:rPr>
              <a:t>1999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AutoShape 59"/>
          <p:cNvSpPr>
            <a:spLocks noChangeArrowheads="1"/>
          </p:cNvSpPr>
          <p:nvPr/>
        </p:nvSpPr>
        <p:spPr bwMode="auto">
          <a:xfrm>
            <a:off x="7003245" y="5212715"/>
            <a:ext cx="800100" cy="5715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Ruby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/>
              <a:t>1993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6585120" y="4697096"/>
            <a:ext cx="370043" cy="696009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>
            <a:off x="5124450" y="4591685"/>
            <a:ext cx="666750" cy="17779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59"/>
          <p:cNvSpPr>
            <a:spLocks noChangeArrowheads="1"/>
          </p:cNvSpPr>
          <p:nvPr/>
        </p:nvSpPr>
        <p:spPr bwMode="auto">
          <a:xfrm>
            <a:off x="7420430" y="4295174"/>
            <a:ext cx="800100" cy="5715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Python3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ea typeface="Times New Roman" pitchFamily="18" charset="0"/>
              </a:rPr>
              <a:t>2008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 flipV="1">
            <a:off x="2290444" y="3932553"/>
            <a:ext cx="357505" cy="55943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47"/>
          <p:cNvSpPr>
            <a:spLocks noChangeArrowheads="1"/>
          </p:cNvSpPr>
          <p:nvPr/>
        </p:nvSpPr>
        <p:spPr bwMode="auto">
          <a:xfrm>
            <a:off x="955967" y="3841531"/>
            <a:ext cx="595630" cy="588326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B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1969</a:t>
            </a: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 flipV="1">
            <a:off x="1551597" y="2708273"/>
            <a:ext cx="1698967" cy="139763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>
            <a:off x="819535" y="4191001"/>
            <a:ext cx="171066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V="1">
            <a:off x="2469196" y="5393106"/>
            <a:ext cx="506963" cy="1409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BCPL - </a:t>
            </a:r>
            <a:r>
              <a:rPr lang="en-US" sz="2000" dirty="0" smtClean="0"/>
              <a:t>Originally </a:t>
            </a:r>
            <a:r>
              <a:rPr lang="en-US" sz="2000" dirty="0"/>
              <a:t>intended for writing </a:t>
            </a:r>
            <a:r>
              <a:rPr lang="en-US" sz="2000" dirty="0">
                <a:hlinkClick r:id="rId2" tooltip="Compiler"/>
              </a:rPr>
              <a:t>compilers</a:t>
            </a:r>
            <a:r>
              <a:rPr lang="en-US" sz="2000" dirty="0"/>
              <a:t> for other languages</a:t>
            </a:r>
            <a:endParaRPr lang="en-US" sz="2000" dirty="0" smtClean="0"/>
          </a:p>
          <a:p>
            <a:r>
              <a:rPr lang="en-US" sz="2400" dirty="0" smtClean="0"/>
              <a:t>B - </a:t>
            </a:r>
            <a:r>
              <a:rPr lang="en-US" sz="2000" dirty="0" smtClean="0"/>
              <a:t>recursive, non-</a:t>
            </a:r>
            <a:r>
              <a:rPr lang="en-US" sz="2000" dirty="0"/>
              <a:t>n</a:t>
            </a:r>
            <a:r>
              <a:rPr lang="en-US" sz="2000" dirty="0" smtClean="0"/>
              <a:t>umeric, machine independent applications, such as system and language software</a:t>
            </a:r>
          </a:p>
          <a:p>
            <a:r>
              <a:rPr lang="en-US" sz="2400" dirty="0" smtClean="0"/>
              <a:t>C - </a:t>
            </a:r>
            <a:r>
              <a:rPr lang="en-US" sz="2000" dirty="0" smtClean="0">
                <a:hlinkClick r:id="rId3" tooltip="General-purpose language"/>
              </a:rPr>
              <a:t>general-purpose</a:t>
            </a:r>
            <a:r>
              <a:rPr lang="en-US" sz="2000" dirty="0"/>
              <a:t>, </a:t>
            </a:r>
            <a:r>
              <a:rPr lang="en-US" sz="2000" dirty="0">
                <a:hlinkClick r:id="rId4" tooltip="Imperative programming"/>
              </a:rPr>
              <a:t>imperative</a:t>
            </a:r>
            <a:r>
              <a:rPr lang="en-US" sz="2000" dirty="0"/>
              <a:t> computer </a:t>
            </a:r>
            <a:r>
              <a:rPr lang="en-US" sz="2000" dirty="0">
                <a:hlinkClick r:id="rId5" tooltip="Programming language"/>
              </a:rPr>
              <a:t>programming language</a:t>
            </a:r>
            <a:endParaRPr lang="en-US" sz="2000" dirty="0" smtClean="0"/>
          </a:p>
          <a:p>
            <a:r>
              <a:rPr lang="en-US" sz="2400" dirty="0" smtClean="0"/>
              <a:t>Pascal - </a:t>
            </a:r>
            <a:r>
              <a:rPr lang="en-US" sz="2000" dirty="0" smtClean="0"/>
              <a:t>small </a:t>
            </a:r>
            <a:r>
              <a:rPr lang="en-US" sz="2000" dirty="0"/>
              <a:t>and efficient language intended to encourage good programming practices using </a:t>
            </a:r>
            <a:r>
              <a:rPr lang="en-US" sz="2000" dirty="0">
                <a:hlinkClick r:id="rId6" tooltip="Structured programming"/>
              </a:rPr>
              <a:t>structured programming</a:t>
            </a:r>
            <a:r>
              <a:rPr lang="en-US" sz="2000" dirty="0"/>
              <a:t> and </a:t>
            </a:r>
            <a:r>
              <a:rPr lang="en-US" sz="2000" dirty="0">
                <a:hlinkClick r:id="rId7" tooltip="Data structure"/>
              </a:rPr>
              <a:t>data structuring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Modula - </a:t>
            </a:r>
            <a:r>
              <a:rPr lang="en-US" sz="2000" dirty="0"/>
              <a:t> main innovation of Modula over Pascal is a </a:t>
            </a:r>
            <a:r>
              <a:rPr lang="en-US" sz="2000" dirty="0">
                <a:hlinkClick r:id="rId8" tooltip="Modularity (programming)"/>
              </a:rPr>
              <a:t>module system</a:t>
            </a:r>
            <a:r>
              <a:rPr lang="en-US" sz="2000" dirty="0"/>
              <a:t>, used for grouping sets of related declarations into program </a:t>
            </a:r>
            <a:r>
              <a:rPr lang="en-US" sz="2000" dirty="0" smtClean="0"/>
              <a:t>units</a:t>
            </a:r>
          </a:p>
          <a:p>
            <a:pPr lvl="1"/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AC914-B330-4F80-87AC-60D14C514DB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73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Development of Perl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124" y="5486400"/>
            <a:ext cx="8001000" cy="1257300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references:</a:t>
            </a:r>
          </a:p>
          <a:p>
            <a:r>
              <a:rPr lang="en-US" sz="16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http://history.perl.org/PerlTimeline.html</a:t>
            </a:r>
            <a:endParaRPr lang="en-US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6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http://www.unix.org.ua/orelly/perl/prog3/ch27_01.htm</a:t>
            </a:r>
            <a:endParaRPr lang="en-US" sz="1600" dirty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1709" y="6351814"/>
            <a:ext cx="1905000" cy="457200"/>
          </a:xfrm>
          <a:noFill/>
        </p:spPr>
        <p:txBody>
          <a:bodyPr/>
          <a:lstStyle/>
          <a:p>
            <a:fld id="{BD665112-7CEF-4360-B024-EA5AE5DFEAFF}" type="slidenum">
              <a:rPr lang="en-US"/>
              <a:pPr/>
              <a:t>19</a:t>
            </a:fld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1237" name="Group 37"/>
          <p:cNvGrpSpPr>
            <a:grpSpLocks noChangeAspect="1"/>
          </p:cNvGrpSpPr>
          <p:nvPr/>
        </p:nvGrpSpPr>
        <p:grpSpPr bwMode="auto">
          <a:xfrm>
            <a:off x="685800" y="2057400"/>
            <a:ext cx="7315200" cy="3200400"/>
            <a:chOff x="1088" y="2268"/>
            <a:chExt cx="11520" cy="5040"/>
          </a:xfrm>
        </p:grpSpPr>
        <p:sp>
          <p:nvSpPr>
            <p:cNvPr id="51260" name="AutoShape 60"/>
            <p:cNvSpPr>
              <a:spLocks noChangeAspect="1" noChangeArrowheads="1" noTextEdit="1"/>
            </p:cNvSpPr>
            <p:nvPr/>
          </p:nvSpPr>
          <p:spPr bwMode="auto">
            <a:xfrm>
              <a:off x="1088" y="2268"/>
              <a:ext cx="11160" cy="5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9" name="AutoShape 59"/>
            <p:cNvSpPr>
              <a:spLocks noChangeArrowheads="1"/>
            </p:cNvSpPr>
            <p:nvPr/>
          </p:nvSpPr>
          <p:spPr bwMode="auto">
            <a:xfrm>
              <a:off x="11348" y="5868"/>
              <a:ext cx="1260" cy="90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Pearl 5.6.1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2001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258" name="AutoShape 58"/>
            <p:cNvSpPr>
              <a:spLocks noChangeArrowheads="1"/>
            </p:cNvSpPr>
            <p:nvPr/>
          </p:nvSpPr>
          <p:spPr bwMode="auto">
            <a:xfrm>
              <a:off x="10088" y="5868"/>
              <a:ext cx="1260" cy="90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Perl 5.6.0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2000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257" name="AutoShape 57"/>
            <p:cNvSpPr>
              <a:spLocks noChangeArrowheads="1"/>
            </p:cNvSpPr>
            <p:nvPr/>
          </p:nvSpPr>
          <p:spPr bwMode="auto">
            <a:xfrm>
              <a:off x="8468" y="5868"/>
              <a:ext cx="1620" cy="90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Pearl 5.005_50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1998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256" name="AutoShape 56"/>
            <p:cNvSpPr>
              <a:spLocks noChangeArrowheads="1"/>
            </p:cNvSpPr>
            <p:nvPr/>
          </p:nvSpPr>
          <p:spPr bwMode="auto">
            <a:xfrm>
              <a:off x="6848" y="5868"/>
              <a:ext cx="1260" cy="90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Perl 5.000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1994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255" name="AutoShape 55"/>
            <p:cNvSpPr>
              <a:spLocks noChangeArrowheads="1"/>
            </p:cNvSpPr>
            <p:nvPr/>
          </p:nvSpPr>
          <p:spPr bwMode="auto">
            <a:xfrm>
              <a:off x="5228" y="5868"/>
              <a:ext cx="1260" cy="90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Perl 4.000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1991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254" name="AutoShape 54"/>
            <p:cNvSpPr>
              <a:spLocks noChangeArrowheads="1"/>
            </p:cNvSpPr>
            <p:nvPr/>
          </p:nvSpPr>
          <p:spPr bwMode="auto">
            <a:xfrm>
              <a:off x="6488" y="3888"/>
              <a:ext cx="900" cy="9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Ruby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1993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253" name="Line 53"/>
            <p:cNvSpPr>
              <a:spLocks noChangeShapeType="1"/>
            </p:cNvSpPr>
            <p:nvPr/>
          </p:nvSpPr>
          <p:spPr bwMode="auto">
            <a:xfrm flipV="1">
              <a:off x="6308" y="4608"/>
              <a:ext cx="7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2" name="Line 52"/>
            <p:cNvSpPr>
              <a:spLocks noChangeShapeType="1"/>
            </p:cNvSpPr>
            <p:nvPr/>
          </p:nvSpPr>
          <p:spPr bwMode="auto">
            <a:xfrm flipV="1">
              <a:off x="1808" y="4968"/>
              <a:ext cx="1260" cy="1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1" name="Line 51"/>
            <p:cNvSpPr>
              <a:spLocks noChangeShapeType="1"/>
            </p:cNvSpPr>
            <p:nvPr/>
          </p:nvSpPr>
          <p:spPr bwMode="auto">
            <a:xfrm flipV="1">
              <a:off x="6488" y="6228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0" name="Line 50"/>
            <p:cNvSpPr>
              <a:spLocks noChangeShapeType="1"/>
            </p:cNvSpPr>
            <p:nvPr/>
          </p:nvSpPr>
          <p:spPr bwMode="auto">
            <a:xfrm flipV="1">
              <a:off x="8108" y="6228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8" name="AutoShape 48"/>
            <p:cNvSpPr>
              <a:spLocks noChangeArrowheads="1"/>
            </p:cNvSpPr>
            <p:nvPr/>
          </p:nvSpPr>
          <p:spPr bwMode="auto">
            <a:xfrm>
              <a:off x="2708" y="4248"/>
              <a:ext cx="1260" cy="90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Perl 1.000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1987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247" name="AutoShape 47"/>
            <p:cNvSpPr>
              <a:spLocks noChangeArrowheads="1"/>
            </p:cNvSpPr>
            <p:nvPr/>
          </p:nvSpPr>
          <p:spPr bwMode="auto">
            <a:xfrm>
              <a:off x="3248" y="4968"/>
              <a:ext cx="1260" cy="90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Perl 2.000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1988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246" name="AutoShape 46"/>
            <p:cNvSpPr>
              <a:spLocks noChangeArrowheads="1"/>
            </p:cNvSpPr>
            <p:nvPr/>
          </p:nvSpPr>
          <p:spPr bwMode="auto">
            <a:xfrm>
              <a:off x="3608" y="5868"/>
              <a:ext cx="1260" cy="90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Perl 3.000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1989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245" name="Line 45"/>
            <p:cNvSpPr>
              <a:spLocks noChangeShapeType="1"/>
            </p:cNvSpPr>
            <p:nvPr/>
          </p:nvSpPr>
          <p:spPr bwMode="auto">
            <a:xfrm flipV="1">
              <a:off x="4868" y="6228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4" name="Line 44"/>
            <p:cNvSpPr>
              <a:spLocks noChangeShapeType="1"/>
            </p:cNvSpPr>
            <p:nvPr/>
          </p:nvSpPr>
          <p:spPr bwMode="auto">
            <a:xfrm>
              <a:off x="4328" y="5688"/>
              <a:ext cx="18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3" name="Line 43"/>
            <p:cNvSpPr>
              <a:spLocks noChangeShapeType="1"/>
            </p:cNvSpPr>
            <p:nvPr/>
          </p:nvSpPr>
          <p:spPr bwMode="auto">
            <a:xfrm>
              <a:off x="3968" y="4788"/>
              <a:ext cx="18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2" name="Line 42"/>
            <p:cNvSpPr>
              <a:spLocks noChangeShapeType="1"/>
            </p:cNvSpPr>
            <p:nvPr/>
          </p:nvSpPr>
          <p:spPr bwMode="auto">
            <a:xfrm flipV="1">
              <a:off x="1988" y="3528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1" name="AutoShape 41"/>
            <p:cNvSpPr>
              <a:spLocks noChangeArrowheads="1"/>
            </p:cNvSpPr>
            <p:nvPr/>
          </p:nvSpPr>
          <p:spPr bwMode="auto">
            <a:xfrm>
              <a:off x="1208" y="3168"/>
              <a:ext cx="780" cy="9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awk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1978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240" name="Line 40"/>
            <p:cNvSpPr>
              <a:spLocks noChangeShapeType="1"/>
            </p:cNvSpPr>
            <p:nvPr/>
          </p:nvSpPr>
          <p:spPr bwMode="auto">
            <a:xfrm>
              <a:off x="3248" y="3708"/>
              <a:ext cx="18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39" name="AutoShape 39"/>
            <p:cNvSpPr>
              <a:spLocks noChangeArrowheads="1"/>
            </p:cNvSpPr>
            <p:nvPr/>
          </p:nvSpPr>
          <p:spPr bwMode="auto">
            <a:xfrm>
              <a:off x="1268" y="3888"/>
              <a:ext cx="1440" cy="900"/>
            </a:xfrm>
            <a:prstGeom prst="rightArrow">
              <a:avLst>
                <a:gd name="adj1" fmla="val 50000"/>
                <a:gd name="adj2" fmla="val 4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Smalltalk-80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</a:rPr>
                <a:t>1980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238" name="Line 38"/>
            <p:cNvSpPr>
              <a:spLocks noChangeShapeType="1"/>
            </p:cNvSpPr>
            <p:nvPr/>
          </p:nvSpPr>
          <p:spPr bwMode="auto">
            <a:xfrm flipV="1">
              <a:off x="2708" y="4248"/>
              <a:ext cx="37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261" name="AutoShape 61"/>
          <p:cNvSpPr>
            <a:spLocks noChangeArrowheads="1"/>
          </p:cNvSpPr>
          <p:nvPr/>
        </p:nvSpPr>
        <p:spPr bwMode="auto">
          <a:xfrm>
            <a:off x="-800100" y="3200400"/>
            <a:ext cx="457200" cy="5715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sh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1971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63" name="Line 63"/>
          <p:cNvSpPr>
            <a:spLocks noChangeShapeType="1"/>
          </p:cNvSpPr>
          <p:nvPr/>
        </p:nvSpPr>
        <p:spPr bwMode="auto">
          <a:xfrm>
            <a:off x="-571500" y="974725"/>
            <a:ext cx="114300" cy="3429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4" name="AutoShape 64"/>
          <p:cNvSpPr>
            <a:spLocks noChangeArrowheads="1"/>
          </p:cNvSpPr>
          <p:nvPr/>
        </p:nvSpPr>
        <p:spPr bwMode="auto">
          <a:xfrm>
            <a:off x="1524000" y="2590800"/>
            <a:ext cx="571500" cy="5715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nawk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1985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62" name="AutoShape 62"/>
          <p:cNvSpPr>
            <a:spLocks noChangeArrowheads="1"/>
          </p:cNvSpPr>
          <p:nvPr/>
        </p:nvSpPr>
        <p:spPr bwMode="auto">
          <a:xfrm>
            <a:off x="-800100" y="517525"/>
            <a:ext cx="457200" cy="5715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C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1971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65" name="Rectangle 6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68" name="Rectangle 6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/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81" name="Rectangle 81"/>
          <p:cNvSpPr>
            <a:spLocks noChangeArrowheads="1"/>
          </p:cNvSpPr>
          <p:nvPr/>
        </p:nvSpPr>
        <p:spPr bwMode="auto">
          <a:xfrm>
            <a:off x="0" y="3657600"/>
            <a:ext cx="9144000" cy="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82" name="AutoShape 82"/>
          <p:cNvSpPr>
            <a:spLocks noChangeArrowheads="1"/>
          </p:cNvSpPr>
          <p:nvPr/>
        </p:nvSpPr>
        <p:spPr bwMode="auto">
          <a:xfrm>
            <a:off x="495300" y="4724400"/>
            <a:ext cx="647700" cy="5715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1971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83" name="Line 83"/>
          <p:cNvSpPr>
            <a:spLocks noChangeShapeType="1"/>
          </p:cNvSpPr>
          <p:nvPr/>
        </p:nvSpPr>
        <p:spPr bwMode="auto">
          <a:xfrm>
            <a:off x="609600" y="2438400"/>
            <a:ext cx="114300" cy="3429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4" name="AutoShape 84"/>
          <p:cNvSpPr>
            <a:spLocks noChangeArrowheads="1"/>
          </p:cNvSpPr>
          <p:nvPr/>
        </p:nvSpPr>
        <p:spPr bwMode="auto">
          <a:xfrm>
            <a:off x="152400" y="1981200"/>
            <a:ext cx="685800" cy="5715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  1971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AutoShape 59"/>
          <p:cNvSpPr>
            <a:spLocks noChangeArrowheads="1"/>
          </p:cNvSpPr>
          <p:nvPr/>
        </p:nvSpPr>
        <p:spPr bwMode="auto">
          <a:xfrm>
            <a:off x="7848600" y="5715000"/>
            <a:ext cx="800100" cy="5715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Perl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6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2001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AutoShape 59"/>
          <p:cNvSpPr>
            <a:spLocks noChangeArrowheads="1"/>
          </p:cNvSpPr>
          <p:nvPr/>
        </p:nvSpPr>
        <p:spPr bwMode="auto">
          <a:xfrm>
            <a:off x="7600950" y="4916066"/>
            <a:ext cx="800100" cy="5715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Perl 5.18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May 2013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7495592" y="4784271"/>
            <a:ext cx="200608" cy="321129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7791450" y="5300564"/>
            <a:ext cx="361950" cy="56683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59"/>
          <p:cNvSpPr>
            <a:spLocks noChangeArrowheads="1"/>
          </p:cNvSpPr>
          <p:nvPr/>
        </p:nvSpPr>
        <p:spPr bwMode="auto">
          <a:xfrm>
            <a:off x="6496050" y="5715000"/>
            <a:ext cx="800100" cy="5715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Haskell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Line 40"/>
          <p:cNvSpPr>
            <a:spLocks noChangeShapeType="1"/>
          </p:cNvSpPr>
          <p:nvPr/>
        </p:nvSpPr>
        <p:spPr bwMode="auto">
          <a:xfrm>
            <a:off x="7314616" y="6019800"/>
            <a:ext cx="53398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9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study programming languages?</a:t>
            </a:r>
            <a:endParaRPr lang="en-US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GB" sz="1600" b="1" dirty="0" smtClean="0">
              <a:latin typeface="Helvetica" pitchFamily="34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Linguistic theory states: structure of language defines boundaries of thought   		?TRUE?</a:t>
            </a:r>
          </a:p>
          <a:p>
            <a:endParaRPr lang="en-US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can facilitate or impede certain modes of thought</a:t>
            </a:r>
          </a:p>
          <a:p>
            <a:endParaRPr lang="en-US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given programming language can influence class of solutions</a:t>
            </a:r>
            <a:endParaRPr lang="en-US" sz="2800" dirty="0" smtClean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6439CA-B816-451E-9AE2-93531D593BF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Benefits of studying languages?</a:t>
            </a:r>
            <a:endParaRPr lang="en-US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001000" cy="44196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Scientists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 ability to develop algorithms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 existing use of language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 vocabulary of programming constructs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choice of language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Easier to learn new language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Easier to design new language (user interfaces)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Designers/Implementers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insights from motivation of language facilities to make implementation tradeoffs</a:t>
            </a:r>
          </a:p>
          <a:p>
            <a:endParaRPr lang="en-US" dirty="0" smtClean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AC2C5B-1DD4-46D6-9246-808D6319A665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Benefits of studying languages?</a:t>
            </a:r>
            <a:endParaRPr lang="en-US" dirty="0" smtClean="0"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48600" cy="49530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Architects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 insight into ways machines may better support languages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 a semantically coherent machine w/ complete sets of data types and operations</a:t>
            </a:r>
          </a:p>
          <a:p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designers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 to human interfaces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JCL’s, DB systems, editors, text formatters, debuggers have many characteristics of a programming language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Necessary for file systems, linkage editors to interface with programming languages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Managers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choice of language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choice of extension of language or new language and know costs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B11CCB-991B-463E-9E1C-D5371513CBE4}" type="slidenum">
              <a:rPr lang="en-US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Early History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1500-3000 B.C.  earliest know algorithm on clay tablets in Babylon (near Baghdad, Iraq)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produced mathematical tables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solved algebraic equations using an “algorithm”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end put “this is the procedure”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did not have conditional tests (no 0 or negative numbers)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did have repetition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54FEBC-4517-4CA9-A215-BD564B64792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History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229600" cy="48006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300 B.C.  Euclid Greece</a:t>
            </a:r>
            <a:endParaRPr lang="en-US" sz="3600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algorithm for computing GCD of 2 integers  (zero still not recognized, so special cases)</a:t>
            </a:r>
            <a:endParaRPr lang="en-US" sz="3200" dirty="0" smtClean="0">
              <a:ea typeface="+mn-ea"/>
              <a:cs typeface="+mn-cs"/>
            </a:endParaRPr>
          </a:p>
          <a:p>
            <a:pPr lvl="1"/>
            <a:endParaRPr lang="en-US" sz="3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</a:t>
            </a:r>
            <a:r>
              <a:rPr lang="en-US" sz="2400" b="1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early 20</a:t>
            </a:r>
            <a:r>
              <a:rPr lang="en-US" sz="2400" b="1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century</a:t>
            </a:r>
            <a:endParaRPr lang="en-US" sz="3600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Charles Babbage  English</a:t>
            </a:r>
            <a:endParaRPr lang="en-US" sz="3200" dirty="0" smtClean="0"/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machines:  </a:t>
            </a:r>
            <a:endParaRPr lang="en-US" sz="3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 Engine: finite differences, repeated additions, math tables</a:t>
            </a:r>
            <a:endParaRPr lang="en-US" sz="3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Analytical Engine: many principles of modern computer, any calculation</a:t>
            </a:r>
            <a:endParaRPr lang="en-US" sz="3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None/>
            </a:pPr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None/>
            </a:pPr>
            <a:r>
              <a:rPr lang="en-US" sz="1800" dirty="0" smtClean="0">
                <a:ea typeface="+mn-ea"/>
                <a:cs typeface="+mn-cs"/>
              </a:rPr>
              <a:t>         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= main memory     Mill=ALU    barrel = control unit</a:t>
            </a:r>
          </a:p>
          <a:p>
            <a:pPr lvl="1">
              <a:buNone/>
            </a:pPr>
            <a:endParaRPr lang="en-US" sz="1800" dirty="0" smtClean="0">
              <a:ea typeface="+mn-ea"/>
              <a:cs typeface="+mn-cs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+mn-lt"/>
              </a:rPr>
              <a:t>TABLE 1.2 on Handout – Influences on programming language development</a:t>
            </a:r>
          </a:p>
          <a:p>
            <a:pPr lvl="1">
              <a:buNone/>
            </a:pPr>
            <a:endParaRPr lang="en-US" sz="3200" dirty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DEBBA8-05EB-4D75-B538-33F24D81B7A9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AC914-B330-4F80-87AC-60D14C514DB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001" b="40782"/>
          <a:stretch/>
        </p:blipFill>
        <p:spPr>
          <a:xfrm rot="60000">
            <a:off x="292479" y="152739"/>
            <a:ext cx="8387503" cy="664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3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AC914-B330-4F80-87AC-60D14C514DB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9069"/>
          <a:stretch/>
        </p:blipFill>
        <p:spPr>
          <a:xfrm rot="60000">
            <a:off x="193264" y="530029"/>
            <a:ext cx="8387503" cy="475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8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Early Computer programming languages by category</a:t>
            </a:r>
            <a:endParaRPr lang="en-US" b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Numerical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WWII 30/40s  “electronic calculators” to solve numerical problems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50s       symbolic notations/compilation necessary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2000" dirty="0" smtClean="0"/>
              <a:t>1955-57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Backus’ team – developed FORTRAN 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numerical calculations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full-fledged programming language (control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structs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I/O statements)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compete w/ assembly made very efficient!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Extremely successful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1958 – Fortran II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Fortran IV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Fortran 77, 90  backwards compatible</a:t>
            </a:r>
            <a:endParaRPr lang="en-US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08A4C6-CFAC-451F-A834-7488C00F3B3D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REBALL">
  <a:themeElements>
    <a:clrScheme name="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FF9933"/>
      </a:accent1>
      <a:accent2>
        <a:srgbClr val="CC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344</TotalTime>
  <Words>727</Words>
  <Application>Microsoft Office PowerPoint</Application>
  <PresentationFormat>On-screen Show (4:3)</PresentationFormat>
  <Paragraphs>262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Helvetica</vt:lpstr>
      <vt:lpstr>Times New Roman</vt:lpstr>
      <vt:lpstr>FIREBALL</vt:lpstr>
      <vt:lpstr>Programming Languages</vt:lpstr>
      <vt:lpstr>Why study programming languages?</vt:lpstr>
      <vt:lpstr>Benefits of studying languages?</vt:lpstr>
      <vt:lpstr>Benefits of studying languages?</vt:lpstr>
      <vt:lpstr>Early History</vt:lpstr>
      <vt:lpstr>Early History</vt:lpstr>
      <vt:lpstr>PowerPoint Presentation</vt:lpstr>
      <vt:lpstr>PowerPoint Presentation</vt:lpstr>
      <vt:lpstr>Early Computer programming languages by category</vt:lpstr>
      <vt:lpstr>Early Computer programming languages by category</vt:lpstr>
      <vt:lpstr>Early Computer programming languages by category</vt:lpstr>
      <vt:lpstr>Early Computer programming languages by category</vt:lpstr>
      <vt:lpstr>ROLE of Programming Languages</vt:lpstr>
      <vt:lpstr>Influences</vt:lpstr>
      <vt:lpstr>Historical Development of Java</vt:lpstr>
      <vt:lpstr>Historical Languages</vt:lpstr>
      <vt:lpstr>Historical Development of Python</vt:lpstr>
      <vt:lpstr>Historical Languages</vt:lpstr>
      <vt:lpstr>Historical Development of Perl</vt:lpstr>
    </vt:vector>
  </TitlesOfParts>
  <Company>Test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Classes and Interfaces</dc:title>
  <dc:creator>Villanova</dc:creator>
  <cp:lastModifiedBy>Stringfellow, Catherine</cp:lastModifiedBy>
  <cp:revision>36</cp:revision>
  <dcterms:created xsi:type="dcterms:W3CDTF">2001-02-26T22:58:17Z</dcterms:created>
  <dcterms:modified xsi:type="dcterms:W3CDTF">2015-08-26T14:31:02Z</dcterms:modified>
</cp:coreProperties>
</file>