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4"/>
  </p:notesMasterIdLst>
  <p:sldIdLst>
    <p:sldId id="257" r:id="rId2"/>
    <p:sldId id="269" r:id="rId3"/>
    <p:sldId id="270" r:id="rId4"/>
    <p:sldId id="271" r:id="rId5"/>
    <p:sldId id="272" r:id="rId6"/>
    <p:sldId id="273" r:id="rId7"/>
    <p:sldId id="275" r:id="rId8"/>
    <p:sldId id="274" r:id="rId9"/>
    <p:sldId id="277" r:id="rId10"/>
    <p:sldId id="276" r:id="rId11"/>
    <p:sldId id="280" r:id="rId12"/>
    <p:sldId id="279" r:id="rId13"/>
    <p:sldId id="278" r:id="rId14"/>
    <p:sldId id="281" r:id="rId15"/>
    <p:sldId id="282" r:id="rId16"/>
    <p:sldId id="283" r:id="rId17"/>
    <p:sldId id="285" r:id="rId18"/>
    <p:sldId id="286" r:id="rId19"/>
    <p:sldId id="284" r:id="rId20"/>
    <p:sldId id="287" r:id="rId21"/>
    <p:sldId id="288" r:id="rId22"/>
    <p:sldId id="289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CC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A147053-7D4F-4920-A0A9-B855638F842B}" type="datetimeFigureOut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C4CD421-B9DE-4989-B33D-A81D18F26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96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57200" y="2363788"/>
            <a:ext cx="8153400" cy="1600200"/>
            <a:chOff x="288" y="1489"/>
            <a:chExt cx="5136" cy="1008"/>
          </a:xfrm>
        </p:grpSpPr>
        <p:sp>
          <p:nvSpPr>
            <p:cNvPr id="5" name="Arc 3"/>
            <p:cNvSpPr>
              <a:spLocks/>
            </p:cNvSpPr>
            <p:nvPr/>
          </p:nvSpPr>
          <p:spPr bwMode="invGray">
            <a:xfrm>
              <a:off x="3595" y="1489"/>
              <a:ext cx="1829" cy="1008"/>
            </a:xfrm>
            <a:custGeom>
              <a:avLst/>
              <a:gdLst>
                <a:gd name="G0" fmla="+- 312 0 0"/>
                <a:gd name="G1" fmla="+- 21600 0 0"/>
                <a:gd name="G2" fmla="+- 21600 0 0"/>
                <a:gd name="T0" fmla="*/ 300 w 21912"/>
                <a:gd name="T1" fmla="*/ 0 h 43200"/>
                <a:gd name="T2" fmla="*/ 0 w 21912"/>
                <a:gd name="T3" fmla="*/ 43198 h 43200"/>
                <a:gd name="T4" fmla="*/ 312 w 2191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invGray">
            <a:xfrm>
              <a:off x="3548" y="1593"/>
              <a:ext cx="1831" cy="800"/>
            </a:xfrm>
            <a:custGeom>
              <a:avLst/>
              <a:gdLst>
                <a:gd name="G0" fmla="+- 324 0 0"/>
                <a:gd name="G1" fmla="+- 21600 0 0"/>
                <a:gd name="G2" fmla="+- 21600 0 0"/>
                <a:gd name="T0" fmla="*/ 312 w 21924"/>
                <a:gd name="T1" fmla="*/ 0 h 43200"/>
                <a:gd name="T2" fmla="*/ 0 w 21924"/>
                <a:gd name="T3" fmla="*/ 43198 h 43200"/>
                <a:gd name="T4" fmla="*/ 324 w 219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Arc 5"/>
            <p:cNvSpPr>
              <a:spLocks/>
            </p:cNvSpPr>
            <p:nvPr/>
          </p:nvSpPr>
          <p:spPr bwMode="invGray">
            <a:xfrm>
              <a:off x="3521" y="1732"/>
              <a:ext cx="1830" cy="522"/>
            </a:xfrm>
            <a:custGeom>
              <a:avLst/>
              <a:gdLst>
                <a:gd name="G0" fmla="+- 325 0 0"/>
                <a:gd name="G1" fmla="+- 21600 0 0"/>
                <a:gd name="G2" fmla="+- 21600 0 0"/>
                <a:gd name="T0" fmla="*/ 313 w 21925"/>
                <a:gd name="T1" fmla="*/ 0 h 43200"/>
                <a:gd name="T2" fmla="*/ 0 w 21925"/>
                <a:gd name="T3" fmla="*/ 43198 h 43200"/>
                <a:gd name="T4" fmla="*/ 325 w 219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invGray">
            <a:xfrm>
              <a:off x="288" y="1940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103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F89954-4F01-46D5-B80C-F8F8CBF0C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AA91F-AF36-45F3-86B8-9894B286E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43122-6FA2-4ACB-8B49-4C93A6CB30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AC914-B330-4F80-87AC-60D14C514D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9ED25-0FFF-4C53-A673-BB5EB142C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C3BBE-9BB6-4FBF-9EA1-07090019D7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C6299-5522-473F-9BB7-59E01FA31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1E652-790D-4344-BD3A-E20CE27A5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02F3A-1FAA-4BF3-AA63-F29934404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479E4-F691-4A69-90D5-AB748A303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75776-63B8-4672-B05C-3A151ED210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57200" y="992188"/>
            <a:ext cx="8153400" cy="1600200"/>
            <a:chOff x="288" y="625"/>
            <a:chExt cx="5136" cy="1008"/>
          </a:xfrm>
        </p:grpSpPr>
        <p:sp>
          <p:nvSpPr>
            <p:cNvPr id="3075" name="Arc 3"/>
            <p:cNvSpPr>
              <a:spLocks/>
            </p:cNvSpPr>
            <p:nvPr/>
          </p:nvSpPr>
          <p:spPr bwMode="invGray">
            <a:xfrm>
              <a:off x="3595" y="625"/>
              <a:ext cx="1829" cy="1008"/>
            </a:xfrm>
            <a:custGeom>
              <a:avLst/>
              <a:gdLst>
                <a:gd name="G0" fmla="+- 312 0 0"/>
                <a:gd name="G1" fmla="+- 21600 0 0"/>
                <a:gd name="G2" fmla="+- 21600 0 0"/>
                <a:gd name="T0" fmla="*/ 300 w 21912"/>
                <a:gd name="T1" fmla="*/ 0 h 43200"/>
                <a:gd name="T2" fmla="*/ 0 w 21912"/>
                <a:gd name="T3" fmla="*/ 43198 h 43200"/>
                <a:gd name="T4" fmla="*/ 312 w 2191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6" name="Arc 4"/>
            <p:cNvSpPr>
              <a:spLocks/>
            </p:cNvSpPr>
            <p:nvPr/>
          </p:nvSpPr>
          <p:spPr bwMode="invGray">
            <a:xfrm>
              <a:off x="3548" y="729"/>
              <a:ext cx="1831" cy="800"/>
            </a:xfrm>
            <a:custGeom>
              <a:avLst/>
              <a:gdLst>
                <a:gd name="G0" fmla="+- 324 0 0"/>
                <a:gd name="G1" fmla="+- 21600 0 0"/>
                <a:gd name="G2" fmla="+- 21600 0 0"/>
                <a:gd name="T0" fmla="*/ 312 w 21924"/>
                <a:gd name="T1" fmla="*/ 0 h 43200"/>
                <a:gd name="T2" fmla="*/ 0 w 21924"/>
                <a:gd name="T3" fmla="*/ 43198 h 43200"/>
                <a:gd name="T4" fmla="*/ 324 w 219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7" name="Arc 5"/>
            <p:cNvSpPr>
              <a:spLocks/>
            </p:cNvSpPr>
            <p:nvPr/>
          </p:nvSpPr>
          <p:spPr bwMode="invGray">
            <a:xfrm>
              <a:off x="3521" y="868"/>
              <a:ext cx="1830" cy="522"/>
            </a:xfrm>
            <a:custGeom>
              <a:avLst/>
              <a:gdLst>
                <a:gd name="G0" fmla="+- 325 0 0"/>
                <a:gd name="G1" fmla="+- 21600 0 0"/>
                <a:gd name="G2" fmla="+- 21600 0 0"/>
                <a:gd name="T0" fmla="*/ 313 w 21925"/>
                <a:gd name="T1" fmla="*/ 0 h 43200"/>
                <a:gd name="T2" fmla="*/ 0 w 21925"/>
                <a:gd name="T3" fmla="*/ 43198 h 43200"/>
                <a:gd name="T4" fmla="*/ 325 w 219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8" name="AutoShape 6"/>
            <p:cNvSpPr>
              <a:spLocks noChangeArrowheads="1"/>
            </p:cNvSpPr>
            <p:nvPr/>
          </p:nvSpPr>
          <p:spPr bwMode="invGray">
            <a:xfrm>
              <a:off x="288" y="1076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C9BA5FDB-9A7F-4453-A914-A9AD24EA79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Java Fundamentals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8A34A2-32F2-4163-971F-934A85F328E4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and Boolean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C++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==,  !=,  &lt; &gt;, &lt;=, &gt;=, &amp;&amp;, !, || 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compound </a:t>
            </a:r>
            <a:r>
              <a:rPr lang="en-US" dirty="0"/>
              <a:t>expressions short circuit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– </a:t>
            </a:r>
            <a:r>
              <a:rPr lang="en-US" dirty="0"/>
              <a:t>principle?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AC914-B330-4F80-87AC-60D14C514DB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 functions and </a:t>
            </a:r>
            <a:r>
              <a:rPr lang="en-US" b="1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(x); 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y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endParaRPr lang="en-US" sz="1800" dirty="0" smtClean="0"/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sz="2000" dirty="0" smtClean="0"/>
              <a:t> </a:t>
            </a:r>
            <a:r>
              <a:rPr lang="en-US" sz="2000" dirty="0"/>
              <a:t>is a </a:t>
            </a:r>
            <a:r>
              <a:rPr lang="en-US" sz="2000" dirty="0" smtClean="0"/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class</a:t>
            </a:r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000" dirty="0" smtClean="0"/>
              <a:t> </a:t>
            </a:r>
            <a:r>
              <a:rPr lang="en-US" sz="2000" dirty="0"/>
              <a:t>a method – it does not operate on an object, hence if you look at its declaration you’ll see it is a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dirty="0"/>
              <a:t> method.</a:t>
            </a:r>
          </a:p>
          <a:p>
            <a:r>
              <a:rPr lang="en-US" sz="2000" dirty="0" smtClean="0"/>
              <a:t>Can </a:t>
            </a:r>
            <a:r>
              <a:rPr lang="en-US" sz="2000" dirty="0"/>
              <a:t>also use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StrictMath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class instead (slower, but more predictable results)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AC914-B330-4F80-87AC-60D14C514DB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7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strongly </a:t>
            </a:r>
            <a:r>
              <a:rPr lang="en-US" dirty="0"/>
              <a:t>typed FIG 3-1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cast      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)x;   </a:t>
            </a:r>
            <a:r>
              <a:rPr lang="en-US" dirty="0"/>
              <a:t>truncates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round   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 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Math.round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(x); </a:t>
            </a:r>
          </a:p>
          <a:p>
            <a:r>
              <a:rPr lang="en-US" dirty="0"/>
              <a:t>Table for hierarchy or use ( )’s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AC914-B330-4F80-87AC-60D14C514DB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88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572000"/>
          </a:xfrm>
        </p:spPr>
        <p:txBody>
          <a:bodyPr/>
          <a:lstStyle/>
          <a:p>
            <a:r>
              <a:rPr lang="en-US" sz="1800" dirty="0" smtClean="0"/>
              <a:t>not </a:t>
            </a:r>
            <a:r>
              <a:rPr lang="en-US" sz="1800" dirty="0"/>
              <a:t>built-in; but in a predefined class called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/>
              <a:t>.  </a:t>
            </a:r>
            <a:endParaRPr lang="en-US" sz="1800" dirty="0" smtClean="0"/>
          </a:p>
          <a:p>
            <a:r>
              <a:rPr lang="en-US" sz="1800" dirty="0" smtClean="0"/>
              <a:t>Each </a:t>
            </a:r>
            <a:r>
              <a:rPr lang="en-US" sz="1800" dirty="0"/>
              <a:t>quoted string is an instance of the string class:</a:t>
            </a:r>
          </a:p>
          <a:p>
            <a:pPr marL="0" indent="0">
              <a:buNone/>
            </a:pPr>
            <a:r>
              <a:rPr lang="en-US" sz="1800" dirty="0" smtClean="0"/>
              <a:t>           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greeting = “Hello”;              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/>
              <a:t>Exception to the rule to not use new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/>
              <a:t> to create </a:t>
            </a:r>
            <a:r>
              <a:rPr lang="en-US" sz="1800" dirty="0" smtClean="0"/>
              <a:t>instance 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i="1" dirty="0" smtClean="0"/>
              <a:t>violates </a:t>
            </a:r>
            <a:r>
              <a:rPr lang="en-US" sz="1800" i="1" dirty="0"/>
              <a:t>Regularity principle</a:t>
            </a:r>
          </a:p>
          <a:p>
            <a:endParaRPr lang="en-US" sz="1800" dirty="0"/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/>
              <a:t>  </a:t>
            </a:r>
            <a:r>
              <a:rPr lang="en-US" sz="1800" dirty="0" err="1"/>
              <a:t>concat</a:t>
            </a:r>
            <a:r>
              <a:rPr lang="en-US" sz="1800" dirty="0"/>
              <a:t>  (ONLY overloaded operator in Java)  no overloading supports </a:t>
            </a:r>
            <a:r>
              <a:rPr lang="en-US" sz="1800" dirty="0" err="1" smtClean="0"/>
              <a:t>Othogonality</a:t>
            </a:r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greeting.substring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(0,4);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greeting.length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last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greeting.charAt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greeting.length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) – 1);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AC914-B330-4F80-87AC-60D14C514DB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3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NO METHODS TO CHANGE a string </a:t>
            </a:r>
            <a:endParaRPr lang="en-US" sz="1800" dirty="0" smtClean="0"/>
          </a:p>
          <a:p>
            <a:pPr lvl="1"/>
            <a:r>
              <a:rPr lang="en-US" sz="1400" dirty="0" smtClean="0"/>
              <a:t>but </a:t>
            </a:r>
            <a:r>
              <a:rPr lang="en-US" sz="1400" dirty="0"/>
              <a:t>can get around with </a:t>
            </a:r>
            <a:r>
              <a:rPr lang="en-US" sz="1400" dirty="0" smtClean="0"/>
              <a:t>reassignment</a:t>
            </a:r>
            <a:endParaRPr lang="en-US" sz="1400" dirty="0"/>
          </a:p>
          <a:p>
            <a:r>
              <a:rPr lang="en-US" sz="1800" dirty="0"/>
              <a:t>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/>
              <a:t> is a char* pointer basically.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greeting = “Howdy”;     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/>
              <a:t>memory </a:t>
            </a:r>
            <a:r>
              <a:rPr lang="en-US" sz="1400" dirty="0"/>
              <a:t>leak?  No -   automatic garbage collection – </a:t>
            </a:r>
            <a:r>
              <a:rPr lang="en-US" sz="1400" i="1" dirty="0"/>
              <a:t>supports  </a:t>
            </a:r>
            <a:r>
              <a:rPr lang="en-US" sz="1800" i="1" dirty="0" smtClean="0"/>
              <a:t>automation </a:t>
            </a:r>
            <a:r>
              <a:rPr lang="en-US" sz="1800" i="1" dirty="0"/>
              <a:t>principle.</a:t>
            </a:r>
          </a:p>
          <a:p>
            <a:endParaRPr lang="en-US" sz="1800" dirty="0"/>
          </a:p>
          <a:p>
            <a:r>
              <a:rPr lang="en-US" sz="1800" dirty="0"/>
              <a:t>Test strings </a:t>
            </a:r>
            <a:r>
              <a:rPr lang="en-US" sz="1800" dirty="0"/>
              <a:t>CANNOT use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s.equals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(t)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s.equalsIgnoreCase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(t);  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);  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cs typeface="Courier New" panose="02070309020205020404" pitchFamily="49" charset="0"/>
              </a:rPr>
              <a:t>See </a:t>
            </a:r>
            <a:r>
              <a:rPr lang="en-US" sz="1800" dirty="0" err="1" smtClean="0">
                <a:cs typeface="Courier New" panose="02070309020205020404" pitchFamily="49" charset="0"/>
              </a:rPr>
              <a:t>handount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cs typeface="Courier New" panose="02070309020205020404" pitchFamily="49" charset="0"/>
              </a:rPr>
              <a:t>on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 smtClean="0">
                <a:cs typeface="Courier New" panose="02070309020205020404" pitchFamily="49" charset="0"/>
              </a:rPr>
              <a:t> methods.          </a:t>
            </a:r>
            <a:endParaRPr lang="en-US" sz="1800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AC914-B330-4F80-87AC-60D14C514DB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31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Easy to output</a:t>
            </a:r>
          </a:p>
          <a:p>
            <a:r>
              <a:rPr lang="en-US" sz="2000" dirty="0"/>
              <a:t>More complex to input from ‘standard input device’</a:t>
            </a:r>
          </a:p>
          <a:p>
            <a:endParaRPr lang="en-US" sz="2000" dirty="0"/>
          </a:p>
          <a:p>
            <a:r>
              <a:rPr lang="en-US" sz="2000" dirty="0"/>
              <a:t>Easy to supply a dialog box for keyboard input.  Method is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      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JOptionPane.showInputDialog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promptString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 	</a:t>
            </a:r>
            <a:endParaRPr lang="en-US" sz="2000" dirty="0" smtClean="0"/>
          </a:p>
          <a:p>
            <a:pPr lvl="1"/>
            <a:r>
              <a:rPr lang="en-US" sz="2000" dirty="0" smtClean="0"/>
              <a:t>Returns </a:t>
            </a:r>
            <a:r>
              <a:rPr lang="en-US" sz="2000" dirty="0"/>
              <a:t>a </a:t>
            </a:r>
            <a:r>
              <a:rPr lang="en-US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</a:t>
            </a:r>
            <a:r>
              <a:rPr lang="en-US" sz="2000" dirty="0"/>
              <a:t>!!!  </a:t>
            </a:r>
          </a:p>
          <a:p>
            <a:pPr lvl="1"/>
            <a:r>
              <a:rPr lang="en-US" sz="2000" dirty="0" smtClean="0"/>
              <a:t>Will also show </a:t>
            </a:r>
            <a:r>
              <a:rPr 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</a:t>
            </a:r>
            <a:r>
              <a:rPr lang="en-US" sz="2000" dirty="0" smtClean="0"/>
              <a:t> and </a:t>
            </a:r>
            <a:r>
              <a:rPr 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Cancel</a:t>
            </a:r>
            <a:r>
              <a:rPr lang="en-US" sz="2000" dirty="0" smtClean="0"/>
              <a:t> buttons</a:t>
            </a:r>
          </a:p>
          <a:p>
            <a:pPr lvl="1"/>
            <a:r>
              <a:rPr lang="en-US" sz="2000" dirty="0" smtClean="0"/>
              <a:t>Must </a:t>
            </a:r>
            <a:r>
              <a:rPr lang="en-US" sz="2000" dirty="0"/>
              <a:t>use</a:t>
            </a:r>
            <a:r>
              <a:rPr lang="en-US" sz="2000" i="1" dirty="0"/>
              <a:t>   </a:t>
            </a:r>
            <a:r>
              <a:rPr 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javax.swing</a:t>
            </a:r>
            <a:r>
              <a:rPr 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.*;</a:t>
            </a:r>
          </a:p>
          <a:p>
            <a:pPr lvl="1"/>
            <a:r>
              <a:rPr lang="en-US" sz="2000" dirty="0"/>
              <a:t>Must end program with </a:t>
            </a:r>
            <a:r>
              <a:rPr lang="en-US" sz="20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System.exit</a:t>
            </a:r>
            <a:r>
              <a:rPr 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(0);  </a:t>
            </a:r>
            <a:r>
              <a:rPr lang="en-US" sz="2000" dirty="0"/>
              <a:t>because showing dialog box starts new thread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AC914-B330-4F80-87AC-60D14C514DB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77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153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input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JOptionPane.showInputDialog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(“What is your name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?”);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JOptionPane.showInputDialog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(“Enter your age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:”);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age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(input);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=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JOptionPane.showInputDialog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(“Enter your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:”);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Double.parseDouble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(input);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/>
          </a:p>
          <a:p>
            <a:r>
              <a:rPr lang="en-US" sz="2400" dirty="0" smtClean="0"/>
              <a:t>Program </a:t>
            </a:r>
            <a:r>
              <a:rPr lang="en-US" sz="2400" dirty="0"/>
              <a:t>2 will use input from keyboard!  Program 3 will have input from keyboard and file.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AC914-B330-4F80-87AC-60D14C514DB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78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Formatting </a:t>
            </a:r>
            <a:r>
              <a:rPr lang="en-US" b="1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3820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(x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800" dirty="0">
                <a:cs typeface="Courier New" panose="02070309020205020404" pitchFamily="49" charset="0"/>
              </a:rPr>
              <a:t>prints the maximum non-zero digits for that type.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(10000.0/3.0);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3333.3333333333335   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800" dirty="0" smtClean="0">
                <a:cs typeface="Courier New" panose="02070309020205020404" pitchFamily="49" charset="0"/>
              </a:rPr>
              <a:t>Note</a:t>
            </a:r>
            <a:r>
              <a:rPr lang="en-US" sz="1800" dirty="0">
                <a:cs typeface="Courier New" panose="02070309020205020404" pitchFamily="49" charset="0"/>
              </a:rPr>
              <a:t>:  10000/3  </a:t>
            </a:r>
            <a:r>
              <a:rPr lang="en-US" sz="1800" dirty="0"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cs typeface="Courier New" panose="02070309020205020404" pitchFamily="49" charset="0"/>
              </a:rPr>
              <a:t>3333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Use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NumberFormat</a:t>
            </a:r>
            <a:r>
              <a:rPr lang="en-US" sz="1800" dirty="0">
                <a:cs typeface="Courier New" panose="02070309020205020404" pitchFamily="49" charset="0"/>
              </a:rPr>
              <a:t> class  from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java.text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NumberFormat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formatter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NumberFormat.getNumberInstance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optional);                                         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getCurrencyInstance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cs typeface="Courier New" panose="02070309020205020404" pitchFamily="49" charset="0"/>
              </a:rPr>
              <a:t>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getPercentInstance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formatter.setMaximumFractionDigits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sdoubleNum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formatter.format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doubleNum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sdoubleNum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/>
              <a:t>Can also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SetMinimumFractionDigits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AC914-B330-4F80-87AC-60D14C514DB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38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343400"/>
          </a:xfrm>
        </p:spPr>
        <p:txBody>
          <a:bodyPr/>
          <a:lstStyle/>
          <a:p>
            <a:r>
              <a:rPr lang="en-US" sz="2000" dirty="0"/>
              <a:t>Conditional statements and loops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i="1" dirty="0" smtClean="0"/>
              <a:t>support </a:t>
            </a:r>
            <a:r>
              <a:rPr lang="en-US" sz="2000" i="1" dirty="0"/>
              <a:t>structure principle</a:t>
            </a:r>
          </a:p>
          <a:p>
            <a:r>
              <a:rPr lang="en-US" sz="2000" dirty="0"/>
              <a:t>No </a:t>
            </a:r>
            <a:r>
              <a:rPr lang="en-US" sz="2000" dirty="0" err="1"/>
              <a:t>goto</a:t>
            </a:r>
            <a:r>
              <a:rPr lang="en-US" sz="2000" dirty="0"/>
              <a:t> in Java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i="1" dirty="0" smtClean="0"/>
              <a:t>supports </a:t>
            </a:r>
            <a:r>
              <a:rPr lang="en-US" sz="2000" i="1" dirty="0"/>
              <a:t>structure principle</a:t>
            </a:r>
          </a:p>
          <a:p>
            <a:r>
              <a:rPr lang="en-US" sz="2000" dirty="0"/>
              <a:t>Labeled break  statement to jump out of nested loops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violates </a:t>
            </a:r>
            <a:r>
              <a:rPr lang="en-US" sz="2000" dirty="0"/>
              <a:t>structure principle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Blocks define scope of variables  - </a:t>
            </a:r>
            <a:r>
              <a:rPr lang="en-US" sz="2000" i="1" dirty="0"/>
              <a:t>supports localized principle</a:t>
            </a:r>
          </a:p>
          <a:p>
            <a:r>
              <a:rPr lang="en-US" sz="2000" dirty="0"/>
              <a:t>Blocks can be </a:t>
            </a:r>
            <a:r>
              <a:rPr lang="en-US" sz="2000" dirty="0" smtClean="0"/>
              <a:t>nested</a:t>
            </a:r>
            <a:endParaRPr lang="en-US" sz="2000" dirty="0"/>
          </a:p>
          <a:p>
            <a:r>
              <a:rPr lang="en-US" sz="2000" dirty="0"/>
              <a:t>BUT cannot redefine a variable inside a NESTED block UNLIKE C++ - </a:t>
            </a:r>
            <a:r>
              <a:rPr lang="en-US" sz="2000" i="1" dirty="0"/>
              <a:t>violates regularity, supports security</a:t>
            </a:r>
            <a:r>
              <a:rPr lang="en-US" sz="2000" dirty="0"/>
              <a:t>, because lots of programmers make errors in C++</a:t>
            </a:r>
          </a:p>
          <a:p>
            <a:r>
              <a:rPr lang="en-US" sz="2000" dirty="0" smtClean="0"/>
              <a:t>EXCEPTION:  </a:t>
            </a:r>
            <a:r>
              <a:rPr lang="en-US" sz="2000" dirty="0"/>
              <a:t>for loop’s  LCV can be redefined – </a:t>
            </a:r>
            <a:r>
              <a:rPr lang="en-US" sz="2000" i="1" dirty="0"/>
              <a:t>violates regularity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AC914-B330-4F80-87AC-60D14C514DB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51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572000"/>
          </a:xfrm>
        </p:spPr>
        <p:txBody>
          <a:bodyPr/>
          <a:lstStyle/>
          <a:p>
            <a:r>
              <a:rPr lang="en-US" sz="2000" b="1" dirty="0"/>
              <a:t>Conditional statements</a:t>
            </a:r>
            <a:r>
              <a:rPr lang="en-US" sz="2000" dirty="0"/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/>
              <a:t>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else if else</a:t>
            </a:r>
            <a:r>
              <a:rPr lang="en-US" sz="2000" dirty="0"/>
              <a:t>; just like C++.  NOTE: else paired with closest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endParaRPr lang="en-US" sz="2000" dirty="0" smtClean="0"/>
          </a:p>
          <a:p>
            <a:r>
              <a:rPr lang="en-US" sz="2000" b="1" dirty="0" smtClean="0"/>
              <a:t>Loops</a:t>
            </a:r>
            <a:r>
              <a:rPr lang="en-US" sz="2000" dirty="0" smtClean="0"/>
              <a:t> </a:t>
            </a:r>
            <a:r>
              <a:rPr lang="en-US" sz="2000" dirty="0"/>
              <a:t>– two forms for indeterminate loops: 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do-while </a:t>
            </a:r>
            <a:r>
              <a:rPr lang="en-US" sz="2000" dirty="0"/>
              <a:t> just like C++</a:t>
            </a:r>
          </a:p>
          <a:p>
            <a:endParaRPr lang="en-US" sz="2000" dirty="0"/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/>
              <a:t> loop – just like C++   for loops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i="1" dirty="0" smtClean="0"/>
              <a:t>support </a:t>
            </a:r>
            <a:r>
              <a:rPr lang="en-US" sz="2000" i="1" dirty="0"/>
              <a:t>automation principle</a:t>
            </a:r>
          </a:p>
          <a:p>
            <a:r>
              <a:rPr lang="en-US" sz="2000" dirty="0"/>
              <a:t>CONVENTION in </a:t>
            </a:r>
            <a:r>
              <a:rPr lang="en-US" sz="2000" dirty="0" smtClean="0"/>
              <a:t>Java </a:t>
            </a:r>
            <a:r>
              <a:rPr lang="en-US" sz="2000" dirty="0"/>
              <a:t>that three parts of for loop are </a:t>
            </a:r>
            <a:r>
              <a:rPr lang="en-US" sz="2000" dirty="0" err="1"/>
              <a:t>init</a:t>
            </a:r>
            <a:r>
              <a:rPr lang="en-US" sz="2000" dirty="0"/>
              <a:t>, test, update the same counter variable (although like C++ you can show bad taste and do other things)</a:t>
            </a:r>
          </a:p>
          <a:p>
            <a:r>
              <a:rPr lang="en-US" sz="2000" dirty="0"/>
              <a:t>SCOPE of LCV </a:t>
            </a:r>
            <a:r>
              <a:rPr lang="en-US" sz="2000" dirty="0" smtClean="0"/>
              <a:t>is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/>
              <a:t> loop</a:t>
            </a:r>
          </a:p>
          <a:p>
            <a:r>
              <a:rPr lang="en-US" sz="2000" dirty="0"/>
              <a:t>CAREFUL:  using real numbers in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/>
              <a:t> loops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 0.1 </a:t>
            </a:r>
            <a:r>
              <a:rPr lang="en-US" sz="2000" dirty="0"/>
              <a:t>for update  ROUNDOFF ERRORS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AC914-B330-4F80-87AC-60D14C514DB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First Program</a:t>
            </a:r>
            <a:endParaRPr lang="en-US" sz="3200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FirstSample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 (String[]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(“We will not use ‘Hello, World!;”);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/>
              <a:t>Everything in Java is a class …(or a method</a:t>
            </a:r>
            <a:r>
              <a:rPr lang="en-US" sz="1800" b="1" dirty="0" smtClean="0"/>
              <a:t>)</a:t>
            </a:r>
          </a:p>
          <a:p>
            <a:r>
              <a:rPr lang="en-US" sz="1800" dirty="0" smtClean="0"/>
              <a:t>Java </a:t>
            </a:r>
            <a:r>
              <a:rPr lang="en-US" sz="1800" dirty="0"/>
              <a:t>case sensitive</a:t>
            </a:r>
          </a:p>
          <a:p>
            <a:r>
              <a:rPr lang="en-US" sz="1800" b="1" dirty="0"/>
              <a:t>public</a:t>
            </a:r>
            <a:r>
              <a:rPr lang="en-US" sz="1800" dirty="0"/>
              <a:t> – access modifier  (supports Security Principle)</a:t>
            </a:r>
          </a:p>
          <a:p>
            <a:r>
              <a:rPr lang="en-US" sz="1800" dirty="0"/>
              <a:t>Keyword </a:t>
            </a:r>
            <a:r>
              <a:rPr lang="en-US" sz="1800" b="1" dirty="0"/>
              <a:t>class</a:t>
            </a:r>
            <a:r>
              <a:rPr lang="en-US" sz="1800" dirty="0"/>
              <a:t> – everything in Java a class (supports Regularity Principle)</a:t>
            </a:r>
          </a:p>
          <a:p>
            <a:r>
              <a:rPr lang="en-US" sz="1800" dirty="0"/>
              <a:t>Rules for class names </a:t>
            </a:r>
            <a:endParaRPr lang="en-US" sz="1800" dirty="0" smtClean="0"/>
          </a:p>
          <a:p>
            <a:pPr lvl="1"/>
            <a:r>
              <a:rPr lang="en-US" sz="1600" dirty="0" smtClean="0"/>
              <a:t>start </a:t>
            </a:r>
            <a:r>
              <a:rPr lang="en-US" sz="1600" dirty="0"/>
              <a:t>with letter, any combo of letters and digits; length unlimited (0-1-infinity principle).  </a:t>
            </a:r>
            <a:endParaRPr lang="en-US" sz="1600" dirty="0" smtClean="0"/>
          </a:p>
          <a:p>
            <a:pPr lvl="1"/>
            <a:r>
              <a:rPr lang="en-US" sz="1600" i="1" dirty="0" smtClean="0"/>
              <a:t>Can’t </a:t>
            </a:r>
            <a:r>
              <a:rPr lang="en-US" sz="1600" i="1" dirty="0"/>
              <a:t>use a reserved word </a:t>
            </a:r>
            <a:r>
              <a:rPr lang="en-US" sz="1600" i="1" dirty="0" smtClean="0">
                <a:sym typeface="Wingdings" panose="05000000000000000000" pitchFamily="2" charset="2"/>
              </a:rPr>
              <a:t></a:t>
            </a:r>
            <a:r>
              <a:rPr lang="en-US" sz="1600" i="1" dirty="0" smtClean="0"/>
              <a:t> </a:t>
            </a:r>
            <a:r>
              <a:rPr lang="en-US" sz="1600" i="1" dirty="0"/>
              <a:t>security </a:t>
            </a:r>
            <a:r>
              <a:rPr lang="en-US" sz="1600" i="1" dirty="0" smtClean="0"/>
              <a:t>principle</a:t>
            </a:r>
            <a:r>
              <a:rPr lang="en-US" sz="1600" i="1" dirty="0"/>
              <a:t> </a:t>
            </a:r>
            <a:endParaRPr lang="en-US" sz="1600" i="1" dirty="0" smtClean="0"/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GB" sz="1600" b="1" dirty="0" smtClean="0"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6439CA-B816-451E-9AE2-93531D593BF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dirty="0"/>
              <a:t> in a loop</a:t>
            </a:r>
          </a:p>
          <a:p>
            <a:r>
              <a:rPr lang="en-US" sz="2000" b="1" dirty="0"/>
              <a:t>labeled break</a:t>
            </a:r>
            <a:r>
              <a:rPr lang="en-US" sz="2000" dirty="0"/>
              <a:t>  better!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sz="2000" dirty="0"/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000" b="1" dirty="0"/>
              <a:t> </a:t>
            </a:r>
            <a:r>
              <a:rPr lang="en-US" sz="2000" dirty="0"/>
              <a:t> transfer control to header of innermost loop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r>
              <a:rPr lang="en-US" sz="2000" dirty="0" smtClean="0"/>
              <a:t>CONVENTION/ GOOD SWENG: </a:t>
            </a:r>
            <a:r>
              <a:rPr lang="en-US" sz="2000" dirty="0"/>
              <a:t>don’t use break or continue!!!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AC914-B330-4F80-87AC-60D14C514DB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23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AC914-B330-4F80-87AC-60D14C514DB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57200" y="1749624"/>
            <a:ext cx="865813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ClrTx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similar to C++ </a:t>
            </a:r>
          </a:p>
          <a:p>
            <a:pPr>
              <a:spcBef>
                <a:spcPct val="0"/>
              </a:spcBef>
              <a:buClrTx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spcBef>
                <a:spcPct val="0"/>
              </a:spcBef>
              <a:buClr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cases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support labeling principle</a:t>
            </a:r>
            <a:endParaRPr kumimoji="0" lang="en-US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spcBef>
                <a:spcPct val="0"/>
              </a:spcBef>
              <a:buClr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case labels must be integers!!! Can’t do any ordinal types,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ie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chars</a:t>
            </a:r>
          </a:p>
          <a:p>
            <a:pPr>
              <a:spcBef>
                <a:spcPct val="0"/>
              </a:spcBef>
              <a:buClrTx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spcBef>
                <a:spcPct val="0"/>
              </a:spcBef>
              <a:buClr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forget a break, falls through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violates security and defense in depth principle</a:t>
            </a:r>
            <a:endParaRPr kumimoji="0" lang="en-US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why do it: combine cases   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better way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case 1, 2, 3: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 as in Pascal and Ada</a:t>
            </a:r>
          </a:p>
        </p:txBody>
      </p:sp>
    </p:spTree>
    <p:extLst>
      <p:ext uri="{BB962C8B-B14F-4D97-AF65-F5344CB8AC3E}">
        <p14:creationId xmlns:p14="http://schemas.microsoft.com/office/powerpoint/2010/main" val="1367496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 smtClean="0"/>
              <a:t>  </a:t>
            </a:r>
            <a:r>
              <a:rPr lang="en-US" dirty="0"/>
              <a:t>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 from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java.math</a:t>
            </a:r>
            <a:r>
              <a:rPr lang="en-US" dirty="0"/>
              <a:t> package.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AC914-B330-4F80-87AC-60D14C514DB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001000" cy="4419600"/>
          </a:xfrm>
        </p:spPr>
        <p:txBody>
          <a:bodyPr/>
          <a:lstStyle/>
          <a:p>
            <a:r>
              <a:rPr lang="en-US" sz="1800" dirty="0"/>
              <a:t>File name for source must be same name as public class with .java   AND case is important! 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Javac</a:t>
            </a:r>
            <a:r>
              <a:rPr lang="en-US" sz="1800" dirty="0" smtClean="0"/>
              <a:t> </a:t>
            </a:r>
            <a:r>
              <a:rPr lang="en-US" sz="1800" dirty="0"/>
              <a:t>– creates bytecodes in .class file.  Run bytecode through interpreter</a:t>
            </a:r>
          </a:p>
          <a:p>
            <a:endParaRPr lang="en-US" sz="1800" dirty="0"/>
          </a:p>
          <a:p>
            <a:r>
              <a:rPr lang="en-US" sz="1800" b="1" dirty="0"/>
              <a:t>Must</a:t>
            </a:r>
            <a:r>
              <a:rPr lang="en-US" sz="1800" dirty="0"/>
              <a:t> have a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800" dirty="0"/>
              <a:t> method and in Java Language Specification </a:t>
            </a:r>
            <a:r>
              <a:rPr lang="en-US" sz="1800" b="1" dirty="0"/>
              <a:t>must</a:t>
            </a:r>
            <a:r>
              <a:rPr lang="en-US" sz="1800" dirty="0"/>
              <a:t> be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/>
              <a:t>.</a:t>
            </a:r>
          </a:p>
          <a:p>
            <a:r>
              <a:rPr lang="en-US" sz="1800" dirty="0"/>
              <a:t>Textbook has a style – I LIKE that style!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Every function is a method of some class 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dirty="0" smtClean="0"/>
              <a:t> </a:t>
            </a:r>
            <a:r>
              <a:rPr lang="en-US" sz="1800" i="1" dirty="0"/>
              <a:t>supports Regularity </a:t>
            </a:r>
            <a:r>
              <a:rPr lang="en-US" sz="1800" i="1" dirty="0" smtClean="0"/>
              <a:t>Principle</a:t>
            </a:r>
          </a:p>
          <a:p>
            <a:endParaRPr lang="en-US" sz="1800" b="1" dirty="0" smtClean="0"/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static</a:t>
            </a:r>
            <a:r>
              <a:rPr lang="en-US" sz="1800" dirty="0" smtClean="0"/>
              <a:t> </a:t>
            </a:r>
            <a:r>
              <a:rPr lang="en-US" sz="1800" dirty="0"/>
              <a:t>member functions do not operate on objects of that class  </a:t>
            </a:r>
            <a:endParaRPr lang="en-US" sz="1800" dirty="0" smtClean="0"/>
          </a:p>
          <a:p>
            <a:pPr lvl="1"/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void</a:t>
            </a:r>
            <a:r>
              <a:rPr lang="en-US" sz="1800" dirty="0" smtClean="0"/>
              <a:t> </a:t>
            </a:r>
            <a:r>
              <a:rPr lang="en-US" sz="1800" dirty="0"/>
              <a:t>indicates that method does not return a value  (do not need an exit code to the OS like C++ - unless you use threads and you will use threads)</a:t>
            </a:r>
          </a:p>
          <a:p>
            <a:endParaRPr lang="en-US" sz="1800" i="1" dirty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AC2C5B-1DD4-46D6-9246-808D6319A665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8486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 </a:t>
            </a:r>
          </a:p>
          <a:p>
            <a:r>
              <a:rPr lang="en-US" sz="2000" dirty="0"/>
              <a:t>every statement ends in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dirty="0"/>
              <a:t>  so statements can span several lines – supports regularity principle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 is an object and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/>
              <a:t> is a method  (. Invokes a method)   …also a print method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r>
              <a:rPr lang="en-US" sz="2000" dirty="0"/>
              <a:t>Methods can use 0, 1 or more parameters or arguments – supports regularity principle.</a:t>
            </a:r>
          </a:p>
          <a:p>
            <a:endParaRPr lang="en-US" sz="2000" dirty="0"/>
          </a:p>
          <a:p>
            <a:r>
              <a:rPr lang="en-US" sz="2000" dirty="0"/>
              <a:t>Comments same as C++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B11CCB-991B-463E-9E1C-D5371513CBE4}" type="slidenum">
              <a:rPr lang="en-US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Java strongly </a:t>
            </a:r>
            <a:r>
              <a:rPr lang="en-US" sz="2000" dirty="0" smtClean="0"/>
              <a:t>typed</a:t>
            </a:r>
          </a:p>
          <a:p>
            <a:pPr lvl="1"/>
            <a:r>
              <a:rPr lang="en-US" sz="2000" dirty="0" smtClean="0"/>
              <a:t>supports </a:t>
            </a:r>
            <a:r>
              <a:rPr lang="en-US" sz="2000" dirty="0"/>
              <a:t>security principle  (C++ is weakly typed) </a:t>
            </a:r>
            <a:endParaRPr lang="en-US" sz="2000" dirty="0" smtClean="0"/>
          </a:p>
          <a:p>
            <a:pPr lvl="1"/>
            <a:r>
              <a:rPr lang="en-US" sz="2000" dirty="0" smtClean="0"/>
              <a:t>8 </a:t>
            </a:r>
            <a:r>
              <a:rPr lang="en-US" sz="2000" dirty="0"/>
              <a:t>primitive types: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/>
              <a:t>,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sz="2000" dirty="0"/>
              <a:t>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dirty="0"/>
              <a:t>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sz="2000" dirty="0"/>
              <a:t>  (use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/>
              <a:t> unless…)</a:t>
            </a:r>
          </a:p>
          <a:p>
            <a:r>
              <a:rPr lang="en-US" sz="2000" dirty="0"/>
              <a:t>In Java range of values does not depend on machine </a:t>
            </a:r>
            <a:endParaRPr lang="en-US" sz="2000" dirty="0" smtClean="0"/>
          </a:p>
          <a:p>
            <a:pPr lvl="1"/>
            <a:r>
              <a:rPr lang="en-US" sz="2000" i="1" dirty="0" smtClean="0"/>
              <a:t>supports </a:t>
            </a:r>
            <a:r>
              <a:rPr lang="en-US" sz="2000" i="1" dirty="0"/>
              <a:t>portability</a:t>
            </a:r>
          </a:p>
          <a:p>
            <a:pPr lvl="1"/>
            <a:r>
              <a:rPr lang="en-US" sz="2000" dirty="0" smtClean="0"/>
              <a:t>In </a:t>
            </a:r>
            <a:r>
              <a:rPr lang="en-US" sz="2000" dirty="0"/>
              <a:t>C++ uses most efficient for each </a:t>
            </a:r>
            <a:r>
              <a:rPr lang="en-US" sz="2000" dirty="0" smtClean="0"/>
              <a:t>processor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dirty="0"/>
              <a:t>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dirty="0"/>
              <a:t> – use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dirty="0"/>
              <a:t> unless …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dirty="0"/>
              <a:t> – uses Unicode encoding scheme – 65,536 characters (2 bytes)</a:t>
            </a:r>
          </a:p>
          <a:p>
            <a:pPr lvl="1"/>
            <a:r>
              <a:rPr lang="en-US" sz="2000" dirty="0" smtClean="0"/>
              <a:t>escape </a:t>
            </a:r>
            <a:r>
              <a:rPr lang="en-US" sz="2000" dirty="0"/>
              <a:t>sequences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\t\n\r </a:t>
            </a:r>
            <a:r>
              <a:rPr lang="en-US" sz="2000" dirty="0"/>
              <a:t>for white spaces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/>
              <a:t> –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/>
              <a:t> 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/>
              <a:t> (cannot convert to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/>
              <a:t>) </a:t>
            </a:r>
            <a:endParaRPr lang="en-US" sz="2000" dirty="0" smtClean="0"/>
          </a:p>
          <a:p>
            <a:pPr lvl="1"/>
            <a:r>
              <a:rPr lang="en-US" sz="1800" i="1" dirty="0" smtClean="0"/>
              <a:t>supports </a:t>
            </a:r>
            <a:r>
              <a:rPr lang="en-US" sz="1800" i="1" dirty="0"/>
              <a:t>Security principle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AC914-B330-4F80-87AC-60D14C514DB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4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E</a:t>
            </a:r>
            <a:r>
              <a:rPr lang="en-US" sz="1800" dirty="0" smtClean="0"/>
              <a:t>very </a:t>
            </a:r>
            <a:r>
              <a:rPr lang="en-US" sz="1800" dirty="0"/>
              <a:t>variable has a type</a:t>
            </a:r>
          </a:p>
          <a:p>
            <a:pPr marL="400050" lvl="1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salary;</a:t>
            </a:r>
          </a:p>
          <a:p>
            <a:pPr marL="400050" lvl="1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answer;	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vacationDays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/>
              <a:t>	</a:t>
            </a:r>
            <a:endParaRPr lang="en-US" sz="1800" dirty="0"/>
          </a:p>
          <a:p>
            <a:pPr marL="285750"/>
            <a:r>
              <a:rPr lang="en-US" sz="1800" dirty="0" smtClean="0"/>
              <a:t>variable </a:t>
            </a:r>
            <a:r>
              <a:rPr lang="en-US" sz="1800" dirty="0"/>
              <a:t>name must start with letter, followed by </a:t>
            </a:r>
            <a:r>
              <a:rPr lang="en-US" sz="1800" dirty="0"/>
              <a:t>any number of  letters and digits </a:t>
            </a:r>
            <a:endParaRPr lang="en-US" sz="1800" dirty="0"/>
          </a:p>
          <a:p>
            <a:pPr lvl="1"/>
            <a:r>
              <a:rPr lang="en-US" sz="1800" dirty="0" smtClean="0"/>
              <a:t>SUPPORTS 0-1-Infintity</a:t>
            </a:r>
          </a:p>
          <a:p>
            <a:r>
              <a:rPr lang="en-US" sz="1800" dirty="0" smtClean="0"/>
              <a:t>can </a:t>
            </a:r>
            <a:r>
              <a:rPr lang="en-US" sz="1800" dirty="0"/>
              <a:t>use Unicode letters/symbols</a:t>
            </a:r>
          </a:p>
          <a:p>
            <a:pPr lvl="0"/>
            <a:r>
              <a:rPr lang="en-US" sz="1800" dirty="0"/>
              <a:t>case sensitive</a:t>
            </a:r>
          </a:p>
          <a:p>
            <a:pPr lvl="0"/>
            <a:r>
              <a:rPr lang="en-US" sz="1800" dirty="0" smtClean="0"/>
              <a:t>Some words keywords, some </a:t>
            </a:r>
            <a:r>
              <a:rPr lang="en-US" sz="1800" dirty="0" err="1" smtClean="0"/>
              <a:t>reserverd</a:t>
            </a:r>
            <a:r>
              <a:rPr lang="en-US" sz="1800" dirty="0" smtClean="0"/>
              <a:t> (can’t </a:t>
            </a:r>
            <a:r>
              <a:rPr lang="en-US" sz="1800" dirty="0"/>
              <a:t>use reserve </a:t>
            </a:r>
            <a:r>
              <a:rPr lang="en-US" sz="1800" dirty="0" smtClean="0"/>
              <a:t>words, e.g. </a:t>
            </a:r>
            <a:r>
              <a:rPr lang="en-US" sz="1800" dirty="0" err="1" smtClean="0"/>
              <a:t>const</a:t>
            </a:r>
            <a:r>
              <a:rPr lang="en-US" sz="1800" dirty="0" smtClean="0"/>
              <a:t>, </a:t>
            </a:r>
            <a:r>
              <a:rPr lang="en-US" sz="1800" dirty="0" err="1" smtClean="0"/>
              <a:t>goto</a:t>
            </a:r>
            <a:r>
              <a:rPr lang="en-US" sz="1800" dirty="0" smtClean="0"/>
              <a:t>)</a:t>
            </a:r>
            <a:endParaRPr lang="en-US" sz="1800" dirty="0"/>
          </a:p>
          <a:p>
            <a:pPr lvl="0"/>
            <a:r>
              <a:rPr lang="en-US" sz="1800" dirty="0"/>
              <a:t>FOLLOW CONVENTION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Box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AC914-B330-4F80-87AC-60D14C514DB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2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Assgs</a:t>
            </a:r>
            <a:r>
              <a:rPr lang="en-US" b="1" dirty="0"/>
              <a:t>/</a:t>
            </a:r>
            <a:r>
              <a:rPr lang="en-US" b="1" dirty="0" err="1"/>
              <a:t>Inits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C++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vacationDays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			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vacationDays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14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vacationDays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14;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AC914-B330-4F80-87AC-60D14C514DB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5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8153400" cy="4114800"/>
          </a:xfrm>
        </p:spPr>
        <p:txBody>
          <a:bodyPr/>
          <a:lstStyle/>
          <a:p>
            <a:r>
              <a:rPr lang="en-US" sz="2000" dirty="0" smtClean="0"/>
              <a:t>used </a:t>
            </a:r>
            <a:r>
              <a:rPr lang="en-US" sz="2000" dirty="0"/>
              <a:t>in one method               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CM_PER_INCH  = 2.54;</a:t>
            </a:r>
          </a:p>
          <a:p>
            <a:r>
              <a:rPr lang="en-US" sz="2000" dirty="0" smtClean="0"/>
              <a:t>used </a:t>
            </a:r>
            <a:r>
              <a:rPr lang="en-US" sz="2000" dirty="0"/>
              <a:t>in multiple methods     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final double CM_PER_INCH = 2.54;</a:t>
            </a:r>
          </a:p>
          <a:p>
            <a:endParaRPr lang="en-US" sz="2000" dirty="0"/>
          </a:p>
          <a:p>
            <a:r>
              <a:rPr lang="en-US" sz="2000" dirty="0"/>
              <a:t>use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000" dirty="0"/>
              <a:t> – supports defense in depth and labeling principles</a:t>
            </a:r>
          </a:p>
          <a:p>
            <a:r>
              <a:rPr lang="en-US" sz="2000" dirty="0"/>
              <a:t>different ways to declare – violates regularity principle</a:t>
            </a:r>
          </a:p>
          <a:p>
            <a:r>
              <a:rPr lang="en-US" sz="2000" dirty="0"/>
              <a:t>use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/>
              <a:t> – methods of other classes can use it.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AC914-B330-4F80-87AC-60D14C514DB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5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n=5;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 2* n;  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+=4;    same as x = x+4;  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1800" dirty="0"/>
          </a:p>
          <a:p>
            <a:r>
              <a:rPr lang="en-US" sz="1800" i="1" dirty="0" smtClean="0"/>
              <a:t>syntactic </a:t>
            </a:r>
            <a:r>
              <a:rPr lang="en-US" sz="1800" i="1" dirty="0"/>
              <a:t>sugar violates consistency</a:t>
            </a:r>
            <a:endParaRPr lang="en-US" sz="1800" i="1" dirty="0"/>
          </a:p>
          <a:p>
            <a:r>
              <a:rPr lang="en-US" sz="1800" dirty="0"/>
              <a:t>goal of </a:t>
            </a:r>
            <a:r>
              <a:rPr lang="en-US" sz="1800" i="1" dirty="0"/>
              <a:t>portability</a:t>
            </a:r>
            <a:r>
              <a:rPr lang="en-US" sz="1800" dirty="0"/>
              <a:t> of Java, but computations by different processors (and use of registers) yields different results.   </a:t>
            </a:r>
            <a:endParaRPr lang="en-US" sz="1800" dirty="0" smtClean="0"/>
          </a:p>
          <a:p>
            <a:r>
              <a:rPr lang="en-US" sz="1800" dirty="0" smtClean="0"/>
              <a:t>Initially</a:t>
            </a:r>
            <a:r>
              <a:rPr lang="en-US" sz="1800" dirty="0"/>
              <a:t>, all machines required to truncate, and scientific community hated it…so now do not require it) </a:t>
            </a:r>
            <a:endParaRPr lang="en-US" sz="1800" dirty="0" smtClean="0"/>
          </a:p>
          <a:p>
            <a:r>
              <a:rPr lang="en-US" sz="1800" dirty="0" smtClean="0"/>
              <a:t>If </a:t>
            </a:r>
            <a:r>
              <a:rPr lang="en-US" sz="1800" dirty="0"/>
              <a:t>you require same results, use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strictfp</a:t>
            </a:r>
            <a:r>
              <a:rPr lang="en-US" sz="1800" dirty="0"/>
              <a:t> as a tag for the class.   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	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strictfp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void main (String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marL="0" indent="0">
              <a:buNone/>
            </a:pPr>
            <a:r>
              <a:rPr lang="en-US" sz="1800" dirty="0"/>
              <a:t> 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n++;  n--;    a=2 * ++m;  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increments m before </a:t>
            </a:r>
            <a:r>
              <a:rPr lang="en-US" sz="1800" dirty="0" err="1">
                <a:latin typeface="+mj-lt"/>
                <a:cs typeface="Courier New" panose="02070309020205020404" pitchFamily="49" charset="0"/>
              </a:rPr>
              <a:t>mult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.   </a:t>
            </a:r>
            <a:endParaRPr lang="en-US" sz="1800" dirty="0" smtClean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a=2*m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smtClean="0"/>
              <a:t>after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AC914-B330-4F80-87AC-60D14C514DB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79906"/>
      </p:ext>
    </p:extLst>
  </p:cSld>
  <p:clrMapOvr>
    <a:masterClrMapping/>
  </p:clrMapOvr>
</p:sld>
</file>

<file path=ppt/theme/theme1.xml><?xml version="1.0" encoding="utf-8"?>
<a:theme xmlns:a="http://schemas.openxmlformats.org/drawingml/2006/main" name="FIREBALL">
  <a:themeElements>
    <a:clrScheme name="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FF9933"/>
      </a:accent1>
      <a:accent2>
        <a:srgbClr val="CC0066"/>
      </a:accent2>
      <a:accent3>
        <a:srgbClr val="FFFFFF"/>
      </a:accent3>
      <a:accent4>
        <a:srgbClr val="000000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Designs\FIREBALL.POT</Template>
  <TotalTime>530</TotalTime>
  <Words>813</Words>
  <Application>Microsoft Office PowerPoint</Application>
  <PresentationFormat>On-screen Show (4:3)</PresentationFormat>
  <Paragraphs>238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Helvetica</vt:lpstr>
      <vt:lpstr>Times New Roman</vt:lpstr>
      <vt:lpstr>Wingdings</vt:lpstr>
      <vt:lpstr>FIREBALL</vt:lpstr>
      <vt:lpstr>Java Fundamentals</vt:lpstr>
      <vt:lpstr>First Program</vt:lpstr>
      <vt:lpstr>PowerPoint Presentation</vt:lpstr>
      <vt:lpstr>PowerPoint Presentation</vt:lpstr>
      <vt:lpstr>Data Types</vt:lpstr>
      <vt:lpstr>Variables</vt:lpstr>
      <vt:lpstr>Assgs/Inits </vt:lpstr>
      <vt:lpstr>Constants</vt:lpstr>
      <vt:lpstr>Operators</vt:lpstr>
      <vt:lpstr>Relational and Boolean Ops</vt:lpstr>
      <vt:lpstr>Math functions and constants</vt:lpstr>
      <vt:lpstr>Conversions</vt:lpstr>
      <vt:lpstr>Strings</vt:lpstr>
      <vt:lpstr>Strings</vt:lpstr>
      <vt:lpstr>Input</vt:lpstr>
      <vt:lpstr>Input Examples</vt:lpstr>
      <vt:lpstr>Formatting output</vt:lpstr>
      <vt:lpstr>Control Flow</vt:lpstr>
      <vt:lpstr>Control Flow </vt:lpstr>
      <vt:lpstr>Loops</vt:lpstr>
      <vt:lpstr>Switch</vt:lpstr>
      <vt:lpstr>BigNumbers</vt:lpstr>
    </vt:vector>
  </TitlesOfParts>
  <Company>Test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Classes and Interfaces</dc:title>
  <dc:creator>Villanova</dc:creator>
  <cp:lastModifiedBy>Stringfellow, Catherine</cp:lastModifiedBy>
  <cp:revision>62</cp:revision>
  <dcterms:created xsi:type="dcterms:W3CDTF">2001-02-26T22:58:17Z</dcterms:created>
  <dcterms:modified xsi:type="dcterms:W3CDTF">2015-08-31T18:52:01Z</dcterms:modified>
</cp:coreProperties>
</file>