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6" r:id="rId10"/>
    <p:sldId id="268" r:id="rId11"/>
    <p:sldId id="281" r:id="rId12"/>
    <p:sldId id="279" r:id="rId13"/>
    <p:sldId id="263" r:id="rId14"/>
    <p:sldId id="270" r:id="rId15"/>
    <p:sldId id="274" r:id="rId16"/>
    <p:sldId id="261" r:id="rId17"/>
    <p:sldId id="273" r:id="rId18"/>
    <p:sldId id="280" r:id="rId19"/>
    <p:sldId id="283" r:id="rId20"/>
    <p:sldId id="271" r:id="rId21"/>
    <p:sldId id="264" r:id="rId22"/>
    <p:sldId id="275" r:id="rId23"/>
    <p:sldId id="276" r:id="rId24"/>
    <p:sldId id="285" r:id="rId25"/>
    <p:sldId id="287" r:id="rId26"/>
    <p:sldId id="278" r:id="rId27"/>
    <p:sldId id="286" r:id="rId28"/>
    <p:sldId id="282" r:id="rId29"/>
    <p:sldId id="284" r:id="rId30"/>
    <p:sldId id="26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DA48D-A071-4867-861D-0DF8B1202609}" v="64" dt="2022-05-15T21:00:34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D9A0F-47B4-46D4-BB8B-B1031B64FF8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0578F7-1ABB-443C-9505-B298010180B5}">
      <dgm:prSet/>
      <dgm:spPr/>
      <dgm:t>
        <a:bodyPr/>
        <a:lstStyle/>
        <a:p>
          <a:r>
            <a:rPr lang="ko-KR"/>
            <a:t>피드백</a:t>
          </a:r>
          <a:endParaRPr lang="en-US"/>
        </a:p>
      </dgm:t>
    </dgm:pt>
    <dgm:pt modelId="{DB2661DC-EFFA-4ECF-B21B-34480D2C44B1}" type="parTrans" cxnId="{8F1B614D-03F6-44AD-B31A-B4F951DA0A26}">
      <dgm:prSet/>
      <dgm:spPr/>
      <dgm:t>
        <a:bodyPr/>
        <a:lstStyle/>
        <a:p>
          <a:endParaRPr lang="en-US"/>
        </a:p>
      </dgm:t>
    </dgm:pt>
    <dgm:pt modelId="{6ACAC464-956E-44B8-B2B2-12FAE974E682}" type="sibTrans" cxnId="{8F1B614D-03F6-44AD-B31A-B4F951DA0A26}">
      <dgm:prSet/>
      <dgm:spPr/>
      <dgm:t>
        <a:bodyPr/>
        <a:lstStyle/>
        <a:p>
          <a:endParaRPr lang="en-US"/>
        </a:p>
      </dgm:t>
    </dgm:pt>
    <dgm:pt modelId="{8FF5DAB0-E35F-4C35-83BD-A3B018595F47}">
      <dgm:prSet/>
      <dgm:spPr/>
      <dgm:t>
        <a:bodyPr/>
        <a:lstStyle/>
        <a:p>
          <a:r>
            <a:rPr lang="ko-KR"/>
            <a:t>주간 활동보고</a:t>
          </a:r>
          <a:endParaRPr lang="en-US"/>
        </a:p>
      </dgm:t>
    </dgm:pt>
    <dgm:pt modelId="{1C84E31B-FF23-494D-923A-CA9B977D24B9}" type="parTrans" cxnId="{EDA1DDDD-FD22-4979-8451-2C5D1456427D}">
      <dgm:prSet/>
      <dgm:spPr/>
      <dgm:t>
        <a:bodyPr/>
        <a:lstStyle/>
        <a:p>
          <a:endParaRPr lang="en-US"/>
        </a:p>
      </dgm:t>
    </dgm:pt>
    <dgm:pt modelId="{E28AC3DA-F17B-48A1-9473-314AD1AD61D8}" type="sibTrans" cxnId="{EDA1DDDD-FD22-4979-8451-2C5D1456427D}">
      <dgm:prSet/>
      <dgm:spPr/>
      <dgm:t>
        <a:bodyPr/>
        <a:lstStyle/>
        <a:p>
          <a:endParaRPr lang="en-US"/>
        </a:p>
      </dgm:t>
    </dgm:pt>
    <dgm:pt modelId="{1A67EC95-BB9A-4F2F-81A7-8DA48A7CC15F}">
      <dgm:prSet/>
      <dgm:spPr/>
      <dgm:t>
        <a:bodyPr/>
        <a:lstStyle/>
        <a:p>
          <a:r>
            <a:rPr lang="ko-KR" dirty="0"/>
            <a:t>애로사항</a:t>
          </a:r>
          <a:endParaRPr lang="en-US" dirty="0"/>
        </a:p>
      </dgm:t>
    </dgm:pt>
    <dgm:pt modelId="{D484555A-DFE3-4CF5-B38D-1791EC42A87E}" type="parTrans" cxnId="{0CBBDE4A-3BF2-4995-9D91-26AAF1A5D713}">
      <dgm:prSet/>
      <dgm:spPr/>
      <dgm:t>
        <a:bodyPr/>
        <a:lstStyle/>
        <a:p>
          <a:endParaRPr lang="en-US"/>
        </a:p>
      </dgm:t>
    </dgm:pt>
    <dgm:pt modelId="{1CA2C760-ED33-498D-AFA7-2D93BB465AE0}" type="sibTrans" cxnId="{0CBBDE4A-3BF2-4995-9D91-26AAF1A5D713}">
      <dgm:prSet/>
      <dgm:spPr/>
      <dgm:t>
        <a:bodyPr/>
        <a:lstStyle/>
        <a:p>
          <a:endParaRPr lang="en-US"/>
        </a:p>
      </dgm:t>
    </dgm:pt>
    <dgm:pt modelId="{68F37811-1C34-40BA-98DB-C370FAA1C01C}">
      <dgm:prSet/>
      <dgm:spPr/>
      <dgm:t>
        <a:bodyPr/>
        <a:lstStyle/>
        <a:p>
          <a:r>
            <a:rPr lang="ko-KR"/>
            <a:t>목표</a:t>
          </a:r>
          <a:endParaRPr lang="en-US"/>
        </a:p>
      </dgm:t>
    </dgm:pt>
    <dgm:pt modelId="{4507F885-FAA3-47F0-960A-C10B1D4A23FD}" type="parTrans" cxnId="{30DAFE37-9974-45F8-BA17-360DFBB121A0}">
      <dgm:prSet/>
      <dgm:spPr/>
      <dgm:t>
        <a:bodyPr/>
        <a:lstStyle/>
        <a:p>
          <a:endParaRPr lang="en-US"/>
        </a:p>
      </dgm:t>
    </dgm:pt>
    <dgm:pt modelId="{0061CD35-0507-4250-8FAD-757DB1110E84}" type="sibTrans" cxnId="{30DAFE37-9974-45F8-BA17-360DFBB121A0}">
      <dgm:prSet/>
      <dgm:spPr/>
      <dgm:t>
        <a:bodyPr/>
        <a:lstStyle/>
        <a:p>
          <a:endParaRPr lang="en-US"/>
        </a:p>
      </dgm:t>
    </dgm:pt>
    <dgm:pt modelId="{D9280966-8B83-49A2-9629-05AAF191F699}" type="pres">
      <dgm:prSet presAssocID="{1D5D9A0F-47B4-46D4-BB8B-B1031B64FF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09ACDB-AA30-407C-BB00-989B00390EA4}" type="pres">
      <dgm:prSet presAssocID="{930578F7-1ABB-443C-9505-B298010180B5}" presName="hierRoot1" presStyleCnt="0"/>
      <dgm:spPr/>
    </dgm:pt>
    <dgm:pt modelId="{4EB13E7E-A186-474A-821B-D455585056DE}" type="pres">
      <dgm:prSet presAssocID="{930578F7-1ABB-443C-9505-B298010180B5}" presName="composite" presStyleCnt="0"/>
      <dgm:spPr/>
    </dgm:pt>
    <dgm:pt modelId="{27EC0D14-EBEC-4716-82D2-02942B824533}" type="pres">
      <dgm:prSet presAssocID="{930578F7-1ABB-443C-9505-B298010180B5}" presName="background" presStyleLbl="node0" presStyleIdx="0" presStyleCnt="4"/>
      <dgm:spPr>
        <a:solidFill>
          <a:srgbClr val="FFC000"/>
        </a:solidFill>
      </dgm:spPr>
    </dgm:pt>
    <dgm:pt modelId="{CD72C5DF-6230-4FD6-8B4E-58FEA36DD198}" type="pres">
      <dgm:prSet presAssocID="{930578F7-1ABB-443C-9505-B298010180B5}" presName="text" presStyleLbl="fgAcc0" presStyleIdx="0" presStyleCnt="4">
        <dgm:presLayoutVars>
          <dgm:chPref val="3"/>
        </dgm:presLayoutVars>
      </dgm:prSet>
      <dgm:spPr/>
    </dgm:pt>
    <dgm:pt modelId="{6A55C6F2-C643-484B-B997-EFBE58C082E5}" type="pres">
      <dgm:prSet presAssocID="{930578F7-1ABB-443C-9505-B298010180B5}" presName="hierChild2" presStyleCnt="0"/>
      <dgm:spPr/>
    </dgm:pt>
    <dgm:pt modelId="{F366A3A9-EABB-4753-A437-741F8AA1F5D2}" type="pres">
      <dgm:prSet presAssocID="{8FF5DAB0-E35F-4C35-83BD-A3B018595F47}" presName="hierRoot1" presStyleCnt="0"/>
      <dgm:spPr/>
    </dgm:pt>
    <dgm:pt modelId="{093433C0-0FF4-49B0-8C57-6CA4ABA734B9}" type="pres">
      <dgm:prSet presAssocID="{8FF5DAB0-E35F-4C35-83BD-A3B018595F47}" presName="composite" presStyleCnt="0"/>
      <dgm:spPr/>
    </dgm:pt>
    <dgm:pt modelId="{D438CEAC-F821-4529-B2ED-2DDC4AA7DD20}" type="pres">
      <dgm:prSet presAssocID="{8FF5DAB0-E35F-4C35-83BD-A3B018595F47}" presName="background" presStyleLbl="node0" presStyleIdx="1" presStyleCnt="4"/>
      <dgm:spPr>
        <a:solidFill>
          <a:srgbClr val="FFC000"/>
        </a:solidFill>
      </dgm:spPr>
    </dgm:pt>
    <dgm:pt modelId="{F0EE1B07-FC1D-40D7-A405-05CA1CB2DA92}" type="pres">
      <dgm:prSet presAssocID="{8FF5DAB0-E35F-4C35-83BD-A3B018595F47}" presName="text" presStyleLbl="fgAcc0" presStyleIdx="1" presStyleCnt="4">
        <dgm:presLayoutVars>
          <dgm:chPref val="3"/>
        </dgm:presLayoutVars>
      </dgm:prSet>
      <dgm:spPr/>
    </dgm:pt>
    <dgm:pt modelId="{DE0426A8-DE9D-411A-B139-63E5F50C2D69}" type="pres">
      <dgm:prSet presAssocID="{8FF5DAB0-E35F-4C35-83BD-A3B018595F47}" presName="hierChild2" presStyleCnt="0"/>
      <dgm:spPr/>
    </dgm:pt>
    <dgm:pt modelId="{BB855B45-9C6A-4420-988F-E43CC056538B}" type="pres">
      <dgm:prSet presAssocID="{1A67EC95-BB9A-4F2F-81A7-8DA48A7CC15F}" presName="hierRoot1" presStyleCnt="0"/>
      <dgm:spPr/>
    </dgm:pt>
    <dgm:pt modelId="{9D797A9D-CA45-4519-A300-0B9B462DA150}" type="pres">
      <dgm:prSet presAssocID="{1A67EC95-BB9A-4F2F-81A7-8DA48A7CC15F}" presName="composite" presStyleCnt="0"/>
      <dgm:spPr/>
    </dgm:pt>
    <dgm:pt modelId="{BFBC4D93-C863-4BB4-B548-FA636960F06A}" type="pres">
      <dgm:prSet presAssocID="{1A67EC95-BB9A-4F2F-81A7-8DA48A7CC15F}" presName="background" presStyleLbl="node0" presStyleIdx="2" presStyleCnt="4"/>
      <dgm:spPr>
        <a:solidFill>
          <a:srgbClr val="FFC000"/>
        </a:solidFill>
      </dgm:spPr>
    </dgm:pt>
    <dgm:pt modelId="{E96252C3-8B39-4EE9-B850-9643DC4F6F6D}" type="pres">
      <dgm:prSet presAssocID="{1A67EC95-BB9A-4F2F-81A7-8DA48A7CC15F}" presName="text" presStyleLbl="fgAcc0" presStyleIdx="2" presStyleCnt="4">
        <dgm:presLayoutVars>
          <dgm:chPref val="3"/>
        </dgm:presLayoutVars>
      </dgm:prSet>
      <dgm:spPr/>
    </dgm:pt>
    <dgm:pt modelId="{13DB6DE9-44DC-4AE0-9F77-401EA7505EC1}" type="pres">
      <dgm:prSet presAssocID="{1A67EC95-BB9A-4F2F-81A7-8DA48A7CC15F}" presName="hierChild2" presStyleCnt="0"/>
      <dgm:spPr/>
    </dgm:pt>
    <dgm:pt modelId="{21EB4A08-FDF0-4362-BAF4-6F8086BDBE29}" type="pres">
      <dgm:prSet presAssocID="{68F37811-1C34-40BA-98DB-C370FAA1C01C}" presName="hierRoot1" presStyleCnt="0"/>
      <dgm:spPr/>
    </dgm:pt>
    <dgm:pt modelId="{34EAEC8F-B79B-4FA0-BFDB-FE304092B77E}" type="pres">
      <dgm:prSet presAssocID="{68F37811-1C34-40BA-98DB-C370FAA1C01C}" presName="composite" presStyleCnt="0"/>
      <dgm:spPr/>
    </dgm:pt>
    <dgm:pt modelId="{94076071-6FDF-49CE-88B1-3418F4D975E5}" type="pres">
      <dgm:prSet presAssocID="{68F37811-1C34-40BA-98DB-C370FAA1C01C}" presName="background" presStyleLbl="node0" presStyleIdx="3" presStyleCnt="4"/>
      <dgm:spPr>
        <a:solidFill>
          <a:srgbClr val="FFC000"/>
        </a:solidFill>
      </dgm:spPr>
    </dgm:pt>
    <dgm:pt modelId="{20A819B8-5087-494D-A3B5-27C34D7F740E}" type="pres">
      <dgm:prSet presAssocID="{68F37811-1C34-40BA-98DB-C370FAA1C01C}" presName="text" presStyleLbl="fgAcc0" presStyleIdx="3" presStyleCnt="4">
        <dgm:presLayoutVars>
          <dgm:chPref val="3"/>
        </dgm:presLayoutVars>
      </dgm:prSet>
      <dgm:spPr/>
    </dgm:pt>
    <dgm:pt modelId="{94368242-50D6-42D6-B7E2-D51FCA880D2C}" type="pres">
      <dgm:prSet presAssocID="{68F37811-1C34-40BA-98DB-C370FAA1C01C}" presName="hierChild2" presStyleCnt="0"/>
      <dgm:spPr/>
    </dgm:pt>
  </dgm:ptLst>
  <dgm:cxnLst>
    <dgm:cxn modelId="{E6EA2328-B2AB-4569-A565-6A101BFC346D}" type="presOf" srcId="{8FF5DAB0-E35F-4C35-83BD-A3B018595F47}" destId="{F0EE1B07-FC1D-40D7-A405-05CA1CB2DA92}" srcOrd="0" destOrd="0" presId="urn:microsoft.com/office/officeart/2005/8/layout/hierarchy1"/>
    <dgm:cxn modelId="{30DAFE37-9974-45F8-BA17-360DFBB121A0}" srcId="{1D5D9A0F-47B4-46D4-BB8B-B1031B64FF87}" destId="{68F37811-1C34-40BA-98DB-C370FAA1C01C}" srcOrd="3" destOrd="0" parTransId="{4507F885-FAA3-47F0-960A-C10B1D4A23FD}" sibTransId="{0061CD35-0507-4250-8FAD-757DB1110E84}"/>
    <dgm:cxn modelId="{0CBBDE4A-3BF2-4995-9D91-26AAF1A5D713}" srcId="{1D5D9A0F-47B4-46D4-BB8B-B1031B64FF87}" destId="{1A67EC95-BB9A-4F2F-81A7-8DA48A7CC15F}" srcOrd="2" destOrd="0" parTransId="{D484555A-DFE3-4CF5-B38D-1791EC42A87E}" sibTransId="{1CA2C760-ED33-498D-AFA7-2D93BB465AE0}"/>
    <dgm:cxn modelId="{8F1B614D-03F6-44AD-B31A-B4F951DA0A26}" srcId="{1D5D9A0F-47B4-46D4-BB8B-B1031B64FF87}" destId="{930578F7-1ABB-443C-9505-B298010180B5}" srcOrd="0" destOrd="0" parTransId="{DB2661DC-EFFA-4ECF-B21B-34480D2C44B1}" sibTransId="{6ACAC464-956E-44B8-B2B2-12FAE974E682}"/>
    <dgm:cxn modelId="{EFCC6774-3EDE-4491-A281-67BF46E86797}" type="presOf" srcId="{68F37811-1C34-40BA-98DB-C370FAA1C01C}" destId="{20A819B8-5087-494D-A3B5-27C34D7F740E}" srcOrd="0" destOrd="0" presId="urn:microsoft.com/office/officeart/2005/8/layout/hierarchy1"/>
    <dgm:cxn modelId="{510DE47E-DECE-443A-9D6C-9D7354B6058A}" type="presOf" srcId="{930578F7-1ABB-443C-9505-B298010180B5}" destId="{CD72C5DF-6230-4FD6-8B4E-58FEA36DD198}" srcOrd="0" destOrd="0" presId="urn:microsoft.com/office/officeart/2005/8/layout/hierarchy1"/>
    <dgm:cxn modelId="{D2D40FA8-D181-443D-A67F-134324B19ADA}" type="presOf" srcId="{1D5D9A0F-47B4-46D4-BB8B-B1031B64FF87}" destId="{D9280966-8B83-49A2-9629-05AAF191F699}" srcOrd="0" destOrd="0" presId="urn:microsoft.com/office/officeart/2005/8/layout/hierarchy1"/>
    <dgm:cxn modelId="{EDA1DDDD-FD22-4979-8451-2C5D1456427D}" srcId="{1D5D9A0F-47B4-46D4-BB8B-B1031B64FF87}" destId="{8FF5DAB0-E35F-4C35-83BD-A3B018595F47}" srcOrd="1" destOrd="0" parTransId="{1C84E31B-FF23-494D-923A-CA9B977D24B9}" sibTransId="{E28AC3DA-F17B-48A1-9473-314AD1AD61D8}"/>
    <dgm:cxn modelId="{C4F337E8-5DB0-4F56-94C0-5DE1E2F9B470}" type="presOf" srcId="{1A67EC95-BB9A-4F2F-81A7-8DA48A7CC15F}" destId="{E96252C3-8B39-4EE9-B850-9643DC4F6F6D}" srcOrd="0" destOrd="0" presId="urn:microsoft.com/office/officeart/2005/8/layout/hierarchy1"/>
    <dgm:cxn modelId="{A33AE3DC-BC8F-4E57-ABE0-537C7E3FB72D}" type="presParOf" srcId="{D9280966-8B83-49A2-9629-05AAF191F699}" destId="{F409ACDB-AA30-407C-BB00-989B00390EA4}" srcOrd="0" destOrd="0" presId="urn:microsoft.com/office/officeart/2005/8/layout/hierarchy1"/>
    <dgm:cxn modelId="{6C3112A3-39AE-4BC2-AF5C-CA8D30903685}" type="presParOf" srcId="{F409ACDB-AA30-407C-BB00-989B00390EA4}" destId="{4EB13E7E-A186-474A-821B-D455585056DE}" srcOrd="0" destOrd="0" presId="urn:microsoft.com/office/officeart/2005/8/layout/hierarchy1"/>
    <dgm:cxn modelId="{1FEFD173-10FF-4319-A17D-4D71ECE0E7D5}" type="presParOf" srcId="{4EB13E7E-A186-474A-821B-D455585056DE}" destId="{27EC0D14-EBEC-4716-82D2-02942B824533}" srcOrd="0" destOrd="0" presId="urn:microsoft.com/office/officeart/2005/8/layout/hierarchy1"/>
    <dgm:cxn modelId="{FC71BA8F-84F1-4288-851B-14D0784B06F0}" type="presParOf" srcId="{4EB13E7E-A186-474A-821B-D455585056DE}" destId="{CD72C5DF-6230-4FD6-8B4E-58FEA36DD198}" srcOrd="1" destOrd="0" presId="urn:microsoft.com/office/officeart/2005/8/layout/hierarchy1"/>
    <dgm:cxn modelId="{C3535080-01CD-40AF-B1A8-FB993939D865}" type="presParOf" srcId="{F409ACDB-AA30-407C-BB00-989B00390EA4}" destId="{6A55C6F2-C643-484B-B997-EFBE58C082E5}" srcOrd="1" destOrd="0" presId="urn:microsoft.com/office/officeart/2005/8/layout/hierarchy1"/>
    <dgm:cxn modelId="{3ED1A443-A549-4209-9282-A4D636E5970A}" type="presParOf" srcId="{D9280966-8B83-49A2-9629-05AAF191F699}" destId="{F366A3A9-EABB-4753-A437-741F8AA1F5D2}" srcOrd="1" destOrd="0" presId="urn:microsoft.com/office/officeart/2005/8/layout/hierarchy1"/>
    <dgm:cxn modelId="{6A5A87CA-DAB0-447C-942C-DC6D7E7455BA}" type="presParOf" srcId="{F366A3A9-EABB-4753-A437-741F8AA1F5D2}" destId="{093433C0-0FF4-49B0-8C57-6CA4ABA734B9}" srcOrd="0" destOrd="0" presId="urn:microsoft.com/office/officeart/2005/8/layout/hierarchy1"/>
    <dgm:cxn modelId="{1CA890AE-DBD6-4F1C-876B-94B6EBA8BCEB}" type="presParOf" srcId="{093433C0-0FF4-49B0-8C57-6CA4ABA734B9}" destId="{D438CEAC-F821-4529-B2ED-2DDC4AA7DD20}" srcOrd="0" destOrd="0" presId="urn:microsoft.com/office/officeart/2005/8/layout/hierarchy1"/>
    <dgm:cxn modelId="{9BA0FF20-A1BB-46FD-A33C-BCCD7AEDDAD1}" type="presParOf" srcId="{093433C0-0FF4-49B0-8C57-6CA4ABA734B9}" destId="{F0EE1B07-FC1D-40D7-A405-05CA1CB2DA92}" srcOrd="1" destOrd="0" presId="urn:microsoft.com/office/officeart/2005/8/layout/hierarchy1"/>
    <dgm:cxn modelId="{5ABB762E-9BE3-4586-B46F-BE89B116D0A6}" type="presParOf" srcId="{F366A3A9-EABB-4753-A437-741F8AA1F5D2}" destId="{DE0426A8-DE9D-411A-B139-63E5F50C2D69}" srcOrd="1" destOrd="0" presId="urn:microsoft.com/office/officeart/2005/8/layout/hierarchy1"/>
    <dgm:cxn modelId="{CBC73B1F-D3C7-4BC5-9406-0D940DD7B0E5}" type="presParOf" srcId="{D9280966-8B83-49A2-9629-05AAF191F699}" destId="{BB855B45-9C6A-4420-988F-E43CC056538B}" srcOrd="2" destOrd="0" presId="urn:microsoft.com/office/officeart/2005/8/layout/hierarchy1"/>
    <dgm:cxn modelId="{EE2A4623-F7D4-4246-8D50-215CC86D62F0}" type="presParOf" srcId="{BB855B45-9C6A-4420-988F-E43CC056538B}" destId="{9D797A9D-CA45-4519-A300-0B9B462DA150}" srcOrd="0" destOrd="0" presId="urn:microsoft.com/office/officeart/2005/8/layout/hierarchy1"/>
    <dgm:cxn modelId="{37A63D8E-40B3-4537-A234-405FACFA8DAC}" type="presParOf" srcId="{9D797A9D-CA45-4519-A300-0B9B462DA150}" destId="{BFBC4D93-C863-4BB4-B548-FA636960F06A}" srcOrd="0" destOrd="0" presId="urn:microsoft.com/office/officeart/2005/8/layout/hierarchy1"/>
    <dgm:cxn modelId="{80959127-5F8C-476B-A4EE-03B3309A5FCC}" type="presParOf" srcId="{9D797A9D-CA45-4519-A300-0B9B462DA150}" destId="{E96252C3-8B39-4EE9-B850-9643DC4F6F6D}" srcOrd="1" destOrd="0" presId="urn:microsoft.com/office/officeart/2005/8/layout/hierarchy1"/>
    <dgm:cxn modelId="{7AC3AEAE-A8C5-4E10-80F6-3E881B7D55D2}" type="presParOf" srcId="{BB855B45-9C6A-4420-988F-E43CC056538B}" destId="{13DB6DE9-44DC-4AE0-9F77-401EA7505EC1}" srcOrd="1" destOrd="0" presId="urn:microsoft.com/office/officeart/2005/8/layout/hierarchy1"/>
    <dgm:cxn modelId="{1D91B6EB-3CD8-481E-AEB6-318CCDA5E93B}" type="presParOf" srcId="{D9280966-8B83-49A2-9629-05AAF191F699}" destId="{21EB4A08-FDF0-4362-BAF4-6F8086BDBE29}" srcOrd="3" destOrd="0" presId="urn:microsoft.com/office/officeart/2005/8/layout/hierarchy1"/>
    <dgm:cxn modelId="{368C8603-9615-4325-9C04-057B36369EF3}" type="presParOf" srcId="{21EB4A08-FDF0-4362-BAF4-6F8086BDBE29}" destId="{34EAEC8F-B79B-4FA0-BFDB-FE304092B77E}" srcOrd="0" destOrd="0" presId="urn:microsoft.com/office/officeart/2005/8/layout/hierarchy1"/>
    <dgm:cxn modelId="{97B7E461-70B8-4AD1-A0B3-538660419F38}" type="presParOf" srcId="{34EAEC8F-B79B-4FA0-BFDB-FE304092B77E}" destId="{94076071-6FDF-49CE-88B1-3418F4D975E5}" srcOrd="0" destOrd="0" presId="urn:microsoft.com/office/officeart/2005/8/layout/hierarchy1"/>
    <dgm:cxn modelId="{09635840-D604-4F57-8295-B1A04A94C6E2}" type="presParOf" srcId="{34EAEC8F-B79B-4FA0-BFDB-FE304092B77E}" destId="{20A819B8-5087-494D-A3B5-27C34D7F740E}" srcOrd="1" destOrd="0" presId="urn:microsoft.com/office/officeart/2005/8/layout/hierarchy1"/>
    <dgm:cxn modelId="{0987AA19-DECF-40C7-A8D0-32C7047CD9C9}" type="presParOf" srcId="{21EB4A08-FDF0-4362-BAF4-6F8086BDBE29}" destId="{94368242-50D6-42D6-B7E2-D51FCA880D2C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C0D14-EBEC-4716-82D2-02942B824533}">
      <dsp:nvSpPr>
        <dsp:cNvPr id="0" name=""/>
        <dsp:cNvSpPr/>
      </dsp:nvSpPr>
      <dsp:spPr>
        <a:xfrm>
          <a:off x="3080" y="1115389"/>
          <a:ext cx="2199649" cy="139677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2C5DF-6230-4FD6-8B4E-58FEA36DD198}">
      <dsp:nvSpPr>
        <dsp:cNvPr id="0" name=""/>
        <dsp:cNvSpPr/>
      </dsp:nvSpPr>
      <dsp:spPr>
        <a:xfrm>
          <a:off x="247486" y="1347574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피드백</a:t>
          </a:r>
          <a:endParaRPr lang="en-US" sz="3000" kern="1200"/>
        </a:p>
      </dsp:txBody>
      <dsp:txXfrm>
        <a:off x="288396" y="1388484"/>
        <a:ext cx="2117829" cy="1314957"/>
      </dsp:txXfrm>
    </dsp:sp>
    <dsp:sp modelId="{D438CEAC-F821-4529-B2ED-2DDC4AA7DD20}">
      <dsp:nvSpPr>
        <dsp:cNvPr id="0" name=""/>
        <dsp:cNvSpPr/>
      </dsp:nvSpPr>
      <dsp:spPr>
        <a:xfrm>
          <a:off x="2691541" y="1115389"/>
          <a:ext cx="2199649" cy="139677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E1B07-FC1D-40D7-A405-05CA1CB2DA92}">
      <dsp:nvSpPr>
        <dsp:cNvPr id="0" name=""/>
        <dsp:cNvSpPr/>
      </dsp:nvSpPr>
      <dsp:spPr>
        <a:xfrm>
          <a:off x="2935947" y="1347574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주간 활동보고</a:t>
          </a:r>
          <a:endParaRPr lang="en-US" sz="3000" kern="1200"/>
        </a:p>
      </dsp:txBody>
      <dsp:txXfrm>
        <a:off x="2976857" y="1388484"/>
        <a:ext cx="2117829" cy="1314957"/>
      </dsp:txXfrm>
    </dsp:sp>
    <dsp:sp modelId="{BFBC4D93-C863-4BB4-B548-FA636960F06A}">
      <dsp:nvSpPr>
        <dsp:cNvPr id="0" name=""/>
        <dsp:cNvSpPr/>
      </dsp:nvSpPr>
      <dsp:spPr>
        <a:xfrm>
          <a:off x="5380002" y="1115389"/>
          <a:ext cx="2199649" cy="139677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252C3-8B39-4EE9-B850-9643DC4F6F6D}">
      <dsp:nvSpPr>
        <dsp:cNvPr id="0" name=""/>
        <dsp:cNvSpPr/>
      </dsp:nvSpPr>
      <dsp:spPr>
        <a:xfrm>
          <a:off x="5624408" y="1347574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애로사항</a:t>
          </a:r>
          <a:endParaRPr lang="en-US" sz="3000" kern="1200" dirty="0"/>
        </a:p>
      </dsp:txBody>
      <dsp:txXfrm>
        <a:off x="5665318" y="1388484"/>
        <a:ext cx="2117829" cy="1314957"/>
      </dsp:txXfrm>
    </dsp:sp>
    <dsp:sp modelId="{94076071-6FDF-49CE-88B1-3418F4D975E5}">
      <dsp:nvSpPr>
        <dsp:cNvPr id="0" name=""/>
        <dsp:cNvSpPr/>
      </dsp:nvSpPr>
      <dsp:spPr>
        <a:xfrm>
          <a:off x="8068463" y="1115389"/>
          <a:ext cx="2199649" cy="139677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819B8-5087-494D-A3B5-27C34D7F740E}">
      <dsp:nvSpPr>
        <dsp:cNvPr id="0" name=""/>
        <dsp:cNvSpPr/>
      </dsp:nvSpPr>
      <dsp:spPr>
        <a:xfrm>
          <a:off x="8312869" y="1347574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목표</a:t>
          </a:r>
          <a:endParaRPr lang="en-US" sz="3000" kern="1200"/>
        </a:p>
      </dsp:txBody>
      <dsp:txXfrm>
        <a:off x="8353779" y="1388484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5T18:10:47.81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1244 815,'0'3,"-1"-1,1 1,-1-1,0 1,0-1,0 1,-1-1,1 0,0 1,-1-1,0 0,1 0,-1 0,0 0,-3 2,-32 25,33-26,-25 17,-52 25,70-39,-2-1,1-1,0-1,-1 1,0-2,1 0,-25 1,24-3,-245-4,232 1,1-2,-42-13,44 11,0 0,0 2,-34-3,32 5,0-1,0-2,1 0,-1-1,1-2,1 0,0-2,-27-16,42 22,-1-1,1 0,0-1,1 0,0 0,0-1,0 1,1-2,0 1,-8-15,-1-9,-21-57,30 70,-4-9,1-1,2 0,1-1,1 0,2 0,0-47,3 58,1-1,4-21,-4 35,0 1,0 0,1-1,0 1,0 0,0 0,1 0,-1 0,1 1,0-1,1 1,5-6,9-9,-14 14,1 0,-1 1,1-1,0 1,1 0,-1 1,0-1,13-4,56-27,-46 21,37-13,8 10,-53 14,-1-1,26-9,-23 6,0 0,1 2,0 1,46-3,98 8,-66 1,-61-1,0 1,62 11,-80-8,1 1,-1 0,-1 2,1 1,37 22,-28-13,42 34,-62-42,0 0,-1 0,0 1,-1 0,0 1,11 19,-5-5,-2-4,-1 0,-1 0,-1 1,-1 1,7 26,1 11,-12-42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5T18:10:51.21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2084 975,'-1'9,"0"-1,0 0,-1 0,0 0,0 0,-1 0,0 0,-1-1,0 1,0-1,0 0,-10 12,5-8,-1 0,0-1,0 0,-1-1,0 0,-23 13,19-16,0 0,0-1,0-1,-1 0,0-2,0 1,-23-1,-26 5,-8 1,0-3,-96-7,51 0,90 3,0-1,0-2,1-1,-1-1,-49-14,20 2,-77-14,68 17,-99-32,40 9,94 28,1-1,-1-1,2-2,0-1,0-1,1-2,-30-22,58 38,-88-69,77 58,1 0,0 0,0-1,1 0,-11-19,12 15,-2 0,2 0,0 0,1-1,-8-28,-8-32,15 56,2-1,0 0,2 0,-3-29,4-6,7-75,-3 124,0 0,1 0,0 0,1 1,0-1,0 1,0 0,1-1,0 2,1-1,-1 0,1 1,0 0,8-7,-3 5,-1 0,1 0,1 1,-1 0,1 1,1 0,-1 1,19-6,84-10,-72 9,1 2,1 2,0 2,65-1,109 6,162 4,-337 2,76 17,-77-12,78 7,-97-15,0 2,-1 1,1 0,-1 2,0 0,-1 1,28 16,-34-18,0-1,1 0,15 2,34 11,-39-8,-12-5,-1 0,24 13,-33-16,-1 1,1 0,0 0,-1 0,0 0,1 0,-1 1,0 0,-1-1,1 1,-1 0,4 8,46 90,-21-45,81 149,-104-190,-1 1,0-1,-1 1,0 0,-2 0,4 28,-5-22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5T18:10:58.71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3141 1029,'-1'3,"1"1,0-1,-1 1,0-1,0 1,0-1,0 1,-1-1,1 0,-1 1,0-1,0 0,0 0,0 0,0-1,-1 1,1-1,-1 1,0-1,0 0,-4 3,-7 3,-1 0,0-1,-24 8,10-4,3 0,-1-2,0-1,0-2,-37 5,-72 12,67-10,-102 5,-398-16,279-4,262 0,0-1,0-1,-51-15,49 10,-1 2,-52-5,49 9,0-3,-51-14,-32-5,95 21,1-1,-29-11,31 9,-1 1,-37-7,30 9,1-2,1-1,-1-1,-42-20,50 20,-36-14,-56-25,11 3,18 9,13 6,45 21,1-2,0-1,-34-21,50 27,1 0,0-1,0 0,0 0,1 0,-1 0,1-1,-4-9,0-1,1-1,-6-21,8 10,0 0,2 0,2 0,3-59,0 22,-2 58,0 0,0 0,1-1,0 1,1 0,0 0,0 1,1-1,0 0,0 1,0-1,1 1,0 0,1 0,0 1,0-1,0 1,1 0,-1 1,2-1,8-5,18-14,-18 12,1 2,0 0,0 1,1 0,34-13,-2 6,-26 8,1 1,1 1,-1 1,30-3,123-18,-124 16,1 3,75-2,884 11,-988 1,1 0,41 11,-26-5,-21-3,0 1,30 13,21 6,-38-14,-2 1,57 29,-51-22,38 16,68 35,-119-55,1 0,-2 1,32 28,-23-6,-26-29,0-1,0 0,11 9,-4-4,-1 1,0 0,-1 0,-1 1,-1 0,16 33,-11-19,19 26,-9-17,26 58,-5-8,-42-84,-1 1,0-1,0 1,0 0,-1-1,0 1,2 7,-2 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5:18:08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24575,'22'2'0,"-1"1"0,0 1 0,1 0 0,34 14 0,-10-4 0,34 12 0,-46-14 0,61 14 0,-51-16 0,49 17 0,-63-16 0,1-2 0,0-1 0,0-2 0,43 4 0,-38-8 0,0-3 0,61-7 0,-80 5 0,-1-1 0,1 0 0,-1-1 0,0-1 0,0 0 0,-1-2 0,29-17 0,-32 17 0,4-4 0,0 1 0,1 1 0,0 0 0,0 1 0,1 1 0,0 0 0,38-9 0,-37 13 0,0-1 0,26-11 0,-28 10 0,-1 0 0,1 1 0,29-5 0,354-44 0,-396 54 0,16-3 0,-1 0 0,1 2 0,0 0 0,0 2 0,0 0 0,0 1 0,34 8 0,18 16 0,-37-13 0,0-1 0,46 9 0,-33-10 0,-1 2 0,0 3 0,72 33 0,-103-43 0,0-1 0,0-1 0,1 0 0,29 2 0,-1 0 0,-5 1 0,1-2 0,0-2 0,70-3 0,-45-14 0,-51 10 0,1 1 0,23-3 0,-8 2 0,-1-1 0,50-14 0,-53 11 0,1 1 0,0 2 0,45-4 0,72 12 0,-124-1 0,0 1 0,-1 1 0,0 1 0,38 15 0,21 5 0,-7-3 0,-54-16 0,1 0 0,0-2 0,0 0 0,37 3 0,78-6 0,-78-2 0,-32-1 45,0-1-1,30-6 0,31-4-1542,-62 12-5328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C1C4D-18A7-41D3-A4D1-C3BEEA1E342B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92ABD-99C7-495D-968B-D96F3F102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2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서울대학교 병원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KR Regular"/>
              </a:rPr>
              <a:t>증상과 겉으로 봤을 때 목을 빼고 있는 자세이면 진단한다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 Regula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 Regular"/>
              </a:rPr>
              <a:t>하지만 의학적 용어가 아니기 때문에 정확한 진단명이 없다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 Regular"/>
              </a:rPr>
              <a:t>.</a:t>
            </a:r>
          </a:p>
          <a:p>
            <a:pPr marL="0" indent="0">
              <a:buFontTx/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KR Regular"/>
              </a:rPr>
              <a:t>아주대학교 병원</a:t>
            </a:r>
            <a:endParaRPr lang="en-US" altLang="ko-KR" b="0" i="0" dirty="0">
              <a:solidFill>
                <a:srgbClr val="333333"/>
              </a:solidFill>
              <a:effectLst/>
              <a:latin typeface="Noto Sans KR Regular"/>
            </a:endParaRP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Noto Sans KR Regular"/>
              </a:rPr>
              <a:t>- </a:t>
            </a:r>
          </a:p>
          <a:p>
            <a:pPr marL="0" indent="0">
              <a:buFontTx/>
              <a:buNone/>
            </a:pPr>
            <a:r>
              <a:rPr lang="ko-KR" altLang="en-US" dirty="0"/>
              <a:t>전남대학교 병원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666768"/>
                </a:solidFill>
                <a:effectLst/>
                <a:latin typeface="Noto Sans KR"/>
              </a:rPr>
              <a:t>똑바른 자세로 서서 귀의 중간 부위에서 아래쪽으로 가상의 수직선을 그은 후 가상의 선이 어깨 중간의 같은 수직선상에 있으면 정상이다</a:t>
            </a:r>
            <a:r>
              <a:rPr lang="en-US" altLang="ko-KR" b="0" i="0" dirty="0">
                <a:solidFill>
                  <a:srgbClr val="666768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768"/>
                </a:solidFill>
                <a:effectLst/>
                <a:latin typeface="Noto Sans KR"/>
              </a:rPr>
              <a:t>어깨 중간보다 앞으로 </a:t>
            </a:r>
            <a:r>
              <a:rPr lang="en-US" altLang="ko-KR" b="0" i="0" dirty="0">
                <a:solidFill>
                  <a:srgbClr val="666768"/>
                </a:solidFill>
                <a:effectLst/>
                <a:latin typeface="Noto Sans KR"/>
              </a:rPr>
              <a:t>5㎝ </a:t>
            </a:r>
            <a:r>
              <a:rPr lang="ko-KR" altLang="en-US" b="0" i="0" dirty="0">
                <a:solidFill>
                  <a:srgbClr val="666768"/>
                </a:solidFill>
                <a:effectLst/>
                <a:latin typeface="Noto Sans KR"/>
              </a:rPr>
              <a:t>이상 나와 있으면 </a:t>
            </a:r>
            <a:r>
              <a:rPr lang="ko-KR" altLang="en-US" b="0" i="0" dirty="0" err="1">
                <a:solidFill>
                  <a:srgbClr val="666768"/>
                </a:solidFill>
                <a:effectLst/>
                <a:latin typeface="Noto Sans KR"/>
              </a:rPr>
              <a:t>거북목증후군으로</a:t>
            </a:r>
            <a:r>
              <a:rPr lang="ko-KR" altLang="en-US" b="0" i="0" dirty="0">
                <a:solidFill>
                  <a:srgbClr val="666768"/>
                </a:solidFill>
                <a:effectLst/>
                <a:latin typeface="Noto Sans KR"/>
              </a:rPr>
              <a:t> 진단할 수 있다</a:t>
            </a:r>
            <a:r>
              <a:rPr lang="en-US" altLang="ko-KR" b="0" i="0" dirty="0">
                <a:solidFill>
                  <a:srgbClr val="666768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768"/>
                </a:solidFill>
                <a:effectLst/>
                <a:latin typeface="Noto Sans KR"/>
              </a:rPr>
              <a:t>일단 </a:t>
            </a:r>
            <a:r>
              <a:rPr lang="ko-KR" altLang="en-US" b="0" i="0" dirty="0" err="1">
                <a:solidFill>
                  <a:srgbClr val="666768"/>
                </a:solidFill>
                <a:effectLst/>
                <a:latin typeface="Noto Sans KR"/>
              </a:rPr>
              <a:t>거북목</a:t>
            </a:r>
            <a:r>
              <a:rPr lang="ko-KR" altLang="en-US" b="0" i="0" dirty="0">
                <a:solidFill>
                  <a:srgbClr val="666768"/>
                </a:solidFill>
                <a:effectLst/>
                <a:latin typeface="Noto Sans KR"/>
              </a:rPr>
              <a:t> 변형이 의심되면 자세한 병력청취와 신경근육골격계 신체검사가 필요하다</a:t>
            </a:r>
            <a:r>
              <a:rPr lang="en-US" altLang="ko-KR" b="0" i="0" dirty="0">
                <a:solidFill>
                  <a:srgbClr val="666768"/>
                </a:solidFill>
                <a:effectLst/>
                <a:latin typeface="Noto Sans KR"/>
              </a:rPr>
              <a:t>. </a:t>
            </a:r>
            <a:r>
              <a:rPr lang="ko-KR" altLang="en-US" b="0" i="0" dirty="0" err="1">
                <a:solidFill>
                  <a:srgbClr val="666768"/>
                </a:solidFill>
                <a:effectLst/>
                <a:latin typeface="Noto Sans KR"/>
              </a:rPr>
              <a:t>경추부</a:t>
            </a:r>
            <a:r>
              <a:rPr lang="ko-KR" altLang="en-US" b="0" i="0" dirty="0">
                <a:solidFill>
                  <a:srgbClr val="666768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768"/>
                </a:solidFill>
                <a:effectLst/>
                <a:latin typeface="Noto Sans KR"/>
              </a:rPr>
              <a:t>X-</a:t>
            </a:r>
            <a:r>
              <a:rPr lang="ko-KR" altLang="en-US" b="0" i="0" dirty="0">
                <a:solidFill>
                  <a:srgbClr val="666768"/>
                </a:solidFill>
                <a:effectLst/>
                <a:latin typeface="Noto Sans KR"/>
              </a:rPr>
              <a:t>레이 촬영</a:t>
            </a:r>
            <a:r>
              <a:rPr lang="en-US" altLang="ko-KR" b="0" i="0" dirty="0">
                <a:solidFill>
                  <a:srgbClr val="666768"/>
                </a:solidFill>
                <a:effectLst/>
                <a:latin typeface="Noto Sans KR"/>
              </a:rPr>
              <a:t>, </a:t>
            </a:r>
            <a:r>
              <a:rPr lang="ko-KR" altLang="en-US" b="0" i="0" dirty="0" err="1">
                <a:solidFill>
                  <a:srgbClr val="666768"/>
                </a:solidFill>
                <a:effectLst/>
                <a:latin typeface="Noto Sans KR"/>
              </a:rPr>
              <a:t>경추부</a:t>
            </a:r>
            <a:r>
              <a:rPr lang="ko-KR" altLang="en-US" b="0" i="0" dirty="0">
                <a:solidFill>
                  <a:srgbClr val="666768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768"/>
                </a:solidFill>
                <a:effectLst/>
                <a:latin typeface="Noto Sans KR"/>
              </a:rPr>
              <a:t>MRI </a:t>
            </a:r>
            <a:r>
              <a:rPr lang="ko-KR" altLang="en-US" b="0" i="0" dirty="0">
                <a:solidFill>
                  <a:srgbClr val="666768"/>
                </a:solidFill>
                <a:effectLst/>
                <a:latin typeface="Noto Sans KR"/>
              </a:rPr>
              <a:t>또는 </a:t>
            </a:r>
            <a:r>
              <a:rPr lang="en-US" altLang="ko-KR" b="0" i="0" dirty="0">
                <a:solidFill>
                  <a:srgbClr val="666768"/>
                </a:solidFill>
                <a:effectLst/>
                <a:latin typeface="Noto Sans KR"/>
              </a:rPr>
              <a:t>CT, </a:t>
            </a:r>
            <a:r>
              <a:rPr lang="ko-KR" altLang="en-US" b="0" i="0" dirty="0">
                <a:solidFill>
                  <a:srgbClr val="666768"/>
                </a:solidFill>
                <a:effectLst/>
                <a:latin typeface="Noto Sans KR"/>
              </a:rPr>
              <a:t>신경근육계 전기진단검사</a:t>
            </a:r>
            <a:r>
              <a:rPr lang="en-US" altLang="ko-KR" b="0" i="0" dirty="0">
                <a:solidFill>
                  <a:srgbClr val="666768"/>
                </a:solidFill>
                <a:effectLst/>
                <a:latin typeface="Noto Sans KR"/>
              </a:rPr>
              <a:t>, </a:t>
            </a:r>
            <a:r>
              <a:rPr lang="ko-KR" altLang="en-US" b="0" i="0" dirty="0" err="1">
                <a:solidFill>
                  <a:srgbClr val="666768"/>
                </a:solidFill>
                <a:effectLst/>
                <a:latin typeface="Noto Sans KR"/>
              </a:rPr>
              <a:t>적외선체열촬영검사</a:t>
            </a:r>
            <a:r>
              <a:rPr lang="ko-KR" altLang="en-US" b="0" i="0" dirty="0">
                <a:solidFill>
                  <a:srgbClr val="666768"/>
                </a:solidFill>
                <a:effectLst/>
                <a:latin typeface="Noto Sans KR"/>
              </a:rPr>
              <a:t> 등의 정밀검사를 통해 정확한 원인을 찾아야 한다</a:t>
            </a:r>
            <a:r>
              <a:rPr lang="en-US" altLang="ko-KR" b="0" i="0" dirty="0">
                <a:solidFill>
                  <a:srgbClr val="666768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2ABD-99C7-495D-968B-D96F3F1020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01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b09c6550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npx : 웹 서버를 열었다</a:t>
            </a:r>
            <a:endParaRPr/>
          </a:p>
        </p:txBody>
      </p:sp>
      <p:sp>
        <p:nvSpPr>
          <p:cNvPr id="310" name="Google Shape;310;g12b09c65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b09c6550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12b09c6550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거북목증후군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서울대학교 병원</a:t>
            </a:r>
            <a:endParaRPr lang="en-US" altLang="ko-KR" dirty="0"/>
          </a:p>
          <a:p>
            <a:r>
              <a:rPr lang="ko-KR" altLang="en-US" dirty="0" err="1"/>
              <a:t>모든것을</a:t>
            </a:r>
            <a:r>
              <a:rPr lang="ko-KR" altLang="en-US" dirty="0"/>
              <a:t> 아우르는 대답이다</a:t>
            </a:r>
            <a:r>
              <a:rPr lang="en-US" altLang="ko-KR" dirty="0"/>
              <a:t>. </a:t>
            </a:r>
            <a:r>
              <a:rPr lang="ko-KR" altLang="en-US" dirty="0"/>
              <a:t>현재를 기준으로</a:t>
            </a:r>
            <a:r>
              <a:rPr lang="en-US" altLang="ko-KR" dirty="0"/>
              <a:t>, ‘</a:t>
            </a:r>
            <a:r>
              <a:rPr lang="ko-KR" altLang="en-US" dirty="0" err="1"/>
              <a:t>거북목</a:t>
            </a:r>
            <a:r>
              <a:rPr lang="ko-KR" altLang="en-US" dirty="0"/>
              <a:t> 증후군</a:t>
            </a:r>
            <a:r>
              <a:rPr lang="en-US" altLang="ko-KR" dirty="0"/>
              <a:t>’ </a:t>
            </a:r>
            <a:r>
              <a:rPr lang="ko-KR" altLang="en-US" dirty="0"/>
              <a:t>혹은 </a:t>
            </a:r>
            <a:r>
              <a:rPr lang="en-US" altLang="ko-KR" dirty="0"/>
              <a:t>‘Forward Head Posture’</a:t>
            </a:r>
            <a:r>
              <a:rPr lang="ko-KR" altLang="en-US" dirty="0"/>
              <a:t>는 질병으로 분류되지 않아 정확한 측정 및 판별 기준이 부재한 상태이다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2ABD-99C7-495D-968B-D96F3F1020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5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거북목</a:t>
            </a:r>
            <a:r>
              <a:rPr lang="ko-KR" altLang="en-US" dirty="0"/>
              <a:t> 자세 진단을 위한 일반적 방법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2ABD-99C7-495D-968B-D96F3F1020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58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2ABD-99C7-495D-968B-D96F3F1020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9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건강보험심사평가원의 자료에 따르면 최근 </a:t>
            </a:r>
            <a:r>
              <a:rPr lang="en-US" altLang="ko-KR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5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년간 </a:t>
            </a:r>
            <a:r>
              <a:rPr lang="ko-KR" altLang="en-US" sz="1200" b="0" i="0" dirty="0" err="1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경추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 관련 질환으로 인한 진료 인원은 </a:t>
            </a:r>
            <a:r>
              <a:rPr lang="en-US" altLang="ko-KR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2011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년도에 비해서 </a:t>
            </a:r>
            <a:r>
              <a:rPr lang="en-US" altLang="ko-KR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2015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년도에 약 </a:t>
            </a:r>
            <a:r>
              <a:rPr lang="en-US" altLang="ko-KR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16.6% 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가량 증가했으며 </a:t>
            </a:r>
            <a:r>
              <a:rPr lang="ko-KR" altLang="en-US" sz="1200" b="0" i="0" dirty="0" err="1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경추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 디스크 및 </a:t>
            </a:r>
            <a:r>
              <a:rPr lang="ko-KR" altLang="en-US" sz="1200" b="0" i="0" dirty="0" err="1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경추통의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 경우 </a:t>
            </a:r>
            <a:r>
              <a:rPr lang="en-US" altLang="ko-KR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62%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가 </a:t>
            </a:r>
            <a:r>
              <a:rPr lang="en-US" altLang="ko-KR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40~60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대 중장년층인 반면 인터넷과 </a:t>
            </a:r>
            <a:r>
              <a:rPr lang="en-US" altLang="ko-KR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IT 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기기 보급에 따른 스마트폰</a:t>
            </a:r>
            <a:r>
              <a:rPr lang="en-US" altLang="ko-KR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, 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태블릿 </a:t>
            </a:r>
            <a:r>
              <a:rPr lang="en-US" altLang="ko-KR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PC, 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인터넷 과의존으로 인한 </a:t>
            </a:r>
            <a:r>
              <a:rPr lang="ko-KR" altLang="en-US" sz="1200" b="0" i="0" dirty="0" err="1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거북목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 증후군은 </a:t>
            </a:r>
            <a:r>
              <a:rPr lang="en-US" altLang="ko-KR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61%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가 </a:t>
            </a:r>
            <a:r>
              <a:rPr lang="en-US" altLang="ko-KR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10~30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대라는 결과가 나왔다</a:t>
            </a:r>
            <a:r>
              <a:rPr lang="en-US" altLang="ko-KR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즉</a:t>
            </a:r>
            <a:r>
              <a:rPr lang="en-US" altLang="ko-KR" sz="1200" b="0" i="0" dirty="0">
                <a:solidFill>
                  <a:srgbClr val="323232"/>
                </a:solidFill>
                <a:effectLst/>
                <a:latin typeface="Noto Sans" panose="020B0502040204020203" pitchFamily="34" charset="0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2ABD-99C7-495D-968B-D96F3F1020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5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2ABD-99C7-495D-968B-D96F3F10205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90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2ABD-99C7-495D-968B-D96F3F1020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9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b02d77e84_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12b02d77e84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b02d77e84_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12b02d77e84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72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83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5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8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36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1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8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9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1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00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31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03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6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customXml" Target="../ink/ink1.xml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26C37C-935F-32D1-A604-268197FFA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b="1" dirty="0" err="1">
                <a:highlight>
                  <a:srgbClr val="FFFF00"/>
                </a:highlight>
                <a:latin typeface="+mn-lt"/>
              </a:rPr>
              <a:t>웹캠</a:t>
            </a:r>
            <a:r>
              <a:rPr lang="ko-KR" altLang="en-US" b="1" dirty="0" err="1">
                <a:latin typeface="+mn-lt"/>
              </a:rPr>
              <a:t>을</a:t>
            </a:r>
            <a:r>
              <a:rPr lang="ko-KR" altLang="en-US" b="1" dirty="0">
                <a:latin typeface="+mn-lt"/>
              </a:rPr>
              <a:t> 활용한 </a:t>
            </a:r>
            <a:r>
              <a:rPr lang="ko-KR" altLang="en-US" b="1" dirty="0" err="1">
                <a:highlight>
                  <a:srgbClr val="FFFF00"/>
                </a:highlight>
                <a:latin typeface="+mn-lt"/>
              </a:rPr>
              <a:t>거북목</a:t>
            </a:r>
            <a:r>
              <a:rPr lang="ko-KR" altLang="en-US" b="1" dirty="0">
                <a:highlight>
                  <a:srgbClr val="FFFF00"/>
                </a:highlight>
                <a:latin typeface="+mn-lt"/>
              </a:rPr>
              <a:t> 예방</a:t>
            </a:r>
            <a:r>
              <a:rPr lang="ko-KR" altLang="en-US" b="1" dirty="0">
                <a:latin typeface="+mn-lt"/>
              </a:rPr>
              <a:t>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DC8FD6-DDDD-E417-D876-7C2056E2E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b="0" i="0" u="none" strike="noStrike" cap="none" dirty="0">
                <a:cs typeface="Arial"/>
                <a:sym typeface="Arial"/>
              </a:rPr>
              <a:t>1505668 </a:t>
            </a:r>
            <a:r>
              <a:rPr lang="ko-KR" altLang="en-US" b="0" i="0" u="none" strike="noStrike" cap="none" dirty="0" err="1">
                <a:cs typeface="Arial"/>
                <a:sym typeface="Arial"/>
              </a:rPr>
              <a:t>이우성</a:t>
            </a:r>
            <a:r>
              <a:rPr lang="ko-KR" altLang="en-US" b="0" i="0" u="none" strike="noStrike" cap="none" dirty="0">
                <a:cs typeface="Arial"/>
                <a:sym typeface="Arial"/>
              </a:rPr>
              <a:t> </a:t>
            </a:r>
            <a:r>
              <a:rPr lang="en-US" altLang="ko-KR" b="0" i="0" u="none" strike="noStrike" cap="none" dirty="0">
                <a:cs typeface="Arial"/>
                <a:sym typeface="Arial"/>
              </a:rPr>
              <a:t>(</a:t>
            </a:r>
            <a:r>
              <a:rPr lang="ko-KR" altLang="en-US" b="0" i="0" u="none" strike="noStrike" cap="none" dirty="0">
                <a:cs typeface="Arial"/>
                <a:sym typeface="Arial"/>
              </a:rPr>
              <a:t>팀장</a:t>
            </a:r>
            <a:r>
              <a:rPr lang="en-US" altLang="ko-KR" b="0" i="0" u="none" strike="noStrike" cap="none" dirty="0">
                <a:cs typeface="Arial"/>
                <a:sym typeface="Arial"/>
              </a:rPr>
              <a:t>)</a:t>
            </a:r>
            <a:endParaRPr lang="ko-KR" altLang="en-US" sz="1800" b="0" i="0" u="none" strike="noStrike" cap="none" dirty="0"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b="0" i="0" u="none" strike="noStrike" cap="none" dirty="0">
                <a:cs typeface="Arial"/>
                <a:sym typeface="Arial"/>
              </a:rPr>
              <a:t>1605663 </a:t>
            </a:r>
            <a:r>
              <a:rPr lang="ko-KR" altLang="en-US" b="0" i="0" u="none" strike="noStrike" cap="none" dirty="0" err="1">
                <a:cs typeface="Arial"/>
                <a:sym typeface="Arial"/>
              </a:rPr>
              <a:t>임성혁</a:t>
            </a:r>
            <a:endParaRPr lang="ko-KR" altLang="en-US" b="0" i="0" u="none" strike="noStrike" cap="none" dirty="0"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b="0" i="0" u="none" strike="noStrike" cap="none" dirty="0">
                <a:cs typeface="Arial"/>
                <a:sym typeface="Arial"/>
              </a:rPr>
              <a:t>1705401 </a:t>
            </a:r>
            <a:r>
              <a:rPr lang="ko-KR" altLang="en-US" b="0" i="0" u="none" strike="noStrike" cap="none" dirty="0" err="1">
                <a:cs typeface="Arial"/>
                <a:sym typeface="Arial"/>
              </a:rPr>
              <a:t>임찬섭</a:t>
            </a:r>
            <a:endParaRPr lang="ko-KR" altLang="en-US" b="0" i="0" u="none" strike="noStrike" cap="none" dirty="0"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b="0" i="0" u="none" strike="noStrike" cap="none" dirty="0">
                <a:cs typeface="Arial"/>
                <a:sym typeface="Arial"/>
              </a:rPr>
              <a:t>1952648 </a:t>
            </a:r>
            <a:r>
              <a:rPr lang="ko-KR" altLang="en-US" b="0" i="0" u="none" strike="noStrike" cap="none" dirty="0">
                <a:cs typeface="Arial"/>
                <a:sym typeface="Arial"/>
              </a:rPr>
              <a:t>이민우 </a:t>
            </a:r>
            <a:endParaRPr lang="ko-KR" altLang="en-US" sz="1800" b="0" i="0" u="none" strike="noStrike" cap="none" dirty="0">
              <a:cs typeface="Arial"/>
              <a:sym typeface="Arial"/>
            </a:endParaRPr>
          </a:p>
          <a:p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98744E-5F31-7E08-56A0-18AD5E475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04" y="974216"/>
            <a:ext cx="6009867" cy="44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DB66A94E-17E0-F070-DA62-07D54A8977F0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D08C1-9167-08C2-AF93-62962CAFD7EE}"/>
              </a:ext>
            </a:extLst>
          </p:cNvPr>
          <p:cNvSpPr txBox="1"/>
          <p:nvPr/>
        </p:nvSpPr>
        <p:spPr>
          <a:xfrm>
            <a:off x="1515874" y="2289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>
                <a:latin typeface="+mj-lt"/>
                <a:ea typeface="+mj-ea"/>
              </a:rPr>
              <a:t>주간 활동 보고</a:t>
            </a:r>
            <a:endParaRPr lang="ko-KR" altLang="en-US" sz="5000" dirty="0">
              <a:latin typeface="+mj-lt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CDDB4BA-5D83-2582-3B53-24DAB2C1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r>
              <a:rPr lang="ko-KR" altLang="en-US" sz="3600" dirty="0"/>
              <a:t>피드백 리서치</a:t>
            </a:r>
            <a:endParaRPr lang="en-US" altLang="ko-KR" sz="3600" dirty="0"/>
          </a:p>
          <a:p>
            <a:r>
              <a:rPr lang="ko-KR" altLang="en-US" sz="3600" dirty="0"/>
              <a:t>의사소통</a:t>
            </a:r>
            <a:endParaRPr lang="en-US" altLang="ko-KR" sz="3600" dirty="0"/>
          </a:p>
          <a:p>
            <a:r>
              <a:rPr lang="en-US" altLang="ko-KR" sz="3600" dirty="0"/>
              <a:t>Prototype </a:t>
            </a:r>
            <a:r>
              <a:rPr lang="ko-KR" altLang="en-US" sz="3600" dirty="0"/>
              <a:t>구체화</a:t>
            </a:r>
            <a:endParaRPr lang="en-US" altLang="ko-KR" sz="3600" dirty="0"/>
          </a:p>
          <a:p>
            <a:r>
              <a:rPr lang="ko-KR" altLang="en-US" sz="3600" dirty="0"/>
              <a:t>애로사항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01558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5482603F-AD11-D739-CE63-ADDD04CC1142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686DC-AAD9-9187-D737-1108E59428D3}"/>
              </a:ext>
            </a:extLst>
          </p:cNvPr>
          <p:cNvSpPr txBox="1"/>
          <p:nvPr/>
        </p:nvSpPr>
        <p:spPr>
          <a:xfrm>
            <a:off x="1515874" y="2289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>
                <a:latin typeface="+mj-lt"/>
                <a:ea typeface="+mj-ea"/>
              </a:rPr>
              <a:t>의사소통</a:t>
            </a:r>
            <a:endParaRPr lang="ko-KR" altLang="en-US" sz="5000" dirty="0">
              <a:latin typeface="+mj-lt"/>
              <a:ea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C4B30E1-6C4D-E658-3846-B99FDA59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의견 공유</a:t>
            </a:r>
            <a:endParaRPr lang="en-US" altLang="ko-KR" sz="3600" dirty="0"/>
          </a:p>
          <a:p>
            <a:pPr lvl="1"/>
            <a:r>
              <a:rPr lang="ko-KR" altLang="en-US" sz="2400" dirty="0"/>
              <a:t>치료가 아닌 예방의 목적</a:t>
            </a:r>
            <a:endParaRPr lang="en-US" altLang="ko-KR" sz="2400" dirty="0"/>
          </a:p>
          <a:p>
            <a:pPr lvl="1"/>
            <a:r>
              <a:rPr lang="ko-KR" altLang="en-US" sz="2400" dirty="0"/>
              <a:t>타겟팅 대상과 이유</a:t>
            </a:r>
            <a:endParaRPr lang="en-US" altLang="ko-KR" sz="2400" dirty="0"/>
          </a:p>
          <a:p>
            <a:pPr lvl="1"/>
            <a:r>
              <a:rPr lang="ko-KR" altLang="en-US" sz="2400" dirty="0"/>
              <a:t>주간 단위의 계획 및 진행 보고</a:t>
            </a:r>
            <a:endParaRPr lang="en-US" altLang="ko-KR" sz="24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협업의 필요성</a:t>
            </a:r>
            <a:endParaRPr lang="en-US" altLang="ko-KR" sz="3600" dirty="0"/>
          </a:p>
          <a:p>
            <a:pPr lvl="1"/>
            <a:r>
              <a:rPr lang="ko-KR" altLang="en-US" sz="2400" dirty="0"/>
              <a:t>투자 시간 대비 </a:t>
            </a:r>
            <a:r>
              <a:rPr lang="ko-KR" altLang="en-US" sz="2400" dirty="0" err="1"/>
              <a:t>저효율</a:t>
            </a:r>
            <a:endParaRPr lang="en-US" altLang="ko-KR" sz="2400" dirty="0"/>
          </a:p>
          <a:p>
            <a:pPr lvl="1"/>
            <a:r>
              <a:rPr lang="ko-KR" altLang="en-US" sz="2400" dirty="0"/>
              <a:t>협업을 통한 완전한 분업 대비 능률 향상</a:t>
            </a:r>
            <a:endParaRPr lang="en-US" altLang="ko-KR" sz="2400" dirty="0"/>
          </a:p>
          <a:p>
            <a:pPr lvl="1"/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7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5482603F-AD11-D739-CE63-ADDD04CC1142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686DC-AAD9-9187-D737-1108E59428D3}"/>
              </a:ext>
            </a:extLst>
          </p:cNvPr>
          <p:cNvSpPr txBox="1"/>
          <p:nvPr/>
        </p:nvSpPr>
        <p:spPr>
          <a:xfrm>
            <a:off x="1515874" y="2289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>
                <a:latin typeface="+mj-lt"/>
                <a:ea typeface="+mj-ea"/>
              </a:rPr>
              <a:t>의사소통 </a:t>
            </a:r>
            <a:r>
              <a:rPr lang="en-US" altLang="ko-KR" sz="3600" dirty="0">
                <a:latin typeface="+mj-lt"/>
                <a:ea typeface="+mj-ea"/>
              </a:rPr>
              <a:t>- 1</a:t>
            </a:r>
            <a:endParaRPr lang="ko-KR" altLang="en-US" sz="5000" dirty="0">
              <a:latin typeface="+mj-lt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75B6D7-9DEC-F4C1-9C86-8402000E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74" y="1478151"/>
            <a:ext cx="8249050" cy="49031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7D675E-82A8-84F5-C1DD-B770E92EE980}"/>
              </a:ext>
            </a:extLst>
          </p:cNvPr>
          <p:cNvSpPr txBox="1"/>
          <p:nvPr/>
        </p:nvSpPr>
        <p:spPr>
          <a:xfrm>
            <a:off x="1515874" y="10599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+mj-lt"/>
                <a:ea typeface="+mj-ea"/>
              </a:rPr>
              <a:t>의견 공유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8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068366FB-133F-4DBB-91B8-57889A53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77" y="3936386"/>
            <a:ext cx="6910205" cy="199433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8AE5796-F17E-77C7-76D1-0275E892FFE6}"/>
              </a:ext>
            </a:extLst>
          </p:cNvPr>
          <p:cNvSpPr txBox="1"/>
          <p:nvPr/>
        </p:nvSpPr>
        <p:spPr>
          <a:xfrm>
            <a:off x="0" y="3599460"/>
            <a:ext cx="6118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800" dirty="0" err="1"/>
              <a:t>Benevidawellness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99D9A1-3DC6-7E06-00E3-13D857D5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47" y="340223"/>
            <a:ext cx="11345858" cy="1605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0667C0-F5C0-F27E-9EDD-006882473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9" y="2225113"/>
            <a:ext cx="11230545" cy="1267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7B3058-DE4B-C6EF-451E-F1F46289FF37}"/>
              </a:ext>
            </a:extLst>
          </p:cNvPr>
          <p:cNvSpPr txBox="1"/>
          <p:nvPr/>
        </p:nvSpPr>
        <p:spPr>
          <a:xfrm>
            <a:off x="98898" y="43766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800" dirty="0"/>
              <a:t>화순 전남대학교 병원</a:t>
            </a:r>
            <a:endParaRPr lang="en-US" altLang="ko-KR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FEF13-6B64-6184-9D06-2C99164AB179}"/>
              </a:ext>
            </a:extLst>
          </p:cNvPr>
          <p:cNvSpPr txBox="1"/>
          <p:nvPr/>
        </p:nvSpPr>
        <p:spPr>
          <a:xfrm>
            <a:off x="98898" y="185578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800" dirty="0"/>
              <a:t>아주대학교 병원</a:t>
            </a:r>
            <a:endParaRPr lang="en-US" altLang="ko-KR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242AB216-4EC8-6539-B8DA-767AEE351F50}"/>
                  </a:ext>
                </a:extLst>
              </p14:cNvPr>
              <p14:cNvContentPartPr/>
              <p14:nvPr/>
            </p14:nvContentPartPr>
            <p14:xfrm>
              <a:off x="748164" y="1165573"/>
              <a:ext cx="543960" cy="3531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242AB216-4EC8-6539-B8DA-767AEE351F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0524" y="1129933"/>
                <a:ext cx="57960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525881E8-8513-65DE-E88A-69DF01890E8A}"/>
                  </a:ext>
                </a:extLst>
              </p14:cNvPr>
              <p14:cNvContentPartPr/>
              <p14:nvPr/>
            </p14:nvContentPartPr>
            <p14:xfrm>
              <a:off x="1409124" y="2479573"/>
              <a:ext cx="799200" cy="4399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525881E8-8513-65DE-E88A-69DF01890E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1124" y="2443573"/>
                <a:ext cx="83484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9A1C98B-C335-C113-1F18-B7E9EA21735F}"/>
                  </a:ext>
                </a:extLst>
              </p14:cNvPr>
              <p14:cNvContentPartPr/>
              <p14:nvPr/>
            </p14:nvContentPartPr>
            <p14:xfrm>
              <a:off x="2015327" y="4248544"/>
              <a:ext cx="1130760" cy="4492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9A1C98B-C335-C113-1F18-B7E9EA2173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97687" y="4212904"/>
                <a:ext cx="116640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60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0DBD8F-9744-074C-8F30-015D16677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1010" b="-1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5E4B90-D995-8675-2FFB-699B47FA8586}"/>
              </a:ext>
            </a:extLst>
          </p:cNvPr>
          <p:cNvSpPr txBox="1"/>
          <p:nvPr/>
        </p:nvSpPr>
        <p:spPr>
          <a:xfrm>
            <a:off x="2968704" y="2956816"/>
            <a:ext cx="6906491" cy="93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0" i="0" dirty="0">
                <a:solidFill>
                  <a:srgbClr val="FFFFFF"/>
                </a:solidFill>
                <a:effectLst/>
              </a:rPr>
              <a:t>젊은 연령에서 목디스크 질환이 발생 할 가능성이 있는 전조 증상인 </a:t>
            </a:r>
            <a:r>
              <a:rPr lang="ko-KR" altLang="en-US" b="0" i="0" dirty="0" err="1">
                <a:solidFill>
                  <a:srgbClr val="FFFFFF"/>
                </a:solidFill>
                <a:effectLst/>
              </a:rPr>
              <a:t>거북목</a:t>
            </a:r>
            <a:r>
              <a:rPr lang="en-US" altLang="ko-KR" b="0" i="0" dirty="0">
                <a:solidFill>
                  <a:srgbClr val="FFFFFF"/>
                </a:solidFill>
                <a:effectLst/>
              </a:rPr>
              <a:t> </a:t>
            </a:r>
            <a:r>
              <a:rPr lang="ko-KR" altLang="en-US" b="0" i="0" dirty="0">
                <a:solidFill>
                  <a:srgbClr val="FFFFFF"/>
                </a:solidFill>
                <a:effectLst/>
              </a:rPr>
              <a:t>증후군으로 치료를 받는 사람이 늘고 있다는 분석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227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5482603F-AD11-D739-CE63-ADDD04CC1142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686DC-AAD9-9187-D737-1108E59428D3}"/>
              </a:ext>
            </a:extLst>
          </p:cNvPr>
          <p:cNvSpPr txBox="1"/>
          <p:nvPr/>
        </p:nvSpPr>
        <p:spPr>
          <a:xfrm>
            <a:off x="1515874" y="2289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>
                <a:latin typeface="+mj-lt"/>
                <a:ea typeface="+mj-ea"/>
              </a:rPr>
              <a:t>의사소통 </a:t>
            </a:r>
            <a:r>
              <a:rPr lang="en-US" altLang="ko-KR" sz="3600" dirty="0">
                <a:latin typeface="+mj-lt"/>
                <a:ea typeface="+mj-ea"/>
              </a:rPr>
              <a:t>- 2</a:t>
            </a:r>
            <a:endParaRPr lang="ko-KR" altLang="en-US" sz="5000" dirty="0">
              <a:latin typeface="+mj-lt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D675E-82A8-84F5-C1DD-B770E92EE980}"/>
              </a:ext>
            </a:extLst>
          </p:cNvPr>
          <p:cNvSpPr txBox="1"/>
          <p:nvPr/>
        </p:nvSpPr>
        <p:spPr>
          <a:xfrm>
            <a:off x="1515874" y="10599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+mj-lt"/>
                <a:ea typeface="+mj-ea"/>
              </a:rPr>
              <a:t>협업의 </a:t>
            </a:r>
            <a:r>
              <a:rPr lang="ko-KR" altLang="en-US" dirty="0">
                <a:latin typeface="+mj-lt"/>
                <a:ea typeface="+mj-ea"/>
              </a:rPr>
              <a:t>필요성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FB81CE4-5440-B064-CF2F-61DE0A033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매주 최소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2-3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회 이상의 회의를 진행하며 많은 시간을 투자해왔지만 이에 반해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결과적으로 나타나는 결과가 미비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이를 해결하기 위한 방안 중 하나로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각자 분담하여 학습 및 자료조사 이 후 통합하던 과정을 하나의 목표로 통합하여 협업을 통한 진행으로 전향</a:t>
            </a:r>
          </a:p>
        </p:txBody>
      </p:sp>
    </p:spTree>
    <p:extLst>
      <p:ext uri="{BB962C8B-B14F-4D97-AF65-F5344CB8AC3E}">
        <p14:creationId xmlns:p14="http://schemas.microsoft.com/office/powerpoint/2010/main" val="4442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DB66A94E-17E0-F070-DA62-07D54A8977F0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D08C1-9167-08C2-AF93-62962CAFD7EE}"/>
              </a:ext>
            </a:extLst>
          </p:cNvPr>
          <p:cNvSpPr txBox="1"/>
          <p:nvPr/>
        </p:nvSpPr>
        <p:spPr>
          <a:xfrm>
            <a:off x="1515874" y="2289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dirty="0">
                <a:latin typeface="+mj-lt"/>
                <a:ea typeface="+mj-ea"/>
              </a:rPr>
              <a:t>Prototype </a:t>
            </a:r>
            <a:r>
              <a:rPr lang="ko-KR" altLang="en-US" sz="4800" dirty="0">
                <a:latin typeface="+mj-lt"/>
                <a:ea typeface="+mj-ea"/>
              </a:rPr>
              <a:t>구체화</a:t>
            </a:r>
            <a:endParaRPr lang="ko-KR" altLang="en-US" sz="5000" dirty="0">
              <a:latin typeface="+mj-lt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CDDB4BA-5D83-2582-3B53-24DAB2C1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r>
              <a:rPr lang="ko-KR" altLang="en-US" dirty="0"/>
              <a:t>재 공유된 아이디어를 바탕</a:t>
            </a:r>
            <a:r>
              <a:rPr lang="en-US" altLang="ko-KR" dirty="0"/>
              <a:t>, Prototype </a:t>
            </a:r>
            <a:r>
              <a:rPr lang="ko-KR" altLang="en-US" dirty="0"/>
              <a:t>제작을 위한 기능 구체화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Teachable Machine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플로우 차트 재작성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9341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DB66A94E-17E0-F070-DA62-07D54A8977F0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D08C1-9167-08C2-AF93-62962CAFD7EE}"/>
              </a:ext>
            </a:extLst>
          </p:cNvPr>
          <p:cNvSpPr txBox="1"/>
          <p:nvPr/>
        </p:nvSpPr>
        <p:spPr>
          <a:xfrm>
            <a:off x="1515874" y="2289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>
                <a:latin typeface="+mj-lt"/>
                <a:ea typeface="+mj-ea"/>
              </a:rPr>
              <a:t>Prototype </a:t>
            </a:r>
            <a:r>
              <a:rPr lang="ko-KR" altLang="en-US" sz="4800">
                <a:latin typeface="+mj-lt"/>
                <a:ea typeface="+mj-ea"/>
              </a:rPr>
              <a:t>구체화</a:t>
            </a:r>
            <a:endParaRPr lang="ko-KR" altLang="en-US" sz="5000" dirty="0">
              <a:latin typeface="+mj-lt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745C2C-2BEE-5818-8FF1-DC701D75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1" y="1248581"/>
            <a:ext cx="5597236" cy="56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44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63441A50-0BBE-4684-1811-6DC4FB3024F5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AE209-CFB8-ED89-B728-BF187B98E998}"/>
              </a:ext>
            </a:extLst>
          </p:cNvPr>
          <p:cNvSpPr txBox="1"/>
          <p:nvPr/>
        </p:nvSpPr>
        <p:spPr>
          <a:xfrm>
            <a:off x="1515874" y="228978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>
                <a:latin typeface="+mj-lt"/>
                <a:ea typeface="+mj-ea"/>
              </a:rPr>
              <a:t>애로 사항</a:t>
            </a:r>
            <a:endParaRPr lang="ko-KR" altLang="en-US" sz="5000" dirty="0">
              <a:latin typeface="+mj-lt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A7F5A78-97D2-FB39-8DAF-E19BD1E09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altLang="ko-KR" sz="3600" dirty="0" err="1"/>
              <a:t>OpenPose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ko-KR" sz="3600" dirty="0"/>
              <a:t>Teachable Machine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3600" dirty="0"/>
              <a:t>Background Running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3600" dirty="0"/>
              <a:t>Webcam</a:t>
            </a:r>
            <a:r>
              <a:rPr lang="ko-KR" altLang="en-US" sz="3600" dirty="0"/>
              <a:t> </a:t>
            </a:r>
            <a:r>
              <a:rPr lang="en-US" altLang="ko-KR" sz="36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683954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63441A50-0BBE-4684-1811-6DC4FB3024F5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AE209-CFB8-ED89-B728-BF187B98E998}"/>
              </a:ext>
            </a:extLst>
          </p:cNvPr>
          <p:cNvSpPr txBox="1"/>
          <p:nvPr/>
        </p:nvSpPr>
        <p:spPr>
          <a:xfrm>
            <a:off x="1515874" y="228978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>
                <a:latin typeface="+mj-lt"/>
                <a:ea typeface="+mj-ea"/>
              </a:rPr>
              <a:t>애로 사항 </a:t>
            </a:r>
            <a:r>
              <a:rPr lang="en-US" altLang="ko-KR" sz="3600" dirty="0">
                <a:latin typeface="+mj-lt"/>
                <a:ea typeface="+mj-ea"/>
              </a:rPr>
              <a:t>- 1</a:t>
            </a:r>
            <a:endParaRPr lang="ko-KR" altLang="en-US" sz="5000" dirty="0">
              <a:latin typeface="+mj-lt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8800B-FA89-400C-F72E-3242EB82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신체 전체가 나타나지 않으면 인식률이 떨어진다</a:t>
            </a:r>
            <a:r>
              <a:rPr lang="en-US" altLang="ko-KR" sz="2400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/>
              <a:t> </a:t>
            </a:r>
            <a:r>
              <a:rPr lang="ko-KR" altLang="en-US" sz="1800" dirty="0"/>
              <a:t>얼굴 및 어깨 특징점이 </a:t>
            </a:r>
            <a:r>
              <a:rPr lang="en-US" altLang="ko-KR" sz="1800" dirty="0"/>
              <a:t>key-point </a:t>
            </a:r>
            <a:r>
              <a:rPr lang="ko-KR" altLang="en-US" sz="1800" dirty="0"/>
              <a:t>가 되는 우리 서비스에는 부적합</a:t>
            </a:r>
            <a:endParaRPr lang="en-US" altLang="ko-K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B32AE-9DFD-35CE-88AB-C436E027F2E4}"/>
              </a:ext>
            </a:extLst>
          </p:cNvPr>
          <p:cNvSpPr txBox="1"/>
          <p:nvPr/>
        </p:nvSpPr>
        <p:spPr>
          <a:xfrm>
            <a:off x="1517496" y="106391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OpenPose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5048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285E71EE-1261-C415-9D0B-CFB58556B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820029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Google Shape;148;p27">
            <a:extLst>
              <a:ext uri="{FF2B5EF4-FFF2-40B4-BE49-F238E27FC236}">
                <a16:creationId xmlns:a16="http://schemas.microsoft.com/office/drawing/2014/main" id="{BD3B5972-8CD1-9149-E13C-13DDB029AA88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0316C9-BDEE-B202-109B-D828FF16F153}"/>
              </a:ext>
            </a:extLst>
          </p:cNvPr>
          <p:cNvSpPr txBox="1"/>
          <p:nvPr/>
        </p:nvSpPr>
        <p:spPr>
          <a:xfrm>
            <a:off x="1515874" y="22897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0" dirty="0">
                <a:latin typeface="+mj-lt"/>
                <a:ea typeface="+mj-ea"/>
              </a:rPr>
              <a:t>목차</a:t>
            </a:r>
            <a:endParaRPr lang="ko-KR" altLang="en-US" sz="5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30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63441A50-0BBE-4684-1811-6DC4FB3024F5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AE209-CFB8-ED89-B728-BF187B98E998}"/>
              </a:ext>
            </a:extLst>
          </p:cNvPr>
          <p:cNvSpPr txBox="1"/>
          <p:nvPr/>
        </p:nvSpPr>
        <p:spPr>
          <a:xfrm>
            <a:off x="1515874" y="228978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>
                <a:latin typeface="+mj-lt"/>
                <a:ea typeface="+mj-ea"/>
              </a:rPr>
              <a:t>애로 사항 </a:t>
            </a:r>
            <a:r>
              <a:rPr lang="en-US" altLang="ko-KR" sz="3600">
                <a:latin typeface="+mj-lt"/>
                <a:ea typeface="+mj-ea"/>
              </a:rPr>
              <a:t>- 2</a:t>
            </a:r>
            <a:endParaRPr lang="ko-KR" altLang="en-US" sz="5000" dirty="0">
              <a:latin typeface="+mj-lt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8800B-FA89-400C-F72E-3242EB82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TensorFlow.js </a:t>
            </a:r>
            <a:r>
              <a:rPr lang="ko-KR" altLang="en-US" dirty="0"/>
              <a:t>프레임워크 및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기반 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프로토타입 제작과 학습 병행</a:t>
            </a:r>
            <a:endParaRPr lang="en-US" altLang="ko-KR" dirty="0"/>
          </a:p>
          <a:p>
            <a:r>
              <a:rPr lang="ko-KR" altLang="en-US" dirty="0"/>
              <a:t>코드 실행 시 </a:t>
            </a:r>
            <a:r>
              <a:rPr lang="en-US" altLang="ko-KR" dirty="0"/>
              <a:t>CORS policy</a:t>
            </a:r>
            <a:r>
              <a:rPr lang="ko-KR" altLang="en-US" dirty="0"/>
              <a:t>에 의한 차단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Local </a:t>
            </a:r>
            <a:r>
              <a:rPr lang="ko-KR" altLang="en-US" dirty="0"/>
              <a:t>웹서버 구축하여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 Netlify</a:t>
            </a:r>
            <a:r>
              <a:rPr lang="ko-KR" altLang="en-US" dirty="0"/>
              <a:t>를 통한 웹서버 해결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B32AE-9DFD-35CE-88AB-C436E027F2E4}"/>
              </a:ext>
            </a:extLst>
          </p:cNvPr>
          <p:cNvSpPr txBox="1"/>
          <p:nvPr/>
        </p:nvSpPr>
        <p:spPr>
          <a:xfrm>
            <a:off x="1517496" y="106391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Teachable Machine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7E73AF-A25B-1B53-0030-59430A6DD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706" y="1825625"/>
            <a:ext cx="3926294" cy="29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51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>
            <a:off x="333154" y="288506"/>
            <a:ext cx="960000" cy="960000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1515874" y="228978"/>
            <a:ext cx="6096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1"/>
                </a:solidFill>
              </a:rPr>
              <a:t>CORS</a:t>
            </a:r>
            <a:r>
              <a:rPr lang="ko-KR" sz="3000">
                <a:solidFill>
                  <a:schemeClr val="dk1"/>
                </a:solidFill>
              </a:rPr>
              <a:t>(교차 출처 리소스 공유)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4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10515600" cy="3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/>
          <a:p>
            <a:r>
              <a:rPr lang="ko-KR" altLang="en-US" i="0" dirty="0">
                <a:effectLst/>
              </a:rPr>
              <a:t>웹은 기본적으로 </a:t>
            </a:r>
            <a:r>
              <a:rPr lang="en-US" altLang="ko-KR" i="0" dirty="0">
                <a:effectLst/>
              </a:rPr>
              <a:t>＇</a:t>
            </a:r>
            <a:r>
              <a:rPr lang="ko-KR" altLang="en-US" i="0" dirty="0">
                <a:effectLst/>
              </a:rPr>
              <a:t>동일출처정책</a:t>
            </a:r>
            <a:r>
              <a:rPr lang="en-US" altLang="ko-KR" i="0" dirty="0">
                <a:effectLst/>
              </a:rPr>
              <a:t>(Same Origin Policy, SOP)' </a:t>
            </a:r>
            <a:r>
              <a:rPr lang="ko-KR" altLang="en-US" i="0" dirty="0">
                <a:effectLst/>
              </a:rPr>
              <a:t>정책을  따른다</a:t>
            </a:r>
            <a:r>
              <a:rPr lang="en-US" altLang="ko-KR" i="0" dirty="0">
                <a:effectLst/>
              </a:rPr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i="0" dirty="0">
                <a:effectLst/>
              </a:rPr>
              <a:t>이는 보안을 위한 기본정책으로</a:t>
            </a:r>
            <a:r>
              <a:rPr lang="en-US" altLang="ko-KR" i="0" dirty="0">
                <a:effectLst/>
              </a:rPr>
              <a:t>, SOP</a:t>
            </a:r>
            <a:r>
              <a:rPr lang="ko-KR" altLang="en-US" i="0" dirty="0">
                <a:effectLst/>
              </a:rPr>
              <a:t>는 하나의 출처</a:t>
            </a:r>
            <a:r>
              <a:rPr lang="en-US" altLang="ko-KR" i="0" dirty="0">
                <a:effectLst/>
              </a:rPr>
              <a:t>(Origin)</a:t>
            </a:r>
            <a:r>
              <a:rPr lang="ko-KR" altLang="en-US" i="0" dirty="0">
                <a:effectLst/>
              </a:rPr>
              <a:t>에서 </a:t>
            </a:r>
            <a:r>
              <a:rPr lang="ko-KR" altLang="en-US" i="0" dirty="0" err="1">
                <a:effectLst/>
              </a:rPr>
              <a:t>로드된</a:t>
            </a:r>
            <a:r>
              <a:rPr lang="ko-KR" altLang="en-US" i="0" dirty="0">
                <a:effectLst/>
              </a:rPr>
              <a:t> 문서나 스크립트가 다른 출처에 존재하는 리소스와 상호작용하지 못하도록 제약을 두는 것이다</a:t>
            </a:r>
            <a:r>
              <a:rPr lang="en-US" altLang="ko-KR" i="0" dirty="0">
                <a:effectLst/>
              </a:rPr>
              <a:t>.</a:t>
            </a:r>
            <a:endParaRPr lang="ko-KR" altLang="en-US" i="0" dirty="0">
              <a:effectLst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1517496" y="1063915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CROSS-ORGIN-RESOURCE SHARING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>
            <a:off x="333154" y="288506"/>
            <a:ext cx="960000" cy="960000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1515874" y="228978"/>
            <a:ext cx="6096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1"/>
                </a:solidFill>
              </a:rPr>
              <a:t>CORS</a:t>
            </a:r>
            <a:r>
              <a:rPr lang="ko-KR" sz="3000">
                <a:solidFill>
                  <a:schemeClr val="dk1"/>
                </a:solidFill>
              </a:rPr>
              <a:t>(교차 출처 리소스 공유)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4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10515600" cy="3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dirty="0" err="1"/>
              <a:t>Origin</a:t>
            </a:r>
            <a:r>
              <a:rPr lang="ko-KR" dirty="0"/>
              <a:t>(출처)란?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 dirty="0"/>
              <a:t>서버의 위치를 의미하는 </a:t>
            </a:r>
            <a:r>
              <a:rPr lang="ko-KR" sz="2000" u="sng" dirty="0">
                <a:solidFill>
                  <a:schemeClr val="hlink"/>
                </a:solidFill>
                <a:hlinkClick r:id="rId3"/>
              </a:rPr>
              <a:t>http://google.com</a:t>
            </a:r>
            <a:r>
              <a:rPr lang="ko-KR" sz="2000" dirty="0"/>
              <a:t> 과 같은 </a:t>
            </a:r>
            <a:r>
              <a:rPr lang="ko-KR" sz="2000" dirty="0" err="1"/>
              <a:t>URL들</a:t>
            </a:r>
            <a:r>
              <a:rPr lang="ko-KR" altLang="en-US" sz="2000" dirty="0" err="1"/>
              <a:t>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이들은</a:t>
            </a:r>
            <a:r>
              <a:rPr lang="ko-KR" sz="2000" dirty="0"/>
              <a:t> 마치 하나의 문자와 같아</a:t>
            </a:r>
            <a:r>
              <a:rPr lang="en-US" altLang="ko-KR" sz="2000" dirty="0"/>
              <a:t> </a:t>
            </a:r>
            <a:r>
              <a:rPr lang="ko-KR" sz="2000" dirty="0"/>
              <a:t>보여도</a:t>
            </a:r>
            <a:r>
              <a:rPr lang="en-US" altLang="ko-KR" sz="2000" dirty="0"/>
              <a:t> </a:t>
            </a:r>
            <a:r>
              <a:rPr lang="ko-KR" sz="2000" dirty="0"/>
              <a:t>실은 여러 구성 요소로 이루어져 있다.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 dirty="0" err="1"/>
              <a:t>protocol</a:t>
            </a:r>
            <a:r>
              <a:rPr lang="ko-KR" sz="2000" dirty="0"/>
              <a:t>	Host			</a:t>
            </a:r>
            <a:r>
              <a:rPr lang="ko-KR" sz="2000" dirty="0" err="1"/>
              <a:t>port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3000" dirty="0"/>
              <a:t>https://	google.com	:@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 dirty="0"/>
              <a:t>이 </a:t>
            </a:r>
            <a:r>
              <a:rPr lang="ko-KR" sz="2000" dirty="0" err="1"/>
              <a:t>protocol</a:t>
            </a:r>
            <a:r>
              <a:rPr lang="ko-KR" sz="2000" dirty="0"/>
              <a:t>,</a:t>
            </a:r>
            <a:r>
              <a:rPr lang="en-US" altLang="ko-KR" sz="2000" dirty="0"/>
              <a:t> </a:t>
            </a:r>
            <a:r>
              <a:rPr lang="ko-KR" sz="2000" dirty="0" err="1"/>
              <a:t>host</a:t>
            </a:r>
            <a:r>
              <a:rPr lang="ko-KR" sz="2000" dirty="0"/>
              <a:t>,</a:t>
            </a:r>
            <a:r>
              <a:rPr lang="en-US" altLang="ko-KR" sz="2000" dirty="0"/>
              <a:t> </a:t>
            </a:r>
            <a:r>
              <a:rPr lang="ko-KR" sz="2000" dirty="0" err="1"/>
              <a:t>port가</a:t>
            </a:r>
            <a:r>
              <a:rPr lang="ko-KR" sz="2000" dirty="0"/>
              <a:t> 같을</a:t>
            </a:r>
            <a:r>
              <a:rPr lang="en-US" altLang="ko-KR" sz="2000" dirty="0"/>
              <a:t> </a:t>
            </a:r>
            <a:r>
              <a:rPr lang="ko-KR" altLang="en-US" sz="2000" dirty="0"/>
              <a:t>때</a:t>
            </a:r>
            <a:r>
              <a:rPr lang="ko-KR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동일한</a:t>
            </a:r>
            <a:r>
              <a:rPr lang="ko-KR" sz="2000" dirty="0"/>
              <a:t> </a:t>
            </a:r>
            <a:r>
              <a:rPr lang="en-US" altLang="ko-KR" sz="2000" dirty="0"/>
              <a:t>origin</a:t>
            </a:r>
            <a:r>
              <a:rPr lang="ko-KR" altLang="en-US" sz="2000" dirty="0"/>
              <a:t>을 가진다</a:t>
            </a:r>
            <a:r>
              <a:rPr lang="en-US" altLang="ko-KR" sz="2000" dirty="0"/>
              <a:t>.’ </a:t>
            </a:r>
            <a:r>
              <a:rPr lang="ko-KR" sz="2000" dirty="0"/>
              <a:t>라고 하는데</a:t>
            </a:r>
            <a:r>
              <a:rPr lang="en-US" altLang="ko-KR" sz="2000" dirty="0"/>
              <a:t>,</a:t>
            </a:r>
            <a:r>
              <a:rPr lang="ko-KR" sz="2000" dirty="0"/>
              <a:t> 위 실습에서는 전혀</a:t>
            </a:r>
            <a:r>
              <a:rPr lang="en-US" altLang="ko-KR" sz="2000" dirty="0"/>
              <a:t> </a:t>
            </a:r>
            <a:r>
              <a:rPr lang="ko-KR" sz="2000" dirty="0"/>
              <a:t>다른 </a:t>
            </a:r>
            <a:r>
              <a:rPr lang="ko-KR" sz="2000" dirty="0" err="1"/>
              <a:t>origin으로</a:t>
            </a:r>
            <a:r>
              <a:rPr lang="ko-KR" sz="2000" dirty="0"/>
              <a:t> 인해서 브라우저에서 모델들이 저장되어</a:t>
            </a:r>
            <a:r>
              <a:rPr lang="en-US" altLang="ko-KR" sz="2000" dirty="0"/>
              <a:t> </a:t>
            </a:r>
            <a:r>
              <a:rPr lang="ko-KR" sz="2000" dirty="0"/>
              <a:t>있는 </a:t>
            </a:r>
            <a:r>
              <a:rPr lang="ko-KR" sz="2000" dirty="0" err="1"/>
              <a:t>json</a:t>
            </a:r>
            <a:r>
              <a:rPr lang="ko-KR" sz="2000" dirty="0"/>
              <a:t> 파일을 불러올</a:t>
            </a:r>
            <a:r>
              <a:rPr lang="en-US" altLang="ko-KR" sz="2000" dirty="0"/>
              <a:t> </a:t>
            </a:r>
            <a:r>
              <a:rPr lang="ko-KR" sz="2000" dirty="0"/>
              <a:t>수 없</a:t>
            </a:r>
            <a:r>
              <a:rPr lang="ko-KR" altLang="en-US" sz="2000" dirty="0"/>
              <a:t>는</a:t>
            </a:r>
            <a:r>
              <a:rPr lang="ko-KR" sz="2000" dirty="0"/>
              <a:t> 상황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5000" dirty="0"/>
          </a:p>
        </p:txBody>
      </p:sp>
      <p:sp>
        <p:nvSpPr>
          <p:cNvPr id="307" name="Google Shape;307;p34"/>
          <p:cNvSpPr txBox="1"/>
          <p:nvPr/>
        </p:nvSpPr>
        <p:spPr>
          <a:xfrm>
            <a:off x="1517496" y="1063915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CROSS-ORGIN-RESOURCE SHARING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1414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>
            <a:off x="333154" y="288506"/>
            <a:ext cx="960000" cy="960000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1515874" y="228978"/>
            <a:ext cx="6096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1"/>
                </a:solidFill>
              </a:rPr>
              <a:t>CORS</a:t>
            </a:r>
            <a:r>
              <a:rPr lang="ko-KR" sz="3000">
                <a:solidFill>
                  <a:schemeClr val="dk1"/>
                </a:solidFill>
              </a:rPr>
              <a:t>(교차 출처 리소스 공유)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5"/>
          <p:cNvSpPr txBox="1">
            <a:spLocks noGrp="1"/>
          </p:cNvSpPr>
          <p:nvPr>
            <p:ph type="body" idx="1"/>
          </p:nvPr>
        </p:nvSpPr>
        <p:spPr>
          <a:xfrm>
            <a:off x="648100" y="1673803"/>
            <a:ext cx="4841100" cy="3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dirty="0"/>
              <a:t>그리하여</a:t>
            </a:r>
            <a:r>
              <a:rPr lang="en-US" altLang="ko-KR" dirty="0"/>
              <a:t>, Local</a:t>
            </a:r>
            <a:r>
              <a:rPr lang="ko-KR" altLang="en-US" dirty="0"/>
              <a:t> 환경에 </a:t>
            </a:r>
            <a:r>
              <a:rPr lang="ko-KR" dirty="0"/>
              <a:t>웹서버</a:t>
            </a:r>
            <a:r>
              <a:rPr lang="en-US" altLang="ko-KR" dirty="0"/>
              <a:t> </a:t>
            </a:r>
            <a:r>
              <a:rPr lang="ko-KR" altLang="en-US" dirty="0"/>
              <a:t>오픈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dirty="0"/>
              <a:t>(</a:t>
            </a:r>
            <a:r>
              <a:rPr lang="ko-KR" dirty="0" err="1"/>
              <a:t>np</a:t>
            </a:r>
            <a:r>
              <a:rPr lang="en-US" altLang="ko-KR" dirty="0"/>
              <a:t>m</a:t>
            </a:r>
            <a:r>
              <a:rPr lang="ko-KR" dirty="0"/>
              <a:t> </a:t>
            </a:r>
            <a:r>
              <a:rPr lang="ko-KR" dirty="0" err="1"/>
              <a:t>http-server</a:t>
            </a:r>
            <a:r>
              <a:rPr lang="en-US" altLang="ko-KR" dirty="0"/>
              <a:t> </a:t>
            </a:r>
            <a:r>
              <a:rPr lang="ko-KR" altLang="en-US" dirty="0"/>
              <a:t>패키지 활용</a:t>
            </a:r>
            <a:r>
              <a:rPr lang="ko-KR" dirty="0"/>
              <a:t>)</a:t>
            </a:r>
            <a:endParaRPr dirty="0"/>
          </a:p>
          <a:p>
            <a:pPr lvl="0" algn="l" rtl="0">
              <a:spcBef>
                <a:spcPts val="100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en-US" altLang="ko-KR" sz="1800" dirty="0"/>
              <a:t> </a:t>
            </a:r>
            <a:r>
              <a:rPr lang="ko-KR" altLang="en-US" sz="1800" dirty="0"/>
              <a:t>로컬 주소 </a:t>
            </a:r>
            <a:r>
              <a:rPr lang="en-US" altLang="ko-KR" sz="1800" dirty="0"/>
              <a:t>&lt;-&gt;</a:t>
            </a:r>
            <a:r>
              <a:rPr lang="ko-KR" altLang="en-US" sz="1800" dirty="0"/>
              <a:t> 웹 브라우저 주소</a:t>
            </a:r>
            <a:r>
              <a:rPr lang="en-US" altLang="ko-KR" sz="1800" dirty="0"/>
              <a:t>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1800" dirty="0"/>
              <a:t>위와 같이 상이하던 </a:t>
            </a:r>
            <a:r>
              <a:rPr lang="en-US" altLang="ko-KR" sz="1800" dirty="0"/>
              <a:t>origin</a:t>
            </a:r>
            <a:r>
              <a:rPr lang="ko-KR" altLang="en-US" sz="1800" dirty="0"/>
              <a:t>이 생성된 </a:t>
            </a:r>
            <a:r>
              <a:rPr lang="en-US" altLang="ko-KR" sz="1800" dirty="0"/>
              <a:t>Local </a:t>
            </a:r>
            <a:r>
              <a:rPr lang="ko-KR" altLang="en-US" sz="1800" dirty="0"/>
              <a:t>웹서버에 등록되며 같은 </a:t>
            </a:r>
            <a:r>
              <a:rPr lang="en-US" altLang="ko-KR" sz="1800" dirty="0"/>
              <a:t>origin</a:t>
            </a:r>
            <a:r>
              <a:rPr lang="ko-KR" altLang="en-US" sz="1800" dirty="0"/>
              <a:t>을 공유하여</a:t>
            </a:r>
            <a:r>
              <a:rPr lang="ko-KR" sz="1800" dirty="0"/>
              <a:t> CORS</a:t>
            </a:r>
            <a:r>
              <a:rPr lang="en-US" altLang="ko-KR" sz="1800" dirty="0"/>
              <a:t> </a:t>
            </a:r>
            <a:r>
              <a:rPr lang="ko-KR" sz="1800" dirty="0"/>
              <a:t>요청</a:t>
            </a:r>
            <a:r>
              <a:rPr lang="ko-KR" altLang="en-US" sz="1800" dirty="0"/>
              <a:t>이</a:t>
            </a:r>
            <a:r>
              <a:rPr lang="ko-KR" sz="1800" dirty="0"/>
              <a:t> 활</a:t>
            </a:r>
            <a:r>
              <a:rPr lang="ko-KR" altLang="en-US" sz="1800" dirty="0"/>
              <a:t>성화 됨</a:t>
            </a:r>
            <a:endParaRPr lang="en-US" altLang="ko-KR" sz="1800" dirty="0"/>
          </a:p>
          <a:p>
            <a:pPr lvl="0" algn="l" rtl="0">
              <a:spcBef>
                <a:spcPts val="100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endParaRPr dirty="0"/>
          </a:p>
        </p:txBody>
      </p:sp>
      <p:sp>
        <p:nvSpPr>
          <p:cNvPr id="315" name="Google Shape;315;p35"/>
          <p:cNvSpPr txBox="1"/>
          <p:nvPr/>
        </p:nvSpPr>
        <p:spPr>
          <a:xfrm>
            <a:off x="1517496" y="1063915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CROSS-ORGIN-RESOURCE SHARING</a:t>
            </a:r>
            <a:endParaRPr/>
          </a:p>
        </p:txBody>
      </p:sp>
      <p:pic>
        <p:nvPicPr>
          <p:cNvPr id="316" name="Google Shape;316;p35"/>
          <p:cNvPicPr preferRelativeResize="0"/>
          <p:nvPr/>
        </p:nvPicPr>
        <p:blipFill rotWithShape="1">
          <a:blip r:embed="rId3">
            <a:alphaModFix/>
          </a:blip>
          <a:srcRect t="7355" r="55510" b="39613"/>
          <a:stretch/>
        </p:blipFill>
        <p:spPr>
          <a:xfrm>
            <a:off x="5489200" y="1673803"/>
            <a:ext cx="5791123" cy="48554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BD02271-0973-67BD-9ED6-EEE7CFB1928E}"/>
                  </a:ext>
                </a:extLst>
              </p14:cNvPr>
              <p14:cNvContentPartPr/>
              <p14:nvPr/>
            </p14:nvContentPartPr>
            <p14:xfrm>
              <a:off x="1633764" y="2761093"/>
              <a:ext cx="1545840" cy="997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BD02271-0973-67BD-9ED6-EEE7CFB192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5124" y="2752093"/>
                <a:ext cx="1563480" cy="11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333154" y="288506"/>
            <a:ext cx="960000" cy="960000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1515874" y="228978"/>
            <a:ext cx="6096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1"/>
                </a:solidFill>
              </a:rPr>
              <a:t>CORS</a:t>
            </a:r>
            <a:r>
              <a:rPr lang="ko-KR" sz="3000">
                <a:solidFill>
                  <a:schemeClr val="dk1"/>
                </a:solidFill>
              </a:rPr>
              <a:t>(교차 출처 리소스 공유)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6"/>
          <p:cNvSpPr txBox="1">
            <a:spLocks noGrp="1"/>
          </p:cNvSpPr>
          <p:nvPr>
            <p:ph type="body" idx="1"/>
          </p:nvPr>
        </p:nvSpPr>
        <p:spPr>
          <a:xfrm>
            <a:off x="317108" y="1825624"/>
            <a:ext cx="4591776" cy="383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altLang="ko-KR" dirty="0"/>
              <a:t>Localhost </a:t>
            </a:r>
            <a:r>
              <a:rPr lang="ko-KR" altLang="en-US" dirty="0"/>
              <a:t>서버에서 </a:t>
            </a:r>
            <a:r>
              <a:rPr lang="ko-KR" dirty="0"/>
              <a:t>실행 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dirty="0"/>
              <a:t>BUT, 다양한 유저들의</a:t>
            </a:r>
            <a:r>
              <a:rPr lang="en-US" altLang="ko-KR" dirty="0"/>
              <a:t> </a:t>
            </a:r>
            <a:r>
              <a:rPr lang="ko-KR" dirty="0"/>
              <a:t>트래픽을 관리하기 위한 웹서버가 따로 필요</a:t>
            </a:r>
            <a:endParaRPr dirty="0"/>
          </a:p>
          <a:p>
            <a:pPr lvl="0" algn="l" rtl="0">
              <a:spcBef>
                <a:spcPts val="100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en-US" altLang="ko-KR" sz="1800" dirty="0"/>
              <a:t> Netlify </a:t>
            </a:r>
            <a:r>
              <a:rPr lang="ko-KR" altLang="en-US" sz="1800" dirty="0"/>
              <a:t>웹 호스팅</a:t>
            </a:r>
            <a:endParaRPr lang="en-US" altLang="ko-KR" sz="1800" dirty="0"/>
          </a:p>
          <a:p>
            <a:pPr lvl="0" algn="l" rtl="0">
              <a:spcBef>
                <a:spcPts val="100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en-US" altLang="ko-KR" sz="1800" dirty="0"/>
              <a:t> AWS </a:t>
            </a:r>
            <a:r>
              <a:rPr lang="ko-KR" altLang="en-US" sz="1800" dirty="0"/>
              <a:t>클라우드 호스팅</a:t>
            </a:r>
            <a:endParaRPr lang="en-US" altLang="ko-KR"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36"/>
          <p:cNvSpPr txBox="1"/>
          <p:nvPr/>
        </p:nvSpPr>
        <p:spPr>
          <a:xfrm>
            <a:off x="1517496" y="1063915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CROSS-ORGIN-RESOURCE SHARING</a:t>
            </a:r>
            <a:endParaRPr/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895" y="1825625"/>
            <a:ext cx="6457130" cy="423829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6"/>
          <p:cNvSpPr/>
          <p:nvPr/>
        </p:nvSpPr>
        <p:spPr>
          <a:xfrm>
            <a:off x="6128084" y="3844527"/>
            <a:ext cx="415373" cy="5991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63441A50-0BBE-4684-1811-6DC4FB3024F5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AE209-CFB8-ED89-B728-BF187B98E998}"/>
              </a:ext>
            </a:extLst>
          </p:cNvPr>
          <p:cNvSpPr txBox="1"/>
          <p:nvPr/>
        </p:nvSpPr>
        <p:spPr>
          <a:xfrm>
            <a:off x="1515874" y="228978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>
                <a:latin typeface="+mj-lt"/>
                <a:ea typeface="+mj-ea"/>
              </a:rPr>
              <a:t>애로 사항 </a:t>
            </a:r>
            <a:r>
              <a:rPr lang="en-US" altLang="ko-KR" sz="3600" dirty="0">
                <a:latin typeface="+mj-lt"/>
                <a:ea typeface="+mj-ea"/>
              </a:rPr>
              <a:t>- 3</a:t>
            </a:r>
            <a:endParaRPr lang="ko-KR" altLang="en-US" sz="5000" dirty="0">
              <a:latin typeface="+mj-lt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8800B-FA89-400C-F72E-3242EB82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프로그램 실행 시 차지하는 메모리의 크기</a:t>
            </a:r>
            <a:endParaRPr lang="en-US" altLang="ko-KR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 데이터 학습 이전 임에도 불구하고</a:t>
            </a:r>
            <a:r>
              <a:rPr lang="en-US" altLang="ko-KR" dirty="0"/>
              <a:t>, </a:t>
            </a:r>
            <a:r>
              <a:rPr lang="ko-KR" altLang="en-US" dirty="0"/>
              <a:t>평균 </a:t>
            </a:r>
            <a:r>
              <a:rPr lang="en-US" altLang="ko-KR" dirty="0"/>
              <a:t>35-40%</a:t>
            </a:r>
            <a:r>
              <a:rPr lang="ko-KR" altLang="en-US" dirty="0"/>
              <a:t>의 </a:t>
            </a:r>
            <a:r>
              <a:rPr lang="en-US" altLang="ko-KR" dirty="0"/>
              <a:t>GPU </a:t>
            </a:r>
            <a:r>
              <a:rPr lang="ko-KR" altLang="en-US" dirty="0"/>
              <a:t>및 메모리 사용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 </a:t>
            </a:r>
            <a:r>
              <a:rPr lang="ko-KR" altLang="en-US" dirty="0"/>
              <a:t>프로토타입 제작 이후</a:t>
            </a:r>
            <a:r>
              <a:rPr lang="en-US" altLang="ko-KR" dirty="0"/>
              <a:t>, </a:t>
            </a:r>
            <a:r>
              <a:rPr lang="ko-KR" altLang="en-US" dirty="0"/>
              <a:t>문제 해결 방향에 대한 계속된 논의 필요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B32AE-9DFD-35CE-88AB-C436E027F2E4}"/>
              </a:ext>
            </a:extLst>
          </p:cNvPr>
          <p:cNvSpPr txBox="1"/>
          <p:nvPr/>
        </p:nvSpPr>
        <p:spPr>
          <a:xfrm>
            <a:off x="1517496" y="106391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Background Running</a:t>
            </a:r>
            <a:endParaRPr lang="en-US" altLang="ko-KR" sz="1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5A34E7-9C12-8D00-1BDA-2F7F728E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31" y="3711184"/>
            <a:ext cx="4095680" cy="29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04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63441A50-0BBE-4684-1811-6DC4FB3024F5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AE209-CFB8-ED89-B728-BF187B98E998}"/>
              </a:ext>
            </a:extLst>
          </p:cNvPr>
          <p:cNvSpPr txBox="1"/>
          <p:nvPr/>
        </p:nvSpPr>
        <p:spPr>
          <a:xfrm>
            <a:off x="1515874" y="228978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>
                <a:latin typeface="+mj-lt"/>
                <a:ea typeface="+mj-ea"/>
              </a:rPr>
              <a:t>애로 사항 </a:t>
            </a:r>
            <a:r>
              <a:rPr lang="en-US" altLang="ko-KR" sz="3600" dirty="0">
                <a:latin typeface="+mj-lt"/>
                <a:ea typeface="+mj-ea"/>
              </a:rPr>
              <a:t>- 4</a:t>
            </a:r>
            <a:endParaRPr lang="ko-KR" altLang="en-US" sz="5000" dirty="0">
              <a:latin typeface="+mj-lt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8800B-FA89-400C-F72E-3242EB82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0598"/>
          </a:xfrm>
        </p:spPr>
        <p:txBody>
          <a:bodyPr/>
          <a:lstStyle/>
          <a:p>
            <a:r>
              <a:rPr lang="en-US" altLang="ko-KR" sz="2400" dirty="0"/>
              <a:t>Webcam </a:t>
            </a:r>
            <a:r>
              <a:rPr lang="ko-KR" altLang="en-US" sz="2400" dirty="0"/>
              <a:t>동작 정지</a:t>
            </a:r>
            <a:endParaRPr lang="en-US" altLang="ko-KR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800" dirty="0"/>
              <a:t> </a:t>
            </a:r>
            <a:r>
              <a:rPr lang="en-US" altLang="ko-KR" sz="1800" dirty="0" err="1"/>
              <a:t>Dlib</a:t>
            </a:r>
            <a:r>
              <a:rPr lang="en-US" altLang="ko-KR" sz="1800" dirty="0"/>
              <a:t> </a:t>
            </a:r>
            <a:r>
              <a:rPr lang="ko-KR" altLang="en-US" sz="1800" dirty="0"/>
              <a:t>라이브러리를 활용하여 이미지에서 다양한 데이터 추출 시도 이후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OpenCV</a:t>
            </a:r>
            <a:r>
              <a:rPr lang="ko-KR" altLang="en-US" sz="1800" dirty="0"/>
              <a:t> 포함 모든</a:t>
            </a:r>
            <a:r>
              <a:rPr lang="en-US" altLang="ko-KR" sz="1800" dirty="0"/>
              <a:t> Webcam</a:t>
            </a:r>
            <a:r>
              <a:rPr lang="ko-KR" altLang="en-US" sz="1800" dirty="0"/>
              <a:t>을 활용한 동작 수행이 막힌 현상 발생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B32AE-9DFD-35CE-88AB-C436E027F2E4}"/>
              </a:ext>
            </a:extLst>
          </p:cNvPr>
          <p:cNvSpPr txBox="1"/>
          <p:nvPr/>
        </p:nvSpPr>
        <p:spPr>
          <a:xfrm>
            <a:off x="1517496" y="106391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Webcam error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269B4A-345A-05D3-8396-2217372B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91" y="3346223"/>
            <a:ext cx="11282731" cy="8075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564C5E-4CF4-6763-54D6-E6839D4C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91" y="4534328"/>
            <a:ext cx="2445575" cy="1913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AD1128-CD0A-4AF4-EF26-B0B1D62E668E}"/>
              </a:ext>
            </a:extLst>
          </p:cNvPr>
          <p:cNvSpPr txBox="1"/>
          <p:nvPr/>
        </p:nvSpPr>
        <p:spPr>
          <a:xfrm>
            <a:off x="813191" y="416499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800" dirty="0"/>
              <a:t>기본 카메라 앱 실행 시 아래와 같은 검은 화면 출력</a:t>
            </a:r>
            <a:endParaRPr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FCFA87-AB9D-126A-B1D7-482F32FA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79" y="4545530"/>
            <a:ext cx="2285934" cy="1913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5161B0-EA1D-8A5B-5A8C-5A2749BE58C2}"/>
              </a:ext>
            </a:extLst>
          </p:cNvPr>
          <p:cNvSpPr txBox="1"/>
          <p:nvPr/>
        </p:nvSpPr>
        <p:spPr>
          <a:xfrm>
            <a:off x="6532379" y="416499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Teachable</a:t>
            </a:r>
            <a:r>
              <a:rPr lang="ko-KR" altLang="en-US" dirty="0"/>
              <a:t> </a:t>
            </a:r>
            <a:r>
              <a:rPr lang="en-US" altLang="ko-KR" dirty="0"/>
              <a:t>Machine</a:t>
            </a:r>
            <a:r>
              <a:rPr lang="ko-KR" altLang="en-US" dirty="0"/>
              <a:t>에서 </a:t>
            </a:r>
            <a:r>
              <a:rPr lang="ko-KR" altLang="en-US" dirty="0" err="1"/>
              <a:t>웹캠</a:t>
            </a:r>
            <a:r>
              <a:rPr lang="ko-KR" altLang="en-US" dirty="0"/>
              <a:t> </a:t>
            </a:r>
            <a:r>
              <a:rPr lang="ko-KR" altLang="en-US" dirty="0" err="1"/>
              <a:t>접근시</a:t>
            </a:r>
            <a:r>
              <a:rPr lang="ko-KR" altLang="en-US" dirty="0"/>
              <a:t> 해당 에러 출력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57337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28867737-479E-75E3-32F6-1AA1538AFB35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7DA96-F188-F03B-3A9F-B97602E4EDDC}"/>
              </a:ext>
            </a:extLst>
          </p:cNvPr>
          <p:cNvSpPr txBox="1"/>
          <p:nvPr/>
        </p:nvSpPr>
        <p:spPr>
          <a:xfrm>
            <a:off x="1515874" y="2289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>
                <a:latin typeface="+mj-lt"/>
                <a:ea typeface="+mj-ea"/>
              </a:rPr>
              <a:t>목표</a:t>
            </a:r>
            <a:endParaRPr lang="ko-KR" altLang="en-US" sz="5000" dirty="0">
              <a:latin typeface="+mj-lt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A77CCD9-1A4D-D529-AE9A-3CBCE71C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r>
              <a:rPr lang="en-US" altLang="ko-KR" sz="2400" dirty="0">
                <a:latin typeface="+mj-lt"/>
                <a:ea typeface="+mj-ea"/>
              </a:rPr>
              <a:t>Functional Prototyp</a:t>
            </a:r>
            <a:r>
              <a:rPr lang="en-US" altLang="ko-KR" dirty="0">
                <a:latin typeface="+mj-lt"/>
                <a:ea typeface="+mj-ea"/>
              </a:rPr>
              <a:t>e</a:t>
            </a:r>
            <a:r>
              <a:rPr lang="ko-KR" altLang="en-US" dirty="0">
                <a:latin typeface="+mj-lt"/>
                <a:ea typeface="+mj-ea"/>
              </a:rPr>
              <a:t> 제작 </a:t>
            </a:r>
            <a:r>
              <a:rPr lang="en-US" altLang="ko-KR" dirty="0">
                <a:latin typeface="+mj-lt"/>
                <a:ea typeface="+mj-ea"/>
              </a:rPr>
              <a:t>/ Teachable Machine</a:t>
            </a:r>
          </a:p>
          <a:p>
            <a:r>
              <a:rPr lang="ko-KR" altLang="en-US" dirty="0">
                <a:latin typeface="+mj-lt"/>
                <a:ea typeface="+mj-ea"/>
              </a:rPr>
              <a:t>제작 이후</a:t>
            </a:r>
            <a:r>
              <a:rPr lang="en-US" altLang="ko-KR" dirty="0">
                <a:latin typeface="+mj-lt"/>
                <a:ea typeface="+mj-ea"/>
              </a:rPr>
              <a:t>, </a:t>
            </a:r>
            <a:r>
              <a:rPr lang="ko-KR" altLang="en-US" sz="2400" dirty="0">
                <a:latin typeface="+mj-lt"/>
                <a:ea typeface="+mj-ea"/>
              </a:rPr>
              <a:t>애로사항 및 한계점 파악</a:t>
            </a:r>
            <a:endParaRPr lang="en-US" altLang="ko-KR" dirty="0">
              <a:latin typeface="+mj-lt"/>
              <a:ea typeface="+mj-ea"/>
            </a:endParaRPr>
          </a:p>
          <a:p>
            <a:r>
              <a:rPr lang="en-US" altLang="ko-KR" dirty="0"/>
              <a:t>1</a:t>
            </a:r>
            <a:r>
              <a:rPr lang="ko-KR" altLang="en-US" dirty="0"/>
              <a:t>학기 목표</a:t>
            </a:r>
            <a:endParaRPr lang="en-US" altLang="ko-KR" dirty="0"/>
          </a:p>
          <a:p>
            <a:pPr lvl="1"/>
            <a:r>
              <a:rPr lang="ko-KR" altLang="en-US" dirty="0"/>
              <a:t>설문조사 </a:t>
            </a:r>
            <a:r>
              <a:rPr lang="en-US" altLang="ko-KR" dirty="0"/>
              <a:t>feedback </a:t>
            </a:r>
            <a:r>
              <a:rPr lang="ko-KR" altLang="en-US" dirty="0"/>
              <a:t>및 에러 개선</a:t>
            </a:r>
            <a:endParaRPr lang="en-US" altLang="ko-KR" dirty="0"/>
          </a:p>
          <a:p>
            <a:pPr lvl="1"/>
            <a:r>
              <a:rPr lang="ko-KR" altLang="en-US" dirty="0"/>
              <a:t>판별 신뢰도에 대한 분석</a:t>
            </a:r>
            <a:endParaRPr lang="en-US" altLang="ko-KR" dirty="0"/>
          </a:p>
          <a:p>
            <a:pPr lvl="1"/>
            <a:r>
              <a:rPr lang="ko-KR" altLang="en-US" dirty="0"/>
              <a:t>위 요구들이 반영된 </a:t>
            </a:r>
            <a:r>
              <a:rPr lang="en-US" altLang="ko-KR" dirty="0"/>
              <a:t>2</a:t>
            </a:r>
            <a:r>
              <a:rPr lang="ko-KR" altLang="en-US" dirty="0"/>
              <a:t>차 프로토타입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454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1BBBB-5593-52BF-A536-9AACE657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en-US" altLang="ko-KR" sz="3600" dirty="0"/>
              <a:t>‘</a:t>
            </a:r>
            <a:r>
              <a:rPr lang="ko-KR" altLang="en-US" sz="3600" dirty="0" err="1"/>
              <a:t>거북목</a:t>
            </a:r>
            <a:r>
              <a:rPr lang="ko-KR" altLang="en-US" sz="3600" dirty="0"/>
              <a:t> 판별</a:t>
            </a:r>
            <a:r>
              <a:rPr lang="en-US" altLang="ko-KR" sz="3600" dirty="0"/>
              <a:t>’</a:t>
            </a:r>
            <a:r>
              <a:rPr lang="ko-KR" altLang="en-US" sz="3600" dirty="0"/>
              <a:t>에 필요한 의학적 증거 및 정확성</a:t>
            </a:r>
            <a:endParaRPr lang="en-US" altLang="ko-KR" sz="3600" dirty="0"/>
          </a:p>
          <a:p>
            <a:pPr marL="742950" indent="-742950">
              <a:buAutoNum type="arabicPeriod"/>
            </a:pPr>
            <a:r>
              <a:rPr lang="ko-KR" altLang="en-US" sz="3600" dirty="0"/>
              <a:t>가이드라인 재정립</a:t>
            </a:r>
            <a:endParaRPr lang="en-US" altLang="ko-KR" sz="3600" dirty="0"/>
          </a:p>
          <a:p>
            <a:endParaRPr lang="ko-KR" altLang="en-US" dirty="0"/>
          </a:p>
        </p:txBody>
      </p:sp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967E64E0-410B-D120-AB46-2A19ED17B633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CE753-349A-5DAE-617C-3B36DD999B1E}"/>
              </a:ext>
            </a:extLst>
          </p:cNvPr>
          <p:cNvSpPr txBox="1"/>
          <p:nvPr/>
        </p:nvSpPr>
        <p:spPr>
          <a:xfrm>
            <a:off x="1515874" y="2289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>
                <a:latin typeface="+mj-lt"/>
                <a:ea typeface="+mj-ea"/>
              </a:rPr>
              <a:t>피드백</a:t>
            </a:r>
            <a:endParaRPr lang="ko-KR" altLang="en-US" sz="5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712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E322FD86-DFBF-84C7-6EA5-514B1702E516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A108D-8BD6-C5CB-4754-1B3C2BD99A72}"/>
              </a:ext>
            </a:extLst>
          </p:cNvPr>
          <p:cNvSpPr txBox="1"/>
          <p:nvPr/>
        </p:nvSpPr>
        <p:spPr>
          <a:xfrm>
            <a:off x="1515874" y="2289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>
                <a:latin typeface="+mj-lt"/>
                <a:ea typeface="+mj-ea"/>
              </a:rPr>
              <a:t>피드백 </a:t>
            </a:r>
            <a:r>
              <a:rPr lang="en-US" altLang="ko-KR" sz="3600" dirty="0">
                <a:latin typeface="+mj-lt"/>
                <a:ea typeface="+mj-ea"/>
              </a:rPr>
              <a:t>- 1</a:t>
            </a:r>
            <a:endParaRPr lang="ko-KR" altLang="en-US" sz="5000" dirty="0">
              <a:latin typeface="+mj-lt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80CF7-56D0-821C-50D9-E3DF4A7B5989}"/>
              </a:ext>
            </a:extLst>
          </p:cNvPr>
          <p:cNvSpPr txBox="1"/>
          <p:nvPr/>
        </p:nvSpPr>
        <p:spPr>
          <a:xfrm>
            <a:off x="1515874" y="10155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‘</a:t>
            </a:r>
            <a:r>
              <a:rPr lang="ko-KR" altLang="en-US" sz="1800" dirty="0" err="1"/>
              <a:t>거북목</a:t>
            </a:r>
            <a:r>
              <a:rPr lang="ko-KR" altLang="en-US" sz="1800" dirty="0"/>
              <a:t> 판별</a:t>
            </a:r>
            <a:r>
              <a:rPr lang="en-US" altLang="ko-KR" sz="1800" dirty="0"/>
              <a:t>’</a:t>
            </a:r>
            <a:r>
              <a:rPr lang="ko-KR" altLang="en-US" sz="1800" dirty="0"/>
              <a:t>에 필요한 의학적 증거</a:t>
            </a:r>
            <a:endParaRPr lang="en-US" altLang="ko-KR" sz="1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B544ACC-B73F-40B5-22DE-E33D854AB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r>
              <a:rPr lang="ko-KR" altLang="en-US" sz="3600" dirty="0"/>
              <a:t>국내자료</a:t>
            </a:r>
            <a:endParaRPr lang="en-US" altLang="ko-KR" sz="3600" dirty="0"/>
          </a:p>
          <a:p>
            <a:r>
              <a:rPr lang="ko-KR" altLang="en-US" sz="3600" dirty="0"/>
              <a:t>해외자료</a:t>
            </a:r>
            <a:endParaRPr lang="en-US" altLang="ko-KR" sz="3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00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D96CAFB-D771-1BC5-62AC-035F91E7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410845"/>
            <a:ext cx="5426764" cy="272694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C34CC-1AB3-FC5F-8331-14E103450687}"/>
              </a:ext>
            </a:extLst>
          </p:cNvPr>
          <p:cNvSpPr txBox="1"/>
          <p:nvPr/>
        </p:nvSpPr>
        <p:spPr>
          <a:xfrm>
            <a:off x="-44098" y="4151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800" dirty="0" err="1"/>
              <a:t>Physiopedia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0886AF-E267-C351-3482-9BE4529E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931" y="1470714"/>
            <a:ext cx="4927590" cy="39496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9AFEBF-185D-2598-783B-63FDA88E880D}"/>
              </a:ext>
            </a:extLst>
          </p:cNvPr>
          <p:cNvSpPr txBox="1"/>
          <p:nvPr/>
        </p:nvSpPr>
        <p:spPr>
          <a:xfrm>
            <a:off x="6308034" y="109565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800" dirty="0" err="1"/>
              <a:t>Verywellhealth</a:t>
            </a:r>
            <a:endParaRPr lang="en-US" altLang="ko-KR" sz="18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7D1E4E5-78FF-7D1E-951E-347F20ED1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0627"/>
            <a:ext cx="6050280" cy="20877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856D9C7-07CA-22E0-35CB-0D147DF11D2D}"/>
              </a:ext>
            </a:extLst>
          </p:cNvPr>
          <p:cNvSpPr txBox="1"/>
          <p:nvPr/>
        </p:nvSpPr>
        <p:spPr>
          <a:xfrm>
            <a:off x="-478142" y="3442619"/>
            <a:ext cx="3481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화순 전남대학교 병원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994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492D14-6242-6C65-29BC-C7955FBDBB54}"/>
              </a:ext>
            </a:extLst>
          </p:cNvPr>
          <p:cNvSpPr txBox="1"/>
          <p:nvPr/>
        </p:nvSpPr>
        <p:spPr>
          <a:xfrm>
            <a:off x="245583" y="72456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800" dirty="0"/>
              <a:t>서울대학교 병원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E33C88-B6EF-2CE4-BF2E-D79A6C0C5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91" y="1287770"/>
            <a:ext cx="9478698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5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1495E2-0C5D-8ED9-8268-EC92A55A1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75" y="1495181"/>
            <a:ext cx="7617524" cy="3867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11DE5F-8AB6-9265-E1A8-C6403369E878}"/>
              </a:ext>
            </a:extLst>
          </p:cNvPr>
          <p:cNvSpPr txBox="1"/>
          <p:nvPr/>
        </p:nvSpPr>
        <p:spPr>
          <a:xfrm>
            <a:off x="312553" y="1156001"/>
            <a:ext cx="882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</a:t>
            </a:r>
            <a:r>
              <a:rPr lang="ko-KR" altLang="en-US" dirty="0" err="1"/>
              <a:t>pine-health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E1E3D0-5F2A-932B-B609-B940296D1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108" y="1233663"/>
            <a:ext cx="2452892" cy="2330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AFAF37-739C-D57E-8666-AE135E822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108" y="3982567"/>
            <a:ext cx="2452892" cy="23306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E8798C-421C-D92C-E235-B8EE7B5490DD}"/>
              </a:ext>
            </a:extLst>
          </p:cNvPr>
          <p:cNvSpPr txBox="1"/>
          <p:nvPr/>
        </p:nvSpPr>
        <p:spPr>
          <a:xfrm>
            <a:off x="8066768" y="6469861"/>
            <a:ext cx="42445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http://koreascience.or.kr/article/JAKO202022560454953.page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49A74F-23DD-999B-308A-8128B1AABAD6}"/>
              </a:ext>
            </a:extLst>
          </p:cNvPr>
          <p:cNvSpPr txBox="1"/>
          <p:nvPr/>
        </p:nvSpPr>
        <p:spPr>
          <a:xfrm>
            <a:off x="8560341" y="3642006"/>
            <a:ext cx="34858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https://www.youtube.com/watch?v=JA3O0NVb-sk</a:t>
            </a:r>
          </a:p>
        </p:txBody>
      </p:sp>
    </p:spTree>
    <p:extLst>
      <p:ext uri="{BB962C8B-B14F-4D97-AF65-F5344CB8AC3E}">
        <p14:creationId xmlns:p14="http://schemas.microsoft.com/office/powerpoint/2010/main" val="171785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967E64E0-410B-D120-AB46-2A19ED17B633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CE753-349A-5DAE-617C-3B36DD999B1E}"/>
              </a:ext>
            </a:extLst>
          </p:cNvPr>
          <p:cNvSpPr txBox="1"/>
          <p:nvPr/>
        </p:nvSpPr>
        <p:spPr>
          <a:xfrm>
            <a:off x="1515874" y="2289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>
                <a:latin typeface="+mj-lt"/>
                <a:ea typeface="+mj-ea"/>
              </a:rPr>
              <a:t>피드백 </a:t>
            </a:r>
            <a:r>
              <a:rPr lang="en-US" altLang="ko-KR" sz="3600" dirty="0">
                <a:latin typeface="+mj-lt"/>
                <a:ea typeface="+mj-ea"/>
              </a:rPr>
              <a:t>- 3</a:t>
            </a:r>
            <a:endParaRPr lang="ko-KR" altLang="en-US" sz="5000" dirty="0">
              <a:latin typeface="+mj-lt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55D02-CD6A-91A9-C05D-2FDF9193DF5A}"/>
              </a:ext>
            </a:extLst>
          </p:cNvPr>
          <p:cNvSpPr txBox="1"/>
          <p:nvPr/>
        </p:nvSpPr>
        <p:spPr>
          <a:xfrm>
            <a:off x="1517496" y="10599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가이드라인 재정립</a:t>
            </a:r>
            <a:endParaRPr lang="en-US" altLang="ko-KR" sz="18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14469CF-18CD-95AC-3418-6D372A37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웹캠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화면에 나타나는 가이드라인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거리에 따른 정확도 이슈로 인한 새로운 가이드라인으로 대체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fontAlgn="base">
              <a:spcBef>
                <a:spcPts val="0"/>
              </a:spcBef>
            </a:pPr>
            <a:r>
              <a:rPr lang="ko-KR" altLang="en-US" dirty="0"/>
              <a:t>새로운 가이드라인</a:t>
            </a:r>
            <a:endParaRPr lang="en-US" altLang="ko-KR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초기 설정 </a:t>
            </a:r>
            <a:r>
              <a:rPr lang="en-US" altLang="ko-KR" sz="1800" dirty="0"/>
              <a:t>-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기존 학습 데이터셋을 바탕으로 비교 바른 자세인지 판단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동기화 방식</a:t>
            </a:r>
            <a:r>
              <a:rPr lang="en-US" altLang="ko-KR" sz="1800" dirty="0"/>
              <a:t> - </a:t>
            </a:r>
            <a:r>
              <a:rPr lang="ko-KR" altLang="en-US" sz="1800" dirty="0"/>
              <a:t>초기 실행 시 사용자로부터 받는 데이터를 </a:t>
            </a:r>
            <a:r>
              <a:rPr lang="en-US" altLang="ko-KR" sz="1800" dirty="0"/>
              <a:t>n</a:t>
            </a:r>
            <a:r>
              <a:rPr lang="ko-KR" altLang="en-US" sz="1800" dirty="0"/>
              <a:t>번 정상</a:t>
            </a:r>
            <a:r>
              <a:rPr lang="en-US" altLang="ko-KR" sz="1800" dirty="0"/>
              <a:t>(</a:t>
            </a:r>
            <a:r>
              <a:rPr lang="ko-KR" altLang="en-US" sz="1800" dirty="0"/>
              <a:t>바른 자세</a:t>
            </a:r>
            <a:r>
              <a:rPr lang="en-US" altLang="ko-KR" sz="1800" dirty="0"/>
              <a:t>)</a:t>
            </a:r>
            <a:r>
              <a:rPr lang="ko-KR" altLang="en-US" sz="1800" dirty="0"/>
              <a:t> 확인 하면 진행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5980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1BBBB-5593-52BF-A536-9AACE657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눈 높이에 맞는 화면 높이</a:t>
            </a:r>
            <a:endParaRPr lang="en-US" altLang="ko-KR" sz="2000" dirty="0"/>
          </a:p>
          <a:p>
            <a:r>
              <a:rPr lang="ko-KR" altLang="en-US" sz="2000" dirty="0"/>
              <a:t>편안한 어깨와 일직선 등</a:t>
            </a:r>
            <a:endParaRPr lang="en-US" altLang="ko-KR" sz="2000" dirty="0"/>
          </a:p>
          <a:p>
            <a:r>
              <a:rPr lang="ko-KR" altLang="en-US" sz="2000" dirty="0" err="1"/>
              <a:t>전완과</a:t>
            </a:r>
            <a:r>
              <a:rPr lang="ko-KR" altLang="en-US" sz="2000" dirty="0"/>
              <a:t> 손목의 일직선 위치에 있는 키보드</a:t>
            </a:r>
            <a:endParaRPr lang="en-US" altLang="ko-KR" sz="2000" dirty="0"/>
          </a:p>
          <a:p>
            <a:r>
              <a:rPr lang="ko-KR" altLang="en-US" sz="2000" dirty="0"/>
              <a:t>자연스런 아치형의 등 하부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967E64E0-410B-D120-AB46-2A19ED17B633}"/>
              </a:ext>
            </a:extLst>
          </p:cNvPr>
          <p:cNvSpPr/>
          <p:nvPr/>
        </p:nvSpPr>
        <p:spPr>
          <a:xfrm>
            <a:off x="333154" y="288506"/>
            <a:ext cx="960075" cy="96007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CE753-349A-5DAE-617C-3B36DD999B1E}"/>
              </a:ext>
            </a:extLst>
          </p:cNvPr>
          <p:cNvSpPr txBox="1"/>
          <p:nvPr/>
        </p:nvSpPr>
        <p:spPr>
          <a:xfrm>
            <a:off x="1515874" y="2289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>
                <a:latin typeface="+mj-lt"/>
                <a:ea typeface="+mj-ea"/>
              </a:rPr>
              <a:t>피드백 </a:t>
            </a:r>
            <a:r>
              <a:rPr lang="en-US" altLang="ko-KR" sz="3600" dirty="0">
                <a:latin typeface="+mj-lt"/>
                <a:ea typeface="+mj-ea"/>
              </a:rPr>
              <a:t>- 3</a:t>
            </a:r>
            <a:endParaRPr lang="ko-KR" altLang="en-US" sz="5000" dirty="0">
              <a:latin typeface="+mj-lt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55D02-CD6A-91A9-C05D-2FDF9193DF5A}"/>
              </a:ext>
            </a:extLst>
          </p:cNvPr>
          <p:cNvSpPr txBox="1"/>
          <p:nvPr/>
        </p:nvSpPr>
        <p:spPr>
          <a:xfrm>
            <a:off x="1517496" y="10599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*</a:t>
            </a:r>
            <a:r>
              <a:rPr lang="ko-KR" altLang="en-US" sz="1800" dirty="0"/>
              <a:t>가이드라인 재정립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ECD9F2-2BA4-277D-053D-3A3ABA277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89" y="1675899"/>
            <a:ext cx="6211111" cy="4352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317933-ED24-9512-983E-E99C09B4474B}"/>
              </a:ext>
            </a:extLst>
          </p:cNvPr>
          <p:cNvSpPr txBox="1"/>
          <p:nvPr/>
        </p:nvSpPr>
        <p:spPr>
          <a:xfrm>
            <a:off x="5980889" y="12581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</a:t>
            </a:r>
            <a:r>
              <a:rPr lang="ko-KR" altLang="en-US" dirty="0" err="1"/>
              <a:t>icrosoft에서</a:t>
            </a:r>
            <a:r>
              <a:rPr lang="ko-KR" altLang="en-US" dirty="0"/>
              <a:t> 권장하는 올바른 자세</a:t>
            </a:r>
          </a:p>
        </p:txBody>
      </p:sp>
    </p:spTree>
    <p:extLst>
      <p:ext uri="{BB962C8B-B14F-4D97-AF65-F5344CB8AC3E}">
        <p14:creationId xmlns:p14="http://schemas.microsoft.com/office/powerpoint/2010/main" val="39234409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FA76B60C1AB2B40A8A3D8491E7C2D92" ma:contentTypeVersion="2" ma:contentTypeDescription="새 문서를 만듭니다." ma:contentTypeScope="" ma:versionID="8c26214f9850d779e120ac5dbd8b62ab">
  <xsd:schema xmlns:xsd="http://www.w3.org/2001/XMLSchema" xmlns:xs="http://www.w3.org/2001/XMLSchema" xmlns:p="http://schemas.microsoft.com/office/2006/metadata/properties" xmlns:ns3="12c35782-09e9-4c21-a407-5007626a730d" targetNamespace="http://schemas.microsoft.com/office/2006/metadata/properties" ma:root="true" ma:fieldsID="852e792794d7e3a89cf906e68b4b5b29" ns3:_="">
    <xsd:import namespace="12c35782-09e9-4c21-a407-5007626a73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35782-09e9-4c21-a407-5007626a73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BBE383-4703-4934-BB27-12360DBE67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c35782-09e9-4c21-a407-5007626a73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1B0C9E-733A-46CA-B1E7-42C1D3BE7415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12c35782-09e9-4c21-a407-5007626a730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07245BC-136D-4E64-AAD3-014B096693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911</Words>
  <Application>Microsoft Office PowerPoint</Application>
  <PresentationFormat>와이드스크린</PresentationFormat>
  <Paragraphs>142</Paragraphs>
  <Slides>27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맑은 고딕</vt:lpstr>
      <vt:lpstr>Microsoft GothicNeo</vt:lpstr>
      <vt:lpstr>Noto Sans KR</vt:lpstr>
      <vt:lpstr>Noto Sans KR Regular</vt:lpstr>
      <vt:lpstr>Arial</vt:lpstr>
      <vt:lpstr>Calibri</vt:lpstr>
      <vt:lpstr>Noto Sans</vt:lpstr>
      <vt:lpstr>Symbol</vt:lpstr>
      <vt:lpstr>ShapesVTI</vt:lpstr>
      <vt:lpstr>웹캠을 활용한 거북목 예방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웹캠을 활용한 거북목 예방 앱</dc:title>
  <dc:creator>민우 이</dc:creator>
  <cp:lastModifiedBy>민우 이</cp:lastModifiedBy>
  <cp:revision>69</cp:revision>
  <dcterms:created xsi:type="dcterms:W3CDTF">2022-05-15T15:02:33Z</dcterms:created>
  <dcterms:modified xsi:type="dcterms:W3CDTF">2022-05-18T07:04:13Z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0x0101009FA76B60C1AB2B40A8A3D8491E7C2D92</vt:lpwstr>
  </property>
</Properties>
</file>