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STOR-609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Vlad Bercovici</a:t>
            </a:r>
            <a:br/>
            <a:r>
              <a:rPr/>
              <a:t>Malcolm Connolly</a:t>
            </a:r>
            <a:br/>
            <a:r>
              <a:rPr/>
              <a:t>Rebekah Fearnhead</a:t>
            </a:r>
            <a:br/>
            <a:r>
              <a:rPr/>
              <a:t>Niharika Peddinenikalva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work and the 5Rs (I)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code is re-runnable by a third party, and we provide a package.</a:t>
            </a:r>
          </a:p>
          <a:p>
            <a:pPr lvl="0"/>
            <a:r>
              <a:rPr/>
              <a:t>Our results are repeatable, as we obtain the same optimal policy after convergence, and we specify iterations.</a:t>
            </a:r>
          </a:p>
          <a:p>
            <a:pPr lvl="0"/>
            <a:r>
              <a:rPr/>
              <a:t>Our solution is reproducible, robust to different versions of python in future utilising sets, dictionaries and other base pythonic structures.</a:t>
            </a:r>
          </a:p>
          <a:p>
            <a:pPr lvl="0"/>
            <a:r>
              <a:rPr/>
              <a:t>Our results are replicable, we explain methodology in detail, and provide pseudocode.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work and the 5Rs (II)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Our code is reusable for simple extensions of Pig such as goal-n-Pig, and routinely adaptable to different versions of Pig with equations (e.g. 2 6-sided dice losing with snake eyes, changes in input equation).</a:t>
            </a:r>
          </a:p>
          <a:p>
            <a:pPr lvl="0"/>
            <a:r>
              <a:rPr/>
              <a:t>Further Piglet could be extended to have different goal numbers (twiglet, triglet, quiglet?).</a:t>
            </a:r>
          </a:p>
          <a:p>
            <a:pPr lvl="0"/>
            <a:r>
              <a:rPr/>
              <a:t>Did not explore other extensions mentioned in paper such as jeopardy approach games.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 of our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believe we have managed to reproduce all figures from the original paper.</a:t>
            </a:r>
          </a:p>
          <a:p>
            <a:pPr lvl="0"/>
            <a:r>
              <a:rPr/>
              <a:t>We found that the figures of winning percentages were different from those in the paper.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Piglet play (Figure 2)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Each of the lines represents how the estimates for each of the win probabilities changes as iterations of the algorithm are performed.</a:t>
                </a:r>
              </a:p>
              <a:p>
                <a:pPr lvl="0"/>
                <a:r>
                  <a:rPr/>
                  <a:t>The win probability converges within the first </a:t>
                </a:r>
                <a14:m>
                  <m:oMath xmlns:m="http://schemas.openxmlformats.org/officeDocument/2006/math">
                    <m:r>
                      <m:t>25</m:t>
                    </m:r>
                  </m:oMath>
                </a14:m>
                <a:r>
                  <a:rPr/>
                  <a:t> iterations.</a:t>
                </a:r>
              </a:p>
            </p:txBody>
          </p:sp>
        </mc:Choice>
      </mc:AlternateContent>
      <p:pic>
        <p:nvPicPr>
          <p:cNvPr descr="./FIGURES/PIGLET_convergenc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71600"/>
            <a:ext cx="4038600" cy="302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Optimal Pig play surface (Figure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the graph the boundary surface is shown between the states where rolling again is the optimal policy (in grey) and those where the optimal policy is to hold (transparent)</a:t>
            </a:r>
          </a:p>
          <a:p>
            <a:pPr lvl="0"/>
            <a:r>
              <a:rPr/>
              <a:t>We use the optimal policy obtained from value iteration to plot all states where rolling is the found to be the optimal policy.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Roll/Hold Boundary plot (Figure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Figure 4 is a cross-section of figure 3.</a:t>
            </a:r>
          </a:p>
          <a:p>
            <a:pPr lvl="0"/>
            <a:r>
              <a:rPr/>
              <a:t>Figure 4 is easier to compare to the graph created with our results, as it is only in two dimensions.</a:t>
            </a:r>
          </a:p>
          <a:p>
            <a:pPr lvl="0"/>
            <a:r>
              <a:rPr/>
              <a:t>For lower values of player 1’s score they want to roll while they have a turn total of up to. This value decreases until a player score of around at which point they wish to roll until they have won.</a:t>
            </a:r>
          </a:p>
        </p:txBody>
      </p:sp>
      <p:pic>
        <p:nvPicPr>
          <p:cNvPr descr="./FIGURES/cross_sec_reachable_PIG_target_100_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676400"/>
            <a:ext cx="4038600" cy="242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Reachable states (Figure 5)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Figure 5 shows all the states that can be reached with a player following the optimal policy.</a:t>
                </a:r>
              </a:p>
              <a:p>
                <a:pPr lvl="0"/>
                <a:r>
                  <a:rPr/>
                  <a:t>There are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  <a:r>
                  <a:rPr/>
                  <a:t> gaps in the reachable states, as in the paper.</a:t>
                </a:r>
              </a:p>
              <a:p>
                <a:pPr lvl="0"/>
                <a:r>
                  <a:rPr/>
                  <a:t>An optimal player with score of </a:t>
                </a:r>
                <a14:m>
                  <m:oMath xmlns:m="http://schemas.openxmlformats.org/officeDocument/2006/math">
                    <m:r>
                      <m:t>0</m:t>
                    </m:r>
                  </m:oMath>
                </a14:m>
                <a:r>
                  <a:rPr/>
                  <a:t> will never hold before reaching a turn total less than </a:t>
                </a:r>
                <a14:m>
                  <m:oMath xmlns:m="http://schemas.openxmlformats.org/officeDocument/2006/math">
                    <m:r>
                      <m:t>21</m:t>
                    </m:r>
                  </m:oMath>
                </a14:m>
                <a:r>
                  <a:rPr/>
                  <a:t> which can be seen in the graph.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Reachable states with optimal rolling (Figure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Figure 6 is similar to Figure 3 but instead of showing the optimal policy for all states, it just shows the optimal policy for the states that are reachable as found in Figure 5.</a:t>
            </a:r>
          </a:p>
          <a:p>
            <a:pPr lvl="0"/>
            <a:r>
              <a:rPr/>
              <a:t>This is created by looking at the reachable states found for Figure 5, showing only those states at which the optimal policy is to roll.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Winning probability contours (Figure 7)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Figure 7 shows contours of different winning probabilities computed from the optimal policy.</a:t>
                </a:r>
              </a:p>
              <a:p>
                <a:pPr lvl="0"/>
                <a:r>
                  <a:rPr/>
                  <a:t>We draw a contour wherein the states have a win probability that is within a threshold </a:t>
                </a:r>
                <a14:m>
                  <m:oMath xmlns:m="http://schemas.openxmlformats.org/officeDocument/2006/math">
                    <m:r>
                      <m:t>t</m:t>
                    </m:r>
                  </m:oMath>
                </a14:m>
                <a:r>
                  <a:rPr/>
                  <a:t> from the desired probability, e.g. in the interval </a:t>
                </a:r>
                <a14:m>
                  <m:oMath xmlns:m="http://schemas.openxmlformats.org/officeDocument/2006/math">
                    <m:r>
                      <m:t>x</m:t>
                    </m:r>
                    <m:r>
                      <m:rPr>
                        <m:sty m:val="p"/>
                      </m:rPr>
                      <m:t>%</m:t>
                    </m:r>
                    <m:r>
                      <m:rPr>
                        <m:sty m:val="p"/>
                      </m:rPr>
                      <m:t>±</m:t>
                    </m:r>
                    <m:r>
                      <m:t>t</m:t>
                    </m:r>
                  </m:oMath>
                </a14:m>
                <a:r>
                  <a:rPr/>
                  <a:t>.</a:t>
                </a:r>
              </a:p>
              <a:p>
                <a:pPr lvl="0"/>
                <a:r>
                  <a:rPr/>
                  <a:t>The thresholds selected were manually selected for each of the </a:t>
                </a:r>
                <a14:m>
                  <m:oMath xmlns:m="http://schemas.openxmlformats.org/officeDocument/2006/math">
                    <m:r>
                      <m:t>4</m:t>
                    </m:r>
                  </m:oMath>
                </a14:m>
                <a:r>
                  <a:rPr/>
                  <a:t> probabilities in order to yield smooth surfaces.</a:t>
                </a:r>
              </a:p>
            </p:txBody>
          </p:sp>
        </mc:Choice>
      </mc:AlternateContent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 Rs of Neller and Cresser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Replicability refers to when algorithm or solution can be recoded by someone else.</a:t>
            </a:r>
          </a:p>
          <a:p>
            <a:pPr lvl="0"/>
            <a:r>
              <a:rPr/>
              <a:t>The methodology as described in the paper is not replicable, in particular the description of Value Iteration algorithm.</a:t>
            </a:r>
          </a:p>
          <a:p>
            <a:pPr lvl="0"/>
            <a:r>
              <a:rPr/>
              <a:t>We were able to replicate their figures and recoded their implementation from their description.</a:t>
            </a:r>
          </a:p>
          <a:p>
            <a:pPr lvl="0"/>
            <a:r>
              <a:rPr/>
              <a:t>Java code authors supplied for piglet was re-runnable and repeatable.</a:t>
            </a:r>
          </a:p>
          <a:p>
            <a:pPr lvl="0"/>
            <a:r>
              <a:rPr/>
              <a:t>No code means not all Rs applicable.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STOR-609 Presentation</dc:title>
  <dc:creator>Vlad Bercovici; Malcolm Connolly; Rebekah Fearnhead; Niharika Peddinenikalva</dc:creator>
  <cp:keywords/>
  <dcterms:created xsi:type="dcterms:W3CDTF">2025-05-20T13:28:15Z</dcterms:created>
  <dcterms:modified xsi:type="dcterms:W3CDTF">2025-05-20T13:28:15Z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Reproducibility of Optimal Play for Pig(let)Group 3</vt:lpwstr>
  </property>
  <property fmtid="{D5CDD505-2E9C-101B-9397-08002B2CF9AE}" pid="10" name="theme">
    <vt:lpwstr>simple</vt:lpwstr>
  </property>
  <property fmtid="{D5CDD505-2E9C-101B-9397-08002B2CF9AE}" pid="11" name="toc-title">
    <vt:lpwstr>Table of contents</vt:lpwstr>
  </property>
  <property fmtid="{D5CDD505-2E9C-101B-9397-08002B2CF9AE}" pid="12" name="transition">
    <vt:lpwstr>slide</vt:lpwstr>
  </property>
</Properties>
</file>