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4E139B35-D319-4889-BAA5-4126D57FDC21}" type="datetimeFigureOut">
              <a:rPr lang="zh-HK" altLang="en-US" smtClean="0"/>
              <a:t>8/1/2021</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2394CF2C-E7A7-43BC-A375-8E8CCCEA927E}" type="slidenum">
              <a:rPr lang="zh-HK" altLang="en-US" smtClean="0"/>
              <a:t>‹#›</a:t>
            </a:fld>
            <a:endParaRPr lang="zh-HK" altLang="en-US"/>
          </a:p>
        </p:txBody>
      </p:sp>
    </p:spTree>
    <p:extLst>
      <p:ext uri="{BB962C8B-B14F-4D97-AF65-F5344CB8AC3E}">
        <p14:creationId xmlns:p14="http://schemas.microsoft.com/office/powerpoint/2010/main" val="4081112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E139B35-D319-4889-BAA5-4126D57FDC21}" type="datetimeFigureOut">
              <a:rPr lang="zh-HK" altLang="en-US" smtClean="0"/>
              <a:t>8/1/2021</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2394CF2C-E7A7-43BC-A375-8E8CCCEA927E}" type="slidenum">
              <a:rPr lang="zh-HK" altLang="en-US" smtClean="0"/>
              <a:t>‹#›</a:t>
            </a:fld>
            <a:endParaRPr lang="zh-HK" altLang="en-US"/>
          </a:p>
        </p:txBody>
      </p:sp>
    </p:spTree>
    <p:extLst>
      <p:ext uri="{BB962C8B-B14F-4D97-AF65-F5344CB8AC3E}">
        <p14:creationId xmlns:p14="http://schemas.microsoft.com/office/powerpoint/2010/main" val="1091653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a:xfrm>
            <a:off x="838200" y="6422854"/>
            <a:ext cx="2743196" cy="365125"/>
          </a:xfrm>
        </p:spPr>
        <p:txBody>
          <a:bodyPr/>
          <a:lstStyle/>
          <a:p>
            <a:fld id="{4E139B35-D319-4889-BAA5-4126D57FDC21}" type="datetimeFigureOut">
              <a:rPr lang="zh-HK" altLang="en-US" smtClean="0"/>
              <a:t>8/1/2021</a:t>
            </a:fld>
            <a:endParaRPr lang="zh-HK" altLang="en-US"/>
          </a:p>
        </p:txBody>
      </p:sp>
      <p:sp>
        <p:nvSpPr>
          <p:cNvPr id="5" name="Footer Placeholder 4"/>
          <p:cNvSpPr>
            <a:spLocks noGrp="1"/>
          </p:cNvSpPr>
          <p:nvPr>
            <p:ph type="ftr" sz="quarter" idx="11"/>
          </p:nvPr>
        </p:nvSpPr>
        <p:spPr>
          <a:xfrm>
            <a:off x="3776135" y="6422854"/>
            <a:ext cx="4279669" cy="365125"/>
          </a:xfrm>
        </p:spPr>
        <p:txBody>
          <a:bodyPr/>
          <a:lstStyle/>
          <a:p>
            <a:endParaRPr lang="zh-HK" altLang="en-US"/>
          </a:p>
        </p:txBody>
      </p:sp>
      <p:sp>
        <p:nvSpPr>
          <p:cNvPr id="6" name="Slide Number Placeholder 5"/>
          <p:cNvSpPr>
            <a:spLocks noGrp="1"/>
          </p:cNvSpPr>
          <p:nvPr>
            <p:ph type="sldNum" sz="quarter" idx="12"/>
          </p:nvPr>
        </p:nvSpPr>
        <p:spPr>
          <a:xfrm>
            <a:off x="8073048" y="6422854"/>
            <a:ext cx="879759" cy="365125"/>
          </a:xfrm>
        </p:spPr>
        <p:txBody>
          <a:bodyPr/>
          <a:lstStyle/>
          <a:p>
            <a:fld id="{2394CF2C-E7A7-43BC-A375-8E8CCCEA927E}" type="slidenum">
              <a:rPr lang="zh-HK" altLang="en-US" smtClean="0"/>
              <a:t>‹#›</a:t>
            </a:fld>
            <a:endParaRPr lang="zh-HK" altLang="en-US"/>
          </a:p>
        </p:txBody>
      </p:sp>
    </p:spTree>
    <p:extLst>
      <p:ext uri="{BB962C8B-B14F-4D97-AF65-F5344CB8AC3E}">
        <p14:creationId xmlns:p14="http://schemas.microsoft.com/office/powerpoint/2010/main" val="3508850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E139B35-D319-4889-BAA5-4126D57FDC21}" type="datetimeFigureOut">
              <a:rPr lang="zh-HK" altLang="en-US" smtClean="0"/>
              <a:t>8/1/2021</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2394CF2C-E7A7-43BC-A375-8E8CCCEA927E}" type="slidenum">
              <a:rPr lang="zh-HK" altLang="en-US" smtClean="0"/>
              <a:t>‹#›</a:t>
            </a:fld>
            <a:endParaRPr lang="zh-HK" altLang="en-US"/>
          </a:p>
        </p:txBody>
      </p:sp>
    </p:spTree>
    <p:extLst>
      <p:ext uri="{BB962C8B-B14F-4D97-AF65-F5344CB8AC3E}">
        <p14:creationId xmlns:p14="http://schemas.microsoft.com/office/powerpoint/2010/main" val="2325620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lvl1pPr>
              <a:defRPr>
                <a:solidFill>
                  <a:schemeClr val="tx2"/>
                </a:solidFill>
              </a:defRPr>
            </a:lvl1pPr>
          </a:lstStyle>
          <a:p>
            <a:fld id="{4E139B35-D319-4889-BAA5-4126D57FDC21}" type="datetimeFigureOut">
              <a:rPr lang="zh-HK" altLang="en-US" smtClean="0"/>
              <a:t>8/1/2021</a:t>
            </a:fld>
            <a:endParaRPr lang="zh-HK" alt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zh-HK" alt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2394CF2C-E7A7-43BC-A375-8E8CCCEA927E}" type="slidenum">
              <a:rPr lang="zh-HK" altLang="en-US" smtClean="0"/>
              <a:t>‹#›</a:t>
            </a:fld>
            <a:endParaRPr lang="zh-HK" altLang="en-US"/>
          </a:p>
        </p:txBody>
      </p:sp>
    </p:spTree>
    <p:extLst>
      <p:ext uri="{BB962C8B-B14F-4D97-AF65-F5344CB8AC3E}">
        <p14:creationId xmlns:p14="http://schemas.microsoft.com/office/powerpoint/2010/main" val="48124659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E139B35-D319-4889-BAA5-4126D57FDC21}" type="datetimeFigureOut">
              <a:rPr lang="zh-HK" altLang="en-US" smtClean="0"/>
              <a:t>8/1/2021</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2394CF2C-E7A7-43BC-A375-8E8CCCEA927E}" type="slidenum">
              <a:rPr lang="zh-HK" altLang="en-US" smtClean="0"/>
              <a:t>‹#›</a:t>
            </a:fld>
            <a:endParaRPr lang="zh-HK" altLang="en-US"/>
          </a:p>
        </p:txBody>
      </p:sp>
    </p:spTree>
    <p:extLst>
      <p:ext uri="{BB962C8B-B14F-4D97-AF65-F5344CB8AC3E}">
        <p14:creationId xmlns:p14="http://schemas.microsoft.com/office/powerpoint/2010/main" val="3494020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E139B35-D319-4889-BAA5-4126D57FDC21}" type="datetimeFigureOut">
              <a:rPr lang="zh-HK" altLang="en-US" smtClean="0"/>
              <a:t>8/1/2021</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2394CF2C-E7A7-43BC-A375-8E8CCCEA927E}" type="slidenum">
              <a:rPr lang="zh-HK" altLang="en-US" smtClean="0"/>
              <a:t>‹#›</a:t>
            </a:fld>
            <a:endParaRPr lang="zh-HK" altLang="en-US"/>
          </a:p>
        </p:txBody>
      </p:sp>
    </p:spTree>
    <p:extLst>
      <p:ext uri="{BB962C8B-B14F-4D97-AF65-F5344CB8AC3E}">
        <p14:creationId xmlns:p14="http://schemas.microsoft.com/office/powerpoint/2010/main" val="1160553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E139B35-D319-4889-BAA5-4126D57FDC21}" type="datetimeFigureOut">
              <a:rPr lang="zh-HK" altLang="en-US" smtClean="0"/>
              <a:t>8/1/2021</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2394CF2C-E7A7-43BC-A375-8E8CCCEA927E}" type="slidenum">
              <a:rPr lang="zh-HK" altLang="en-US" smtClean="0"/>
              <a:t>‹#›</a:t>
            </a:fld>
            <a:endParaRPr lang="zh-HK" altLang="en-US"/>
          </a:p>
        </p:txBody>
      </p:sp>
    </p:spTree>
    <p:extLst>
      <p:ext uri="{BB962C8B-B14F-4D97-AF65-F5344CB8AC3E}">
        <p14:creationId xmlns:p14="http://schemas.microsoft.com/office/powerpoint/2010/main" val="3799042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39B35-D319-4889-BAA5-4126D57FDC21}" type="datetimeFigureOut">
              <a:rPr lang="zh-HK" altLang="en-US" smtClean="0"/>
              <a:t>8/1/2021</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2394CF2C-E7A7-43BC-A375-8E8CCCEA927E}" type="slidenum">
              <a:rPr lang="zh-HK" altLang="en-US" smtClean="0"/>
              <a:t>‹#›</a:t>
            </a:fld>
            <a:endParaRPr lang="zh-HK" altLang="en-US"/>
          </a:p>
        </p:txBody>
      </p:sp>
    </p:spTree>
    <p:extLst>
      <p:ext uri="{BB962C8B-B14F-4D97-AF65-F5344CB8AC3E}">
        <p14:creationId xmlns:p14="http://schemas.microsoft.com/office/powerpoint/2010/main" val="1267498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E139B35-D319-4889-BAA5-4126D57FDC21}" type="datetimeFigureOut">
              <a:rPr lang="zh-HK" altLang="en-US" smtClean="0"/>
              <a:t>8/1/2021</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2394CF2C-E7A7-43BC-A375-8E8CCCEA927E}" type="slidenum">
              <a:rPr lang="zh-HK" altLang="en-US" smtClean="0"/>
              <a:t>‹#›</a:t>
            </a:fld>
            <a:endParaRPr lang="zh-HK" altLang="en-US"/>
          </a:p>
        </p:txBody>
      </p:sp>
    </p:spTree>
    <p:extLst>
      <p:ext uri="{BB962C8B-B14F-4D97-AF65-F5344CB8AC3E}">
        <p14:creationId xmlns:p14="http://schemas.microsoft.com/office/powerpoint/2010/main" val="1652351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E139B35-D319-4889-BAA5-4126D57FDC21}" type="datetimeFigureOut">
              <a:rPr lang="zh-HK" altLang="en-US" smtClean="0"/>
              <a:t>8/1/2021</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2394CF2C-E7A7-43BC-A375-8E8CCCEA927E}" type="slidenum">
              <a:rPr lang="zh-HK" altLang="en-US" smtClean="0"/>
              <a:t>‹#›</a:t>
            </a:fld>
            <a:endParaRPr lang="zh-HK" altLang="en-US"/>
          </a:p>
        </p:txBody>
      </p:sp>
    </p:spTree>
    <p:extLst>
      <p:ext uri="{BB962C8B-B14F-4D97-AF65-F5344CB8AC3E}">
        <p14:creationId xmlns:p14="http://schemas.microsoft.com/office/powerpoint/2010/main" val="573665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4E139B35-D319-4889-BAA5-4126D57FDC21}" type="datetimeFigureOut">
              <a:rPr lang="zh-HK" altLang="en-US" smtClean="0"/>
              <a:t>8/1/2021</a:t>
            </a:fld>
            <a:endParaRPr lang="zh-HK" alt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zh-HK" alt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2394CF2C-E7A7-43BC-A375-8E8CCCEA927E}" type="slidenum">
              <a:rPr lang="zh-HK" altLang="en-US" smtClean="0"/>
              <a:t>‹#›</a:t>
            </a:fld>
            <a:endParaRPr lang="zh-HK" altLang="en-US"/>
          </a:p>
        </p:txBody>
      </p:sp>
    </p:spTree>
    <p:extLst>
      <p:ext uri="{BB962C8B-B14F-4D97-AF65-F5344CB8AC3E}">
        <p14:creationId xmlns:p14="http://schemas.microsoft.com/office/powerpoint/2010/main" val="950755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D8C53B-E3F5-41BF-8679-1F602F39D0F2}"/>
              </a:ext>
            </a:extLst>
          </p:cNvPr>
          <p:cNvSpPr>
            <a:spLocks noGrp="1"/>
          </p:cNvSpPr>
          <p:nvPr>
            <p:ph type="ctrTitle"/>
          </p:nvPr>
        </p:nvSpPr>
        <p:spPr/>
        <p:txBody>
          <a:bodyPr>
            <a:normAutofit/>
          </a:bodyPr>
          <a:lstStyle/>
          <a:p>
            <a:r>
              <a:rPr lang="en-US" altLang="zh-HK" sz="4400" b="0" i="0" u="none" strike="noStrike" baseline="0" dirty="0">
                <a:latin typeface="SegoeUI-Semibold"/>
              </a:rPr>
              <a:t>London-Paris-Compare</a:t>
            </a:r>
            <a:endParaRPr lang="zh-HK" altLang="en-US" sz="13800" dirty="0"/>
          </a:p>
        </p:txBody>
      </p:sp>
      <p:sp>
        <p:nvSpPr>
          <p:cNvPr id="3" name="副標題 2">
            <a:extLst>
              <a:ext uri="{FF2B5EF4-FFF2-40B4-BE49-F238E27FC236}">
                <a16:creationId xmlns:a16="http://schemas.microsoft.com/office/drawing/2014/main" id="{C9099E2F-41B8-4B4F-B673-7B8B5996F2CA}"/>
              </a:ext>
            </a:extLst>
          </p:cNvPr>
          <p:cNvSpPr>
            <a:spLocks noGrp="1"/>
          </p:cNvSpPr>
          <p:nvPr>
            <p:ph type="subTitle" idx="1"/>
          </p:nvPr>
        </p:nvSpPr>
        <p:spPr/>
        <p:txBody>
          <a:bodyPr/>
          <a:lstStyle/>
          <a:p>
            <a:endParaRPr lang="zh-HK" altLang="en-US"/>
          </a:p>
        </p:txBody>
      </p:sp>
    </p:spTree>
    <p:extLst>
      <p:ext uri="{BB962C8B-B14F-4D97-AF65-F5344CB8AC3E}">
        <p14:creationId xmlns:p14="http://schemas.microsoft.com/office/powerpoint/2010/main" val="91602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774D98-933D-40A3-9B60-7B98B8F47B29}"/>
              </a:ext>
            </a:extLst>
          </p:cNvPr>
          <p:cNvSpPr>
            <a:spLocks noGrp="1"/>
          </p:cNvSpPr>
          <p:nvPr>
            <p:ph type="title"/>
          </p:nvPr>
        </p:nvSpPr>
        <p:spPr/>
        <p:txBody>
          <a:bodyPr/>
          <a:lstStyle/>
          <a:p>
            <a:r>
              <a:rPr lang="en-US" altLang="zh-HK" dirty="0"/>
              <a:t>Conclusion</a:t>
            </a:r>
            <a:endParaRPr lang="zh-HK" altLang="en-US" dirty="0"/>
          </a:p>
        </p:txBody>
      </p:sp>
      <p:sp>
        <p:nvSpPr>
          <p:cNvPr id="3" name="內容版面配置區 2">
            <a:extLst>
              <a:ext uri="{FF2B5EF4-FFF2-40B4-BE49-F238E27FC236}">
                <a16:creationId xmlns:a16="http://schemas.microsoft.com/office/drawing/2014/main" id="{296495B2-7095-46B6-9146-213808FC88BF}"/>
              </a:ext>
            </a:extLst>
          </p:cNvPr>
          <p:cNvSpPr>
            <a:spLocks noGrp="1"/>
          </p:cNvSpPr>
          <p:nvPr>
            <p:ph idx="1"/>
          </p:nvPr>
        </p:nvSpPr>
        <p:spPr/>
        <p:txBody>
          <a:bodyPr/>
          <a:lstStyle/>
          <a:p>
            <a:pPr algn="l"/>
            <a:r>
              <a:rPr lang="en-US" altLang="zh-HK" sz="1800" b="0" i="0" u="none" strike="noStrike" baseline="0" dirty="0">
                <a:latin typeface="SegoeUI"/>
              </a:rPr>
              <a:t>As shown in the two cluster map of London and Paris, In fact most of the boroughs or districts in each city are quite similar with only some outliners that differ from the rest.</a:t>
            </a:r>
          </a:p>
          <a:p>
            <a:pPr algn="l"/>
            <a:r>
              <a:rPr lang="en-US" altLang="zh-HK" sz="1800" b="0" i="0" u="none" strike="noStrike" baseline="0" dirty="0">
                <a:latin typeface="SegoeUI"/>
              </a:rPr>
              <a:t>In London, Hounslow and Barnet are the outliner. In Paris, Passy and </a:t>
            </a:r>
            <a:r>
              <a:rPr lang="en-US" altLang="zh-HK" sz="1800" b="0" i="0" u="none" strike="noStrike" baseline="0" dirty="0" err="1">
                <a:latin typeface="SegoeUI"/>
              </a:rPr>
              <a:t>Reuilly</a:t>
            </a:r>
            <a:r>
              <a:rPr lang="en-US" altLang="zh-HK" sz="1800" b="0" i="0" u="none" strike="noStrike" baseline="0" dirty="0">
                <a:latin typeface="SegoeUI"/>
              </a:rPr>
              <a:t> are the outliner</a:t>
            </a:r>
            <a:endParaRPr lang="zh-HK" altLang="en-US" dirty="0"/>
          </a:p>
        </p:txBody>
      </p:sp>
      <p:pic>
        <p:nvPicPr>
          <p:cNvPr id="4" name="內容版面配置區 4">
            <a:extLst>
              <a:ext uri="{FF2B5EF4-FFF2-40B4-BE49-F238E27FC236}">
                <a16:creationId xmlns:a16="http://schemas.microsoft.com/office/drawing/2014/main" id="{07C6F8EB-23EC-41C1-8EE3-1C129139C2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364" y="2952109"/>
            <a:ext cx="4174046" cy="3359791"/>
          </a:xfrm>
          <a:prstGeom prst="rect">
            <a:avLst/>
          </a:prstGeom>
        </p:spPr>
      </p:pic>
      <p:pic>
        <p:nvPicPr>
          <p:cNvPr id="5" name="內容版面配置區 4">
            <a:extLst>
              <a:ext uri="{FF2B5EF4-FFF2-40B4-BE49-F238E27FC236}">
                <a16:creationId xmlns:a16="http://schemas.microsoft.com/office/drawing/2014/main" id="{055FD2E2-A565-4E53-929D-833F4B6982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4301" y="2840373"/>
            <a:ext cx="4887007" cy="3848637"/>
          </a:xfrm>
          <a:prstGeom prst="rect">
            <a:avLst/>
          </a:prstGeom>
        </p:spPr>
      </p:pic>
    </p:spTree>
    <p:extLst>
      <p:ext uri="{BB962C8B-B14F-4D97-AF65-F5344CB8AC3E}">
        <p14:creationId xmlns:p14="http://schemas.microsoft.com/office/powerpoint/2010/main" val="356169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6AC498-B9F6-487F-A27A-3402F653885B}"/>
              </a:ext>
            </a:extLst>
          </p:cNvPr>
          <p:cNvSpPr>
            <a:spLocks noGrp="1"/>
          </p:cNvSpPr>
          <p:nvPr>
            <p:ph type="title"/>
          </p:nvPr>
        </p:nvSpPr>
        <p:spPr/>
        <p:txBody>
          <a:bodyPr>
            <a:normAutofit/>
          </a:bodyPr>
          <a:lstStyle/>
          <a:p>
            <a:r>
              <a:rPr lang="en-US" altLang="zh-HK" b="0" i="0" u="none" strike="noStrike" baseline="0" dirty="0">
                <a:latin typeface="SegoeUI-Semibold"/>
              </a:rPr>
              <a:t>Introduction and Business Problem</a:t>
            </a:r>
            <a:endParaRPr lang="zh-HK" altLang="en-US" sz="8800" dirty="0"/>
          </a:p>
        </p:txBody>
      </p:sp>
      <p:sp>
        <p:nvSpPr>
          <p:cNvPr id="3" name="內容版面配置區 2">
            <a:extLst>
              <a:ext uri="{FF2B5EF4-FFF2-40B4-BE49-F238E27FC236}">
                <a16:creationId xmlns:a16="http://schemas.microsoft.com/office/drawing/2014/main" id="{493F09B4-C6FF-49DA-A7C4-4F25ECD983DC}"/>
              </a:ext>
            </a:extLst>
          </p:cNvPr>
          <p:cNvSpPr>
            <a:spLocks noGrp="1"/>
          </p:cNvSpPr>
          <p:nvPr>
            <p:ph idx="1"/>
          </p:nvPr>
        </p:nvSpPr>
        <p:spPr/>
        <p:txBody>
          <a:bodyPr>
            <a:normAutofit/>
          </a:bodyPr>
          <a:lstStyle/>
          <a:p>
            <a:pPr algn="l"/>
            <a:r>
              <a:rPr lang="en-US" altLang="zh-HK" b="0" i="0" u="none" strike="noStrike" baseline="0" dirty="0">
                <a:latin typeface="SegoeUI"/>
              </a:rPr>
              <a:t>London and Paris are two of the most ancient city in the world. This project is aim to try to analysis the two cities, more specifically I aimed to analysis how the cities can be separated to several section(cluster) with similar shops and facilities. By doing so, I believe we can have betting understanding of the two cities. </a:t>
            </a:r>
          </a:p>
          <a:p>
            <a:pPr algn="l"/>
            <a:r>
              <a:rPr lang="en-US" altLang="zh-HK" b="0" i="0" u="none" strike="noStrike" baseline="0" dirty="0">
                <a:latin typeface="SegoeUI"/>
              </a:rPr>
              <a:t>The Reason for choosing London and Paris is because both cities have a lot of data available to the public and make it very easy to collect data for both of the cities.</a:t>
            </a:r>
            <a:endParaRPr lang="zh-HK" altLang="en-US" sz="4000" dirty="0"/>
          </a:p>
        </p:txBody>
      </p:sp>
    </p:spTree>
    <p:extLst>
      <p:ext uri="{BB962C8B-B14F-4D97-AF65-F5344CB8AC3E}">
        <p14:creationId xmlns:p14="http://schemas.microsoft.com/office/powerpoint/2010/main" val="924887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E8B275-2EC1-4689-8C83-291086428D0C}"/>
              </a:ext>
            </a:extLst>
          </p:cNvPr>
          <p:cNvSpPr>
            <a:spLocks noGrp="1"/>
          </p:cNvSpPr>
          <p:nvPr>
            <p:ph type="title"/>
          </p:nvPr>
        </p:nvSpPr>
        <p:spPr/>
        <p:txBody>
          <a:bodyPr>
            <a:normAutofit/>
          </a:bodyPr>
          <a:lstStyle/>
          <a:p>
            <a:r>
              <a:rPr lang="en-US" altLang="zh-HK" sz="2800" b="0" i="0" u="none" strike="noStrike" baseline="0" dirty="0">
                <a:latin typeface="SegoeUI-Semibold"/>
              </a:rPr>
              <a:t>Data Description</a:t>
            </a:r>
            <a:endParaRPr lang="zh-HK" altLang="en-US" sz="6000" dirty="0"/>
          </a:p>
        </p:txBody>
      </p:sp>
      <p:sp>
        <p:nvSpPr>
          <p:cNvPr id="3" name="內容版面配置區 2">
            <a:extLst>
              <a:ext uri="{FF2B5EF4-FFF2-40B4-BE49-F238E27FC236}">
                <a16:creationId xmlns:a16="http://schemas.microsoft.com/office/drawing/2014/main" id="{750948D4-6A62-4EC9-88B2-BA8D934DEDDF}"/>
              </a:ext>
            </a:extLst>
          </p:cNvPr>
          <p:cNvSpPr>
            <a:spLocks noGrp="1"/>
          </p:cNvSpPr>
          <p:nvPr>
            <p:ph idx="1"/>
          </p:nvPr>
        </p:nvSpPr>
        <p:spPr/>
        <p:txBody>
          <a:bodyPr>
            <a:normAutofit fontScale="70000" lnSpcReduction="20000"/>
          </a:bodyPr>
          <a:lstStyle/>
          <a:p>
            <a:pPr marL="0" indent="0" algn="l">
              <a:buNone/>
            </a:pPr>
            <a:r>
              <a:rPr lang="en-US" altLang="zh-HK" sz="1800" b="0" i="0" u="none" strike="noStrike" baseline="0" dirty="0">
                <a:solidFill>
                  <a:srgbClr val="000000"/>
                </a:solidFill>
                <a:latin typeface="SegoeUI-Semibold"/>
              </a:rPr>
              <a:t>London:</a:t>
            </a:r>
          </a:p>
          <a:p>
            <a:pPr marL="0" indent="0" algn="l">
              <a:buNone/>
            </a:pPr>
            <a:r>
              <a:rPr lang="en-US" altLang="zh-HK" sz="1800" b="0" i="0" u="none" strike="noStrike" baseline="0" dirty="0">
                <a:solidFill>
                  <a:srgbClr val="000000"/>
                </a:solidFill>
                <a:latin typeface="SegoeUI"/>
              </a:rPr>
              <a:t>I get the data from </a:t>
            </a:r>
            <a:r>
              <a:rPr lang="en-US" altLang="zh-HK" sz="1800" b="0" i="0" u="none" strike="noStrike" baseline="0" dirty="0">
                <a:solidFill>
                  <a:srgbClr val="1977D3"/>
                </a:solidFill>
                <a:latin typeface="SegoeUI"/>
              </a:rPr>
              <a:t>https://en.wikipedia.org/wiki/List_of_London_boroughs</a:t>
            </a:r>
          </a:p>
          <a:p>
            <a:pPr marL="0" indent="0" algn="l">
              <a:buNone/>
            </a:pPr>
            <a:r>
              <a:rPr lang="en-US" altLang="zh-HK" sz="1800" b="0" i="0" u="none" strike="noStrike" baseline="0" dirty="0">
                <a:solidFill>
                  <a:srgbClr val="000000"/>
                </a:solidFill>
                <a:latin typeface="SegoeUI"/>
              </a:rPr>
              <a:t>The </a:t>
            </a:r>
            <a:r>
              <a:rPr lang="en-US" altLang="zh-HK" sz="1800" b="0" i="0" u="none" strike="noStrike" baseline="0" dirty="0" err="1">
                <a:solidFill>
                  <a:srgbClr val="000000"/>
                </a:solidFill>
                <a:latin typeface="SegoeUI"/>
              </a:rPr>
              <a:t>dataframe</a:t>
            </a:r>
            <a:r>
              <a:rPr lang="en-US" altLang="zh-HK" sz="1800" b="0" i="0" u="none" strike="noStrike" baseline="0" dirty="0">
                <a:solidFill>
                  <a:srgbClr val="000000"/>
                </a:solidFill>
                <a:latin typeface="SegoeUI"/>
              </a:rPr>
              <a:t> contain data of London consist:</a:t>
            </a:r>
          </a:p>
          <a:p>
            <a:pPr marL="0" indent="0" algn="l">
              <a:buNone/>
            </a:pPr>
            <a:r>
              <a:rPr lang="en-US" altLang="zh-HK" sz="1800" b="0" i="0" u="none" strike="noStrike" baseline="0" dirty="0">
                <a:solidFill>
                  <a:srgbClr val="000000"/>
                </a:solidFill>
                <a:latin typeface="SegoeUI"/>
              </a:rPr>
              <a:t>	1. Borough : Name of Borough</a:t>
            </a:r>
          </a:p>
          <a:p>
            <a:pPr marL="0" indent="0" algn="l">
              <a:buNone/>
            </a:pPr>
            <a:r>
              <a:rPr lang="en-US" altLang="zh-HK" sz="1800" b="0" i="0" u="none" strike="noStrike" baseline="0" dirty="0">
                <a:solidFill>
                  <a:srgbClr val="000000"/>
                </a:solidFill>
                <a:latin typeface="SegoeUI"/>
              </a:rPr>
              <a:t>	2. Latitude : Latitude</a:t>
            </a:r>
          </a:p>
          <a:p>
            <a:pPr marL="0" indent="0" algn="l">
              <a:buNone/>
            </a:pPr>
            <a:r>
              <a:rPr lang="en-US" altLang="zh-HK" sz="1800" b="0" i="0" u="none" strike="noStrike" baseline="0" dirty="0">
                <a:solidFill>
                  <a:srgbClr val="000000"/>
                </a:solidFill>
                <a:latin typeface="SegoeUI"/>
              </a:rPr>
              <a:t>	3. Longitude : Longitude</a:t>
            </a:r>
          </a:p>
          <a:p>
            <a:pPr algn="l"/>
            <a:r>
              <a:rPr lang="en-US" altLang="zh-HK" sz="1800" b="0" i="0" u="none" strike="noStrike" baseline="0" dirty="0">
                <a:solidFill>
                  <a:srgbClr val="000000"/>
                </a:solidFill>
                <a:latin typeface="SegoeUI-Semibold"/>
              </a:rPr>
              <a:t>Paris</a:t>
            </a:r>
          </a:p>
          <a:p>
            <a:pPr marL="0" indent="0" algn="l">
              <a:buNone/>
            </a:pPr>
            <a:r>
              <a:rPr lang="en-US" altLang="zh-HK" sz="1800" b="0" i="0" u="none" strike="noStrike" baseline="0" dirty="0">
                <a:solidFill>
                  <a:srgbClr val="000000"/>
                </a:solidFill>
                <a:latin typeface="SegoeUI"/>
              </a:rPr>
              <a:t>I get the data from </a:t>
            </a:r>
            <a:r>
              <a:rPr lang="en-US" altLang="zh-HK" sz="1800" b="0" i="0" u="none" strike="noStrike" baseline="0" dirty="0">
                <a:solidFill>
                  <a:srgbClr val="1977D3"/>
                </a:solidFill>
                <a:latin typeface="SegoeUI"/>
              </a:rPr>
              <a:t>https://en.wikipedia.org/wiki/Arrondissements_of_Paris </a:t>
            </a:r>
            <a:r>
              <a:rPr lang="en-US" altLang="zh-HK" sz="1800" b="0" i="0" u="none" strike="noStrike" baseline="0" dirty="0">
                <a:solidFill>
                  <a:srgbClr val="000000"/>
                </a:solidFill>
                <a:latin typeface="SegoeUI"/>
              </a:rPr>
              <a:t>and from </a:t>
            </a:r>
            <a:r>
              <a:rPr lang="en-US" altLang="zh-HK" sz="1800" b="0" i="0" u="none" strike="noStrike" baseline="0" dirty="0">
                <a:solidFill>
                  <a:srgbClr val="1977D3"/>
                </a:solidFill>
                <a:latin typeface="SegoeUI"/>
              </a:rPr>
              <a:t>https://www.data.gouv.fr/fr/datasets/r/e88c6fda-1d09-42a0-a069-606d3259114e</a:t>
            </a:r>
            <a:r>
              <a:rPr lang="en-US" altLang="zh-HK" sz="1800" b="0" i="0" u="none" strike="noStrike" baseline="0" dirty="0">
                <a:solidFill>
                  <a:srgbClr val="000000"/>
                </a:solidFill>
                <a:latin typeface="SegoeUI"/>
              </a:rPr>
              <a:t>.</a:t>
            </a:r>
          </a:p>
          <a:p>
            <a:pPr marL="0" indent="0" algn="l">
              <a:buNone/>
            </a:pPr>
            <a:r>
              <a:rPr lang="en-US" altLang="zh-HK" sz="1800" b="0" i="0" u="none" strike="noStrike" baseline="0" dirty="0">
                <a:solidFill>
                  <a:srgbClr val="000000"/>
                </a:solidFill>
                <a:latin typeface="SegoeUI"/>
              </a:rPr>
              <a:t>I preprocess the data into a </a:t>
            </a:r>
            <a:r>
              <a:rPr lang="en-US" altLang="zh-HK" sz="1800" b="0" i="0" u="none" strike="noStrike" baseline="0" dirty="0" err="1">
                <a:solidFill>
                  <a:srgbClr val="000000"/>
                </a:solidFill>
                <a:latin typeface="SegoeUI"/>
              </a:rPr>
              <a:t>cvs</a:t>
            </a:r>
            <a:r>
              <a:rPr lang="en-US" altLang="zh-HK" sz="1800" b="0" i="0" u="none" strike="noStrike" baseline="0" dirty="0">
                <a:solidFill>
                  <a:srgbClr val="000000"/>
                </a:solidFill>
                <a:latin typeface="SegoeUI"/>
              </a:rPr>
              <a:t> file already.</a:t>
            </a:r>
          </a:p>
          <a:p>
            <a:pPr marL="0" indent="0" algn="l">
              <a:buNone/>
            </a:pPr>
            <a:r>
              <a:rPr lang="en-US" altLang="zh-HK" sz="1800" b="0" i="0" u="none" strike="noStrike" baseline="0" dirty="0">
                <a:solidFill>
                  <a:srgbClr val="000000"/>
                </a:solidFill>
                <a:latin typeface="SegoeUI"/>
              </a:rPr>
              <a:t>The </a:t>
            </a:r>
            <a:r>
              <a:rPr lang="en-US" altLang="zh-HK" sz="1800" b="0" i="0" u="none" strike="noStrike" baseline="0" dirty="0" err="1">
                <a:solidFill>
                  <a:srgbClr val="000000"/>
                </a:solidFill>
                <a:latin typeface="SegoeUI"/>
              </a:rPr>
              <a:t>dataframe</a:t>
            </a:r>
            <a:r>
              <a:rPr lang="en-US" altLang="zh-HK" sz="1800" b="0" i="0" u="none" strike="noStrike" baseline="0" dirty="0">
                <a:solidFill>
                  <a:srgbClr val="000000"/>
                </a:solidFill>
                <a:latin typeface="SegoeUI"/>
              </a:rPr>
              <a:t> contain data of </a:t>
            </a:r>
            <a:r>
              <a:rPr lang="en-US" altLang="zh-HK" sz="1800" b="0" i="0" u="none" strike="noStrike" baseline="0" dirty="0" err="1">
                <a:solidFill>
                  <a:srgbClr val="000000"/>
                </a:solidFill>
                <a:latin typeface="SegoeUI"/>
              </a:rPr>
              <a:t>Parisconsist</a:t>
            </a:r>
            <a:r>
              <a:rPr lang="en-US" altLang="zh-HK" sz="1800" b="0" i="0" u="none" strike="noStrike" baseline="0" dirty="0">
                <a:solidFill>
                  <a:srgbClr val="000000"/>
                </a:solidFill>
                <a:latin typeface="SegoeUI"/>
              </a:rPr>
              <a:t>:</a:t>
            </a:r>
          </a:p>
          <a:p>
            <a:pPr marL="0" indent="0" algn="l">
              <a:buNone/>
            </a:pPr>
            <a:r>
              <a:rPr lang="en-US" altLang="zh-HK" sz="1800" b="0" i="0" u="none" strike="noStrike" baseline="0" dirty="0">
                <a:solidFill>
                  <a:srgbClr val="000000"/>
                </a:solidFill>
                <a:latin typeface="SegoeUI"/>
              </a:rPr>
              <a:t>	1. District : Name of District</a:t>
            </a:r>
          </a:p>
          <a:p>
            <a:pPr marL="0" indent="0" algn="l">
              <a:buNone/>
            </a:pPr>
            <a:r>
              <a:rPr lang="en-US" altLang="zh-HK" sz="1800" b="0" i="0" u="none" strike="noStrike" baseline="0" dirty="0">
                <a:solidFill>
                  <a:srgbClr val="000000"/>
                </a:solidFill>
                <a:latin typeface="SegoeUI"/>
              </a:rPr>
              <a:t>	2. Latitude : Latitude</a:t>
            </a:r>
          </a:p>
          <a:p>
            <a:pPr marL="0" indent="0" algn="l">
              <a:buNone/>
            </a:pPr>
            <a:r>
              <a:rPr lang="en-US" altLang="zh-HK" sz="1800" b="0" i="0" u="none" strike="noStrike" baseline="0" dirty="0">
                <a:solidFill>
                  <a:srgbClr val="000000"/>
                </a:solidFill>
                <a:latin typeface="SegoeUI"/>
              </a:rPr>
              <a:t>	3. Longitude : Longitude</a:t>
            </a:r>
            <a:endParaRPr lang="zh-HK" altLang="en-US" dirty="0"/>
          </a:p>
        </p:txBody>
      </p:sp>
    </p:spTree>
    <p:extLst>
      <p:ext uri="{BB962C8B-B14F-4D97-AF65-F5344CB8AC3E}">
        <p14:creationId xmlns:p14="http://schemas.microsoft.com/office/powerpoint/2010/main" val="765174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FFCAA3-F6FF-47D5-AC9B-93D3E555EDF7}"/>
              </a:ext>
            </a:extLst>
          </p:cNvPr>
          <p:cNvSpPr>
            <a:spLocks noGrp="1"/>
          </p:cNvSpPr>
          <p:nvPr>
            <p:ph type="title"/>
          </p:nvPr>
        </p:nvSpPr>
        <p:spPr/>
        <p:txBody>
          <a:bodyPr/>
          <a:lstStyle/>
          <a:p>
            <a:r>
              <a:rPr lang="en-US" altLang="zh-HK" dirty="0"/>
              <a:t>Borough of London</a:t>
            </a:r>
            <a:endParaRPr lang="zh-HK" altLang="en-US" dirty="0"/>
          </a:p>
        </p:txBody>
      </p:sp>
      <p:pic>
        <p:nvPicPr>
          <p:cNvPr id="5" name="內容版面配置區 4">
            <a:extLst>
              <a:ext uri="{FF2B5EF4-FFF2-40B4-BE49-F238E27FC236}">
                <a16:creationId xmlns:a16="http://schemas.microsoft.com/office/drawing/2014/main" id="{CCC6E760-DE4A-4D54-B581-53099A5CF1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0202" y="2271456"/>
            <a:ext cx="5430008" cy="3686689"/>
          </a:xfrm>
        </p:spPr>
      </p:pic>
    </p:spTree>
    <p:extLst>
      <p:ext uri="{BB962C8B-B14F-4D97-AF65-F5344CB8AC3E}">
        <p14:creationId xmlns:p14="http://schemas.microsoft.com/office/powerpoint/2010/main" val="2184278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C96162-B304-4FB0-8FCD-1B9AB89BB444}"/>
              </a:ext>
            </a:extLst>
          </p:cNvPr>
          <p:cNvSpPr>
            <a:spLocks noGrp="1"/>
          </p:cNvSpPr>
          <p:nvPr>
            <p:ph type="title"/>
          </p:nvPr>
        </p:nvSpPr>
        <p:spPr/>
        <p:txBody>
          <a:bodyPr/>
          <a:lstStyle/>
          <a:p>
            <a:r>
              <a:rPr lang="en-US" altLang="zh-HK" dirty="0"/>
              <a:t>District of Paris</a:t>
            </a:r>
            <a:endParaRPr lang="zh-HK" altLang="en-US" dirty="0"/>
          </a:p>
        </p:txBody>
      </p:sp>
      <p:pic>
        <p:nvPicPr>
          <p:cNvPr id="5" name="內容版面配置區 4">
            <a:extLst>
              <a:ext uri="{FF2B5EF4-FFF2-40B4-BE49-F238E27FC236}">
                <a16:creationId xmlns:a16="http://schemas.microsoft.com/office/drawing/2014/main" id="{45E9C08F-BEAB-4D1E-9AAD-A37C1F648D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1150" y="2242877"/>
            <a:ext cx="5468113" cy="3743847"/>
          </a:xfrm>
        </p:spPr>
      </p:pic>
    </p:spTree>
    <p:extLst>
      <p:ext uri="{BB962C8B-B14F-4D97-AF65-F5344CB8AC3E}">
        <p14:creationId xmlns:p14="http://schemas.microsoft.com/office/powerpoint/2010/main" val="3604610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B6BE9F-8439-4E7F-A5A6-83A922D40FAC}"/>
              </a:ext>
            </a:extLst>
          </p:cNvPr>
          <p:cNvSpPr>
            <a:spLocks noGrp="1"/>
          </p:cNvSpPr>
          <p:nvPr>
            <p:ph type="title"/>
          </p:nvPr>
        </p:nvSpPr>
        <p:spPr/>
        <p:txBody>
          <a:bodyPr/>
          <a:lstStyle/>
          <a:p>
            <a:r>
              <a:rPr lang="en-US" altLang="zh-HK" dirty="0"/>
              <a:t>The top 5 venue in London</a:t>
            </a:r>
            <a:endParaRPr lang="zh-HK" altLang="en-US" dirty="0"/>
          </a:p>
        </p:txBody>
      </p:sp>
      <p:pic>
        <p:nvPicPr>
          <p:cNvPr id="1026" name="Picture 2">
            <a:extLst>
              <a:ext uri="{FF2B5EF4-FFF2-40B4-BE49-F238E27FC236}">
                <a16:creationId xmlns:a16="http://schemas.microsoft.com/office/drawing/2014/main" id="{6AB73601-CFEE-40D0-B91E-E7E3484668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444413" y="2648134"/>
            <a:ext cx="3301587" cy="2933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863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BC435C-A0B9-4570-A562-97F70DD77708}"/>
              </a:ext>
            </a:extLst>
          </p:cNvPr>
          <p:cNvSpPr>
            <a:spLocks noGrp="1"/>
          </p:cNvSpPr>
          <p:nvPr>
            <p:ph type="title"/>
          </p:nvPr>
        </p:nvSpPr>
        <p:spPr/>
        <p:txBody>
          <a:bodyPr/>
          <a:lstStyle/>
          <a:p>
            <a:r>
              <a:rPr lang="en-US" altLang="zh-HK" dirty="0"/>
              <a:t>The top 5 venue in Paris</a:t>
            </a:r>
            <a:endParaRPr lang="zh-HK" altLang="en-US" dirty="0"/>
          </a:p>
        </p:txBody>
      </p:sp>
      <p:pic>
        <p:nvPicPr>
          <p:cNvPr id="2050" name="Picture 2">
            <a:extLst>
              <a:ext uri="{FF2B5EF4-FFF2-40B4-BE49-F238E27FC236}">
                <a16:creationId xmlns:a16="http://schemas.microsoft.com/office/drawing/2014/main" id="{AF93EF39-3B7F-4A66-A93F-5738381982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463460" y="2648134"/>
            <a:ext cx="3263492" cy="2933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395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4DFED6-82F5-40BC-80EC-2F3DA2511407}"/>
              </a:ext>
            </a:extLst>
          </p:cNvPr>
          <p:cNvSpPr>
            <a:spLocks noGrp="1"/>
          </p:cNvSpPr>
          <p:nvPr>
            <p:ph type="title"/>
          </p:nvPr>
        </p:nvSpPr>
        <p:spPr/>
        <p:txBody>
          <a:bodyPr/>
          <a:lstStyle/>
          <a:p>
            <a:r>
              <a:rPr lang="en-US" altLang="zh-HK" dirty="0"/>
              <a:t>Clusters Map of London </a:t>
            </a:r>
            <a:endParaRPr lang="zh-HK" altLang="en-US" dirty="0"/>
          </a:p>
        </p:txBody>
      </p:sp>
      <p:pic>
        <p:nvPicPr>
          <p:cNvPr id="5" name="內容版面配置區 4">
            <a:extLst>
              <a:ext uri="{FF2B5EF4-FFF2-40B4-BE49-F238E27FC236}">
                <a16:creationId xmlns:a16="http://schemas.microsoft.com/office/drawing/2014/main" id="{4947BB05-6207-4C19-B827-F0C0EDFCDB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0255" y="2090455"/>
            <a:ext cx="5029902" cy="4048690"/>
          </a:xfrm>
        </p:spPr>
      </p:pic>
    </p:spTree>
    <p:extLst>
      <p:ext uri="{BB962C8B-B14F-4D97-AF65-F5344CB8AC3E}">
        <p14:creationId xmlns:p14="http://schemas.microsoft.com/office/powerpoint/2010/main" val="601543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2BEEE7-242F-49E3-A233-475B684F9A80}"/>
              </a:ext>
            </a:extLst>
          </p:cNvPr>
          <p:cNvSpPr>
            <a:spLocks noGrp="1"/>
          </p:cNvSpPr>
          <p:nvPr>
            <p:ph type="title"/>
          </p:nvPr>
        </p:nvSpPr>
        <p:spPr/>
        <p:txBody>
          <a:bodyPr/>
          <a:lstStyle/>
          <a:p>
            <a:r>
              <a:rPr lang="en-US" altLang="zh-HK" dirty="0"/>
              <a:t>Clusters Map of Paris</a:t>
            </a:r>
            <a:endParaRPr lang="zh-HK" altLang="en-US" dirty="0"/>
          </a:p>
        </p:txBody>
      </p:sp>
      <p:pic>
        <p:nvPicPr>
          <p:cNvPr id="5" name="內容版面配置區 4">
            <a:extLst>
              <a:ext uri="{FF2B5EF4-FFF2-40B4-BE49-F238E27FC236}">
                <a16:creationId xmlns:a16="http://schemas.microsoft.com/office/drawing/2014/main" id="{54730DA5-F438-4BCD-8FC0-0BD1A99148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1703" y="2190482"/>
            <a:ext cx="4887007" cy="3848637"/>
          </a:xfrm>
        </p:spPr>
      </p:pic>
    </p:spTree>
    <p:extLst>
      <p:ext uri="{BB962C8B-B14F-4D97-AF65-F5344CB8AC3E}">
        <p14:creationId xmlns:p14="http://schemas.microsoft.com/office/powerpoint/2010/main" val="14274980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帶狀">
  <a:themeElements>
    <a:clrScheme name="帶狀">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帶狀">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帶狀">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帶狀</Template>
  <TotalTime>9</TotalTime>
  <Words>319</Words>
  <Application>Microsoft Office PowerPoint</Application>
  <PresentationFormat>寬螢幕</PresentationFormat>
  <Paragraphs>27</Paragraphs>
  <Slides>10</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10</vt:i4>
      </vt:variant>
    </vt:vector>
  </HeadingPairs>
  <TitlesOfParts>
    <vt:vector size="15" baseType="lpstr">
      <vt:lpstr>SegoeUI</vt:lpstr>
      <vt:lpstr>SegoeUI-Semibold</vt:lpstr>
      <vt:lpstr>Corbel</vt:lpstr>
      <vt:lpstr>Wingdings</vt:lpstr>
      <vt:lpstr>帶狀</vt:lpstr>
      <vt:lpstr>London-Paris-Compare</vt:lpstr>
      <vt:lpstr>Introduction and Business Problem</vt:lpstr>
      <vt:lpstr>Data Description</vt:lpstr>
      <vt:lpstr>Borough of London</vt:lpstr>
      <vt:lpstr>District of Paris</vt:lpstr>
      <vt:lpstr>The top 5 venue in London</vt:lpstr>
      <vt:lpstr>The top 5 venue in Paris</vt:lpstr>
      <vt:lpstr>Clusters Map of London </vt:lpstr>
      <vt:lpstr>Clusters Map of Paris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London-Paris-Compare</dc:title>
  <dc:creator>LAU, Tsz Chun</dc:creator>
  <cp:lastModifiedBy>LAU, Tsz Chun</cp:lastModifiedBy>
  <cp:revision>10</cp:revision>
  <dcterms:created xsi:type="dcterms:W3CDTF">2021-01-08T09:27:39Z</dcterms:created>
  <dcterms:modified xsi:type="dcterms:W3CDTF">2021-01-08T09:37:14Z</dcterms:modified>
</cp:coreProperties>
</file>