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9" r:id="rId2"/>
    <p:sldId id="265" r:id="rId3"/>
    <p:sldId id="270" r:id="rId4"/>
    <p:sldId id="274" r:id="rId5"/>
    <p:sldId id="269" r:id="rId6"/>
    <p:sldId id="281" r:id="rId7"/>
    <p:sldId id="282" r:id="rId8"/>
    <p:sldId id="275" r:id="rId9"/>
    <p:sldId id="271" r:id="rId10"/>
    <p:sldId id="276" r:id="rId11"/>
    <p:sldId id="284" r:id="rId12"/>
    <p:sldId id="268" r:id="rId13"/>
    <p:sldId id="279" r:id="rId14"/>
    <p:sldId id="280" r:id="rId15"/>
    <p:sldId id="278" r:id="rId16"/>
    <p:sldId id="266" r:id="rId17"/>
    <p:sldId id="272" r:id="rId18"/>
    <p:sldId id="263" r:id="rId19"/>
    <p:sldId id="267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4310"/>
    <a:srgbClr val="C55A11"/>
    <a:srgbClr val="B9EDFF"/>
    <a:srgbClr val="E4A880"/>
    <a:srgbClr val="EAB900"/>
    <a:srgbClr val="D6A800"/>
    <a:srgbClr val="2E75B6"/>
    <a:srgbClr val="00B0F0"/>
    <a:srgbClr val="BFAA6D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27ABD-8186-83BC-0FD8-3161A6F8DDF5}" v="34" dt="2023-08-01T17:23:35.202"/>
    <p1510:client id="{67DB7F29-BE34-636E-B0A1-E03B75610F7C}" v="10" dt="2023-07-11T13:44:37.916"/>
    <p1510:client id="{9420127A-11AE-9942-4AD2-267A2318410B}" v="148" dt="2023-08-01T16:10:09.232"/>
    <p1510:client id="{EE63CFA1-A93B-F1BE-6772-55467A2BE2F1}" v="1" dt="2023-08-01T18:53:44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79" d="100"/>
          <a:sy n="79" d="100"/>
        </p:scale>
        <p:origin x="1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FF6FA-0DB1-4510-9A3E-C1536E9431E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4F31E-B1FC-447F-8ADF-80DE60BE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04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Redo charts with para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4F31E-B1FC-447F-8ADF-80DE60BECD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47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4F31E-B1FC-447F-8ADF-80DE60BECD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50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4F31E-B1FC-447F-8ADF-80DE60BECD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65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4F31E-B1FC-447F-8ADF-80DE60BECD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99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4F31E-B1FC-447F-8ADF-80DE60BECD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4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ADDITIONAL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4F31E-B1FC-447F-8ADF-80DE60BECD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17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ADDITIONAL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4F31E-B1FC-447F-8ADF-80DE60BECD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61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4F31E-B1FC-447F-8ADF-80DE60BECD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95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ADDITIONAL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4F31E-B1FC-447F-8ADF-80DE60BECD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84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my problems with </a:t>
            </a:r>
            <a:r>
              <a:rPr lang="en-US" dirty="0" err="1"/>
              <a:t>fprime</a:t>
            </a:r>
            <a:r>
              <a:rPr lang="en-US" dirty="0"/>
              <a:t> was that it is new, but it has more promise than </a:t>
            </a:r>
            <a:r>
              <a:rPr lang="en-US" dirty="0" err="1"/>
              <a:t>cfs</a:t>
            </a:r>
            <a:r>
              <a:rPr lang="en-US" dirty="0"/>
              <a:t>. FPRIMEs future is everything, </a:t>
            </a:r>
            <a:r>
              <a:rPr lang="en-US" dirty="0" err="1"/>
              <a:t>cFS’s</a:t>
            </a:r>
            <a:r>
              <a:rPr lang="en-US" dirty="0"/>
              <a:t> future is what it already has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4F31E-B1FC-447F-8ADF-80DE60BECD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01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my problems with </a:t>
            </a:r>
            <a:r>
              <a:rPr lang="en-US" dirty="0" err="1"/>
              <a:t>fprime</a:t>
            </a:r>
            <a:r>
              <a:rPr lang="en-US" dirty="0"/>
              <a:t> was that it is new, but it has more promise than </a:t>
            </a:r>
            <a:r>
              <a:rPr lang="en-US" dirty="0" err="1"/>
              <a:t>cfs</a:t>
            </a:r>
            <a:r>
              <a:rPr lang="en-US" dirty="0"/>
              <a:t>. FPRIMEs future is everything, </a:t>
            </a:r>
            <a:r>
              <a:rPr lang="en-US" dirty="0" err="1"/>
              <a:t>cFS’s</a:t>
            </a:r>
            <a:r>
              <a:rPr lang="en-US" dirty="0"/>
              <a:t> future is what it already has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4F31E-B1FC-447F-8ADF-80DE60BECD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94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4F31E-B1FC-447F-8ADF-80DE60BECD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08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4F31E-B1FC-447F-8ADF-80DE60BECD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00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4F31E-B1FC-447F-8ADF-80DE60BECD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01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following slides are additional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4F31E-B1FC-447F-8ADF-80DE60BECD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32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Redo charts with para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4F31E-B1FC-447F-8ADF-80DE60BECD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92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4F31E-B1FC-447F-8ADF-80DE60BECD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50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23674-156C-5E48-86EC-055068428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647B1-1828-354E-A096-68DB3DC99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48CEA-493D-C243-B7FA-448690C0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BA34-BFC1-1442-ADE5-CE951822348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655F9-37D1-B74F-A278-1778598E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BCB85-BDD4-0147-BDF2-53B10E49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78F76-A5FD-E145-A1D5-63DD08226F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FFF261-07F0-4052-B5FF-41F7E28CEB89}"/>
              </a:ext>
            </a:extLst>
          </p:cNvPr>
          <p:cNvSpPr/>
          <p:nvPr userDrawn="1"/>
        </p:nvSpPr>
        <p:spPr>
          <a:xfrm>
            <a:off x="0" y="-10160"/>
            <a:ext cx="12192000" cy="686816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E186B6-01B4-42F4-AA10-A93890848253}"/>
              </a:ext>
            </a:extLst>
          </p:cNvPr>
          <p:cNvSpPr/>
          <p:nvPr userDrawn="1"/>
        </p:nvSpPr>
        <p:spPr>
          <a:xfrm>
            <a:off x="0" y="0"/>
            <a:ext cx="12192000" cy="62958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5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21F8-A4D2-264D-AAA4-178F3840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1C9BF-AA91-5D43-AB14-6BC5B99ED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0C971-E074-AA4D-BB77-FE6C8F8B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BA34-BFC1-1442-ADE5-CE951822348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3E25F-9C00-F645-B444-CE5FE6C8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C5469-1227-7A42-BE9E-62A5C6DC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78F76-A5FD-E145-A1D5-63DD0822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0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514BDC-5CE1-F14E-99D8-F152C2352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8E0FD-D379-5541-B6D1-5ED5BCEA6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88168-D15B-0948-B533-305066F8E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BA34-BFC1-1442-ADE5-CE951822348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2B64C-6039-7D42-9DAC-4E46CDF2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A4245-0523-5748-8A8E-F1D5AE70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78F76-A5FD-E145-A1D5-63DD0822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9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22FB-6F12-0B4A-A10E-EC1D8763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25260-D1E0-7A43-BA52-158AD453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5BADE-8626-D54B-B542-2C1AC83DF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BA34-BFC1-1442-ADE5-CE951822348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6762F-8B74-324A-B985-9753FBC9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C1AFD-8D25-C04B-B814-DA5C7C84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78F76-A5FD-E145-A1D5-63DD0822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5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04EC-08CE-2C4B-AC32-D06A555B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23B43-69FA-A445-9DA4-A54F38029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B20BE-A773-AB4A-995F-2E73A883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BA34-BFC1-1442-ADE5-CE951822348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F67CB-F299-3F4D-AE37-49A7F3AE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58BA3-DE90-5741-BFEF-18B88DAA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78F76-A5FD-E145-A1D5-63DD0822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5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0942-DF20-9444-B07B-3E7A4376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7F00-531F-3841-A496-065D60A6A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9E557-1530-D044-BDB9-A2750DEF9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85A17-70FB-2146-8E2D-503C8815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BA34-BFC1-1442-ADE5-CE951822348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1A2B7-02D6-7F4B-B727-527E2FB2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F0DA3-2E28-4E4C-828E-833F51F4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78F76-A5FD-E145-A1D5-63DD0822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7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E670-35CE-EB4B-A99A-A43916FE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25586-ED20-0541-BCB6-9D5959491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BCA7F-5E9F-8E47-863D-B5CF4E84D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500607-FC31-2A49-B2BA-DFA0381EB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C857E6-E7F1-F947-A21D-291B74259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13171-1EBF-0949-BEEB-94B8441F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BA34-BFC1-1442-ADE5-CE951822348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8926FC-9E8A-2E41-A2AA-FF7B9E7E7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E1540-B48F-B747-A201-AE723446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78F76-A5FD-E145-A1D5-63DD0822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9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C63B-91C5-F947-82FF-8934BE4C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37254-6144-664A-8E9C-46256736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BA34-BFC1-1442-ADE5-CE951822348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375FB-9FF2-AB46-950A-57324DCD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F7484-4CA3-514F-B26C-85695E2F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78F76-A5FD-E145-A1D5-63DD0822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2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E4A95A-E1CC-0744-AE46-59A7DCBEB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BA34-BFC1-1442-ADE5-CE951822348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AF8A7-ED10-6F4B-9D8B-89A82FA9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2FA54-B02A-D34E-BD9B-31F3D506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78F76-A5FD-E145-A1D5-63DD0822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6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492A-FEE1-8640-9C26-EC3CA336A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513FE-1842-7D4B-ABA5-BB6A21E1A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74E6C-0B96-1B4A-B9AC-EAA623D81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3F8A8-5F1C-0547-89E6-CC154616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BA34-BFC1-1442-ADE5-CE951822348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47F44-B33F-7846-8311-CB500ACC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A546D-75C1-2144-BEF7-A98E32DF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78F76-A5FD-E145-A1D5-63DD0822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3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50664-71E4-E94D-AAB3-7B276FD7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8C7B2-74F5-624D-AD3A-A2CB30866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69B67-E59D-EC44-8615-A78DF67E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BF79E-4EC0-9249-AD93-9EF75CCE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BA34-BFC1-1442-ADE5-CE951822348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246C2-8E5C-7C41-88E1-E77B6CDD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A2E44-B049-FA40-A581-825F24A1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78F76-A5FD-E145-A1D5-63DD0822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7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F4E4A-11E6-8349-A522-D55EA78BE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9105"/>
            <a:ext cx="10515600" cy="486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3A666-97D7-7F48-AE2B-629E01EBA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FBA34-BFC1-1442-ADE5-CE951822348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1A124-F50E-B74C-84B3-912B462DF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56B19-00B1-F540-A701-C8FF62021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78F76-A5FD-E145-A1D5-63DD08226F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A1DE30-9605-4C69-A751-E4C35D29A859}"/>
              </a:ext>
            </a:extLst>
          </p:cNvPr>
          <p:cNvSpPr/>
          <p:nvPr userDrawn="1"/>
        </p:nvSpPr>
        <p:spPr>
          <a:xfrm>
            <a:off x="0" y="1"/>
            <a:ext cx="12192000" cy="1090434"/>
          </a:xfrm>
          <a:prstGeom prst="rect">
            <a:avLst/>
          </a:prstGeom>
          <a:solidFill>
            <a:srgbClr val="00206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C2751B-3CBF-4F38-99A9-13804A0E2966}"/>
              </a:ext>
            </a:extLst>
          </p:cNvPr>
          <p:cNvSpPr/>
          <p:nvPr userDrawn="1"/>
        </p:nvSpPr>
        <p:spPr>
          <a:xfrm>
            <a:off x="0" y="1033411"/>
            <a:ext cx="12192000" cy="57024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A5CA8-4AAE-114F-A0FC-1D991CEEF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691" y="1"/>
            <a:ext cx="10515600" cy="1033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521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19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9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9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1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7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28.png"/><Relationship Id="rId9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sa.gov/sites/default/files/atoms/files/canham_and_levison-f_prime_overview-learn_forum-2022.pdf" TargetMode="External"/><Relationship Id="rId7" Type="http://schemas.openxmlformats.org/officeDocument/2006/relationships/hyperlink" Target="https://github.com/nasa/fprime/discussions/868" TargetMode="External"/><Relationship Id="rId2" Type="http://schemas.openxmlformats.org/officeDocument/2006/relationships/hyperlink" Target="https://cfs.gsfc.nasa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vefer.blogspot.com/2022/08/space-nerds-celebrate-launch-of-artemis.html" TargetMode="External"/><Relationship Id="rId5" Type="http://schemas.openxmlformats.org/officeDocument/2006/relationships/hyperlink" Target="https://nasa.github.io/fprime/" TargetMode="External"/><Relationship Id="rId4" Type="http://schemas.openxmlformats.org/officeDocument/2006/relationships/hyperlink" Target="https://nasa.github.io/fprime/Architecture/FPrimeArchitectureShor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ghtning Bolt 5">
            <a:extLst>
              <a:ext uri="{FF2B5EF4-FFF2-40B4-BE49-F238E27FC236}">
                <a16:creationId xmlns:a16="http://schemas.microsoft.com/office/drawing/2014/main" id="{EDA79AD8-23A3-46D4-98BA-AFBCD4C026B1}"/>
              </a:ext>
            </a:extLst>
          </p:cNvPr>
          <p:cNvSpPr/>
          <p:nvPr/>
        </p:nvSpPr>
        <p:spPr>
          <a:xfrm flipH="1">
            <a:off x="802413" y="25820"/>
            <a:ext cx="557235" cy="557235"/>
          </a:xfrm>
          <a:prstGeom prst="lightningBolt">
            <a:avLst/>
          </a:prstGeom>
          <a:solidFill>
            <a:srgbClr val="FFFF00"/>
          </a:solidFill>
          <a:ln w="19050">
            <a:solidFill>
              <a:srgbClr val="BFAA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EDFC39-3CB4-D94A-9DD7-95E496008BF7}"/>
              </a:ext>
            </a:extLst>
          </p:cNvPr>
          <p:cNvSpPr txBox="1"/>
          <p:nvPr/>
        </p:nvSpPr>
        <p:spPr>
          <a:xfrm>
            <a:off x="496189" y="36758"/>
            <a:ext cx="1162716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9050">
                  <a:solidFill>
                    <a:srgbClr val="BFAA6D"/>
                  </a:solidFill>
                </a:ln>
                <a:solidFill>
                  <a:schemeClr val="bg1"/>
                </a:solidFill>
              </a:rPr>
              <a:t>SURG</a:t>
            </a:r>
            <a:endParaRPr lang="en-US" sz="3600" b="1" dirty="0">
              <a:ln w="19050">
                <a:solidFill>
                  <a:srgbClr val="BFAA6D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6CF0AD-41DD-CA4F-8D4E-3313D8700A45}"/>
              </a:ext>
            </a:extLst>
          </p:cNvPr>
          <p:cNvSpPr txBox="1"/>
          <p:nvPr/>
        </p:nvSpPr>
        <p:spPr>
          <a:xfrm>
            <a:off x="2173573" y="-44731"/>
            <a:ext cx="7792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ParPro:</a:t>
            </a:r>
            <a:r>
              <a:rPr lang="en-US" sz="2400" b="1" dirty="0">
                <a:solidFill>
                  <a:srgbClr val="FFFF00"/>
                </a:solidFill>
              </a:rPr>
              <a:t> Flight Software Frameworks: cFS vs FPRIME </a:t>
            </a:r>
          </a:p>
          <a:p>
            <a:pPr algn="ctr"/>
            <a:r>
              <a:rPr lang="en-US" sz="1600" b="1" dirty="0">
                <a:solidFill>
                  <a:srgbClr val="FFFF00"/>
                </a:solidFill>
              </a:rPr>
              <a:t>Jonah Belback</a:t>
            </a: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59CD7A0F-ABA1-9D48-91E8-2923754BD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427" y="-24870"/>
            <a:ext cx="2121420" cy="67958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E7772AB-E605-4473-82BF-5BECEB52CA9E}"/>
              </a:ext>
            </a:extLst>
          </p:cNvPr>
          <p:cNvGrpSpPr/>
          <p:nvPr/>
        </p:nvGrpSpPr>
        <p:grpSpPr>
          <a:xfrm>
            <a:off x="41554" y="872096"/>
            <a:ext cx="6008108" cy="2399025"/>
            <a:chOff x="29980" y="941832"/>
            <a:chExt cx="6003536" cy="2716939"/>
          </a:xfrm>
          <a:solidFill>
            <a:srgbClr val="DEEBF7"/>
          </a:solidFill>
        </p:grpSpPr>
        <p:sp>
          <p:nvSpPr>
            <p:cNvPr id="4" name="Rectangle: Diagonal Corners Rounded 3">
              <a:extLst>
                <a:ext uri="{FF2B5EF4-FFF2-40B4-BE49-F238E27FC236}">
                  <a16:creationId xmlns:a16="http://schemas.microsoft.com/office/drawing/2014/main" id="{1AA2D12F-6BB9-4E1D-9660-AC81BCE21A6C}"/>
                </a:ext>
              </a:extLst>
            </p:cNvPr>
            <p:cNvSpPr/>
            <p:nvPr/>
          </p:nvSpPr>
          <p:spPr>
            <a:xfrm>
              <a:off x="4438735" y="941832"/>
              <a:ext cx="1594781" cy="2716939"/>
            </a:xfrm>
            <a:prstGeom prst="round2DiagRect">
              <a:avLst>
                <a:gd name="adj1" fmla="val 1442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B74C0F-51F9-4879-9A16-7B2A92B479E6}"/>
                </a:ext>
              </a:extLst>
            </p:cNvPr>
            <p:cNvSpPr/>
            <p:nvPr/>
          </p:nvSpPr>
          <p:spPr>
            <a:xfrm>
              <a:off x="29980" y="941832"/>
              <a:ext cx="4846939" cy="2716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C85282C-C8CB-47C8-865B-B0ADA5A38608}"/>
              </a:ext>
            </a:extLst>
          </p:cNvPr>
          <p:cNvSpPr/>
          <p:nvPr/>
        </p:nvSpPr>
        <p:spPr>
          <a:xfrm>
            <a:off x="184003" y="711253"/>
            <a:ext cx="5721531" cy="315894"/>
          </a:xfrm>
          <a:prstGeom prst="rect">
            <a:avLst/>
          </a:prstGeom>
          <a:gradFill flip="none" rotWithShape="1">
            <a:gsLst>
              <a:gs pos="0">
                <a:srgbClr val="26639A"/>
              </a:gs>
              <a:gs pos="100000">
                <a:srgbClr val="205382"/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metal">
            <a:bevelT h="25400" prst="coolSlant"/>
            <a:bevelB h="25400" prst="coolSlant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179696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I. Goals, Motivations, and Challenges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ADAD17B-2F4E-4914-8FE6-74CA73F6A7BF}"/>
              </a:ext>
            </a:extLst>
          </p:cNvPr>
          <p:cNvGrpSpPr/>
          <p:nvPr/>
        </p:nvGrpSpPr>
        <p:grpSpPr>
          <a:xfrm flipH="1">
            <a:off x="6142340" y="868682"/>
            <a:ext cx="6008108" cy="3689374"/>
            <a:chOff x="29980" y="941832"/>
            <a:chExt cx="6003536" cy="2716939"/>
          </a:xfrm>
          <a:solidFill>
            <a:srgbClr val="FBE5D6"/>
          </a:solidFill>
        </p:grpSpPr>
        <p:sp>
          <p:nvSpPr>
            <p:cNvPr id="28" name="Rectangle: Diagonal Corners Rounded 27">
              <a:extLst>
                <a:ext uri="{FF2B5EF4-FFF2-40B4-BE49-F238E27FC236}">
                  <a16:creationId xmlns:a16="http://schemas.microsoft.com/office/drawing/2014/main" id="{3762CF1D-59BB-4D1A-8F35-6AF7DA7EBC95}"/>
                </a:ext>
              </a:extLst>
            </p:cNvPr>
            <p:cNvSpPr/>
            <p:nvPr/>
          </p:nvSpPr>
          <p:spPr>
            <a:xfrm>
              <a:off x="4560564" y="941832"/>
              <a:ext cx="1472952" cy="2716939"/>
            </a:xfrm>
            <a:prstGeom prst="round2DiagRect">
              <a:avLst>
                <a:gd name="adj1" fmla="val 1442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06899F9-1DBA-4E5A-846E-71E15AC46F78}"/>
                </a:ext>
              </a:extLst>
            </p:cNvPr>
            <p:cNvSpPr/>
            <p:nvPr/>
          </p:nvSpPr>
          <p:spPr>
            <a:xfrm>
              <a:off x="29980" y="941832"/>
              <a:ext cx="4846939" cy="2716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4D63E302-2955-4404-A660-28C7C1192725}"/>
              </a:ext>
            </a:extLst>
          </p:cNvPr>
          <p:cNvSpPr/>
          <p:nvPr/>
        </p:nvSpPr>
        <p:spPr>
          <a:xfrm flipH="1">
            <a:off x="6286468" y="714667"/>
            <a:ext cx="5721530" cy="315894"/>
          </a:xfrm>
          <a:prstGeom prst="rect">
            <a:avLst/>
          </a:prstGeom>
          <a:gradFill flip="none" rotWithShape="1">
            <a:gsLst>
              <a:gs pos="0">
                <a:srgbClr val="9C4910"/>
              </a:gs>
              <a:gs pos="100000">
                <a:srgbClr val="76370C"/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metal">
            <a:bevelT h="25400" prst="coolSlant"/>
            <a:bevelB h="25400" prst="coolSlant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179696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III. Progress and Achievements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9D477A7-AECA-40D6-9155-26F1D84C7A83}"/>
              </a:ext>
            </a:extLst>
          </p:cNvPr>
          <p:cNvGrpSpPr/>
          <p:nvPr/>
        </p:nvGrpSpPr>
        <p:grpSpPr>
          <a:xfrm>
            <a:off x="41554" y="3516520"/>
            <a:ext cx="6008108" cy="3258594"/>
            <a:chOff x="29980" y="941832"/>
            <a:chExt cx="6003536" cy="2716939"/>
          </a:xfrm>
          <a:solidFill>
            <a:srgbClr val="FFF2CC"/>
          </a:solidFill>
        </p:grpSpPr>
        <p:sp>
          <p:nvSpPr>
            <p:cNvPr id="33" name="Rectangle: Diagonal Corners Rounded 32">
              <a:extLst>
                <a:ext uri="{FF2B5EF4-FFF2-40B4-BE49-F238E27FC236}">
                  <a16:creationId xmlns:a16="http://schemas.microsoft.com/office/drawing/2014/main" id="{A31C49C1-AFFB-48B3-A1FD-E1F4CD2A8509}"/>
                </a:ext>
              </a:extLst>
            </p:cNvPr>
            <p:cNvSpPr/>
            <p:nvPr/>
          </p:nvSpPr>
          <p:spPr>
            <a:xfrm>
              <a:off x="4608936" y="941832"/>
              <a:ext cx="1424580" cy="2716939"/>
            </a:xfrm>
            <a:prstGeom prst="round2DiagRect">
              <a:avLst>
                <a:gd name="adj1" fmla="val 1442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2E2A5F-7BAC-49E8-BE5A-8AA0364C0AA3}"/>
                </a:ext>
              </a:extLst>
            </p:cNvPr>
            <p:cNvSpPr/>
            <p:nvPr/>
          </p:nvSpPr>
          <p:spPr>
            <a:xfrm>
              <a:off x="29980" y="941832"/>
              <a:ext cx="4846939" cy="2716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C73EE6D-FDA2-4C87-BCCE-7A79D79B65BC}"/>
              </a:ext>
            </a:extLst>
          </p:cNvPr>
          <p:cNvSpPr/>
          <p:nvPr/>
        </p:nvSpPr>
        <p:spPr>
          <a:xfrm>
            <a:off x="184003" y="3361127"/>
            <a:ext cx="5721531" cy="315894"/>
          </a:xfrm>
          <a:prstGeom prst="rect">
            <a:avLst/>
          </a:prstGeom>
          <a:gradFill flip="none" rotWithShape="1">
            <a:gsLst>
              <a:gs pos="0">
                <a:srgbClr val="9A7200"/>
              </a:gs>
              <a:gs pos="100000">
                <a:srgbClr val="826000"/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metal">
            <a:bevelT h="25400" prst="coolSlant"/>
            <a:bevelB h="25400" prst="coolSlant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179696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II. Approach and Methods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7C382DF-AAD1-4AF7-973E-0F24F0EDFF94}"/>
              </a:ext>
            </a:extLst>
          </p:cNvPr>
          <p:cNvGrpSpPr/>
          <p:nvPr/>
        </p:nvGrpSpPr>
        <p:grpSpPr>
          <a:xfrm flipH="1">
            <a:off x="6142336" y="4811058"/>
            <a:ext cx="6008109" cy="1964055"/>
            <a:chOff x="29981" y="941832"/>
            <a:chExt cx="6003537" cy="1958880"/>
          </a:xfrm>
          <a:solidFill>
            <a:srgbClr val="E2F0D9"/>
          </a:solidFill>
        </p:grpSpPr>
        <p:sp>
          <p:nvSpPr>
            <p:cNvPr id="37" name="Rectangle: Diagonal Corners Rounded 36">
              <a:extLst>
                <a:ext uri="{FF2B5EF4-FFF2-40B4-BE49-F238E27FC236}">
                  <a16:creationId xmlns:a16="http://schemas.microsoft.com/office/drawing/2014/main" id="{66A85B52-5787-4662-9732-30ADDBFC0DFB}"/>
                </a:ext>
              </a:extLst>
            </p:cNvPr>
            <p:cNvSpPr/>
            <p:nvPr/>
          </p:nvSpPr>
          <p:spPr>
            <a:xfrm>
              <a:off x="4608938" y="941832"/>
              <a:ext cx="1424580" cy="1958880"/>
            </a:xfrm>
            <a:prstGeom prst="round2DiagRect">
              <a:avLst>
                <a:gd name="adj1" fmla="val 1442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47CF33C-7A29-444D-91FC-2DF9D6D17DA8}"/>
                </a:ext>
              </a:extLst>
            </p:cNvPr>
            <p:cNvSpPr/>
            <p:nvPr/>
          </p:nvSpPr>
          <p:spPr>
            <a:xfrm>
              <a:off x="29981" y="941832"/>
              <a:ext cx="4846938" cy="1958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418632E-55E7-4D9E-8005-973D593F5296}"/>
              </a:ext>
            </a:extLst>
          </p:cNvPr>
          <p:cNvSpPr/>
          <p:nvPr/>
        </p:nvSpPr>
        <p:spPr>
          <a:xfrm flipH="1">
            <a:off x="6286468" y="4642746"/>
            <a:ext cx="5721530" cy="315894"/>
          </a:xfrm>
          <a:prstGeom prst="rect">
            <a:avLst/>
          </a:prstGeom>
          <a:gradFill flip="none" rotWithShape="1">
            <a:gsLst>
              <a:gs pos="0">
                <a:srgbClr val="4F7E32"/>
              </a:gs>
              <a:gs pos="100000">
                <a:srgbClr val="375723"/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metal">
            <a:bevelT h="25400" prst="coolSlant"/>
            <a:bevelB h="25400" prst="coolSlant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179696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IV: Conclusions and Future Research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DC79A6-F9DE-43B4-8B40-8AAF4212B493}"/>
              </a:ext>
            </a:extLst>
          </p:cNvPr>
          <p:cNvSpPr txBox="1"/>
          <p:nvPr/>
        </p:nvSpPr>
        <p:spPr>
          <a:xfrm>
            <a:off x="82133" y="978839"/>
            <a:ext cx="57215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75000"/>
            </a:pPr>
            <a:r>
              <a:rPr lang="en-US" sz="1600" b="1" dirty="0"/>
              <a:t>Goals</a:t>
            </a: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600" dirty="0"/>
              <a:t>Research and compare the long Golden Standard to a popular new alternative</a:t>
            </a:r>
          </a:p>
          <a:p>
            <a:pPr>
              <a:buSzPct val="75000"/>
            </a:pPr>
            <a:r>
              <a:rPr lang="en-US" sz="1600" b="1" dirty="0"/>
              <a:t>Motivations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r>
              <a:rPr lang="en-US" sz="1600" dirty="0"/>
              <a:t>Wanted to do something with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Telemetry</a:t>
            </a:r>
            <a:endParaRPr lang="en-US" sz="1600" dirty="0"/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600" dirty="0"/>
              <a:t>Custom app in existing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Architecture</a:t>
            </a:r>
            <a:endParaRPr lang="en-US" sz="1600" dirty="0"/>
          </a:p>
          <a:p>
            <a:pPr>
              <a:buSzPct val="75000"/>
            </a:pPr>
            <a:r>
              <a:rPr lang="en-US" sz="1600" b="1" dirty="0"/>
              <a:t>Challenges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r>
              <a:rPr lang="en-US" sz="1600" dirty="0"/>
              <a:t>FPRIME’s </a:t>
            </a:r>
            <a:r>
              <a:rPr lang="en-US" sz="1600" b="1" dirty="0">
                <a:solidFill>
                  <a:srgbClr val="2E75B6"/>
                </a:solidFill>
              </a:rPr>
              <a:t>inexperience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r>
              <a:rPr lang="en-US" sz="1600" dirty="0"/>
              <a:t>Cross language interaction, very specific problems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84B73F-8C3C-4416-B257-92BFFBE9EBA4}"/>
              </a:ext>
            </a:extLst>
          </p:cNvPr>
          <p:cNvSpPr txBox="1"/>
          <p:nvPr/>
        </p:nvSpPr>
        <p:spPr>
          <a:xfrm>
            <a:off x="76822" y="3652920"/>
            <a:ext cx="58019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75000"/>
            </a:pPr>
            <a:r>
              <a:rPr lang="en-US" sz="1600" b="1" dirty="0"/>
              <a:t>Automated Testing with Dynamic Algorithm Injection</a:t>
            </a: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600" dirty="0"/>
              <a:t>Researched both Framework’s goals and approach</a:t>
            </a: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600" dirty="0"/>
              <a:t>Used Ubuntu VM, automated testing with </a:t>
            </a:r>
            <a:r>
              <a:rPr lang="en-US" sz="1600" b="1" dirty="0">
                <a:solidFill>
                  <a:srgbClr val="D6A800"/>
                </a:solidFill>
              </a:rPr>
              <a:t>Python</a:t>
            </a:r>
            <a:r>
              <a:rPr lang="en-US" sz="1600" dirty="0"/>
              <a:t> and </a:t>
            </a:r>
            <a:r>
              <a:rPr lang="en-US" sz="1600" b="1" dirty="0">
                <a:solidFill>
                  <a:srgbClr val="EAB900"/>
                </a:solidFill>
              </a:rPr>
              <a:t>shell scripts</a:t>
            </a:r>
            <a:r>
              <a:rPr lang="en-US" sz="1600" dirty="0"/>
              <a:t>, custom app in both programs and algorithms for comparison in C with </a:t>
            </a:r>
            <a:r>
              <a:rPr lang="en-US" sz="1600" b="1" dirty="0">
                <a:solidFill>
                  <a:srgbClr val="EAB900"/>
                </a:solidFill>
              </a:rPr>
              <a:t>dynamic injection</a:t>
            </a: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600" dirty="0"/>
              <a:t>Design of logs and what metrics could be made</a:t>
            </a:r>
          </a:p>
          <a:p>
            <a:pPr marL="742950" lvl="1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EAB900"/>
                </a:solidFill>
              </a:rPr>
              <a:t>Limitations</a:t>
            </a:r>
            <a:r>
              <a:rPr lang="en-US" sz="1600" dirty="0"/>
              <a:t> of what could be fairly compared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C74543-5F9E-4C7B-8C5D-17A86283AEC7}"/>
              </a:ext>
            </a:extLst>
          </p:cNvPr>
          <p:cNvSpPr txBox="1"/>
          <p:nvPr/>
        </p:nvSpPr>
        <p:spPr>
          <a:xfrm>
            <a:off x="6240905" y="1037207"/>
            <a:ext cx="5951095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SzPct val="75000"/>
            </a:pPr>
            <a:r>
              <a:rPr lang="en-US" sz="1600" b="1" dirty="0"/>
              <a:t>Context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r>
              <a:rPr lang="en-US" sz="1600" dirty="0"/>
              <a:t>Some metrics </a:t>
            </a:r>
            <a:r>
              <a:rPr lang="en-US" sz="1600" b="1" dirty="0">
                <a:solidFill>
                  <a:srgbClr val="C55A11"/>
                </a:solidFill>
              </a:rPr>
              <a:t>weren’t fair </a:t>
            </a:r>
            <a:r>
              <a:rPr lang="en-US" sz="1600" dirty="0"/>
              <a:t>to compare from diff UI</a:t>
            </a:r>
          </a:p>
          <a:p>
            <a:pPr>
              <a:buSzPct val="75000"/>
            </a:pPr>
            <a:r>
              <a:rPr lang="en-US" sz="1600" b="1" dirty="0"/>
              <a:t>Results</a:t>
            </a: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600" dirty="0"/>
              <a:t>FPRIME has</a:t>
            </a:r>
            <a:r>
              <a:rPr lang="en-US" sz="1600" b="1" dirty="0">
                <a:solidFill>
                  <a:srgbClr val="C55A11"/>
                </a:solidFill>
              </a:rPr>
              <a:t> faster execution </a:t>
            </a:r>
            <a:r>
              <a:rPr lang="en-US" sz="1600" dirty="0"/>
              <a:t>(10-100x), but </a:t>
            </a:r>
            <a:r>
              <a:rPr lang="en-US" sz="1600" b="1" dirty="0">
                <a:solidFill>
                  <a:srgbClr val="C55A11"/>
                </a:solidFill>
              </a:rPr>
              <a:t>slows</a:t>
            </a:r>
            <a:r>
              <a:rPr lang="en-US" sz="1600" dirty="0"/>
              <a:t> over exec’s</a:t>
            </a: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600" dirty="0"/>
              <a:t>FPRIME has a </a:t>
            </a:r>
            <a:r>
              <a:rPr lang="en-US" sz="1600" b="1" dirty="0">
                <a:solidFill>
                  <a:srgbClr val="C55A11"/>
                </a:solidFill>
              </a:rPr>
              <a:t>slower start up </a:t>
            </a:r>
            <a:r>
              <a:rPr lang="en-US" sz="1600" dirty="0"/>
              <a:t>(</a:t>
            </a:r>
            <a:r>
              <a:rPr lang="en-US" sz="1600" dirty="0" err="1"/>
              <a:t>cFS</a:t>
            </a:r>
            <a:r>
              <a:rPr lang="en-US" sz="1600" dirty="0"/>
              <a:t> is 1.85x faster initializing)</a:t>
            </a:r>
            <a:endParaRPr lang="en-US" sz="1600" dirty="0">
              <a:cs typeface="Calibri"/>
            </a:endParaRP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600" dirty="0"/>
              <a:t>FPRIME’s poor general </a:t>
            </a:r>
            <a:r>
              <a:rPr lang="en-US" sz="1600" b="1" dirty="0">
                <a:solidFill>
                  <a:srgbClr val="C55A11"/>
                </a:solidFill>
              </a:rPr>
              <a:t>overviews</a:t>
            </a:r>
            <a:r>
              <a:rPr lang="en-US" sz="1600" dirty="0"/>
              <a:t> and </a:t>
            </a:r>
            <a:r>
              <a:rPr lang="en-US" sz="1600" b="1" dirty="0">
                <a:solidFill>
                  <a:srgbClr val="C55A11"/>
                </a:solidFill>
              </a:rPr>
              <a:t>website</a:t>
            </a: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600" dirty="0"/>
              <a:t>FPRIME’s more abstracted </a:t>
            </a:r>
            <a:r>
              <a:rPr lang="en-US" sz="1600" b="1" dirty="0">
                <a:solidFill>
                  <a:srgbClr val="C55A11"/>
                </a:solidFill>
              </a:rPr>
              <a:t>app design</a:t>
            </a:r>
            <a:r>
              <a:rPr lang="en-US" sz="1600" dirty="0"/>
              <a:t> and construction</a:t>
            </a: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600" dirty="0"/>
              <a:t>Differences in how both Frameworks Thread and message Apps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7AF520-E1E6-44BA-B87D-4BA21D1283E5}"/>
              </a:ext>
            </a:extLst>
          </p:cNvPr>
          <p:cNvSpPr txBox="1"/>
          <p:nvPr/>
        </p:nvSpPr>
        <p:spPr>
          <a:xfrm>
            <a:off x="6240905" y="4966013"/>
            <a:ext cx="59510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75000"/>
            </a:pPr>
            <a:r>
              <a:rPr lang="en-US" sz="1600" b="1" dirty="0"/>
              <a:t>Achieved Understanding of Frameworks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r>
              <a:rPr lang="en-US" sz="1600" dirty="0"/>
              <a:t>How they are constructed, connected (porting, threading)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sz="1600" dirty="0"/>
              <a:t>Interaction with custom apps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r>
              <a:rPr lang="en-US" sz="1600" dirty="0"/>
              <a:t>I’d like to thank all SURG mentors</a:t>
            </a:r>
          </a:p>
          <a:p>
            <a:pPr>
              <a:buSzPct val="75000"/>
            </a:pPr>
            <a:r>
              <a:rPr lang="en-US" sz="1600" b="1" dirty="0"/>
              <a:t>Next Steps/Lessons Learned</a:t>
            </a:r>
            <a:endParaRPr lang="en-US" sz="1600" dirty="0"/>
          </a:p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r>
              <a:rPr lang="en-US" sz="1600" dirty="0"/>
              <a:t>Higher level custom apps, integration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r>
              <a:rPr lang="en-US" sz="1600" dirty="0"/>
              <a:t>Done in separate device rather then VM (</a:t>
            </a:r>
            <a:r>
              <a:rPr lang="en-US" sz="1600" dirty="0" err="1"/>
              <a:t>ie</a:t>
            </a:r>
            <a:r>
              <a:rPr lang="en-US" sz="1600" dirty="0"/>
              <a:t>. rasp pi)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endParaRPr lang="en-US" sz="1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2109D95-3E5B-47CD-8752-A623E71BB8B8}"/>
              </a:ext>
            </a:extLst>
          </p:cNvPr>
          <p:cNvSpPr txBox="1"/>
          <p:nvPr/>
        </p:nvSpPr>
        <p:spPr>
          <a:xfrm>
            <a:off x="4936009" y="3643263"/>
            <a:ext cx="1144024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800" b="1" u="sng" dirty="0"/>
              <a:t>VM</a:t>
            </a:r>
            <a:r>
              <a:rPr lang="en-US" sz="800" b="1" dirty="0"/>
              <a:t>: Virtual Machine</a:t>
            </a:r>
            <a:endParaRPr lang="en-US" sz="800" b="1" u="sng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D0503C9-78D4-49B6-A2EB-0D699A0FCDB0}"/>
              </a:ext>
            </a:extLst>
          </p:cNvPr>
          <p:cNvSpPr txBox="1"/>
          <p:nvPr/>
        </p:nvSpPr>
        <p:spPr>
          <a:xfrm>
            <a:off x="1145763" y="316494"/>
            <a:ext cx="116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EXPO</a:t>
            </a:r>
            <a:endParaRPr lang="en-US" sz="2000" b="1" dirty="0">
              <a:ln w="63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16ACAD-BD6E-4804-9C73-79335EEBF1AD}"/>
              </a:ext>
            </a:extLst>
          </p:cNvPr>
          <p:cNvSpPr txBox="1"/>
          <p:nvPr/>
        </p:nvSpPr>
        <p:spPr>
          <a:xfrm>
            <a:off x="9658" y="-26428"/>
            <a:ext cx="81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SHREC</a:t>
            </a:r>
            <a:endParaRPr lang="en-US" sz="2000" b="1" dirty="0">
              <a:ln w="63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4D9813B-8562-447E-A384-4EB6B1F63F3C}"/>
              </a:ext>
            </a:extLst>
          </p:cNvPr>
          <p:cNvSpPr txBox="1"/>
          <p:nvPr/>
        </p:nvSpPr>
        <p:spPr>
          <a:xfrm>
            <a:off x="-234797" y="316494"/>
            <a:ext cx="116271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 dirty="0">
                <a:ln w="63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2023</a:t>
            </a:r>
          </a:p>
        </p:txBody>
      </p:sp>
      <p:pic>
        <p:nvPicPr>
          <p:cNvPr id="2050" name="Picture 2" descr="Fprime logo for the readme · nasa fprime · Discussion #1641 ...">
            <a:extLst>
              <a:ext uri="{FF2B5EF4-FFF2-40B4-BE49-F238E27FC236}">
                <a16:creationId xmlns:a16="http://schemas.microsoft.com/office/drawing/2014/main" id="{5C243552-C523-0A1F-CA7A-AB744D612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3" t="11179" r="6288" b="8634"/>
          <a:stretch/>
        </p:blipFill>
        <p:spPr bwMode="auto">
          <a:xfrm>
            <a:off x="4834761" y="2118994"/>
            <a:ext cx="1148286" cy="104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D753D64A-4619-8975-B1BF-A655561E2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6202" y="1522023"/>
            <a:ext cx="1409141" cy="1046016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ECE8C19-005C-D485-7AF9-3D57246E5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751" y="2024314"/>
            <a:ext cx="593527" cy="50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79B99D-8383-980C-F0F6-C6989AFE9B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9734" y="5674669"/>
            <a:ext cx="2954703" cy="932578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EB99E8-37D7-262E-4FA8-7F3AC86C49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3954" y="5468802"/>
            <a:ext cx="1530708" cy="1195129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C27CAE0-2F4F-00C3-8B0A-C73955FCF2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003" y="5718129"/>
            <a:ext cx="854879" cy="821023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86CCC7-23AE-1062-D741-D8C7AEEA2D5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880"/>
          <a:stretch/>
        </p:blipFill>
        <p:spPr>
          <a:xfrm>
            <a:off x="8951117" y="3100663"/>
            <a:ext cx="1449308" cy="1335696"/>
          </a:xfrm>
          <a:prstGeom prst="rect">
            <a:avLst/>
          </a:prstGeom>
          <a:ln w="28575">
            <a:solidFill>
              <a:srgbClr val="8E4310"/>
            </a:solidFill>
          </a:ln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FD949B-9939-8A9E-5676-3E2A5D665E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28063" y="3096060"/>
            <a:ext cx="1586702" cy="1330465"/>
          </a:xfrm>
          <a:prstGeom prst="rect">
            <a:avLst/>
          </a:prstGeom>
          <a:ln w="28575">
            <a:solidFill>
              <a:srgbClr val="8E4310"/>
            </a:solidFill>
          </a:ln>
        </p:spPr>
      </p:pic>
      <p:pic>
        <p:nvPicPr>
          <p:cNvPr id="7" name="Picture 6" descr="A graph of a bar chart&#10;&#10;Description automatically generated">
            <a:extLst>
              <a:ext uri="{FF2B5EF4-FFF2-40B4-BE49-F238E27FC236}">
                <a16:creationId xmlns:a16="http://schemas.microsoft.com/office/drawing/2014/main" id="{88C9DCA2-19F9-B1D7-EEDB-9F1C9B5200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79089" y="3095038"/>
            <a:ext cx="2207100" cy="1335201"/>
          </a:xfrm>
          <a:prstGeom prst="rect">
            <a:avLst/>
          </a:prstGeom>
          <a:ln w="28575">
            <a:solidFill>
              <a:srgbClr val="8E431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622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A18D7-E173-2E21-272E-52DE3158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Questions?</a:t>
            </a:r>
          </a:p>
        </p:txBody>
      </p:sp>
      <p:pic>
        <p:nvPicPr>
          <p:cNvPr id="4" name="Picture 2" descr="Fprime logo for the readme · nasa fprime · Discussion #1641 ...">
            <a:extLst>
              <a:ext uri="{FF2B5EF4-FFF2-40B4-BE49-F238E27FC236}">
                <a16:creationId xmlns:a16="http://schemas.microsoft.com/office/drawing/2014/main" id="{072DC12A-08EE-1C3A-D9B5-0252ADC05E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3" t="11179" r="6288" b="8634"/>
          <a:stretch/>
        </p:blipFill>
        <p:spPr bwMode="auto">
          <a:xfrm>
            <a:off x="7663265" y="2183120"/>
            <a:ext cx="3888681" cy="354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19AE4F6B-5CEA-356F-8FF7-3E8B64C7F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69" y="2183120"/>
            <a:ext cx="4489122" cy="3332309"/>
          </a:xfrm>
          <a:prstGeom prst="rect">
            <a:avLst/>
          </a:prstGeom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FD6D96FC-3426-C38D-8609-A16826FA4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229" y="2619614"/>
            <a:ext cx="1888569" cy="16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479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ghtning Bolt 5">
            <a:extLst>
              <a:ext uri="{FF2B5EF4-FFF2-40B4-BE49-F238E27FC236}">
                <a16:creationId xmlns:a16="http://schemas.microsoft.com/office/drawing/2014/main" id="{EDA79AD8-23A3-46D4-98BA-AFBCD4C026B1}"/>
              </a:ext>
            </a:extLst>
          </p:cNvPr>
          <p:cNvSpPr/>
          <p:nvPr/>
        </p:nvSpPr>
        <p:spPr>
          <a:xfrm flipH="1">
            <a:off x="802413" y="25820"/>
            <a:ext cx="557235" cy="557235"/>
          </a:xfrm>
          <a:prstGeom prst="lightningBolt">
            <a:avLst/>
          </a:prstGeom>
          <a:solidFill>
            <a:srgbClr val="FFFF00"/>
          </a:solidFill>
          <a:ln w="19050">
            <a:solidFill>
              <a:srgbClr val="BFAA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EDFC39-3CB4-D94A-9DD7-95E496008BF7}"/>
              </a:ext>
            </a:extLst>
          </p:cNvPr>
          <p:cNvSpPr txBox="1"/>
          <p:nvPr/>
        </p:nvSpPr>
        <p:spPr>
          <a:xfrm>
            <a:off x="496189" y="36758"/>
            <a:ext cx="1162716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9050">
                  <a:solidFill>
                    <a:srgbClr val="BFAA6D"/>
                  </a:solidFill>
                </a:ln>
                <a:solidFill>
                  <a:schemeClr val="bg1"/>
                </a:solidFill>
              </a:rPr>
              <a:t>SURG</a:t>
            </a:r>
            <a:endParaRPr lang="en-US" sz="3600" b="1" dirty="0">
              <a:ln w="19050">
                <a:solidFill>
                  <a:srgbClr val="BFAA6D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6CF0AD-41DD-CA4F-8D4E-3313D8700A45}"/>
              </a:ext>
            </a:extLst>
          </p:cNvPr>
          <p:cNvSpPr txBox="1"/>
          <p:nvPr/>
        </p:nvSpPr>
        <p:spPr>
          <a:xfrm>
            <a:off x="2173573" y="-44731"/>
            <a:ext cx="7792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ParPro:</a:t>
            </a:r>
            <a:r>
              <a:rPr lang="en-US" sz="2400" b="1" dirty="0">
                <a:solidFill>
                  <a:srgbClr val="FFFF00"/>
                </a:solidFill>
              </a:rPr>
              <a:t> Flight Software Frameworks: cFS vs FPRIME </a:t>
            </a:r>
          </a:p>
          <a:p>
            <a:pPr algn="ctr"/>
            <a:r>
              <a:rPr lang="en-US" sz="1600" b="1" dirty="0">
                <a:solidFill>
                  <a:srgbClr val="FFFF00"/>
                </a:solidFill>
              </a:rPr>
              <a:t>Jonah Belback</a:t>
            </a: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59CD7A0F-ABA1-9D48-91E8-2923754BD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427" y="-24870"/>
            <a:ext cx="2121420" cy="67958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E7772AB-E605-4473-82BF-5BECEB52CA9E}"/>
              </a:ext>
            </a:extLst>
          </p:cNvPr>
          <p:cNvGrpSpPr/>
          <p:nvPr/>
        </p:nvGrpSpPr>
        <p:grpSpPr>
          <a:xfrm>
            <a:off x="41554" y="872096"/>
            <a:ext cx="6008108" cy="2399025"/>
            <a:chOff x="29980" y="941832"/>
            <a:chExt cx="6003536" cy="2716939"/>
          </a:xfrm>
          <a:solidFill>
            <a:srgbClr val="DEEBF7"/>
          </a:solidFill>
        </p:grpSpPr>
        <p:sp>
          <p:nvSpPr>
            <p:cNvPr id="4" name="Rectangle: Diagonal Corners Rounded 3">
              <a:extLst>
                <a:ext uri="{FF2B5EF4-FFF2-40B4-BE49-F238E27FC236}">
                  <a16:creationId xmlns:a16="http://schemas.microsoft.com/office/drawing/2014/main" id="{1AA2D12F-6BB9-4E1D-9660-AC81BCE21A6C}"/>
                </a:ext>
              </a:extLst>
            </p:cNvPr>
            <p:cNvSpPr/>
            <p:nvPr/>
          </p:nvSpPr>
          <p:spPr>
            <a:xfrm>
              <a:off x="4438735" y="941832"/>
              <a:ext cx="1594781" cy="2716939"/>
            </a:xfrm>
            <a:prstGeom prst="round2DiagRect">
              <a:avLst>
                <a:gd name="adj1" fmla="val 1442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B74C0F-51F9-4879-9A16-7B2A92B479E6}"/>
                </a:ext>
              </a:extLst>
            </p:cNvPr>
            <p:cNvSpPr/>
            <p:nvPr/>
          </p:nvSpPr>
          <p:spPr>
            <a:xfrm>
              <a:off x="29980" y="941832"/>
              <a:ext cx="4846939" cy="2716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C85282C-C8CB-47C8-865B-B0ADA5A38608}"/>
              </a:ext>
            </a:extLst>
          </p:cNvPr>
          <p:cNvSpPr/>
          <p:nvPr/>
        </p:nvSpPr>
        <p:spPr>
          <a:xfrm>
            <a:off x="184003" y="711253"/>
            <a:ext cx="5721531" cy="315894"/>
          </a:xfrm>
          <a:prstGeom prst="rect">
            <a:avLst/>
          </a:prstGeom>
          <a:gradFill flip="none" rotWithShape="1">
            <a:gsLst>
              <a:gs pos="0">
                <a:srgbClr val="26639A"/>
              </a:gs>
              <a:gs pos="100000">
                <a:srgbClr val="205382"/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metal">
            <a:bevelT h="25400" prst="coolSlant"/>
            <a:bevelB h="25400" prst="coolSlant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179696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I. Goals, Motivations, and Challenges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ADAD17B-2F4E-4914-8FE6-74CA73F6A7BF}"/>
              </a:ext>
            </a:extLst>
          </p:cNvPr>
          <p:cNvGrpSpPr/>
          <p:nvPr/>
        </p:nvGrpSpPr>
        <p:grpSpPr>
          <a:xfrm flipH="1">
            <a:off x="6142340" y="868682"/>
            <a:ext cx="6008108" cy="3689374"/>
            <a:chOff x="29980" y="941832"/>
            <a:chExt cx="6003536" cy="2716939"/>
          </a:xfrm>
          <a:solidFill>
            <a:srgbClr val="FBE5D6"/>
          </a:solidFill>
        </p:grpSpPr>
        <p:sp>
          <p:nvSpPr>
            <p:cNvPr id="28" name="Rectangle: Diagonal Corners Rounded 27">
              <a:extLst>
                <a:ext uri="{FF2B5EF4-FFF2-40B4-BE49-F238E27FC236}">
                  <a16:creationId xmlns:a16="http://schemas.microsoft.com/office/drawing/2014/main" id="{3762CF1D-59BB-4D1A-8F35-6AF7DA7EBC95}"/>
                </a:ext>
              </a:extLst>
            </p:cNvPr>
            <p:cNvSpPr/>
            <p:nvPr/>
          </p:nvSpPr>
          <p:spPr>
            <a:xfrm>
              <a:off x="4560564" y="941832"/>
              <a:ext cx="1472952" cy="2716939"/>
            </a:xfrm>
            <a:prstGeom prst="round2DiagRect">
              <a:avLst>
                <a:gd name="adj1" fmla="val 1442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06899F9-1DBA-4E5A-846E-71E15AC46F78}"/>
                </a:ext>
              </a:extLst>
            </p:cNvPr>
            <p:cNvSpPr/>
            <p:nvPr/>
          </p:nvSpPr>
          <p:spPr>
            <a:xfrm>
              <a:off x="29980" y="941832"/>
              <a:ext cx="4846939" cy="2716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4D63E302-2955-4404-A660-28C7C1192725}"/>
              </a:ext>
            </a:extLst>
          </p:cNvPr>
          <p:cNvSpPr/>
          <p:nvPr/>
        </p:nvSpPr>
        <p:spPr>
          <a:xfrm flipH="1">
            <a:off x="6286468" y="714667"/>
            <a:ext cx="5721530" cy="315894"/>
          </a:xfrm>
          <a:prstGeom prst="rect">
            <a:avLst/>
          </a:prstGeom>
          <a:gradFill flip="none" rotWithShape="1">
            <a:gsLst>
              <a:gs pos="0">
                <a:srgbClr val="9C4910"/>
              </a:gs>
              <a:gs pos="100000">
                <a:srgbClr val="76370C"/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metal">
            <a:bevelT h="25400" prst="coolSlant"/>
            <a:bevelB h="25400" prst="coolSlant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179696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III. Progress and Achievements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9D477A7-AECA-40D6-9155-26F1D84C7A83}"/>
              </a:ext>
            </a:extLst>
          </p:cNvPr>
          <p:cNvGrpSpPr/>
          <p:nvPr/>
        </p:nvGrpSpPr>
        <p:grpSpPr>
          <a:xfrm>
            <a:off x="41554" y="3516520"/>
            <a:ext cx="6008108" cy="3258594"/>
            <a:chOff x="29980" y="941832"/>
            <a:chExt cx="6003536" cy="2716939"/>
          </a:xfrm>
          <a:solidFill>
            <a:srgbClr val="FFF2CC"/>
          </a:solidFill>
        </p:grpSpPr>
        <p:sp>
          <p:nvSpPr>
            <p:cNvPr id="33" name="Rectangle: Diagonal Corners Rounded 32">
              <a:extLst>
                <a:ext uri="{FF2B5EF4-FFF2-40B4-BE49-F238E27FC236}">
                  <a16:creationId xmlns:a16="http://schemas.microsoft.com/office/drawing/2014/main" id="{A31C49C1-AFFB-48B3-A1FD-E1F4CD2A8509}"/>
                </a:ext>
              </a:extLst>
            </p:cNvPr>
            <p:cNvSpPr/>
            <p:nvPr/>
          </p:nvSpPr>
          <p:spPr>
            <a:xfrm>
              <a:off x="4608936" y="941832"/>
              <a:ext cx="1424580" cy="2716939"/>
            </a:xfrm>
            <a:prstGeom prst="round2DiagRect">
              <a:avLst>
                <a:gd name="adj1" fmla="val 1442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2E2A5F-7BAC-49E8-BE5A-8AA0364C0AA3}"/>
                </a:ext>
              </a:extLst>
            </p:cNvPr>
            <p:cNvSpPr/>
            <p:nvPr/>
          </p:nvSpPr>
          <p:spPr>
            <a:xfrm>
              <a:off x="29980" y="941832"/>
              <a:ext cx="4846939" cy="2716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C73EE6D-FDA2-4C87-BCCE-7A79D79B65BC}"/>
              </a:ext>
            </a:extLst>
          </p:cNvPr>
          <p:cNvSpPr/>
          <p:nvPr/>
        </p:nvSpPr>
        <p:spPr>
          <a:xfrm>
            <a:off x="184003" y="3361127"/>
            <a:ext cx="5721531" cy="315894"/>
          </a:xfrm>
          <a:prstGeom prst="rect">
            <a:avLst/>
          </a:prstGeom>
          <a:gradFill flip="none" rotWithShape="1">
            <a:gsLst>
              <a:gs pos="0">
                <a:srgbClr val="9A7200"/>
              </a:gs>
              <a:gs pos="100000">
                <a:srgbClr val="826000"/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metal">
            <a:bevelT h="25400" prst="coolSlant"/>
            <a:bevelB h="25400" prst="coolSlant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179696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II. Approach and Methods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7C382DF-AAD1-4AF7-973E-0F24F0EDFF94}"/>
              </a:ext>
            </a:extLst>
          </p:cNvPr>
          <p:cNvGrpSpPr/>
          <p:nvPr/>
        </p:nvGrpSpPr>
        <p:grpSpPr>
          <a:xfrm flipH="1">
            <a:off x="6142336" y="4811058"/>
            <a:ext cx="6008109" cy="1964055"/>
            <a:chOff x="29981" y="941832"/>
            <a:chExt cx="6003537" cy="1958880"/>
          </a:xfrm>
          <a:solidFill>
            <a:srgbClr val="E2F0D9"/>
          </a:solidFill>
        </p:grpSpPr>
        <p:sp>
          <p:nvSpPr>
            <p:cNvPr id="37" name="Rectangle: Diagonal Corners Rounded 36">
              <a:extLst>
                <a:ext uri="{FF2B5EF4-FFF2-40B4-BE49-F238E27FC236}">
                  <a16:creationId xmlns:a16="http://schemas.microsoft.com/office/drawing/2014/main" id="{66A85B52-5787-4662-9732-30ADDBFC0DFB}"/>
                </a:ext>
              </a:extLst>
            </p:cNvPr>
            <p:cNvSpPr/>
            <p:nvPr/>
          </p:nvSpPr>
          <p:spPr>
            <a:xfrm>
              <a:off x="4608938" y="941832"/>
              <a:ext cx="1424580" cy="1958880"/>
            </a:xfrm>
            <a:prstGeom prst="round2DiagRect">
              <a:avLst>
                <a:gd name="adj1" fmla="val 1442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47CF33C-7A29-444D-91FC-2DF9D6D17DA8}"/>
                </a:ext>
              </a:extLst>
            </p:cNvPr>
            <p:cNvSpPr/>
            <p:nvPr/>
          </p:nvSpPr>
          <p:spPr>
            <a:xfrm>
              <a:off x="29981" y="941832"/>
              <a:ext cx="4846938" cy="1958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418632E-55E7-4D9E-8005-973D593F5296}"/>
              </a:ext>
            </a:extLst>
          </p:cNvPr>
          <p:cNvSpPr/>
          <p:nvPr/>
        </p:nvSpPr>
        <p:spPr>
          <a:xfrm flipH="1">
            <a:off x="6286468" y="4642746"/>
            <a:ext cx="5721530" cy="315894"/>
          </a:xfrm>
          <a:prstGeom prst="rect">
            <a:avLst/>
          </a:prstGeom>
          <a:gradFill flip="none" rotWithShape="1">
            <a:gsLst>
              <a:gs pos="0">
                <a:srgbClr val="4F7E32"/>
              </a:gs>
              <a:gs pos="100000">
                <a:srgbClr val="375723"/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metal">
            <a:bevelT h="25400" prst="coolSlant"/>
            <a:bevelB h="25400" prst="coolSlant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179696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IV: Conclusions and Future Research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DC79A6-F9DE-43B4-8B40-8AAF4212B493}"/>
              </a:ext>
            </a:extLst>
          </p:cNvPr>
          <p:cNvSpPr txBox="1"/>
          <p:nvPr/>
        </p:nvSpPr>
        <p:spPr>
          <a:xfrm>
            <a:off x="82133" y="978839"/>
            <a:ext cx="57215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75000"/>
            </a:pPr>
            <a:r>
              <a:rPr lang="en-US" sz="1600" b="1" dirty="0"/>
              <a:t>Goals</a:t>
            </a: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600" dirty="0"/>
              <a:t>Research and compare the long Golden Standard to a popular new alternative</a:t>
            </a:r>
          </a:p>
          <a:p>
            <a:pPr>
              <a:buSzPct val="75000"/>
            </a:pPr>
            <a:r>
              <a:rPr lang="en-US" sz="1600" b="1" dirty="0"/>
              <a:t>Motivations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r>
              <a:rPr lang="en-US" sz="1600" dirty="0"/>
              <a:t>Wanted to do something with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Telemetry</a:t>
            </a:r>
            <a:endParaRPr lang="en-US" sz="1600" dirty="0"/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600" dirty="0"/>
              <a:t>Custom app in existing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Architecture</a:t>
            </a:r>
            <a:endParaRPr lang="en-US" sz="1600" dirty="0"/>
          </a:p>
          <a:p>
            <a:pPr>
              <a:buSzPct val="75000"/>
            </a:pPr>
            <a:r>
              <a:rPr lang="en-US" sz="1600" b="1" dirty="0"/>
              <a:t>Challenges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r>
              <a:rPr lang="en-US" sz="1600" dirty="0"/>
              <a:t>FPRIME’s </a:t>
            </a:r>
            <a:r>
              <a:rPr lang="en-US" sz="1600" b="1" dirty="0">
                <a:solidFill>
                  <a:srgbClr val="2E75B6"/>
                </a:solidFill>
              </a:rPr>
              <a:t>inexperience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r>
              <a:rPr lang="en-US" sz="1600" dirty="0"/>
              <a:t>Cross language interaction, very specific problems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84B73F-8C3C-4416-B257-92BFFBE9EBA4}"/>
              </a:ext>
            </a:extLst>
          </p:cNvPr>
          <p:cNvSpPr txBox="1"/>
          <p:nvPr/>
        </p:nvSpPr>
        <p:spPr>
          <a:xfrm>
            <a:off x="76822" y="3652920"/>
            <a:ext cx="58019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75000"/>
            </a:pPr>
            <a:r>
              <a:rPr lang="en-US" sz="1600" b="1" dirty="0"/>
              <a:t>Automated Testing with Dynamic Algorithm Injection</a:t>
            </a: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600" dirty="0"/>
              <a:t>Researched both Framework’s goals and approach</a:t>
            </a: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600" dirty="0"/>
              <a:t>Used Ubuntu VM, automated testing with </a:t>
            </a:r>
            <a:r>
              <a:rPr lang="en-US" sz="1600" b="1" dirty="0">
                <a:solidFill>
                  <a:srgbClr val="D6A800"/>
                </a:solidFill>
              </a:rPr>
              <a:t>Python</a:t>
            </a:r>
            <a:r>
              <a:rPr lang="en-US" sz="1600" dirty="0"/>
              <a:t> and </a:t>
            </a:r>
            <a:r>
              <a:rPr lang="en-US" sz="1600" b="1" dirty="0">
                <a:solidFill>
                  <a:srgbClr val="EAB900"/>
                </a:solidFill>
              </a:rPr>
              <a:t>shell scripts</a:t>
            </a:r>
            <a:r>
              <a:rPr lang="en-US" sz="1600" dirty="0"/>
              <a:t>, custom app in both programs and algorithms for comparison in C with </a:t>
            </a:r>
            <a:r>
              <a:rPr lang="en-US" sz="1600" b="1" dirty="0">
                <a:solidFill>
                  <a:srgbClr val="EAB900"/>
                </a:solidFill>
              </a:rPr>
              <a:t>dynamic injection</a:t>
            </a: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600" dirty="0"/>
              <a:t>Design of logs and what metrics could be made</a:t>
            </a:r>
          </a:p>
          <a:p>
            <a:pPr marL="742950" lvl="1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EAB900"/>
                </a:solidFill>
              </a:rPr>
              <a:t>Limitations</a:t>
            </a:r>
            <a:r>
              <a:rPr lang="en-US" sz="1600" dirty="0"/>
              <a:t> of what could be fairly compared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C74543-5F9E-4C7B-8C5D-17A86283AEC7}"/>
              </a:ext>
            </a:extLst>
          </p:cNvPr>
          <p:cNvSpPr txBox="1"/>
          <p:nvPr/>
        </p:nvSpPr>
        <p:spPr>
          <a:xfrm>
            <a:off x="6240905" y="1037207"/>
            <a:ext cx="5951095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SzPct val="75000"/>
            </a:pPr>
            <a:r>
              <a:rPr lang="en-US" sz="1600" b="1" dirty="0"/>
              <a:t>Context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r>
              <a:rPr lang="en-US" sz="1600" dirty="0"/>
              <a:t>Some metrics </a:t>
            </a:r>
            <a:r>
              <a:rPr lang="en-US" sz="1600" b="1" dirty="0">
                <a:solidFill>
                  <a:srgbClr val="C55A11"/>
                </a:solidFill>
              </a:rPr>
              <a:t>weren’t fair </a:t>
            </a:r>
            <a:r>
              <a:rPr lang="en-US" sz="1600" dirty="0"/>
              <a:t>to compare from diff UI</a:t>
            </a:r>
          </a:p>
          <a:p>
            <a:pPr>
              <a:buSzPct val="75000"/>
            </a:pPr>
            <a:r>
              <a:rPr lang="en-US" sz="1600" b="1" dirty="0"/>
              <a:t>Results</a:t>
            </a: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600" dirty="0"/>
              <a:t>FPRIME has</a:t>
            </a:r>
            <a:r>
              <a:rPr lang="en-US" sz="1600" b="1" dirty="0">
                <a:solidFill>
                  <a:srgbClr val="C55A11"/>
                </a:solidFill>
              </a:rPr>
              <a:t> faster execution </a:t>
            </a:r>
            <a:r>
              <a:rPr lang="en-US" sz="1600" dirty="0"/>
              <a:t>(10-100x), but </a:t>
            </a:r>
            <a:r>
              <a:rPr lang="en-US" sz="1600" b="1" dirty="0">
                <a:solidFill>
                  <a:srgbClr val="C55A11"/>
                </a:solidFill>
              </a:rPr>
              <a:t>slows</a:t>
            </a:r>
            <a:r>
              <a:rPr lang="en-US" sz="1600" dirty="0"/>
              <a:t> over exec’s</a:t>
            </a: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600" dirty="0"/>
              <a:t>FPRIME has a </a:t>
            </a:r>
            <a:r>
              <a:rPr lang="en-US" sz="1600" b="1" dirty="0">
                <a:solidFill>
                  <a:srgbClr val="C55A11"/>
                </a:solidFill>
              </a:rPr>
              <a:t>slower start up </a:t>
            </a:r>
            <a:r>
              <a:rPr lang="en-US" sz="1600" dirty="0"/>
              <a:t>(</a:t>
            </a:r>
            <a:r>
              <a:rPr lang="en-US" sz="1600" dirty="0" err="1"/>
              <a:t>cFS</a:t>
            </a:r>
            <a:r>
              <a:rPr lang="en-US" sz="1600" dirty="0"/>
              <a:t> is 1.85x faster initializing)</a:t>
            </a:r>
            <a:endParaRPr lang="en-US" sz="1600" dirty="0">
              <a:cs typeface="Calibri"/>
            </a:endParaRP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600" dirty="0"/>
              <a:t>FPRIME’s poor general </a:t>
            </a:r>
            <a:r>
              <a:rPr lang="en-US" sz="1600" b="1" dirty="0">
                <a:solidFill>
                  <a:srgbClr val="C55A11"/>
                </a:solidFill>
              </a:rPr>
              <a:t>overviews</a:t>
            </a:r>
            <a:r>
              <a:rPr lang="en-US" sz="1600" dirty="0"/>
              <a:t> and </a:t>
            </a:r>
            <a:r>
              <a:rPr lang="en-US" sz="1600" b="1" dirty="0">
                <a:solidFill>
                  <a:srgbClr val="C55A11"/>
                </a:solidFill>
              </a:rPr>
              <a:t>website</a:t>
            </a: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600" dirty="0"/>
              <a:t>FPRIME’s more abstracted </a:t>
            </a:r>
            <a:r>
              <a:rPr lang="en-US" sz="1600" b="1" dirty="0">
                <a:solidFill>
                  <a:srgbClr val="C55A11"/>
                </a:solidFill>
              </a:rPr>
              <a:t>app design</a:t>
            </a:r>
            <a:r>
              <a:rPr lang="en-US" sz="1600" dirty="0"/>
              <a:t> and construction</a:t>
            </a:r>
          </a:p>
          <a:p>
            <a:pPr marL="285750" indent="-285750">
              <a:buClr>
                <a:schemeClr val="tx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1600" dirty="0"/>
              <a:t>Differences in how both Frameworks Thread and message Apps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7AF520-E1E6-44BA-B87D-4BA21D1283E5}"/>
              </a:ext>
            </a:extLst>
          </p:cNvPr>
          <p:cNvSpPr txBox="1"/>
          <p:nvPr/>
        </p:nvSpPr>
        <p:spPr>
          <a:xfrm>
            <a:off x="6240905" y="4966013"/>
            <a:ext cx="59510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75000"/>
            </a:pPr>
            <a:r>
              <a:rPr lang="en-US" sz="1600" b="1" dirty="0"/>
              <a:t>Achieved Understanding of Frameworks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r>
              <a:rPr lang="en-US" sz="1600" dirty="0"/>
              <a:t>How they are constructed, connected (porting, threading)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q"/>
            </a:pPr>
            <a:r>
              <a:rPr lang="en-US" sz="1600" dirty="0"/>
              <a:t>Interaction with custom apps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r>
              <a:rPr lang="en-US" sz="1600" dirty="0"/>
              <a:t>I’d like to thank all SURG mentors</a:t>
            </a:r>
          </a:p>
          <a:p>
            <a:pPr>
              <a:buSzPct val="75000"/>
            </a:pPr>
            <a:r>
              <a:rPr lang="en-US" sz="1600" b="1" dirty="0"/>
              <a:t>Next Steps/Lessons Learned</a:t>
            </a:r>
            <a:endParaRPr lang="en-US" sz="1600" dirty="0"/>
          </a:p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r>
              <a:rPr lang="en-US" sz="1600" dirty="0"/>
              <a:t>Higher level custom apps, integration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r>
              <a:rPr lang="en-US" sz="1600" dirty="0"/>
              <a:t>Done in separate device rather then VM (</a:t>
            </a:r>
            <a:r>
              <a:rPr lang="en-US" sz="1600" dirty="0" err="1"/>
              <a:t>ie</a:t>
            </a:r>
            <a:r>
              <a:rPr lang="en-US" sz="1600" dirty="0"/>
              <a:t>. rasp pi)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endParaRPr lang="en-US" sz="1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2109D95-3E5B-47CD-8752-A623E71BB8B8}"/>
              </a:ext>
            </a:extLst>
          </p:cNvPr>
          <p:cNvSpPr txBox="1"/>
          <p:nvPr/>
        </p:nvSpPr>
        <p:spPr>
          <a:xfrm>
            <a:off x="4936009" y="3643263"/>
            <a:ext cx="1144024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800" b="1" u="sng" dirty="0"/>
              <a:t>VM</a:t>
            </a:r>
            <a:r>
              <a:rPr lang="en-US" sz="800" b="1" dirty="0"/>
              <a:t>: Virtual Machine</a:t>
            </a:r>
            <a:endParaRPr lang="en-US" sz="800" b="1" u="sng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D0503C9-78D4-49B6-A2EB-0D699A0FCDB0}"/>
              </a:ext>
            </a:extLst>
          </p:cNvPr>
          <p:cNvSpPr txBox="1"/>
          <p:nvPr/>
        </p:nvSpPr>
        <p:spPr>
          <a:xfrm>
            <a:off x="1145763" y="316494"/>
            <a:ext cx="116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EXPO</a:t>
            </a:r>
            <a:endParaRPr lang="en-US" sz="2000" b="1" dirty="0">
              <a:ln w="63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16ACAD-BD6E-4804-9C73-79335EEBF1AD}"/>
              </a:ext>
            </a:extLst>
          </p:cNvPr>
          <p:cNvSpPr txBox="1"/>
          <p:nvPr/>
        </p:nvSpPr>
        <p:spPr>
          <a:xfrm>
            <a:off x="9658" y="-26428"/>
            <a:ext cx="81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SHREC</a:t>
            </a:r>
            <a:endParaRPr lang="en-US" sz="2000" b="1" dirty="0">
              <a:ln w="63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4D9813B-8562-447E-A384-4EB6B1F63F3C}"/>
              </a:ext>
            </a:extLst>
          </p:cNvPr>
          <p:cNvSpPr txBox="1"/>
          <p:nvPr/>
        </p:nvSpPr>
        <p:spPr>
          <a:xfrm>
            <a:off x="-234797" y="316494"/>
            <a:ext cx="116271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 dirty="0">
                <a:ln w="63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2023</a:t>
            </a:r>
          </a:p>
        </p:txBody>
      </p:sp>
      <p:pic>
        <p:nvPicPr>
          <p:cNvPr id="2050" name="Picture 2" descr="Fprime logo for the readme · nasa fprime · Discussion #1641 ...">
            <a:extLst>
              <a:ext uri="{FF2B5EF4-FFF2-40B4-BE49-F238E27FC236}">
                <a16:creationId xmlns:a16="http://schemas.microsoft.com/office/drawing/2014/main" id="{5C243552-C523-0A1F-CA7A-AB744D612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3" t="11179" r="6288" b="8634"/>
          <a:stretch/>
        </p:blipFill>
        <p:spPr bwMode="auto">
          <a:xfrm>
            <a:off x="4834761" y="2118994"/>
            <a:ext cx="1148286" cy="104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D753D64A-4619-8975-B1BF-A655561E2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6202" y="1522023"/>
            <a:ext cx="1409141" cy="1046016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ECE8C19-005C-D485-7AF9-3D57246E5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751" y="2024314"/>
            <a:ext cx="593527" cy="50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79B99D-8383-980C-F0F6-C6989AFE9B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9734" y="5674669"/>
            <a:ext cx="2954703" cy="932578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EB99E8-37D7-262E-4FA8-7F3AC86C49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3954" y="5468802"/>
            <a:ext cx="1530708" cy="1195129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C27CAE0-2F4F-00C3-8B0A-C73955FCF2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003" y="5718129"/>
            <a:ext cx="854879" cy="821023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86CCC7-23AE-1062-D741-D8C7AEEA2D5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880"/>
          <a:stretch/>
        </p:blipFill>
        <p:spPr>
          <a:xfrm>
            <a:off x="8951117" y="3100663"/>
            <a:ext cx="1449308" cy="1335696"/>
          </a:xfrm>
          <a:prstGeom prst="rect">
            <a:avLst/>
          </a:prstGeom>
          <a:ln w="28575">
            <a:solidFill>
              <a:srgbClr val="8E4310"/>
            </a:solidFill>
          </a:ln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FD949B-9939-8A9E-5676-3E2A5D665E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28063" y="3096060"/>
            <a:ext cx="1586702" cy="1330465"/>
          </a:xfrm>
          <a:prstGeom prst="rect">
            <a:avLst/>
          </a:prstGeom>
          <a:ln w="28575">
            <a:solidFill>
              <a:srgbClr val="8E4310"/>
            </a:solidFill>
          </a:ln>
        </p:spPr>
      </p:pic>
      <p:pic>
        <p:nvPicPr>
          <p:cNvPr id="7" name="Picture 6" descr="A graph of a bar chart&#10;&#10;Description automatically generated">
            <a:extLst>
              <a:ext uri="{FF2B5EF4-FFF2-40B4-BE49-F238E27FC236}">
                <a16:creationId xmlns:a16="http://schemas.microsoft.com/office/drawing/2014/main" id="{88C9DCA2-19F9-B1D7-EEDB-9F1C9B5200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79089" y="3095038"/>
            <a:ext cx="2207100" cy="1335201"/>
          </a:xfrm>
          <a:prstGeom prst="rect">
            <a:avLst/>
          </a:prstGeom>
          <a:ln w="28575">
            <a:solidFill>
              <a:srgbClr val="8E431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3883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E61FB8-3CCB-BE6A-A0AD-236F31661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49" y="4466598"/>
            <a:ext cx="3553321" cy="2124371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AF29C9-BC3E-062E-C1C1-FB632D14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9D879-A7E6-91EE-1386-D55E1A482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394" y="1290281"/>
            <a:ext cx="10515600" cy="321988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900" dirty="0" err="1"/>
              <a:t>cFS</a:t>
            </a:r>
            <a:r>
              <a:rPr lang="en-US" sz="1900" dirty="0"/>
              <a:t> and FPRIME have to be rebuilt with shell commands</a:t>
            </a:r>
            <a:endParaRPr lang="en-US" sz="1900" dirty="0">
              <a:cs typeface="Calibri"/>
            </a:endParaRPr>
          </a:p>
          <a:p>
            <a:r>
              <a:rPr lang="en-US" sz="1900" dirty="0"/>
              <a:t>Overall Python (easier)</a:t>
            </a:r>
            <a:endParaRPr lang="en-US" sz="1900" dirty="0">
              <a:cs typeface="Calibri"/>
            </a:endParaRPr>
          </a:p>
          <a:p>
            <a:r>
              <a:rPr lang="en-US" sz="1900" dirty="0" err="1"/>
              <a:t>cFS</a:t>
            </a:r>
            <a:r>
              <a:rPr lang="en-US" sz="1900" dirty="0"/>
              <a:t> and FPRIME apps are in c</a:t>
            </a:r>
            <a:endParaRPr lang="en-US" sz="1900" dirty="0">
              <a:cs typeface="Calibri"/>
            </a:endParaRPr>
          </a:p>
          <a:p>
            <a:pPr lvl="1"/>
            <a:r>
              <a:rPr lang="en-US" sz="1500" dirty="0" err="1"/>
              <a:t>cFS</a:t>
            </a:r>
            <a:r>
              <a:rPr lang="en-US" sz="1500" dirty="0"/>
              <a:t> is in C: .c, .h</a:t>
            </a:r>
            <a:endParaRPr lang="en-US" sz="1500" dirty="0">
              <a:cs typeface="Calibri"/>
            </a:endParaRPr>
          </a:p>
          <a:p>
            <a:pPr lvl="1"/>
            <a:r>
              <a:rPr lang="en-US" sz="1500" dirty="0"/>
              <a:t>FPRIME is in C++: .</a:t>
            </a:r>
            <a:r>
              <a:rPr lang="en-US" sz="1500" dirty="0" err="1"/>
              <a:t>cpp</a:t>
            </a:r>
            <a:r>
              <a:rPr lang="en-US" sz="1500" dirty="0"/>
              <a:t>, .</a:t>
            </a:r>
            <a:r>
              <a:rPr lang="en-US" sz="1500" dirty="0" err="1"/>
              <a:t>fpp</a:t>
            </a:r>
            <a:r>
              <a:rPr lang="en-US" sz="1500" dirty="0"/>
              <a:t>, .</a:t>
            </a:r>
            <a:r>
              <a:rPr lang="en-US" sz="1500" dirty="0" err="1"/>
              <a:t>hpp</a:t>
            </a:r>
            <a:endParaRPr lang="en-US" sz="1500" dirty="0" err="1">
              <a:cs typeface="Calibri"/>
            </a:endParaRPr>
          </a:p>
          <a:p>
            <a:r>
              <a:rPr lang="en-US" sz="1900" dirty="0"/>
              <a:t>Intermediate statically located .txt files (easier and quicker)</a:t>
            </a:r>
            <a:endParaRPr lang="en-US" sz="1900" dirty="0">
              <a:cs typeface="Calibri"/>
            </a:endParaRPr>
          </a:p>
          <a:p>
            <a:pPr lvl="1"/>
            <a:r>
              <a:rPr lang="en-US" sz="1500" dirty="0"/>
              <a:t>Let’s me do runs with inputted type of Algorithm I want, and # of cycles without changing files at all</a:t>
            </a:r>
            <a:endParaRPr lang="en-US" sz="1500" dirty="0">
              <a:cs typeface="Calibri"/>
            </a:endParaRPr>
          </a:p>
          <a:p>
            <a:pPr lvl="1"/>
            <a:r>
              <a:rPr lang="en-US" sz="1500" dirty="0"/>
              <a:t>Custom apps are built on this dynamic injection using ‘system’ command</a:t>
            </a:r>
            <a:endParaRPr lang="en-US" sz="1500" dirty="0">
              <a:cs typeface="Calibri"/>
            </a:endParaRPr>
          </a:p>
          <a:p>
            <a:r>
              <a:rPr lang="en-US" sz="1900" dirty="0"/>
              <a:t>Log files</a:t>
            </a:r>
            <a:endParaRPr lang="en-US" sz="1900" dirty="0">
              <a:cs typeface="Calibri"/>
            </a:endParaRPr>
          </a:p>
          <a:p>
            <a:r>
              <a:rPr lang="en-US" sz="1900" dirty="0"/>
              <a:t>With how differently FPRIME and </a:t>
            </a:r>
            <a:r>
              <a:rPr lang="en-US" sz="1900" dirty="0" err="1"/>
              <a:t>cFS</a:t>
            </a:r>
            <a:r>
              <a:rPr lang="en-US" sz="1900" dirty="0"/>
              <a:t> ran apps, was unfair to compare some metrics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1EBD617-1667-B02C-3B0D-E198245B4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973" y="6101509"/>
            <a:ext cx="2943636" cy="638264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02BC055-E4E6-A361-32E3-40393D20E460}"/>
              </a:ext>
            </a:extLst>
          </p:cNvPr>
          <p:cNvGrpSpPr/>
          <p:nvPr/>
        </p:nvGrpSpPr>
        <p:grpSpPr>
          <a:xfrm>
            <a:off x="9528894" y="1253269"/>
            <a:ext cx="2944444" cy="2928163"/>
            <a:chOff x="10118970" y="1189658"/>
            <a:chExt cx="2273684" cy="22611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5764B58-88F6-2086-5FB7-D600D951FE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6911"/>
            <a:stretch/>
          </p:blipFill>
          <p:spPr>
            <a:xfrm>
              <a:off x="10118970" y="1189658"/>
              <a:ext cx="1857394" cy="2261112"/>
            </a:xfrm>
            <a:prstGeom prst="rect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C5C223-E33B-CAED-0ED2-404422A51633}"/>
                </a:ext>
              </a:extLst>
            </p:cNvPr>
            <p:cNvSpPr txBox="1"/>
            <p:nvPr/>
          </p:nvSpPr>
          <p:spPr>
            <a:xfrm>
              <a:off x="10853120" y="2600490"/>
              <a:ext cx="15395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  <a:highlight>
                    <a:srgbClr val="000080"/>
                  </a:highlight>
                </a:rPr>
                <a:t>cFS’s</a:t>
              </a:r>
              <a:r>
                <a:rPr lang="en-US" sz="1600" dirty="0">
                  <a:solidFill>
                    <a:schemeClr val="bg1"/>
                  </a:solidFill>
                  <a:highlight>
                    <a:srgbClr val="000080"/>
                  </a:highlight>
                </a:rPr>
                <a:t> execution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B8CABB-2028-D922-1DF3-C0B4E1B1196D}"/>
              </a:ext>
            </a:extLst>
          </p:cNvPr>
          <p:cNvGrpSpPr/>
          <p:nvPr/>
        </p:nvGrpSpPr>
        <p:grpSpPr>
          <a:xfrm>
            <a:off x="6292775" y="6009778"/>
            <a:ext cx="5771102" cy="670922"/>
            <a:chOff x="5579228" y="4747423"/>
            <a:chExt cx="6492728" cy="75547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BE1F6C-E00D-126D-56FC-2D64FD133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79228" y="4747423"/>
              <a:ext cx="6492728" cy="755478"/>
            </a:xfrm>
            <a:prstGeom prst="rect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84D82D8-95D3-3D2E-CAAA-FD382BBF18FD}"/>
                </a:ext>
              </a:extLst>
            </p:cNvPr>
            <p:cNvSpPr/>
            <p:nvPr/>
          </p:nvSpPr>
          <p:spPr>
            <a:xfrm>
              <a:off x="8614689" y="5238042"/>
              <a:ext cx="640206" cy="1824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EFF2AD-2B97-E313-EE6E-69DA28EFA2D6}"/>
              </a:ext>
            </a:extLst>
          </p:cNvPr>
          <p:cNvGrpSpPr/>
          <p:nvPr/>
        </p:nvGrpSpPr>
        <p:grpSpPr>
          <a:xfrm>
            <a:off x="8255209" y="4679422"/>
            <a:ext cx="4054008" cy="1841800"/>
            <a:chOff x="6061729" y="1189658"/>
            <a:chExt cx="4462892" cy="202756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F4907BC-20C6-F143-36E8-610C5F50A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61729" y="1189658"/>
              <a:ext cx="4046943" cy="1835994"/>
            </a:xfrm>
            <a:prstGeom prst="rect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miter lim="800000"/>
            </a:ln>
            <a:effectLst/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DBB352-7BB8-14D8-B893-0B7A80760C12}"/>
                </a:ext>
              </a:extLst>
            </p:cNvPr>
            <p:cNvSpPr txBox="1"/>
            <p:nvPr/>
          </p:nvSpPr>
          <p:spPr>
            <a:xfrm>
              <a:off x="8499441" y="2844520"/>
              <a:ext cx="2025180" cy="3727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highlight>
                    <a:srgbClr val="000080"/>
                  </a:highlight>
                </a:rPr>
                <a:t>FPRIME execution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5795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29C9-BC3E-062E-C1C1-FB632D14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9D879-A7E6-91EE-1386-D55E1A482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394" y="1290281"/>
            <a:ext cx="10515600" cy="321988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cFS and FPRIME have to be rebuilt with shell commands</a:t>
            </a:r>
          </a:p>
          <a:p>
            <a:r>
              <a:rPr lang="en-US" sz="2000" dirty="0"/>
              <a:t>Overall Python (easier)</a:t>
            </a:r>
          </a:p>
          <a:p>
            <a:r>
              <a:rPr lang="en-US" sz="2000" dirty="0"/>
              <a:t>cFS and FPRIME apps are in c</a:t>
            </a:r>
          </a:p>
          <a:p>
            <a:pPr lvl="1"/>
            <a:r>
              <a:rPr lang="en-US" sz="1600" dirty="0"/>
              <a:t>cFS is in C: .c, .h</a:t>
            </a:r>
          </a:p>
          <a:p>
            <a:pPr lvl="1"/>
            <a:r>
              <a:rPr lang="en-US" sz="1600" dirty="0"/>
              <a:t>FPRIME is in C++: .</a:t>
            </a:r>
            <a:r>
              <a:rPr lang="en-US" sz="1600" dirty="0" err="1"/>
              <a:t>cpp</a:t>
            </a:r>
            <a:r>
              <a:rPr lang="en-US" sz="1600" dirty="0"/>
              <a:t>, .</a:t>
            </a:r>
            <a:r>
              <a:rPr lang="en-US" sz="1600" dirty="0" err="1"/>
              <a:t>fpp</a:t>
            </a:r>
            <a:r>
              <a:rPr lang="en-US" sz="1600" dirty="0"/>
              <a:t>, .</a:t>
            </a:r>
            <a:r>
              <a:rPr lang="en-US" sz="1600" dirty="0" err="1"/>
              <a:t>hpp</a:t>
            </a:r>
            <a:endParaRPr lang="en-US" sz="1600" dirty="0"/>
          </a:p>
          <a:p>
            <a:r>
              <a:rPr lang="en-US" sz="2000" dirty="0"/>
              <a:t>Intermediate statically located .txt files (easier and quicker)</a:t>
            </a:r>
          </a:p>
          <a:p>
            <a:pPr lvl="1"/>
            <a:r>
              <a:rPr lang="en-US" sz="1600" dirty="0"/>
              <a:t>Let’s me do runs with inputted type of Algorithm I want, and # of cycles without changing files at all</a:t>
            </a:r>
          </a:p>
          <a:p>
            <a:pPr lvl="1"/>
            <a:r>
              <a:rPr lang="en-US" sz="1600" dirty="0"/>
              <a:t>Custom apps are built on this dynamic injection using ‘system’ command</a:t>
            </a:r>
          </a:p>
          <a:p>
            <a:r>
              <a:rPr lang="en-US" sz="2000" dirty="0"/>
              <a:t>Log files</a:t>
            </a:r>
          </a:p>
          <a:p>
            <a:r>
              <a:rPr lang="en-US" sz="2000" dirty="0"/>
              <a:t>With how differently FPRIME and cFS ran apps, was unfair to compare some metrics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539C4C0-7D34-69CC-8092-379048FD2582}"/>
              </a:ext>
            </a:extLst>
          </p:cNvPr>
          <p:cNvGrpSpPr/>
          <p:nvPr/>
        </p:nvGrpSpPr>
        <p:grpSpPr>
          <a:xfrm>
            <a:off x="8412612" y="4636910"/>
            <a:ext cx="3659780" cy="1155118"/>
            <a:chOff x="8412612" y="4636910"/>
            <a:chExt cx="3659780" cy="1155118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B0ED1FB-14AE-F9DD-8E9B-1D9ABF093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12612" y="4636910"/>
              <a:ext cx="3659780" cy="1155118"/>
            </a:xfrm>
            <a:prstGeom prst="rect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553E10-120A-0584-0030-46618BD806CE}"/>
                </a:ext>
              </a:extLst>
            </p:cNvPr>
            <p:cNvSpPr txBox="1"/>
            <p:nvPr/>
          </p:nvSpPr>
          <p:spPr>
            <a:xfrm>
              <a:off x="10701579" y="5102954"/>
              <a:ext cx="131956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highlight>
                    <a:srgbClr val="000080"/>
                  </a:highlight>
                </a:rPr>
                <a:t>Best I can do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B64EC1B-2B9C-6B09-204A-E9AF405A27DF}"/>
              </a:ext>
            </a:extLst>
          </p:cNvPr>
          <p:cNvGrpSpPr/>
          <p:nvPr/>
        </p:nvGrpSpPr>
        <p:grpSpPr>
          <a:xfrm>
            <a:off x="7662874" y="118202"/>
            <a:ext cx="4189826" cy="1835994"/>
            <a:chOff x="6061729" y="1189658"/>
            <a:chExt cx="4189826" cy="183599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A18C5B1-BD2E-EA5A-4DD9-769711B7D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61729" y="1189658"/>
              <a:ext cx="4046943" cy="1835994"/>
            </a:xfrm>
            <a:prstGeom prst="rect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miter lim="800000"/>
            </a:ln>
            <a:effectLst/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180F55-38B9-F867-EB98-83153DB57143}"/>
                </a:ext>
              </a:extLst>
            </p:cNvPr>
            <p:cNvSpPr txBox="1"/>
            <p:nvPr/>
          </p:nvSpPr>
          <p:spPr>
            <a:xfrm>
              <a:off x="8424169" y="1874077"/>
              <a:ext cx="18273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highlight>
                    <a:srgbClr val="000080"/>
                  </a:highlight>
                </a:rPr>
                <a:t>FPRIME execution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9F7E7D-EFCD-F3D3-61B2-12AF2381FD66}"/>
              </a:ext>
            </a:extLst>
          </p:cNvPr>
          <p:cNvGrpSpPr/>
          <p:nvPr/>
        </p:nvGrpSpPr>
        <p:grpSpPr>
          <a:xfrm>
            <a:off x="10259464" y="1206172"/>
            <a:ext cx="1977438" cy="2261112"/>
            <a:chOff x="10118970" y="1189658"/>
            <a:chExt cx="1977438" cy="226111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13B5D71-9FA2-F2FF-15EB-09F99B931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6911"/>
            <a:stretch/>
          </p:blipFill>
          <p:spPr>
            <a:xfrm>
              <a:off x="10118970" y="1189658"/>
              <a:ext cx="1857394" cy="2261112"/>
            </a:xfrm>
            <a:prstGeom prst="rect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E5BC06-6A8A-C327-77C9-EB7D75838EB0}"/>
                </a:ext>
              </a:extLst>
            </p:cNvPr>
            <p:cNvSpPr txBox="1"/>
            <p:nvPr/>
          </p:nvSpPr>
          <p:spPr>
            <a:xfrm>
              <a:off x="10556874" y="2574406"/>
              <a:ext cx="15395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  <a:highlight>
                    <a:srgbClr val="000080"/>
                  </a:highlight>
                </a:rPr>
                <a:t>cFS’s</a:t>
              </a:r>
              <a:r>
                <a:rPr lang="en-US" sz="1600" dirty="0">
                  <a:solidFill>
                    <a:schemeClr val="bg1"/>
                  </a:solidFill>
                  <a:highlight>
                    <a:srgbClr val="000080"/>
                  </a:highlight>
                </a:rPr>
                <a:t> execution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DC6768F-7003-0354-9303-5D1F0E5F114E}"/>
              </a:ext>
            </a:extLst>
          </p:cNvPr>
          <p:cNvGrpSpPr/>
          <p:nvPr/>
        </p:nvGrpSpPr>
        <p:grpSpPr>
          <a:xfrm>
            <a:off x="219177" y="4437594"/>
            <a:ext cx="5204884" cy="2243807"/>
            <a:chOff x="219177" y="4437594"/>
            <a:chExt cx="5204884" cy="224380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859BCBF-534B-42F5-EA5C-356F5E966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16198" y="4453042"/>
              <a:ext cx="2298821" cy="222835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BC3337C-45BE-2322-4A36-8771837C2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9426" y="4453043"/>
              <a:ext cx="2316437" cy="2228358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15C6909-8AE1-E121-33F2-082D19F3C9FF}"/>
                </a:ext>
              </a:extLst>
            </p:cNvPr>
            <p:cNvSpPr/>
            <p:nvPr/>
          </p:nvSpPr>
          <p:spPr>
            <a:xfrm>
              <a:off x="219177" y="4437594"/>
              <a:ext cx="4585593" cy="2228358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n w="57150"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BF65C0-9A75-E24C-E07E-6DE66418A210}"/>
                </a:ext>
              </a:extLst>
            </p:cNvPr>
            <p:cNvSpPr txBox="1"/>
            <p:nvPr/>
          </p:nvSpPr>
          <p:spPr>
            <a:xfrm>
              <a:off x="2556111" y="5665286"/>
              <a:ext cx="28679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ighlight>
                    <a:srgbClr val="000080"/>
                  </a:highlight>
                </a:rPr>
                <a:t>S#: before algo call in app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80"/>
                  </a:highlight>
                </a:rPr>
                <a:t>E#: after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80"/>
                  </a:highlight>
                </a:rPr>
                <a:t>AE: end of algo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3D202AD-470F-65BE-7BA7-174DACDE8D98}"/>
              </a:ext>
            </a:extLst>
          </p:cNvPr>
          <p:cNvGrpSpPr/>
          <p:nvPr/>
        </p:nvGrpSpPr>
        <p:grpSpPr>
          <a:xfrm>
            <a:off x="5337276" y="5820945"/>
            <a:ext cx="7337576" cy="924054"/>
            <a:chOff x="5328223" y="5694203"/>
            <a:chExt cx="7337576" cy="92405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094B9AC-02C7-D6F5-1B17-1213D1EE2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28223" y="5694203"/>
              <a:ext cx="6735115" cy="924054"/>
            </a:xfrm>
            <a:prstGeom prst="rect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0960A6-2555-6122-CBC6-374E4522E989}"/>
                </a:ext>
              </a:extLst>
            </p:cNvPr>
            <p:cNvSpPr txBox="1"/>
            <p:nvPr/>
          </p:nvSpPr>
          <p:spPr>
            <a:xfrm>
              <a:off x="9037595" y="6025920"/>
              <a:ext cx="362820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highlight>
                    <a:srgbClr val="000080"/>
                  </a:highlight>
                </a:rPr>
                <a:t>Failed metrics, not fair to compare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9B039AED-5CD7-F559-D909-EE0F2EDB74DA}"/>
                </a:ext>
              </a:extLst>
            </p:cNvPr>
            <p:cNvSpPr/>
            <p:nvPr/>
          </p:nvSpPr>
          <p:spPr>
            <a:xfrm>
              <a:off x="5740217" y="5900677"/>
              <a:ext cx="669636" cy="16011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B8057FB-D5FD-E3F2-50EC-909A0F5A517F}"/>
                </a:ext>
              </a:extLst>
            </p:cNvPr>
            <p:cNvSpPr/>
            <p:nvPr/>
          </p:nvSpPr>
          <p:spPr>
            <a:xfrm>
              <a:off x="5740217" y="6396995"/>
              <a:ext cx="669636" cy="16011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3349332-AAF5-0EAD-BE56-C50188942237}"/>
                </a:ext>
              </a:extLst>
            </p:cNvPr>
            <p:cNvSpPr/>
            <p:nvPr/>
          </p:nvSpPr>
          <p:spPr>
            <a:xfrm>
              <a:off x="7204790" y="6396995"/>
              <a:ext cx="898062" cy="16011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F1D741D9-807F-1901-5E4B-1E6C23ACBFBA}"/>
                </a:ext>
              </a:extLst>
            </p:cNvPr>
            <p:cNvSpPr/>
            <p:nvPr/>
          </p:nvSpPr>
          <p:spPr>
            <a:xfrm>
              <a:off x="7182481" y="5880754"/>
              <a:ext cx="898062" cy="16011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2356994-64AF-E40C-41CA-7139E08D6086}"/>
                </a:ext>
              </a:extLst>
            </p:cNvPr>
            <p:cNvSpPr/>
            <p:nvPr/>
          </p:nvSpPr>
          <p:spPr>
            <a:xfrm>
              <a:off x="9592462" y="5880754"/>
              <a:ext cx="640206" cy="1824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22988D1-2506-D545-24FD-64387DFF9C41}"/>
                </a:ext>
              </a:extLst>
            </p:cNvPr>
            <p:cNvSpPr/>
            <p:nvPr/>
          </p:nvSpPr>
          <p:spPr>
            <a:xfrm>
              <a:off x="11219882" y="5868831"/>
              <a:ext cx="640206" cy="1824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2B9C2BA-F65C-BA46-12DB-417E47D36006}"/>
                </a:ext>
              </a:extLst>
            </p:cNvPr>
            <p:cNvSpPr/>
            <p:nvPr/>
          </p:nvSpPr>
          <p:spPr>
            <a:xfrm>
              <a:off x="9608729" y="6382581"/>
              <a:ext cx="692677" cy="17050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110721E-F9F7-9530-7475-B2BD12AF0CF7}"/>
                </a:ext>
              </a:extLst>
            </p:cNvPr>
            <p:cNvSpPr/>
            <p:nvPr/>
          </p:nvSpPr>
          <p:spPr>
            <a:xfrm>
              <a:off x="11293876" y="6380738"/>
              <a:ext cx="751355" cy="1824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4F9D73A0-EAA6-C209-BDCE-D15EE97021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28641" y="4649635"/>
            <a:ext cx="854879" cy="821023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Picture 49" descr="A close up of a paper&#10;&#10;Description automatically generated">
            <a:extLst>
              <a:ext uri="{FF2B5EF4-FFF2-40B4-BE49-F238E27FC236}">
                <a16:creationId xmlns:a16="http://schemas.microsoft.com/office/drawing/2014/main" id="{11C8A80C-BB69-4581-C87B-A9419C99DE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6621" y="4758759"/>
            <a:ext cx="1651471" cy="829191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4B7019C-D99C-F3E9-E64D-C39E1FA852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79059" y="2290452"/>
            <a:ext cx="2772162" cy="704948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C461093-7737-3355-22B5-30BF6B91A0DC}"/>
              </a:ext>
            </a:extLst>
          </p:cNvPr>
          <p:cNvSpPr txBox="1"/>
          <p:nvPr/>
        </p:nvSpPr>
        <p:spPr>
          <a:xfrm>
            <a:off x="8628448" y="2167367"/>
            <a:ext cx="12931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ighlight>
                  <a:srgbClr val="000080"/>
                </a:highlight>
              </a:rPr>
              <a:t>- Loc of Algo</a:t>
            </a:r>
          </a:p>
          <a:p>
            <a:r>
              <a:rPr lang="en-US" sz="1600" dirty="0">
                <a:solidFill>
                  <a:schemeClr val="bg1"/>
                </a:solidFill>
                <a:highlight>
                  <a:srgbClr val="000080"/>
                </a:highlight>
              </a:rPr>
              <a:t>- #cycles</a:t>
            </a:r>
          </a:p>
        </p:txBody>
      </p:sp>
    </p:spTree>
    <p:extLst>
      <p:ext uri="{BB962C8B-B14F-4D97-AF65-F5344CB8AC3E}">
        <p14:creationId xmlns:p14="http://schemas.microsoft.com/office/powerpoint/2010/main" val="3025752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29C9-BC3E-062E-C1C1-FB632D14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Testing (metrics)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25E6351-66BF-E41F-413E-399AD5899A5E}"/>
              </a:ext>
            </a:extLst>
          </p:cNvPr>
          <p:cNvGrpSpPr/>
          <p:nvPr/>
        </p:nvGrpSpPr>
        <p:grpSpPr>
          <a:xfrm>
            <a:off x="178706" y="2759340"/>
            <a:ext cx="2944444" cy="2928163"/>
            <a:chOff x="10118970" y="1189658"/>
            <a:chExt cx="2273684" cy="22611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7BB58E8-4F1A-D835-DDAD-FD0241DCC4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6911"/>
            <a:stretch/>
          </p:blipFill>
          <p:spPr>
            <a:xfrm>
              <a:off x="10118970" y="1189658"/>
              <a:ext cx="1857394" cy="2261112"/>
            </a:xfrm>
            <a:prstGeom prst="rect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D391FF-00C1-177E-4D37-AC16D165F644}"/>
                </a:ext>
              </a:extLst>
            </p:cNvPr>
            <p:cNvSpPr txBox="1"/>
            <p:nvPr/>
          </p:nvSpPr>
          <p:spPr>
            <a:xfrm>
              <a:off x="10853120" y="2600490"/>
              <a:ext cx="15395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  <a:highlight>
                    <a:srgbClr val="000080"/>
                  </a:highlight>
                </a:rPr>
                <a:t>cFS’s</a:t>
              </a:r>
              <a:r>
                <a:rPr lang="en-US" sz="1600" dirty="0">
                  <a:solidFill>
                    <a:schemeClr val="bg1"/>
                  </a:solidFill>
                  <a:highlight>
                    <a:srgbClr val="000080"/>
                  </a:highlight>
                </a:rPr>
                <a:t> execution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656C7C-FD41-75E1-39D0-E06197CFE5B6}"/>
              </a:ext>
            </a:extLst>
          </p:cNvPr>
          <p:cNvGrpSpPr/>
          <p:nvPr/>
        </p:nvGrpSpPr>
        <p:grpSpPr>
          <a:xfrm>
            <a:off x="8391794" y="1687711"/>
            <a:ext cx="3659780" cy="1155118"/>
            <a:chOff x="8412612" y="4636910"/>
            <a:chExt cx="3659780" cy="115511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BC6DD53-C592-D781-A0BF-C4DB45A9E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12612" y="4636910"/>
              <a:ext cx="3659780" cy="1155118"/>
            </a:xfrm>
            <a:prstGeom prst="rect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FD6417-CE06-6550-F3AE-C55575C0F368}"/>
                </a:ext>
              </a:extLst>
            </p:cNvPr>
            <p:cNvSpPr txBox="1"/>
            <p:nvPr/>
          </p:nvSpPr>
          <p:spPr>
            <a:xfrm>
              <a:off x="10111197" y="5102954"/>
              <a:ext cx="190995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highlight>
                    <a:srgbClr val="000080"/>
                  </a:highlight>
                </a:rPr>
                <a:t>Determined metrics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0A5C15E-D714-9EB1-B1D5-C29EBDEF1D4F}"/>
              </a:ext>
            </a:extLst>
          </p:cNvPr>
          <p:cNvGrpSpPr/>
          <p:nvPr/>
        </p:nvGrpSpPr>
        <p:grpSpPr>
          <a:xfrm>
            <a:off x="6788565" y="2918658"/>
            <a:ext cx="5195203" cy="926061"/>
            <a:chOff x="5328223" y="5417702"/>
            <a:chExt cx="6735115" cy="120055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C71306B-5C73-36E8-3346-AEB2B871F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8223" y="5694203"/>
              <a:ext cx="6735115" cy="924054"/>
            </a:xfrm>
            <a:prstGeom prst="rect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426585-2ABA-211A-3A3D-69613EAE98AB}"/>
                </a:ext>
              </a:extLst>
            </p:cNvPr>
            <p:cNvSpPr txBox="1"/>
            <p:nvPr/>
          </p:nvSpPr>
          <p:spPr>
            <a:xfrm>
              <a:off x="8418566" y="5417702"/>
              <a:ext cx="3628204" cy="3990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highlight>
                    <a:srgbClr val="000080"/>
                  </a:highlight>
                </a:rPr>
                <a:t>Failed metrics, not fair to compare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2D32AB4-8588-C356-D867-7A3E99EC4C3A}"/>
                </a:ext>
              </a:extLst>
            </p:cNvPr>
            <p:cNvSpPr/>
            <p:nvPr/>
          </p:nvSpPr>
          <p:spPr>
            <a:xfrm>
              <a:off x="5740217" y="5900677"/>
              <a:ext cx="669636" cy="16011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45C2C32-26E5-F838-17D9-4DBB82AD1938}"/>
                </a:ext>
              </a:extLst>
            </p:cNvPr>
            <p:cNvSpPr/>
            <p:nvPr/>
          </p:nvSpPr>
          <p:spPr>
            <a:xfrm>
              <a:off x="5740217" y="6396995"/>
              <a:ext cx="669636" cy="16011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B11B574-DEA2-9B01-2781-FF375484B54F}"/>
                </a:ext>
              </a:extLst>
            </p:cNvPr>
            <p:cNvSpPr/>
            <p:nvPr/>
          </p:nvSpPr>
          <p:spPr>
            <a:xfrm>
              <a:off x="7204790" y="6396995"/>
              <a:ext cx="898062" cy="16011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EB430F0-4D7D-C0CA-6255-FBFE131FBE32}"/>
                </a:ext>
              </a:extLst>
            </p:cNvPr>
            <p:cNvSpPr/>
            <p:nvPr/>
          </p:nvSpPr>
          <p:spPr>
            <a:xfrm>
              <a:off x="7182481" y="5880754"/>
              <a:ext cx="898062" cy="16011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FCEA6FE-BE24-08EA-CB61-530DCEF07B99}"/>
                </a:ext>
              </a:extLst>
            </p:cNvPr>
            <p:cNvSpPr/>
            <p:nvPr/>
          </p:nvSpPr>
          <p:spPr>
            <a:xfrm>
              <a:off x="9592462" y="5880754"/>
              <a:ext cx="640206" cy="1824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3D74CC7-002A-07BC-BBA7-D776AD48CB22}"/>
                </a:ext>
              </a:extLst>
            </p:cNvPr>
            <p:cNvSpPr/>
            <p:nvPr/>
          </p:nvSpPr>
          <p:spPr>
            <a:xfrm>
              <a:off x="11219882" y="5868831"/>
              <a:ext cx="640206" cy="1824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745E17B-63B0-F1ED-C6E4-A3D21908953F}"/>
                </a:ext>
              </a:extLst>
            </p:cNvPr>
            <p:cNvSpPr/>
            <p:nvPr/>
          </p:nvSpPr>
          <p:spPr>
            <a:xfrm>
              <a:off x="9608729" y="6382581"/>
              <a:ext cx="692677" cy="17050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342E851-383C-01F6-8977-7F2BE379E351}"/>
                </a:ext>
              </a:extLst>
            </p:cNvPr>
            <p:cNvSpPr/>
            <p:nvPr/>
          </p:nvSpPr>
          <p:spPr>
            <a:xfrm>
              <a:off x="11293876" y="6380738"/>
              <a:ext cx="751355" cy="1824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433C1753-3623-C0A6-BB74-E9E5998A1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394" y="1290281"/>
            <a:ext cx="10515600" cy="128920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With how differently FPRIME and cFS ran apps, unfair to compare some metrics</a:t>
            </a:r>
          </a:p>
          <a:p>
            <a:pPr lvl="1"/>
            <a:r>
              <a:rPr lang="en-US" sz="1600" dirty="0"/>
              <a:t>cFS immediately executes if scheduled</a:t>
            </a:r>
          </a:p>
          <a:p>
            <a:pPr lvl="1"/>
            <a:r>
              <a:rPr lang="en-US" sz="1600" dirty="0"/>
              <a:t>FPRIME requires user input (30ms click?)</a:t>
            </a:r>
          </a:p>
          <a:p>
            <a:r>
              <a:rPr lang="en-US" sz="2000" dirty="0"/>
              <a:t>Discovered metrics*</a:t>
            </a:r>
          </a:p>
          <a:p>
            <a:pPr lvl="1"/>
            <a:endParaRPr lang="en-US" sz="1600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83C1CBF-A7DB-8B41-FFF9-73BC7B829E41}"/>
              </a:ext>
            </a:extLst>
          </p:cNvPr>
          <p:cNvGrpSpPr/>
          <p:nvPr/>
        </p:nvGrpSpPr>
        <p:grpSpPr>
          <a:xfrm>
            <a:off x="1129105" y="6036671"/>
            <a:ext cx="6228302" cy="724710"/>
            <a:chOff x="5579228" y="4747423"/>
            <a:chExt cx="6492728" cy="755478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8458C6E-233D-F55F-69AD-A2FC11990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79228" y="4747423"/>
              <a:ext cx="6492728" cy="755478"/>
            </a:xfrm>
            <a:prstGeom prst="rect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5CD5F431-D397-C1BE-A151-95F69120C99B}"/>
                </a:ext>
              </a:extLst>
            </p:cNvPr>
            <p:cNvSpPr/>
            <p:nvPr/>
          </p:nvSpPr>
          <p:spPr>
            <a:xfrm>
              <a:off x="8614689" y="5238042"/>
              <a:ext cx="640206" cy="1824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DFA9B18-FBFF-4D9F-CCE8-741B3A0D7F5E}"/>
              </a:ext>
            </a:extLst>
          </p:cNvPr>
          <p:cNvGrpSpPr/>
          <p:nvPr/>
        </p:nvGrpSpPr>
        <p:grpSpPr>
          <a:xfrm>
            <a:off x="2983962" y="4634599"/>
            <a:ext cx="4143655" cy="1805942"/>
            <a:chOff x="6061729" y="1189658"/>
            <a:chExt cx="4561580" cy="198808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8367D2F-4303-7864-DAF4-443B76007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61729" y="1189658"/>
              <a:ext cx="4046943" cy="1835994"/>
            </a:xfrm>
            <a:prstGeom prst="rect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miter lim="800000"/>
            </a:ln>
            <a:effectLst/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06D91C-8121-F067-8704-CCC9E736A82F}"/>
                </a:ext>
              </a:extLst>
            </p:cNvPr>
            <p:cNvSpPr txBox="1"/>
            <p:nvPr/>
          </p:nvSpPr>
          <p:spPr>
            <a:xfrm>
              <a:off x="8598129" y="2805046"/>
              <a:ext cx="2025180" cy="3727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highlight>
                    <a:srgbClr val="000080"/>
                  </a:highlight>
                </a:rPr>
                <a:t>FPRIME execution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9D43266-7A94-85AD-65D7-90AECE2E3135}"/>
              </a:ext>
            </a:extLst>
          </p:cNvPr>
          <p:cNvGrpSpPr/>
          <p:nvPr/>
        </p:nvGrpSpPr>
        <p:grpSpPr>
          <a:xfrm>
            <a:off x="6867669" y="4446905"/>
            <a:ext cx="5221015" cy="1667783"/>
            <a:chOff x="4171749" y="4589881"/>
            <a:chExt cx="6079304" cy="194195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05FB89D-CAD3-25C4-4BA3-11A01C87190E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4171749" y="4761341"/>
              <a:ext cx="6048513" cy="1018066"/>
            </a:xfrm>
            <a:prstGeom prst="rect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AF507CE-6E94-EBDA-F646-993E98611E48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5018768" y="5578140"/>
              <a:ext cx="5232285" cy="953693"/>
            </a:xfrm>
            <a:prstGeom prst="rect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CB71547-6E9A-5E8D-51A9-B27A6E419ED1}"/>
                </a:ext>
              </a:extLst>
            </p:cNvPr>
            <p:cNvSpPr txBox="1"/>
            <p:nvPr/>
          </p:nvSpPr>
          <p:spPr>
            <a:xfrm>
              <a:off x="7123333" y="4589881"/>
              <a:ext cx="281535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highlight>
                    <a:srgbClr val="000080"/>
                  </a:highlight>
                </a:rPr>
                <a:t>FPRIME printouts/confirmation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6258FFA-065F-B012-11C4-EDBCB816AB75}"/>
              </a:ext>
            </a:extLst>
          </p:cNvPr>
          <p:cNvSpPr txBox="1"/>
          <p:nvPr/>
        </p:nvSpPr>
        <p:spPr>
          <a:xfrm>
            <a:off x="6645716" y="1942104"/>
            <a:ext cx="189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*Specific metric:</a:t>
            </a:r>
          </a:p>
          <a:p>
            <a:r>
              <a:rPr lang="en-US" dirty="0"/>
              <a:t>In/out of App</a:t>
            </a:r>
          </a:p>
        </p:txBody>
      </p:sp>
    </p:spTree>
    <p:extLst>
      <p:ext uri="{BB962C8B-B14F-4D97-AF65-F5344CB8AC3E}">
        <p14:creationId xmlns:p14="http://schemas.microsoft.com/office/powerpoint/2010/main" val="943298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8B101C-7FA0-774F-36B1-400981987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204" y="1247795"/>
            <a:ext cx="4642258" cy="1870633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AF29C9-BC3E-062E-C1C1-FB632D14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Testing (logs)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F9D73A0-EAA6-C209-BDCE-D15EE9702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227" y="5604200"/>
            <a:ext cx="969482" cy="931088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Picture 49" descr="A close up of a paper&#10;&#10;Description automatically generated">
            <a:extLst>
              <a:ext uri="{FF2B5EF4-FFF2-40B4-BE49-F238E27FC236}">
                <a16:creationId xmlns:a16="http://schemas.microsoft.com/office/drawing/2014/main" id="{11C8A80C-BB69-4581-C87B-A9419C99D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736" y="5604200"/>
            <a:ext cx="1854415" cy="931088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8B6269ED-7B7A-F92B-A965-9F13E8DECA7E}"/>
              </a:ext>
            </a:extLst>
          </p:cNvPr>
          <p:cNvGrpSpPr/>
          <p:nvPr/>
        </p:nvGrpSpPr>
        <p:grpSpPr>
          <a:xfrm>
            <a:off x="244818" y="3826010"/>
            <a:ext cx="5558780" cy="2709278"/>
            <a:chOff x="232420" y="3653210"/>
            <a:chExt cx="6101637" cy="297385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E7E7E6B-316E-8F2D-A39A-BC62790B350E}"/>
                </a:ext>
              </a:extLst>
            </p:cNvPr>
            <p:cNvSpPr/>
            <p:nvPr/>
          </p:nvSpPr>
          <p:spPr>
            <a:xfrm>
              <a:off x="232420" y="3653210"/>
              <a:ext cx="6088030" cy="29584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n w="57150"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859BCBF-534B-42F5-EA5C-356F5E966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82044" y="3668603"/>
              <a:ext cx="3052013" cy="2958465"/>
            </a:xfrm>
            <a:prstGeom prst="rect">
              <a:avLst/>
            </a:prstGeom>
            <a:effectLst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BC3337C-45BE-2322-4A36-8771837C2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6028" y="3668604"/>
              <a:ext cx="3075401" cy="2958465"/>
            </a:xfrm>
            <a:prstGeom prst="rect">
              <a:avLst/>
            </a:prstGeom>
            <a:effectLst/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15C6909-8AE1-E121-33F2-082D19F3C9FF}"/>
                </a:ext>
              </a:extLst>
            </p:cNvPr>
            <p:cNvSpPr/>
            <p:nvPr/>
          </p:nvSpPr>
          <p:spPr>
            <a:xfrm>
              <a:off x="232420" y="3662072"/>
              <a:ext cx="6088030" cy="2958465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n w="57150"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1BF65C0-9A75-E24C-E07E-6DE66418A210}"/>
              </a:ext>
            </a:extLst>
          </p:cNvPr>
          <p:cNvSpPr txBox="1"/>
          <p:nvPr/>
        </p:nvSpPr>
        <p:spPr>
          <a:xfrm>
            <a:off x="5885491" y="3882402"/>
            <a:ext cx="36014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Start:</a:t>
            </a:r>
            <a:r>
              <a:rPr lang="en-US" sz="1600" b="1" dirty="0"/>
              <a:t>  </a:t>
            </a:r>
            <a:r>
              <a:rPr lang="en-US" sz="1600" dirty="0"/>
              <a:t>before shell script call in Python</a:t>
            </a:r>
          </a:p>
          <a:p>
            <a:r>
              <a:rPr lang="en-US" sz="1600" b="1" u="sng" dirty="0"/>
              <a:t>INIT:</a:t>
            </a:r>
            <a:r>
              <a:rPr lang="en-US" sz="1600" dirty="0"/>
              <a:t>    when custom app is initialized</a:t>
            </a:r>
          </a:p>
          <a:p>
            <a:r>
              <a:rPr lang="en-US" sz="1600" b="1" u="sng" dirty="0"/>
              <a:t>S#:</a:t>
            </a:r>
            <a:r>
              <a:rPr lang="en-US" sz="1600" dirty="0"/>
              <a:t>       before algo call in</a:t>
            </a:r>
          </a:p>
          <a:p>
            <a:r>
              <a:rPr lang="en-US" sz="1600" b="1" u="sng" dirty="0"/>
              <a:t>E#:</a:t>
            </a:r>
            <a:r>
              <a:rPr lang="en-US" sz="1600" dirty="0"/>
              <a:t>       after call in app</a:t>
            </a:r>
          </a:p>
          <a:p>
            <a:r>
              <a:rPr lang="en-US" sz="1600" b="1" u="sng" dirty="0"/>
              <a:t>AE:</a:t>
            </a:r>
            <a:r>
              <a:rPr lang="en-US" sz="1600" dirty="0"/>
              <a:t>       end of algo</a:t>
            </a:r>
          </a:p>
          <a:p>
            <a:r>
              <a:rPr lang="en-US" sz="1600" b="1" u="sng" dirty="0"/>
              <a:t>End:</a:t>
            </a:r>
            <a:r>
              <a:rPr lang="en-US" sz="1600" dirty="0"/>
              <a:t>     after shell script call is done in Py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2F2608-4DB1-3EDC-1D36-97B98455E3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2547" y="3123960"/>
            <a:ext cx="3893624" cy="175389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BE6E95D-A795-0F84-7B48-05D0595FA6AC}"/>
              </a:ext>
            </a:extLst>
          </p:cNvPr>
          <p:cNvSpPr txBox="1"/>
          <p:nvPr/>
        </p:nvSpPr>
        <p:spPr>
          <a:xfrm>
            <a:off x="329568" y="1257740"/>
            <a:ext cx="51979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Metric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/>
              <a:t>INIT:</a:t>
            </a:r>
            <a:r>
              <a:rPr lang="en-US" sz="1600" dirty="0"/>
              <a:t> Py call; init of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INIT -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/>
              <a:t>ExecAvg:</a:t>
            </a:r>
            <a:r>
              <a:rPr lang="en-US" sz="1600" dirty="0"/>
              <a:t> App’s Algo call; End of Algo before return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AE - S#n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/>
              <a:t>ExecCall:</a:t>
            </a:r>
            <a:r>
              <a:rPr lang="en-US" sz="1600" dirty="0"/>
              <a:t> App’s Algo execution and return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E#n - S#n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/>
              <a:t>ThreadCall:</a:t>
            </a:r>
            <a:r>
              <a:rPr lang="en-US" sz="1600" dirty="0"/>
              <a:t> App priority wait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E#n - S#(n+1)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30D30C-E367-4A29-7AEA-73B83C63F8AA}"/>
              </a:ext>
            </a:extLst>
          </p:cNvPr>
          <p:cNvSpPr txBox="1"/>
          <p:nvPr/>
        </p:nvSpPr>
        <p:spPr>
          <a:xfrm>
            <a:off x="9926862" y="3301960"/>
            <a:ext cx="24114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Separated run.py for init collection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cmd line Algo select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# of cycles locked to 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631028-AF4F-9B52-12C9-57F790EDDD5D}"/>
              </a:ext>
            </a:extLst>
          </p:cNvPr>
          <p:cNvCxnSpPr/>
          <p:nvPr/>
        </p:nvCxnSpPr>
        <p:spPr>
          <a:xfrm>
            <a:off x="9486900" y="3717596"/>
            <a:ext cx="0" cy="22162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9FBD55B-84FB-B83B-482E-84C0187B0E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0691" y="679591"/>
            <a:ext cx="4153771" cy="696163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  <a:effectLst/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896D2F2-5F7B-EF42-AA7F-E9ADBCCB5BEF}"/>
              </a:ext>
            </a:extLst>
          </p:cNvPr>
          <p:cNvSpPr txBox="1"/>
          <p:nvPr/>
        </p:nvSpPr>
        <p:spPr>
          <a:xfrm>
            <a:off x="9791300" y="317362"/>
            <a:ext cx="216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Additional logs;</a:t>
            </a:r>
          </a:p>
          <a:p>
            <a:pPr algn="r"/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Constant appending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13E7C-05F7-5BB9-6703-C8D2611018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9560" y="955399"/>
            <a:ext cx="3085808" cy="967094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26013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8E9F-6A88-EC64-1BBA-8BB10D6D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3442A-C6EA-F9E9-90C8-BE3995E2B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105"/>
            <a:ext cx="10515600" cy="5055481"/>
          </a:xfrm>
        </p:spPr>
        <p:txBody>
          <a:bodyPr>
            <a:normAutofit/>
          </a:bodyPr>
          <a:lstStyle/>
          <a:p>
            <a:r>
              <a:rPr lang="en-US" sz="2400" dirty="0"/>
              <a:t>Layer software , component-based design (components in layers)</a:t>
            </a:r>
          </a:p>
          <a:p>
            <a:pPr lvl="1"/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layer hides its implementation/technology from other layers with APIs</a:t>
            </a:r>
          </a:p>
          <a:p>
            <a:pPr lvl="1"/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layer’s internals can change without effecting other layers internals or components</a:t>
            </a:r>
          </a:p>
          <a:p>
            <a:r>
              <a:rPr lang="en-US" sz="2400" dirty="0"/>
              <a:t>Layered software, component-based design (components in layers)</a:t>
            </a:r>
          </a:p>
          <a:p>
            <a:pPr lvl="1"/>
            <a:r>
              <a:rPr lang="en-US" sz="1800" dirty="0"/>
              <a:t>Independently handled</a:t>
            </a:r>
          </a:p>
          <a:p>
            <a:r>
              <a:rPr lang="en-US" sz="2400" dirty="0"/>
              <a:t>Code isn’t generated, connection and threading done by developer</a:t>
            </a:r>
          </a:p>
          <a:p>
            <a:r>
              <a:rPr lang="en-US" sz="2400" dirty="0"/>
              <a:t>Each component must have its own thread; can be scheduled at fixed times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Publish-Subscribe porting</a:t>
            </a:r>
          </a:p>
          <a:p>
            <a:pPr lvl="1"/>
            <a:r>
              <a:rPr lang="en-US" sz="1800" dirty="0"/>
              <a:t>Event driven; a ‘publisher’ sends out a message, those ‘subscribed’ receive 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51809F-FAE5-FB26-692F-133F1DD34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519" y="4011798"/>
            <a:ext cx="1598545" cy="147558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A716CB9-4D59-3FCF-2930-C447CA614D8F}"/>
              </a:ext>
            </a:extLst>
          </p:cNvPr>
          <p:cNvGrpSpPr/>
          <p:nvPr/>
        </p:nvGrpSpPr>
        <p:grpSpPr>
          <a:xfrm>
            <a:off x="1388899" y="4011798"/>
            <a:ext cx="5237571" cy="1131574"/>
            <a:chOff x="4657199" y="2367472"/>
            <a:chExt cx="6173061" cy="133368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9C84F28-F4F2-B8A8-D6FF-6B74C9FF3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7199" y="2367472"/>
              <a:ext cx="6173061" cy="1333686"/>
            </a:xfrm>
            <a:prstGeom prst="rect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9B312C5-6A9F-3865-9C10-F2DDD25300DB}"/>
                </a:ext>
              </a:extLst>
            </p:cNvPr>
            <p:cNvSpPr/>
            <p:nvPr/>
          </p:nvSpPr>
          <p:spPr>
            <a:xfrm>
              <a:off x="4675305" y="2924270"/>
              <a:ext cx="6107371" cy="18870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44EA045-90EB-A7ED-D43C-A789856C4D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6911"/>
          <a:stretch/>
        </p:blipFill>
        <p:spPr>
          <a:xfrm>
            <a:off x="10061418" y="1216492"/>
            <a:ext cx="1857394" cy="2261112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E50B8E-7DB5-27BE-2424-26F3126644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9910"/>
          <a:stretch/>
        </p:blipFill>
        <p:spPr>
          <a:xfrm>
            <a:off x="9794313" y="4142376"/>
            <a:ext cx="2124499" cy="2497903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7670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D68F-1E29-8806-8ED1-D0A4F48F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cFS Overview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7E62BE-7E2C-2D26-3F2F-597C98E90836}"/>
              </a:ext>
            </a:extLst>
          </p:cNvPr>
          <p:cNvSpPr txBox="1">
            <a:spLocks/>
          </p:cNvSpPr>
          <p:nvPr/>
        </p:nvSpPr>
        <p:spPr>
          <a:xfrm>
            <a:off x="450787" y="3921109"/>
            <a:ext cx="5257800" cy="2524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u="sn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2B6E9C-B5C0-E6D9-020B-78878275D9DB}"/>
              </a:ext>
            </a:extLst>
          </p:cNvPr>
          <p:cNvSpPr txBox="1">
            <a:spLocks/>
          </p:cNvSpPr>
          <p:nvPr/>
        </p:nvSpPr>
        <p:spPr>
          <a:xfrm>
            <a:off x="450787" y="1309105"/>
            <a:ext cx="5257800" cy="25249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OS Abstraction Layer (OSAL)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Lower layer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Software library that isolates and abstracts upper layers from Real-time OS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Implementation provided for non-real time OS like Linux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FPRIME also has this as a layer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TLDR: allows easy dev/deploy across OS’s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ABFEA3-500E-1DCA-8552-87F4282BB3E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875699" y="1376127"/>
            <a:ext cx="9172" cy="506994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405EF5-905D-358F-450F-DEC9EC7A580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83675" y="3847723"/>
            <a:ext cx="116246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39D7787-0089-B592-9310-1F5EB5B84241}"/>
              </a:ext>
            </a:extLst>
          </p:cNvPr>
          <p:cNvSpPr txBox="1">
            <a:spLocks/>
          </p:cNvSpPr>
          <p:nvPr/>
        </p:nvSpPr>
        <p:spPr>
          <a:xfrm>
            <a:off x="450787" y="3921109"/>
            <a:ext cx="5257800" cy="25249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Core Flight Executive (cFE)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Middle layer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Runtime environment; static/dynamic linking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Defines standardized API with apps for custom app development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Services: time, event (alerts), execution, messaging, table services, plug and play capability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Tool suite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TLDR: where custom apps are created and ran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BBB21EC-1DE6-C8E2-C99E-3E8B762ABD5B}"/>
              </a:ext>
            </a:extLst>
          </p:cNvPr>
          <p:cNvSpPr txBox="1">
            <a:spLocks/>
          </p:cNvSpPr>
          <p:nvPr/>
        </p:nvSpPr>
        <p:spPr>
          <a:xfrm>
            <a:off x="6091414" y="1309105"/>
            <a:ext cx="5257800" cy="2524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Platform Support Package (PSP)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Lower layer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Provides APIs and software to abstract and adapt processor hardware computing system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Memory, I/O ports, non-volatile memory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implementation for various processors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TLDR: allows easy dev/deploy across hardware</a:t>
            </a:r>
          </a:p>
          <a:p>
            <a:pPr>
              <a:spcBef>
                <a:spcPts val="600"/>
              </a:spcBef>
            </a:pPr>
            <a:endParaRPr lang="en-US" sz="18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B618541-F9AB-7C3E-A117-866A9E536E1A}"/>
              </a:ext>
            </a:extLst>
          </p:cNvPr>
          <p:cNvSpPr txBox="1">
            <a:spLocks/>
          </p:cNvSpPr>
          <p:nvPr/>
        </p:nvSpPr>
        <p:spPr>
          <a:xfrm>
            <a:off x="6091414" y="3924086"/>
            <a:ext cx="5257800" cy="2524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Application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Contains set of re-usable libraries and apps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Described as an “Appstore” for common Flight-Software components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Allows more time on mission specific development</a:t>
            </a:r>
          </a:p>
        </p:txBody>
      </p:sp>
    </p:spTree>
    <p:extLst>
      <p:ext uri="{BB962C8B-B14F-4D97-AF65-F5344CB8AC3E}">
        <p14:creationId xmlns:p14="http://schemas.microsoft.com/office/powerpoint/2010/main" val="620921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A53F-3D34-CBD8-4EB0-BA2CD3E6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cFS Execution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E67BFA-8606-7302-AE62-92A69952B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045" y="1223141"/>
            <a:ext cx="3391373" cy="1419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824727-8B4B-FD8C-9425-5172CFBB9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661" y="2735070"/>
            <a:ext cx="4277322" cy="809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52E464-BB04-6ECA-DDC9-A7BADA6FD4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6911"/>
          <a:stretch/>
        </p:blipFill>
        <p:spPr>
          <a:xfrm>
            <a:off x="9843322" y="3895427"/>
            <a:ext cx="1857394" cy="22611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B858F0-0121-51C0-ECF4-F8823ABC6F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100" y="2832293"/>
            <a:ext cx="6849125" cy="242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19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74059D1-5D92-D121-671A-36FF685BD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284" y="1638677"/>
            <a:ext cx="2762302" cy="27428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84F56B-0FB3-BA8A-425E-893E2834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FPRIME Overview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58610-50A7-41AE-77A9-B3ACF2F0719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77" y="5320652"/>
            <a:ext cx="6249272" cy="1552792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FFA1DC-AE02-21AF-6E47-E877AC49962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8449" y="4387090"/>
            <a:ext cx="5477507" cy="2485004"/>
          </a:xfrm>
          <a:prstGeom prst="rect">
            <a:avLst/>
          </a:prstGeom>
          <a:ln w="28575" cap="sq">
            <a:solidFill>
              <a:schemeClr val="accent1">
                <a:lumMod val="75000"/>
              </a:schemeClr>
            </a:solidFill>
            <a:miter lim="800000"/>
          </a:ln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BF53D8-D2AB-A562-C947-B5E2429502C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9242" y="5754866"/>
            <a:ext cx="585766" cy="635168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0281E-6180-D1DD-9E34-F87CF8098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4" y="1309105"/>
            <a:ext cx="9260810" cy="3910218"/>
          </a:xfrm>
        </p:spPr>
        <p:txBody>
          <a:bodyPr/>
          <a:lstStyle/>
          <a:p>
            <a:r>
              <a:rPr lang="en-US" dirty="0"/>
              <a:t>Component based Framework</a:t>
            </a:r>
          </a:p>
          <a:p>
            <a:r>
              <a:rPr lang="en-US" sz="2800" dirty="0"/>
              <a:t>Code generation</a:t>
            </a:r>
            <a:r>
              <a:rPr lang="en-US" dirty="0"/>
              <a:t>:</a:t>
            </a:r>
            <a:r>
              <a:rPr lang="en-US" sz="1800" dirty="0"/>
              <a:t> Devs write up models, generated code handles lesser necessities</a:t>
            </a:r>
          </a:p>
          <a:p>
            <a:r>
              <a:rPr lang="en-US" dirty="0"/>
              <a:t>Point-to-point links:</a:t>
            </a:r>
            <a:r>
              <a:rPr lang="en-US" sz="2000" dirty="0"/>
              <a:t> </a:t>
            </a:r>
            <a:r>
              <a:rPr lang="en-US" sz="1800" dirty="0"/>
              <a:t>no other networking between connections</a:t>
            </a:r>
            <a:endParaRPr lang="en-US" sz="2000" dirty="0"/>
          </a:p>
          <a:p>
            <a:pPr lvl="1"/>
            <a:r>
              <a:rPr lang="en-US" dirty="0"/>
              <a:t>Modules are more reusable than cFS, doesn’t need global IDs of messages (</a:t>
            </a:r>
            <a:r>
              <a:rPr lang="en-US" sz="2400" dirty="0"/>
              <a:t>Publish-Subscribe)</a:t>
            </a:r>
          </a:p>
          <a:p>
            <a:pPr lvl="1"/>
            <a:r>
              <a:rPr lang="en-US" dirty="0"/>
              <a:t>Three port attributes:</a:t>
            </a:r>
          </a:p>
          <a:p>
            <a:pPr lvl="2"/>
            <a:r>
              <a:rPr lang="en-US" dirty="0"/>
              <a:t>Synchronous: no thread, handler exec’s on calling thread</a:t>
            </a:r>
          </a:p>
          <a:p>
            <a:pPr lvl="2"/>
            <a:r>
              <a:rPr lang="en-US" dirty="0"/>
              <a:t>Guarded: Synch but guarded calls share mutex</a:t>
            </a:r>
          </a:p>
          <a:p>
            <a:pPr lvl="2"/>
            <a:r>
              <a:rPr lang="en-US" dirty="0"/>
              <a:t>Asynchronous: invocation places message on </a:t>
            </a:r>
            <a:br>
              <a:rPr lang="en-US" dirty="0"/>
            </a:br>
            <a:r>
              <a:rPr lang="en-US" dirty="0"/>
              <a:t>component queue, dequeued on comp. thread</a:t>
            </a:r>
          </a:p>
          <a:p>
            <a:pPr marL="0" indent="0">
              <a:buNone/>
            </a:pPr>
            <a:endParaRPr lang="en-US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8BD404-6FDE-9CFC-3BA2-4144595E743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06804" y="5692732"/>
            <a:ext cx="17837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ighlight>
                  <a:srgbClr val="000080"/>
                </a:highlight>
              </a:rPr>
              <a:t>Generation of 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B3AF55-4527-65F3-2B42-480D331A65D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220075" y="5479604"/>
            <a:ext cx="18464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ighlight>
                  <a:srgbClr val="000080"/>
                </a:highlight>
              </a:rPr>
              <a:t>Handled generation</a:t>
            </a:r>
          </a:p>
        </p:txBody>
      </p:sp>
    </p:spTree>
    <p:extLst>
      <p:ext uri="{BB962C8B-B14F-4D97-AF65-F5344CB8AC3E}">
        <p14:creationId xmlns:p14="http://schemas.microsoft.com/office/powerpoint/2010/main" val="31068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F029-00A4-2C51-BE44-312C4501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a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FEBB8-73D0-0E9B-B573-AD1BAAACA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Previous system of reusing and refashioning software of last-launch to port to new hardware was schedule and resource intensive</a:t>
            </a:r>
          </a:p>
          <a:p>
            <a:pPr lvl="1"/>
            <a:r>
              <a:rPr lang="en-US" sz="1800" dirty="0"/>
              <a:t>Framework with standardized common bases that shouldn’t be reworked every time (telemetry, </a:t>
            </a:r>
            <a:r>
              <a:rPr lang="en-US" sz="1800" dirty="0" err="1"/>
              <a:t>os</a:t>
            </a:r>
            <a:r>
              <a:rPr lang="en-US" sz="1800" dirty="0"/>
              <a:t> abstraction, porting, unit testing,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Allows for more work on the mission specific applications</a:t>
            </a:r>
          </a:p>
          <a:p>
            <a:r>
              <a:rPr lang="en-US" sz="2400" dirty="0"/>
              <a:t>OS abstraction to ease integration of newer hardware</a:t>
            </a:r>
          </a:p>
          <a:p>
            <a:r>
              <a:rPr lang="en-US" sz="2400" dirty="0"/>
              <a:t>Reuse of other mission work</a:t>
            </a:r>
          </a:p>
          <a:p>
            <a:pPr lvl="1"/>
            <a:r>
              <a:rPr lang="en-US" sz="1800" dirty="0"/>
              <a:t>App store of previous created custom apps for future missions to borrow</a:t>
            </a:r>
          </a:p>
          <a:p>
            <a:r>
              <a:rPr lang="en-US" sz="2400" dirty="0"/>
              <a:t>Run and test apps on a developer’s desktop, deploy without any changes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All this to allow focus on mission specific development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61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BAC0D-0876-E5EF-D795-1CAD4F05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FPRIME Execution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C06E7C9-7395-1B8A-67C9-8C55CE04377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45915" y="3914040"/>
            <a:ext cx="10732302" cy="2822895"/>
            <a:chOff x="145915" y="3986464"/>
            <a:chExt cx="10732302" cy="282289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EE8E94E-9EE8-9BC6-0BBF-03FE7E242D9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915" y="3986464"/>
              <a:ext cx="8659433" cy="1457528"/>
            </a:xfrm>
            <a:prstGeom prst="rect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684F63-38E7-6D27-A482-15D2D7C88A1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3782" y="5066041"/>
              <a:ext cx="9564435" cy="1743318"/>
            </a:xfrm>
            <a:prstGeom prst="rect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563F16A-75CF-8FC1-DAE5-5CE1B71BA81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9573" y="1198658"/>
            <a:ext cx="2945418" cy="1457527"/>
          </a:xfrm>
          <a:prstGeom prst="rect">
            <a:avLst/>
          </a:prstGeom>
          <a:ln w="28575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E23303-A3C1-DED8-AE74-845FC087BDE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2928" y="2793867"/>
            <a:ext cx="2709236" cy="1347374"/>
          </a:xfrm>
          <a:prstGeom prst="rect">
            <a:avLst/>
          </a:prstGeom>
          <a:ln w="28575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2EB1A932-F9A6-3BD0-CD05-90FF49EDC68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91834" y="1368743"/>
            <a:ext cx="7967593" cy="2281839"/>
            <a:chOff x="208212" y="916495"/>
            <a:chExt cx="7967593" cy="228183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8D3BA4F-5B4B-5F47-4519-6B17C6AAF05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08212" y="1183025"/>
              <a:ext cx="4475557" cy="2015309"/>
              <a:chOff x="304977" y="1133881"/>
              <a:chExt cx="4475557" cy="2015309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2523F5C0-B2E4-3CE7-78F5-0573F772FC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4977" y="1133881"/>
                <a:ext cx="4475557" cy="2015309"/>
              </a:xfrm>
              <a:prstGeom prst="rect">
                <a:avLst/>
              </a:prstGeom>
              <a:ln w="28575" cap="sq">
                <a:solidFill>
                  <a:schemeClr val="accent1">
                    <a:lumMod val="75000"/>
                  </a:schemeClr>
                </a:solidFill>
                <a:miter lim="800000"/>
              </a:ln>
              <a:effectLst>
                <a:outerShdw blurRad="57150" dist="50800" dir="2700000" algn="tl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B0C876-A25C-552C-5B15-7B0586379FEE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178996" y="2670347"/>
                <a:ext cx="1795601" cy="379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highlight>
                      <a:srgbClr val="000080"/>
                    </a:highlight>
                  </a:rPr>
                  <a:t>[app’s exec]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6108D7-39AF-3249-58D5-3C90E5B05D1B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908009" y="916495"/>
              <a:ext cx="4267796" cy="1314633"/>
              <a:chOff x="4004774" y="867351"/>
              <a:chExt cx="4267796" cy="1314633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6C8F595-A265-25B6-24DB-603D3722C9F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04774" y="867351"/>
                <a:ext cx="4267796" cy="1314633"/>
              </a:xfrm>
              <a:prstGeom prst="rect">
                <a:avLst/>
              </a:prstGeom>
              <a:ln w="28575" cap="sq">
                <a:solidFill>
                  <a:schemeClr val="accent1">
                    <a:lumMod val="75000"/>
                  </a:schemeClr>
                </a:solidFill>
                <a:miter lim="800000"/>
              </a:ln>
              <a:effectLst>
                <a:outerShdw blurRad="57150" dist="50800" dir="2700000" algn="tl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E252157-C8A9-6294-F6F6-EBB943F51A0E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76074" y="1489512"/>
                <a:ext cx="1795601" cy="379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highlight>
                      <a:srgbClr val="000080"/>
                    </a:highlight>
                  </a:rPr>
                  <a:t>[app’s init]</a:t>
                </a:r>
              </a:p>
            </p:txBody>
          </p: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283CDBE-5EF2-E937-CEED-B40178CADF28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76738" y="2263389"/>
              <a:ext cx="650378" cy="715416"/>
            </a:xfrm>
            <a:prstGeom prst="rect">
              <a:avLst/>
            </a:prstGeom>
            <a:ln w="28575" cap="sq">
              <a:solidFill>
                <a:schemeClr val="accent1">
                  <a:lumMod val="75000"/>
                </a:schemeClr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70184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A85-0D53-BC33-F941-BF3D5686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cFS vs FPRIME (design)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6FAD5-AEC1-755B-F4E9-BDBB7CB33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8" y="1309105"/>
            <a:ext cx="5516523" cy="3443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Layered software, component-based design (components in layers)</a:t>
            </a:r>
          </a:p>
          <a:p>
            <a:pPr lvl="1"/>
            <a:r>
              <a:rPr lang="en-US" sz="2000" dirty="0"/>
              <a:t>Independently handled</a:t>
            </a:r>
          </a:p>
          <a:p>
            <a:r>
              <a:rPr lang="en-US" sz="2400" dirty="0"/>
              <a:t>Code is handwritten</a:t>
            </a:r>
          </a:p>
          <a:p>
            <a:r>
              <a:rPr lang="en-US" sz="2400" dirty="0"/>
              <a:t>Each component must have its own thread; can be scheduled at fixed times</a:t>
            </a:r>
          </a:p>
          <a:p>
            <a:r>
              <a:rPr lang="en-US" sz="2400" dirty="0"/>
              <a:t>Publish-Subscribe porting</a:t>
            </a:r>
            <a:br>
              <a:rPr lang="en-US" dirty="0"/>
            </a:br>
            <a:r>
              <a:rPr lang="en-US" sz="1800" dirty="0"/>
              <a:t>Event driven; a ‘publisher’ sends out a message, those ‘subscribed’ receive it</a:t>
            </a:r>
            <a:endParaRPr lang="en-US" sz="1800" dirty="0">
              <a:cs typeface="Calibri"/>
            </a:endParaRPr>
          </a:p>
        </p:txBody>
      </p:sp>
      <p:pic>
        <p:nvPicPr>
          <p:cNvPr id="1026" name="Picture 2" descr="About | OpenSatKit">
            <a:extLst>
              <a:ext uri="{FF2B5EF4-FFF2-40B4-BE49-F238E27FC236}">
                <a16:creationId xmlns:a16="http://schemas.microsoft.com/office/drawing/2014/main" id="{414CDC03-8FDA-1AF5-E2CF-3D73005385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5" r="23130"/>
          <a:stretch/>
        </p:blipFill>
        <p:spPr bwMode="auto">
          <a:xfrm>
            <a:off x="368968" y="4752562"/>
            <a:ext cx="3336758" cy="201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33E060-06F6-DD83-1456-4C104C1FE476}"/>
              </a:ext>
            </a:extLst>
          </p:cNvPr>
          <p:cNvSpPr txBox="1">
            <a:spLocks/>
          </p:cNvSpPr>
          <p:nvPr/>
        </p:nvSpPr>
        <p:spPr>
          <a:xfrm>
            <a:off x="6306510" y="1310778"/>
            <a:ext cx="5516521" cy="313500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Component-based Architecture</a:t>
            </a:r>
          </a:p>
          <a:p>
            <a:pPr lvl="1"/>
            <a:r>
              <a:rPr lang="en-US" sz="2000" dirty="0"/>
              <a:t>Projects with everything separated into components, all ported together</a:t>
            </a:r>
          </a:p>
          <a:p>
            <a:pPr lvl="1"/>
            <a:r>
              <a:rPr lang="en-US" sz="2000" dirty="0"/>
              <a:t>Has an OS Abstraction layer</a:t>
            </a:r>
          </a:p>
          <a:p>
            <a:r>
              <a:rPr lang="en-US" sz="2400" dirty="0"/>
              <a:t>Code generation (</a:t>
            </a:r>
            <a:r>
              <a:rPr lang="en-US" sz="2400" dirty="0" err="1"/>
              <a:t>devs</a:t>
            </a:r>
            <a:r>
              <a:rPr lang="en-US" sz="2400" dirty="0"/>
              <a:t> write models)</a:t>
            </a:r>
          </a:p>
          <a:p>
            <a:r>
              <a:rPr lang="en-US" sz="2400" dirty="0"/>
              <a:t>Components can have multiple threads or share them with other components</a:t>
            </a:r>
          </a:p>
          <a:p>
            <a:r>
              <a:rPr lang="en-US" sz="2400" dirty="0"/>
              <a:t>Point-to-point porting</a:t>
            </a:r>
            <a:br>
              <a:rPr lang="en-US" sz="2400" dirty="0"/>
            </a:br>
            <a:r>
              <a:rPr lang="en-US" sz="1800" dirty="0">
                <a:cs typeface="Calibri"/>
              </a:rPr>
              <a:t>no other networking between connections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Ref">
            <a:extLst>
              <a:ext uri="{FF2B5EF4-FFF2-40B4-BE49-F238E27FC236}">
                <a16:creationId xmlns:a16="http://schemas.microsoft.com/office/drawing/2014/main" id="{5A7D600E-C939-AE72-A443-92B2E5A04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558" y="4489175"/>
            <a:ext cx="2342147" cy="228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diagram of a network&#10;&#10;Description automatically generated">
            <a:extLst>
              <a:ext uri="{FF2B5EF4-FFF2-40B4-BE49-F238E27FC236}">
                <a16:creationId xmlns:a16="http://schemas.microsoft.com/office/drawing/2014/main" id="{D973130B-D72F-A5F7-599A-66D2DF4EFC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532"/>
          <a:stretch/>
        </p:blipFill>
        <p:spPr>
          <a:xfrm>
            <a:off x="5584616" y="4489175"/>
            <a:ext cx="4175802" cy="228244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E8162D-0F0F-F42D-7D4E-40308BCBE5DA}"/>
              </a:ext>
            </a:extLst>
          </p:cNvPr>
          <p:cNvCxnSpPr/>
          <p:nvPr/>
        </p:nvCxnSpPr>
        <p:spPr>
          <a:xfrm>
            <a:off x="5885491" y="1310778"/>
            <a:ext cx="0" cy="301677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123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A85-0D53-BC33-F941-BF3D5686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cFS vs FPRIME (user experience)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6FAD5-AEC1-755B-F4E9-BDBB7CB33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8" y="1309105"/>
            <a:ext cx="5516523" cy="471144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/>
              <a:t>cFS</a:t>
            </a:r>
          </a:p>
          <a:p>
            <a:r>
              <a:rPr lang="en-US" sz="2400" dirty="0"/>
              <a:t>Information was easy to find</a:t>
            </a:r>
          </a:p>
          <a:p>
            <a:pPr lvl="1"/>
            <a:r>
              <a:rPr lang="en-US" sz="2000" dirty="0"/>
              <a:t>Right on its nasa.gov page</a:t>
            </a:r>
          </a:p>
          <a:p>
            <a:r>
              <a:rPr lang="en-US" sz="2400" dirty="0" err="1"/>
              <a:t>Github</a:t>
            </a:r>
            <a:r>
              <a:rPr lang="en-US" sz="2400" dirty="0"/>
              <a:t> came with prebuilt </a:t>
            </a:r>
            <a:r>
              <a:rPr lang="en-US" sz="2400" dirty="0" err="1"/>
              <a:t>sample_app</a:t>
            </a:r>
            <a:endParaRPr lang="en-US" sz="2400" dirty="0"/>
          </a:p>
          <a:p>
            <a:pPr lvl="1"/>
            <a:r>
              <a:rPr lang="en-US" sz="2000" dirty="0"/>
              <a:t>Also tutorials making from scratch from </a:t>
            </a:r>
            <a:r>
              <a:rPr lang="en-US" sz="2000" dirty="0" err="1"/>
              <a:t>nasa</a:t>
            </a:r>
            <a:r>
              <a:rPr lang="en-US" sz="2000" dirty="0"/>
              <a:t> engineers</a:t>
            </a:r>
          </a:p>
          <a:p>
            <a:pPr lvl="1"/>
            <a:r>
              <a:rPr lang="en-US" sz="2000" dirty="0"/>
              <a:t>Build instructions were basic and easy to follow</a:t>
            </a:r>
          </a:p>
          <a:p>
            <a:r>
              <a:rPr lang="en-US" sz="2400" dirty="0"/>
              <a:t>Where to code in app template was immediate</a:t>
            </a:r>
          </a:p>
          <a:p>
            <a:r>
              <a:rPr lang="en-US" sz="2400" dirty="0"/>
              <a:t>Very easy to automate</a:t>
            </a:r>
          </a:p>
          <a:p>
            <a:pPr>
              <a:buFontTx/>
              <a:buChar char="-"/>
            </a:pPr>
            <a:r>
              <a:rPr lang="en-US" sz="2400" dirty="0"/>
              <a:t>Benefits greatly from its constant use in NASA and other Space Agencies</a:t>
            </a:r>
            <a:endParaRPr lang="en-US" sz="2400" dirty="0">
              <a:cs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33E060-06F6-DD83-1456-4C104C1FE476}"/>
              </a:ext>
            </a:extLst>
          </p:cNvPr>
          <p:cNvSpPr txBox="1">
            <a:spLocks/>
          </p:cNvSpPr>
          <p:nvPr/>
        </p:nvSpPr>
        <p:spPr>
          <a:xfrm>
            <a:off x="6306510" y="1310778"/>
            <a:ext cx="5516521" cy="470952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/>
              <a:t>FPRIME</a:t>
            </a:r>
          </a:p>
          <a:p>
            <a:r>
              <a:rPr lang="en-US" sz="2400" dirty="0"/>
              <a:t>Information on not all together</a:t>
            </a:r>
          </a:p>
          <a:p>
            <a:pPr lvl="1"/>
            <a:r>
              <a:rPr lang="en-US" sz="2000" dirty="0"/>
              <a:t>Multiple “puzzle piece” presentations</a:t>
            </a:r>
          </a:p>
          <a:p>
            <a:r>
              <a:rPr lang="en-US" sz="2400" dirty="0"/>
              <a:t>Website was a maze, some parts wrong</a:t>
            </a:r>
          </a:p>
          <a:p>
            <a:pPr lvl="1"/>
            <a:r>
              <a:rPr lang="en-US" sz="2000" dirty="0"/>
              <a:t>Links to links, going back gave old pages with missing or crucial info</a:t>
            </a:r>
          </a:p>
          <a:p>
            <a:pPr lvl="1"/>
            <a:r>
              <a:rPr lang="en-US" sz="2000" dirty="0"/>
              <a:t>Some info was wrong</a:t>
            </a:r>
          </a:p>
          <a:p>
            <a:pPr lvl="1"/>
            <a:r>
              <a:rPr lang="en-US" sz="2000" dirty="0"/>
              <a:t>Build instructions were unintuitive</a:t>
            </a:r>
          </a:p>
          <a:p>
            <a:r>
              <a:rPr lang="en-US" sz="2400" dirty="0"/>
              <a:t>Didn't know where to code until experience with cFS</a:t>
            </a:r>
          </a:p>
          <a:p>
            <a:r>
              <a:rPr lang="en-US" sz="2400" dirty="0"/>
              <a:t>Some issues with Selenium 4 meant I never finished full automation</a:t>
            </a:r>
          </a:p>
          <a:p>
            <a:pPr>
              <a:buFontTx/>
              <a:buChar char="-"/>
            </a:pPr>
            <a:r>
              <a:rPr lang="en-US" sz="2400" dirty="0"/>
              <a:t>Most problems came from its infancy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7CBBAB-BE59-4C44-8227-2264C11CB06A}"/>
              </a:ext>
            </a:extLst>
          </p:cNvPr>
          <p:cNvCxnSpPr/>
          <p:nvPr/>
        </p:nvCxnSpPr>
        <p:spPr>
          <a:xfrm>
            <a:off x="5885491" y="1310778"/>
            <a:ext cx="0" cy="301677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03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6A138-B59C-198A-1E95-C29D7915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Metrics (n=50)</a:t>
            </a:r>
            <a:endParaRPr lang="en-US" dirty="0"/>
          </a:p>
        </p:txBody>
      </p:sp>
      <p:pic>
        <p:nvPicPr>
          <p:cNvPr id="11" name="Picture 10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94B8C67-EE87-32FE-8D2A-42AAA6036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297" y="1347968"/>
            <a:ext cx="4166528" cy="2515114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A graph of a bar chart&#10;&#10;Description automatically generated">
            <a:extLst>
              <a:ext uri="{FF2B5EF4-FFF2-40B4-BE49-F238E27FC236}">
                <a16:creationId xmlns:a16="http://schemas.microsoft.com/office/drawing/2014/main" id="{6137605D-ADC6-AD27-7FB0-E1D996BBF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297" y="3995584"/>
            <a:ext cx="4166528" cy="2502941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4BE34C8-61EA-DD70-6D51-09AB3EADC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192" y="2041192"/>
            <a:ext cx="6049774" cy="364378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651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5BFA-DCCC-80FA-DE22-05824A85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metrics (n=50)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51A65-1BB0-192F-1408-C0059930D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1309105"/>
            <a:ext cx="7366000" cy="532029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Different types of executions gave different conclusions</a:t>
            </a:r>
          </a:p>
          <a:p>
            <a:r>
              <a:rPr lang="en-US" dirty="0"/>
              <a:t>Little execution: wait (1sec)</a:t>
            </a:r>
          </a:p>
          <a:p>
            <a:pPr lvl="1"/>
            <a:r>
              <a:rPr lang="en-US" dirty="0"/>
              <a:t>Can see the exact amount of time it takes to come</a:t>
            </a:r>
            <a:br>
              <a:rPr lang="en-US" dirty="0"/>
            </a:br>
            <a:r>
              <a:rPr lang="en-US" dirty="0"/>
              <a:t>in and out of the App</a:t>
            </a:r>
          </a:p>
          <a:p>
            <a:r>
              <a:rPr lang="en-US" dirty="0"/>
              <a:t>Lesser tests: </a:t>
            </a:r>
            <a:r>
              <a:rPr lang="en-US" dirty="0" err="1"/>
              <a:t>MEpuzzle</a:t>
            </a:r>
            <a:r>
              <a:rPr lang="en-US" dirty="0"/>
              <a:t>, </a:t>
            </a:r>
            <a:r>
              <a:rPr lang="en-US" dirty="0" err="1"/>
              <a:t>MEsort</a:t>
            </a:r>
            <a:endParaRPr lang="en-US" dirty="0"/>
          </a:p>
          <a:p>
            <a:pPr lvl="1"/>
            <a:r>
              <a:rPr lang="en-US" dirty="0"/>
              <a:t>Extremely similar tests (both sorting related)</a:t>
            </a:r>
          </a:p>
          <a:p>
            <a:pPr lvl="1"/>
            <a:r>
              <a:rPr lang="en-US" dirty="0"/>
              <a:t>FPRIME clearly much faster</a:t>
            </a:r>
          </a:p>
          <a:p>
            <a:pPr lvl="1"/>
            <a:r>
              <a:rPr lang="en-US" dirty="0"/>
              <a:t>this becomes more confusing</a:t>
            </a:r>
          </a:p>
          <a:p>
            <a:r>
              <a:rPr lang="en-US" dirty="0"/>
              <a:t>Major execution: </a:t>
            </a:r>
            <a:r>
              <a:rPr lang="en-US" dirty="0" err="1"/>
              <a:t>MEmaze</a:t>
            </a:r>
            <a:endParaRPr lang="en-US" dirty="0"/>
          </a:p>
          <a:p>
            <a:pPr lvl="1"/>
            <a:r>
              <a:rPr lang="en-US" dirty="0"/>
              <a:t>FPRIME has less overall, but not too conclusive</a:t>
            </a:r>
            <a:br>
              <a:rPr lang="en-US" dirty="0"/>
            </a:br>
            <a:r>
              <a:rPr lang="en-US" dirty="0"/>
              <a:t>just from this example</a:t>
            </a:r>
          </a:p>
          <a:p>
            <a:r>
              <a:rPr lang="en-US" dirty="0">
                <a:cs typeface="Calibri" panose="020F0502020204030204"/>
              </a:rPr>
              <a:t>Parallelism</a:t>
            </a:r>
          </a:p>
          <a:p>
            <a:pPr lvl="1"/>
            <a:r>
              <a:rPr lang="en-US" dirty="0">
                <a:cs typeface="Calibri" panose="020F0502020204030204"/>
              </a:rPr>
              <a:t>Not so different from serial in lesser executions</a:t>
            </a:r>
          </a:p>
          <a:p>
            <a:pPr lvl="1"/>
            <a:endParaRPr lang="en-US" dirty="0"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45779-1733-D2A4-9AD0-6B25EC6A8D98}"/>
              </a:ext>
            </a:extLst>
          </p:cNvPr>
          <p:cNvSpPr txBox="1"/>
          <p:nvPr/>
        </p:nvSpPr>
        <p:spPr>
          <a:xfrm>
            <a:off x="9207500" y="56007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Execution: FPRIME &gt; cFS??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904968-3859-1D7F-99C4-E1CEBDC57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80"/>
          <a:stretch/>
        </p:blipFill>
        <p:spPr>
          <a:xfrm>
            <a:off x="7682153" y="1462033"/>
            <a:ext cx="4268547" cy="3933934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860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805D-9999-C5E8-A97F-8D48E4CA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size n=500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D1068-9133-875E-6057-CA338161F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105"/>
            <a:ext cx="5992806" cy="522529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/>
              <a:t>Every similar executions</a:t>
            </a:r>
          </a:p>
          <a:p>
            <a:r>
              <a:rPr lang="en-US" dirty="0"/>
              <a:t>Nothing should be interfering</a:t>
            </a:r>
          </a:p>
          <a:p>
            <a:pPr lvl="1"/>
            <a:r>
              <a:rPr lang="en-US" dirty="0"/>
              <a:t>In VM so no background operations</a:t>
            </a:r>
          </a:p>
          <a:p>
            <a:pPr lvl="1"/>
            <a:r>
              <a:rPr lang="en-US" dirty="0"/>
              <a:t>cFS has to wait on priority but the thread is theirs when given</a:t>
            </a:r>
          </a:p>
          <a:p>
            <a:pPr lvl="1"/>
            <a:r>
              <a:rPr lang="en-US" dirty="0"/>
              <a:t>FPRIME doesn’t execute till in App’s main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Conclusions</a:t>
            </a:r>
          </a:p>
          <a:p>
            <a:r>
              <a:rPr lang="en-US" sz="2600" dirty="0">
                <a:cs typeface="Calibri"/>
              </a:rPr>
              <a:t>FPRIME starts having more flare ups of “lag” the more it executes the same command</a:t>
            </a:r>
          </a:p>
          <a:p>
            <a:pPr lvl="1"/>
            <a:r>
              <a:rPr lang="en-US" sz="2200" dirty="0">
                <a:cs typeface="Calibri"/>
              </a:rPr>
              <a:t>If it wasn’t for this, FPRIME would have better execution across the board</a:t>
            </a:r>
            <a:endParaRPr lang="en-US" dirty="0"/>
          </a:p>
          <a:p>
            <a:r>
              <a:rPr lang="en-US" dirty="0"/>
              <a:t>Both are similar in regular execution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Serial, </a:t>
            </a:r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Decaying</a:t>
            </a:r>
            <a:endParaRPr lang="en-US" dirty="0"/>
          </a:p>
          <a:p>
            <a:r>
              <a:rPr lang="en-US" dirty="0"/>
              <a:t>FPRIME parallels very well with Cuda</a:t>
            </a:r>
          </a:p>
          <a:p>
            <a:pPr lvl="1"/>
            <a:r>
              <a:rPr lang="en-US" dirty="0"/>
              <a:t>Dedicated thread that splits to works off CPU</a:t>
            </a:r>
            <a:endParaRPr lang="en-US" dirty="0">
              <a:cs typeface="Calibri"/>
            </a:endParaRPr>
          </a:p>
          <a:p>
            <a:r>
              <a:rPr lang="en-US" dirty="0"/>
              <a:t>FPRIME cuts away from App faster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Decaying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886DA6-2554-0B2B-282E-A6B1CFC3A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814" y="1909481"/>
            <a:ext cx="4902752" cy="4111003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227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A18D7-E173-2E21-272E-52DE3158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Questions?</a:t>
            </a:r>
          </a:p>
        </p:txBody>
      </p:sp>
      <p:pic>
        <p:nvPicPr>
          <p:cNvPr id="3074" name="Picture 2" descr="DEATH BATTLE! VS 2 Render Version 5 by augustoodashi on DeviantArt">
            <a:extLst>
              <a:ext uri="{FF2B5EF4-FFF2-40B4-BE49-F238E27FC236}">
                <a16:creationId xmlns:a16="http://schemas.microsoft.com/office/drawing/2014/main" id="{31E4F807-466E-1512-92FB-6D6782F5D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41" y="1074458"/>
            <a:ext cx="10248523" cy="578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prime logo for the readme · nasa fprime · Discussion #1641 ...">
            <a:extLst>
              <a:ext uri="{FF2B5EF4-FFF2-40B4-BE49-F238E27FC236}">
                <a16:creationId xmlns:a16="http://schemas.microsoft.com/office/drawing/2014/main" id="{072DC12A-08EE-1C3A-D9B5-0252ADC05E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3" t="11179" r="6288" b="8634"/>
          <a:stretch/>
        </p:blipFill>
        <p:spPr bwMode="auto">
          <a:xfrm>
            <a:off x="7982573" y="2183120"/>
            <a:ext cx="3888681" cy="354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19AE4F6B-5CEA-356F-8FF7-3E8B64C7F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56" y="2183120"/>
            <a:ext cx="4489122" cy="333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10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6981-FEA8-B64D-9805-7F3E2FF2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79A57-48C6-7BBA-C04E-11DEA9B1A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/>
              <a:t>General cFS information, official website</a:t>
            </a:r>
            <a:br>
              <a:rPr lang="en-US" sz="1600" dirty="0"/>
            </a:br>
            <a:r>
              <a:rPr lang="en-US" sz="1600" dirty="0"/>
              <a:t>[1]“Core Flight System,” cfs.gsfc.nasa.gov. </a:t>
            </a:r>
            <a:r>
              <a:rPr lang="en-US" sz="1600" dirty="0">
                <a:hlinkClick r:id="rId2"/>
              </a:rPr>
              <a:t>https://cfs.gsfc.nasa.gov/</a:t>
            </a:r>
            <a:endParaRPr lang="en-US" sz="1600" dirty="0"/>
          </a:p>
          <a:p>
            <a:pPr marL="0" indent="0">
              <a:buNone/>
            </a:pPr>
            <a:r>
              <a:rPr lang="en-US" sz="1600" u="sng" dirty="0"/>
              <a:t>General FPRIME information #1</a:t>
            </a:r>
            <a:br>
              <a:rPr lang="en-US" sz="1600" dirty="0"/>
            </a:br>
            <a:r>
              <a:rPr lang="en-US" sz="1600" dirty="0"/>
              <a:t>[2] J. Levison and Supervisor, “F Prime Open Source Flight Software NASA LEARN Forum Overview,” 2022. Available: </a:t>
            </a:r>
            <a:r>
              <a:rPr lang="en-US" sz="1600" dirty="0">
                <a:hlinkClick r:id="rId3"/>
              </a:rPr>
              <a:t>https://www.nasa.gov/sites/default/files/atoms/files/canham_and_levison-f_prime_overview-learn_forum-2022.pdf</a:t>
            </a:r>
            <a:endParaRPr lang="en-US" sz="1600" dirty="0"/>
          </a:p>
          <a:p>
            <a:pPr marL="0" indent="0">
              <a:buNone/>
            </a:pPr>
            <a:r>
              <a:rPr lang="en-US" sz="1600" u="sng" dirty="0"/>
              <a:t>General FPRIME information #2</a:t>
            </a:r>
            <a:br>
              <a:rPr lang="en-US" sz="1600" u="sng" dirty="0"/>
            </a:br>
            <a:r>
              <a:rPr lang="en-US" sz="1600" u="sng" dirty="0"/>
              <a:t>[3]“Mars Science Laboratory </a:t>
            </a:r>
            <a:r>
              <a:rPr lang="en-US" sz="1600" u="sng" dirty="0" err="1"/>
              <a:t>F`Software</a:t>
            </a:r>
            <a:r>
              <a:rPr lang="en-US" sz="1600" u="sng" dirty="0"/>
              <a:t> Framework A Small Scale Component Framework for Space,” 2018. Accessed: Jul. 30, 2023. [Online]. Available: </a:t>
            </a:r>
            <a:r>
              <a:rPr lang="en-US" sz="1600" u="sng" dirty="0">
                <a:hlinkClick r:id="rId4"/>
              </a:rPr>
              <a:t>https://nasa.github.io/fprime/Architecture/FPrimeArchitectureShort.pdf</a:t>
            </a:r>
            <a:endParaRPr lang="en-US" sz="1600" u="sng" dirty="0"/>
          </a:p>
          <a:p>
            <a:pPr marL="0" indent="0">
              <a:buNone/>
            </a:pPr>
            <a:r>
              <a:rPr lang="en-US" sz="1600" u="sng" dirty="0"/>
              <a:t>FPRIME information and tutorial, official website</a:t>
            </a:r>
            <a:br>
              <a:rPr lang="en-US" sz="1600" dirty="0"/>
            </a:br>
            <a:r>
              <a:rPr lang="en-US" sz="1600" dirty="0"/>
              <a:t>[4]“F´ A Flight Software and Embedded Systems Framework,” F´. </a:t>
            </a:r>
            <a:r>
              <a:rPr lang="en-US" sz="1600" dirty="0">
                <a:hlinkClick r:id="rId5"/>
              </a:rPr>
              <a:t>https://nasa.github.io/fprime/</a:t>
            </a:r>
            <a:endParaRPr lang="en-US" sz="1600" dirty="0"/>
          </a:p>
          <a:p>
            <a:pPr marL="0" indent="0">
              <a:buNone/>
            </a:pPr>
            <a:r>
              <a:rPr lang="en-US" sz="1600" u="sng" dirty="0"/>
              <a:t>cFS tutorial and help</a:t>
            </a:r>
            <a:br>
              <a:rPr lang="en-US" sz="1600" dirty="0"/>
            </a:br>
            <a:r>
              <a:rPr lang="en-US" sz="1600" dirty="0"/>
              <a:t>[5] D. Ferreira, “Space Nerds: Celebrate the Launch of Artemis 1 by Building &amp; Running NASA’s cFS 7 (core Flight System) on Your Own Laptop,” Space Nerds. </a:t>
            </a:r>
            <a:r>
              <a:rPr lang="en-US" sz="1600" dirty="0">
                <a:hlinkClick r:id="rId6"/>
              </a:rPr>
              <a:t>https://davefer.blogspot.com/2022/08/space-nerds-celebrate-launch-of-artemis.html</a:t>
            </a:r>
            <a:endParaRPr lang="en-US" sz="1600" dirty="0"/>
          </a:p>
          <a:p>
            <a:pPr marL="0" indent="0">
              <a:buNone/>
            </a:pPr>
            <a:r>
              <a:rPr lang="en-US" sz="1600" u="sng" dirty="0"/>
              <a:t>FPRIME webbed component image</a:t>
            </a:r>
            <a:br>
              <a:rPr lang="en-US" sz="1600" dirty="0"/>
            </a:br>
            <a:r>
              <a:rPr lang="en-US" sz="1600" dirty="0"/>
              <a:t>[6] </a:t>
            </a:r>
            <a:r>
              <a:rPr lang="en-US" sz="1600" dirty="0" err="1"/>
              <a:t>IonRod</a:t>
            </a:r>
            <a:r>
              <a:rPr lang="en-US" sz="1600" dirty="0"/>
              <a:t>, Available: </a:t>
            </a:r>
            <a:r>
              <a:rPr lang="en-US" sz="1600" dirty="0">
                <a:hlinkClick r:id="rId7"/>
              </a:rPr>
              <a:t>https://github.com/nasa/fprime/discussions/868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‌</a:t>
            </a:r>
          </a:p>
        </p:txBody>
      </p:sp>
    </p:spTree>
    <p:extLst>
      <p:ext uri="{BB962C8B-B14F-4D97-AF65-F5344CB8AC3E}">
        <p14:creationId xmlns:p14="http://schemas.microsoft.com/office/powerpoint/2010/main" val="326526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0">
          <a:solidFill>
            <a:srgbClr val="FF0000"/>
          </a:solidFill>
        </a:ln>
      </a:spPr>
      <a:bodyPr lIns="0" tIns="0" rIns="0" bIns="0"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5113</TotalTime>
  <Words>2179</Words>
  <Application>Microsoft Office PowerPoint</Application>
  <PresentationFormat>Widescreen</PresentationFormat>
  <Paragraphs>306</Paragraphs>
  <Slides>20</Slides>
  <Notes>17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Goals of a Framework</vt:lpstr>
      <vt:lpstr>cFS vs FPRIME (design)</vt:lpstr>
      <vt:lpstr>cFS vs FPRIME (user experience)</vt:lpstr>
      <vt:lpstr>Initialization Metrics (n=50)</vt:lpstr>
      <vt:lpstr>Varying metrics (n=50)</vt:lpstr>
      <vt:lpstr>Larger size n=500</vt:lpstr>
      <vt:lpstr>Thank you! Questions?</vt:lpstr>
      <vt:lpstr>References</vt:lpstr>
      <vt:lpstr>Thank you! Questions?</vt:lpstr>
      <vt:lpstr>PowerPoint Presentation</vt:lpstr>
      <vt:lpstr>Automated Testing</vt:lpstr>
      <vt:lpstr>Automated Testing</vt:lpstr>
      <vt:lpstr>Automated Testing (metrics)</vt:lpstr>
      <vt:lpstr>Automated Testing (logs)</vt:lpstr>
      <vt:lpstr>cFS Overview</vt:lpstr>
      <vt:lpstr>cFS Overview</vt:lpstr>
      <vt:lpstr>cFS Execution</vt:lpstr>
      <vt:lpstr>FPRIME Overview</vt:lpstr>
      <vt:lpstr>FPRIME Execution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George, Alan D</dc:creator>
  <cp:lastModifiedBy>Belback, Jonah Earl</cp:lastModifiedBy>
  <cp:revision>199</cp:revision>
  <dcterms:created xsi:type="dcterms:W3CDTF">2020-05-12T21:14:07Z</dcterms:created>
  <dcterms:modified xsi:type="dcterms:W3CDTF">2023-10-06T00:12:45Z</dcterms:modified>
</cp:coreProperties>
</file>