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1" r:id="rId2"/>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a:xfrm>
            <a:off x="1451579" y="329307"/>
            <a:ext cx="5626774" cy="309201"/>
          </a:xfrm>
        </p:spPr>
        <p:txBody>
          <a:bodyPr/>
          <a:lstStyle/>
          <a:p>
            <a:endParaRPr lang="en-IN" dirty="0"/>
          </a:p>
        </p:txBody>
      </p:sp>
      <p:sp>
        <p:nvSpPr>
          <p:cNvPr id="6" name="Slide Number Placeholder 5"/>
          <p:cNvSpPr>
            <a:spLocks noGrp="1"/>
          </p:cNvSpPr>
          <p:nvPr>
            <p:ph type="sldNum" sz="quarter" idx="12"/>
          </p:nvPr>
        </p:nvSpPr>
        <p:spPr>
          <a:xfrm>
            <a:off x="476834" y="798973"/>
            <a:ext cx="811019" cy="503578"/>
          </a:xfrm>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92739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12842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320136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72674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737360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500550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58585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194511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796092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4148972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90734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688792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661877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064972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8590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774296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1593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296937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9886987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27074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429301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23573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09855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40028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24985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E507C-4DAE-4229-923C-B35133233C60}" type="datetimeFigureOut">
              <a:rPr lang="en-IN" smtClean="0"/>
              <a:t>18-01-2022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14373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dirty="0"/>
              <a:t>Click icon to add picture</a:t>
            </a:r>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8E507C-4DAE-4229-923C-B35133233C60}" type="datetimeFigureOut">
              <a:rPr lang="en-IN" smtClean="0"/>
              <a:t>18-01-2022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4B491E56-A2DE-4871-8B90-612007B515EA}" type="slidenum">
              <a:rPr lang="en-IN" smtClean="0"/>
              <a:t>‹#›</a:t>
            </a:fld>
            <a:endParaRPr lang="en-IN" dirty="0"/>
          </a:p>
        </p:txBody>
      </p:sp>
    </p:spTree>
    <p:extLst>
      <p:ext uri="{BB962C8B-B14F-4D97-AF65-F5344CB8AC3E}">
        <p14:creationId xmlns:p14="http://schemas.microsoft.com/office/powerpoint/2010/main" val="311609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D8E507C-4DAE-4229-923C-B35133233C60}" type="datetimeFigureOut">
              <a:rPr lang="en-IN" smtClean="0"/>
              <a:t>18-01-2022</a:t>
            </a:fld>
            <a:endParaRPr lang="en-IN"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B491E56-A2DE-4871-8B90-612007B515EA}" type="slidenum">
              <a:rPr lang="en-IN" smtClean="0"/>
              <a:t>‹#›</a:t>
            </a:fld>
            <a:endParaRPr lang="en-IN"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50566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8E507C-4DAE-4229-923C-B35133233C60}" type="datetimeFigureOut">
              <a:rPr lang="en-IN" smtClean="0"/>
              <a:t>18-01-2022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491E56-A2DE-4871-8B90-612007B515EA}" type="slidenum">
              <a:rPr lang="en-IN" smtClean="0"/>
              <a:t>‹#›</a:t>
            </a:fld>
            <a:endParaRPr lang="en-IN" dirty="0"/>
          </a:p>
        </p:txBody>
      </p:sp>
    </p:spTree>
    <p:extLst>
      <p:ext uri="{BB962C8B-B14F-4D97-AF65-F5344CB8AC3E}">
        <p14:creationId xmlns:p14="http://schemas.microsoft.com/office/powerpoint/2010/main" val="14978692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chnocolabs100/Analysis-on-Mortgage-Based-Securities-Prepayment-Abilit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365B-0920-4DA8-8E5C-A41BA9E0268A}"/>
              </a:ext>
            </a:extLst>
          </p:cNvPr>
          <p:cNvSpPr>
            <a:spLocks noGrp="1"/>
          </p:cNvSpPr>
          <p:nvPr>
            <p:ph type="ctrTitle"/>
          </p:nvPr>
        </p:nvSpPr>
        <p:spPr>
          <a:xfrm>
            <a:off x="1524000" y="727788"/>
            <a:ext cx="9144000" cy="2782175"/>
          </a:xfrm>
        </p:spPr>
        <p:txBody>
          <a:bodyPr>
            <a:normAutofit/>
          </a:bodyPr>
          <a:lstStyle/>
          <a:p>
            <a:r>
              <a:rPr lang="en-IN" sz="3600" b="1" i="0" u="sng" dirty="0">
                <a:effectLst/>
                <a:latin typeface="-apple-system"/>
                <a:hlinkClick r:id="rId2"/>
              </a:rPr>
              <a:t>ANALYSIS-ON-MORTGAGE-BASED-SECURITIES-PREPAYMENT-ABILITY</a:t>
            </a:r>
            <a:br>
              <a:rPr lang="en-IN" sz="3600" b="1" i="0" u="sng" dirty="0">
                <a:effectLst/>
                <a:latin typeface="-apple-system"/>
              </a:rPr>
            </a:br>
            <a:br>
              <a:rPr lang="en-IN" sz="3600" b="1" i="0" u="sng" dirty="0">
                <a:effectLst/>
                <a:latin typeface="-apple-system"/>
              </a:rPr>
            </a:br>
            <a:br>
              <a:rPr lang="en-IN" sz="3600" b="1" i="0" u="sng" dirty="0">
                <a:effectLst/>
                <a:latin typeface="-apple-system"/>
              </a:rPr>
            </a:br>
            <a:r>
              <a:rPr lang="en-US" sz="3600" b="1" dirty="0"/>
              <a:t>PROJECT BLUE PRINT</a:t>
            </a:r>
            <a:endParaRPr lang="en-IN" sz="3600" b="1" dirty="0"/>
          </a:p>
        </p:txBody>
      </p:sp>
      <p:sp>
        <p:nvSpPr>
          <p:cNvPr id="3" name="Subtitle 2">
            <a:extLst>
              <a:ext uri="{FF2B5EF4-FFF2-40B4-BE49-F238E27FC236}">
                <a16:creationId xmlns:a16="http://schemas.microsoft.com/office/drawing/2014/main" id="{99B0B255-8BFB-468A-9412-DB488826D580}"/>
              </a:ext>
            </a:extLst>
          </p:cNvPr>
          <p:cNvSpPr>
            <a:spLocks noGrp="1"/>
          </p:cNvSpPr>
          <p:nvPr>
            <p:ph type="subTitle" idx="1"/>
          </p:nvPr>
        </p:nvSpPr>
        <p:spPr/>
        <p:txBody>
          <a:bodyPr/>
          <a:lstStyle/>
          <a:p>
            <a:r>
              <a:rPr lang="en-US" dirty="0"/>
              <a:t>Submitted by-</a:t>
            </a:r>
          </a:p>
          <a:p>
            <a:r>
              <a:rPr lang="en-US" dirty="0"/>
              <a:t>Tusar Singh</a:t>
            </a:r>
            <a:endParaRPr lang="en-IN" dirty="0"/>
          </a:p>
        </p:txBody>
      </p:sp>
    </p:spTree>
    <p:extLst>
      <p:ext uri="{BB962C8B-B14F-4D97-AF65-F5344CB8AC3E}">
        <p14:creationId xmlns:p14="http://schemas.microsoft.com/office/powerpoint/2010/main" val="265042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086D-587E-4859-B352-5E5E9A1987B0}"/>
              </a:ext>
            </a:extLst>
          </p:cNvPr>
          <p:cNvSpPr>
            <a:spLocks noGrp="1"/>
          </p:cNvSpPr>
          <p:nvPr>
            <p:ph type="title"/>
          </p:nvPr>
        </p:nvSpPr>
        <p:spPr/>
        <p:txBody>
          <a:bodyPr/>
          <a:lstStyle/>
          <a:p>
            <a:r>
              <a:rPr lang="en-US" u="sng" dirty="0"/>
              <a:t>ABOUT THE TOPIC</a:t>
            </a:r>
            <a:endParaRPr lang="en-IN" u="sng" dirty="0"/>
          </a:p>
        </p:txBody>
      </p:sp>
      <p:sp>
        <p:nvSpPr>
          <p:cNvPr id="3" name="Content Placeholder 2">
            <a:extLst>
              <a:ext uri="{FF2B5EF4-FFF2-40B4-BE49-F238E27FC236}">
                <a16:creationId xmlns:a16="http://schemas.microsoft.com/office/drawing/2014/main" id="{34BE79E8-F2E6-45BE-B124-B0FDCAA8D148}"/>
              </a:ext>
            </a:extLst>
          </p:cNvPr>
          <p:cNvSpPr>
            <a:spLocks noGrp="1"/>
          </p:cNvSpPr>
          <p:nvPr>
            <p:ph idx="1"/>
          </p:nvPr>
        </p:nvSpPr>
        <p:spPr/>
        <p:txBody>
          <a:bodyPr>
            <a:normAutofit fontScale="92500" lnSpcReduction="20000"/>
          </a:bodyPr>
          <a:lstStyle/>
          <a:p>
            <a:r>
              <a:rPr lang="en-US" sz="2400" dirty="0"/>
              <a:t>Mortgage based security(MBS) is a fixed securities sold to investors and as the borrower gradually pays the loan the investors receive payments of interest and principal.</a:t>
            </a:r>
          </a:p>
          <a:p>
            <a:r>
              <a:rPr lang="en-IN" sz="2400" dirty="0"/>
              <a:t>The large risk factor involve here is prepayment which is the payment done by the borrower of entire amount before the discussed time period.</a:t>
            </a:r>
          </a:p>
          <a:p>
            <a:r>
              <a:rPr lang="en-IN" sz="2400" dirty="0"/>
              <a:t>In this case the investors will not receive the interest as expected resulting the decrease in returns on MBS.</a:t>
            </a:r>
          </a:p>
          <a:p>
            <a:r>
              <a:rPr lang="en-IN" sz="2400" dirty="0"/>
              <a:t>In this project we will use real time existing data to predict the effective prepayment risk by considering all the possible factors such as borrower credit score, income, loan to value ratio, loan age etc.</a:t>
            </a:r>
          </a:p>
          <a:p>
            <a:endParaRPr lang="en-IN" dirty="0"/>
          </a:p>
        </p:txBody>
      </p:sp>
    </p:spTree>
    <p:extLst>
      <p:ext uri="{BB962C8B-B14F-4D97-AF65-F5344CB8AC3E}">
        <p14:creationId xmlns:p14="http://schemas.microsoft.com/office/powerpoint/2010/main" val="46362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D3A6-C96D-4232-93A5-488BDBBCD40E}"/>
              </a:ext>
            </a:extLst>
          </p:cNvPr>
          <p:cNvSpPr>
            <a:spLocks noGrp="1"/>
          </p:cNvSpPr>
          <p:nvPr>
            <p:ph type="title"/>
          </p:nvPr>
        </p:nvSpPr>
        <p:spPr/>
        <p:txBody>
          <a:bodyPr>
            <a:normAutofit/>
          </a:bodyPr>
          <a:lstStyle/>
          <a:p>
            <a:r>
              <a:rPr lang="en-US" u="sng" dirty="0"/>
              <a:t>DATA SET AND FEATURES</a:t>
            </a:r>
            <a:endParaRPr lang="en-IN" u="sng" dirty="0"/>
          </a:p>
        </p:txBody>
      </p:sp>
      <p:sp>
        <p:nvSpPr>
          <p:cNvPr id="3" name="Content Placeholder 2">
            <a:extLst>
              <a:ext uri="{FF2B5EF4-FFF2-40B4-BE49-F238E27FC236}">
                <a16:creationId xmlns:a16="http://schemas.microsoft.com/office/drawing/2014/main" id="{35A21429-D902-43CA-B390-B99E32317F9B}"/>
              </a:ext>
            </a:extLst>
          </p:cNvPr>
          <p:cNvSpPr>
            <a:spLocks noGrp="1"/>
          </p:cNvSpPr>
          <p:nvPr>
            <p:ph idx="1"/>
          </p:nvPr>
        </p:nvSpPr>
        <p:spPr/>
        <p:txBody>
          <a:bodyPr>
            <a:normAutofit/>
          </a:bodyPr>
          <a:lstStyle/>
          <a:p>
            <a:r>
              <a:rPr lang="en-US" sz="2000" dirty="0"/>
              <a:t>Our primary dataset will be  Freddie Mac's Single Family Loan-Level Dataset. The data set mainly consists of fixed-rate single family mortgage loans with a maturity of thirty years.</a:t>
            </a:r>
          </a:p>
          <a:p>
            <a:r>
              <a:rPr lang="en-US" sz="2000" dirty="0"/>
              <a:t>The dataset consists of two pieces: origination data and performance data. The origination data contains static information acquired at the time of loan. The performance data is reported monthly and includes dynamic information</a:t>
            </a:r>
          </a:p>
          <a:p>
            <a:r>
              <a:rPr lang="en-US" sz="2000" dirty="0"/>
              <a:t>Joining all the datasets together by reporting data will form our final dataset.</a:t>
            </a:r>
          </a:p>
          <a:p>
            <a:endParaRPr lang="en-IN" sz="2400" dirty="0"/>
          </a:p>
        </p:txBody>
      </p:sp>
    </p:spTree>
    <p:extLst>
      <p:ext uri="{BB962C8B-B14F-4D97-AF65-F5344CB8AC3E}">
        <p14:creationId xmlns:p14="http://schemas.microsoft.com/office/powerpoint/2010/main" val="274435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922C-D742-4D63-BD92-D5B2474851F9}"/>
              </a:ext>
            </a:extLst>
          </p:cNvPr>
          <p:cNvSpPr>
            <a:spLocks noGrp="1"/>
          </p:cNvSpPr>
          <p:nvPr>
            <p:ph type="title"/>
          </p:nvPr>
        </p:nvSpPr>
        <p:spPr/>
        <p:txBody>
          <a:bodyPr/>
          <a:lstStyle/>
          <a:p>
            <a:r>
              <a:rPr lang="en-US" u="sng" dirty="0"/>
              <a:t>METHODS</a:t>
            </a:r>
            <a:endParaRPr lang="en-IN" u="sng" dirty="0"/>
          </a:p>
        </p:txBody>
      </p:sp>
      <p:sp>
        <p:nvSpPr>
          <p:cNvPr id="3" name="Content Placeholder 2">
            <a:extLst>
              <a:ext uri="{FF2B5EF4-FFF2-40B4-BE49-F238E27FC236}">
                <a16:creationId xmlns:a16="http://schemas.microsoft.com/office/drawing/2014/main" id="{DA76D0B4-9E05-48A5-9ADC-91E8D7FBE4A9}"/>
              </a:ext>
            </a:extLst>
          </p:cNvPr>
          <p:cNvSpPr>
            <a:spLocks noGrp="1"/>
          </p:cNvSpPr>
          <p:nvPr>
            <p:ph idx="1"/>
          </p:nvPr>
        </p:nvSpPr>
        <p:spPr/>
        <p:txBody>
          <a:bodyPr>
            <a:normAutofit/>
          </a:bodyPr>
          <a:lstStyle/>
          <a:p>
            <a:r>
              <a:rPr lang="en-US" dirty="0"/>
              <a:t>logistic Regression : one of the most commonly used machine learning models for classification problems. </a:t>
            </a:r>
          </a:p>
          <a:p>
            <a:r>
              <a:rPr lang="en-US" dirty="0"/>
              <a:t>support-vector machines operate by finding the hyper-plane that maximizes the separation between the classes. </a:t>
            </a:r>
          </a:p>
          <a:p>
            <a:r>
              <a:rPr lang="en-US" dirty="0"/>
              <a:t>Gaussian Discriminant Analysis works by creating Gaussian distributions for each class with the given training data.</a:t>
            </a:r>
          </a:p>
          <a:p>
            <a:r>
              <a:rPr lang="en-US" dirty="0"/>
              <a:t>Feed-Forward Neural Network : Since we are only aiming to predict whether or not a prepayment occurs, our neural network needs to be able to perform binary classification. To achieve this, we will  create a neural network that only has 1 output neuron. The value of this neuron will represent the probability that a prepayment will occur. </a:t>
            </a:r>
            <a:endParaRPr lang="en-IN" dirty="0"/>
          </a:p>
        </p:txBody>
      </p:sp>
    </p:spTree>
    <p:extLst>
      <p:ext uri="{BB962C8B-B14F-4D97-AF65-F5344CB8AC3E}">
        <p14:creationId xmlns:p14="http://schemas.microsoft.com/office/powerpoint/2010/main" val="150635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07FD-F084-40EF-8A12-72024C2D32BA}"/>
              </a:ext>
            </a:extLst>
          </p:cNvPr>
          <p:cNvSpPr>
            <a:spLocks noGrp="1"/>
          </p:cNvSpPr>
          <p:nvPr>
            <p:ph type="title"/>
          </p:nvPr>
        </p:nvSpPr>
        <p:spPr/>
        <p:txBody>
          <a:bodyPr/>
          <a:lstStyle/>
          <a:p>
            <a:r>
              <a:rPr lang="en-US" u="sng" dirty="0"/>
              <a:t>EXPECTED OUTPUT</a:t>
            </a:r>
            <a:endParaRPr lang="en-IN" u="sng" dirty="0"/>
          </a:p>
        </p:txBody>
      </p:sp>
      <p:sp>
        <p:nvSpPr>
          <p:cNvPr id="3" name="Content Placeholder 2">
            <a:extLst>
              <a:ext uri="{FF2B5EF4-FFF2-40B4-BE49-F238E27FC236}">
                <a16:creationId xmlns:a16="http://schemas.microsoft.com/office/drawing/2014/main" id="{02138DAD-12CD-4B98-A9FB-DF2C83F204CA}"/>
              </a:ext>
            </a:extLst>
          </p:cNvPr>
          <p:cNvSpPr>
            <a:spLocks noGrp="1"/>
          </p:cNvSpPr>
          <p:nvPr>
            <p:ph idx="1"/>
          </p:nvPr>
        </p:nvSpPr>
        <p:spPr/>
        <p:txBody>
          <a:bodyPr>
            <a:normAutofit/>
          </a:bodyPr>
          <a:lstStyle/>
          <a:p>
            <a:r>
              <a:rPr lang="en-US" dirty="0"/>
              <a:t>At the end by analysing the data and performing all the calculations and implementing the knowledge we gained threw the process in this project  Our work will  predict  the pre payment risk  up to maximum accuracy .</a:t>
            </a:r>
          </a:p>
          <a:p>
            <a:r>
              <a:rPr lang="en-US" dirty="0"/>
              <a:t>Our work turned a prepayment in MBS into a classification problem at individual level. </a:t>
            </a:r>
          </a:p>
          <a:p>
            <a:r>
              <a:rPr lang="en-US" dirty="0"/>
              <a:t>Many institutions use pool-level model to predict prepayment and a lot of loan-level information are missed in the process. Our work will keep loan information as much as possible and results in high accuracy.</a:t>
            </a:r>
          </a:p>
        </p:txBody>
      </p:sp>
    </p:spTree>
    <p:extLst>
      <p:ext uri="{BB962C8B-B14F-4D97-AF65-F5344CB8AC3E}">
        <p14:creationId xmlns:p14="http://schemas.microsoft.com/office/powerpoint/2010/main" val="147597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B0BFC-D7E7-43CF-B94F-A7D0ED84726C}"/>
              </a:ext>
            </a:extLst>
          </p:cNvPr>
          <p:cNvSpPr>
            <a:spLocks noGrp="1"/>
          </p:cNvSpPr>
          <p:nvPr>
            <p:ph idx="1"/>
          </p:nvPr>
        </p:nvSpPr>
        <p:spPr>
          <a:xfrm>
            <a:off x="838200" y="2705877"/>
            <a:ext cx="10515600" cy="3471085"/>
          </a:xfrm>
        </p:spPr>
        <p:txBody>
          <a:bodyPr>
            <a:normAutofit/>
          </a:bodyPr>
          <a:lstStyle/>
          <a:p>
            <a:pPr marL="0" indent="0" algn="ctr">
              <a:buNone/>
            </a:pP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3720671696"/>
      </p:ext>
    </p:extLst>
  </p:cSld>
  <p:clrMapOvr>
    <a:masterClrMapping/>
  </p:clrMapOvr>
</p:sld>
</file>

<file path=ppt/theme/theme1.xml><?xml version="1.0" encoding="utf-8"?>
<a:theme xmlns:a="http://schemas.openxmlformats.org/drawingml/2006/main" name="1_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Gallery</Template>
  <TotalTime>82</TotalTime>
  <Words>415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Algerian</vt:lpstr>
      <vt:lpstr>-apple-system</vt:lpstr>
      <vt:lpstr>Arial</vt:lpstr>
      <vt:lpstr>Rockwell</vt:lpstr>
      <vt:lpstr>Trebuchet MS</vt:lpstr>
      <vt:lpstr>Wingdings 3</vt:lpstr>
      <vt:lpstr>1_Gallery</vt:lpstr>
      <vt:lpstr>Facet</vt:lpstr>
      <vt:lpstr>ANALYSIS-ON-MORTGAGE-BASED-SECURITIES-PREPAYMENT-ABILITY   PROJECT BLUE PRINT</vt:lpstr>
      <vt:lpstr>ABOUT THE TOPIC</vt:lpstr>
      <vt:lpstr>DATA SET AND FEATURES</vt:lpstr>
      <vt:lpstr>METHODS</vt:lpstr>
      <vt:lpstr>EXPECTED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ANALYSIS-ON-MORTGAGE-BASED-SECURITIES-PREPAYMENT-ABILITY   PROJECT BLUE PRINT</dc:title>
  <dc:creator>Tusar Singh</dc:creator>
  <cp:lastModifiedBy>Tusar Singh</cp:lastModifiedBy>
  <cp:revision>1</cp:revision>
  <dcterms:created xsi:type="dcterms:W3CDTF">2022-01-18T09:53:41Z</dcterms:created>
  <dcterms:modified xsi:type="dcterms:W3CDTF">2022-01-18T11:16:37Z</dcterms:modified>
</cp:coreProperties>
</file>