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6" r:id="rId1"/>
  </p:sldMasterIdLst>
  <p:sldIdLst>
    <p:sldId id="256" r:id="rId2"/>
    <p:sldId id="258" r:id="rId3"/>
    <p:sldId id="259" r:id="rId4"/>
    <p:sldId id="261" r:id="rId5"/>
    <p:sldId id="260"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napVertSplitter="1" horzBarState="maximized">
    <p:restoredLeft sz="15620"/>
    <p:restoredTop sz="94660"/>
  </p:normalViewPr>
  <p:slideViewPr>
    <p:cSldViewPr snapToGrid="0" snapToObjects="1">
      <p:cViewPr>
        <p:scale>
          <a:sx n="100" d="100"/>
          <a:sy n="100" d="100"/>
        </p:scale>
        <p:origin x="-480" y="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60A943F-2585-6A4F-812A-07CEEFC706D6}" type="datetimeFigureOut">
              <a:rPr lang="en-US" smtClean="0"/>
              <a:t>4/8/18</a:t>
            </a:fld>
            <a:endParaRPr lang="en-US" dirty="0"/>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60A943F-2585-6A4F-812A-07CEEFC706D6}" type="datetimeFigureOut">
              <a:rPr lang="en-US" smtClean="0"/>
              <a:t>4/8/18</a:t>
            </a:fld>
            <a:endParaRPr lang="en-US" dirty="0"/>
          </a:p>
        </p:txBody>
      </p:sp>
      <p:sp>
        <p:nvSpPr>
          <p:cNvPr id="6" name="Footer Placeholder 5"/>
          <p:cNvSpPr>
            <a:spLocks noGrp="1"/>
          </p:cNvSpPr>
          <p:nvPr>
            <p:ph type="ftr" sz="quarter" idx="11"/>
          </p:nvPr>
        </p:nvSpPr>
        <p:spPr>
          <a:xfrm>
            <a:off x="2057400" y="6300216"/>
            <a:ext cx="2340864" cy="365125"/>
          </a:xfrm>
        </p:spPr>
        <p:txBody>
          <a:bodyPr/>
          <a:lstStyle/>
          <a:p>
            <a:endParaRPr lang="en-US" dirty="0"/>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7680AC57-F18C-FE49-8894-EC12C4E5712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60A943F-2585-6A4F-812A-07CEEFC706D6}" type="datetimeFigureOut">
              <a:rPr lang="en-US" smtClean="0"/>
              <a:t>4/8/18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80AC57-F18C-FE49-8894-EC12C4E5712A}" type="slidenum">
              <a:rPr lang="en-US" smtClean="0"/>
              <a:t>‹#›</a:t>
            </a:fld>
            <a:endParaRPr lang="en-US" dirty="0"/>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0A943F-2585-6A4F-812A-07CEEFC706D6}" type="datetimeFigureOut">
              <a:rPr lang="en-US" smtClean="0"/>
              <a:t>4/8/18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0A943F-2585-6A4F-812A-07CEEFC706D6}" type="datetimeFigureOut">
              <a:rPr lang="en-US" smtClean="0"/>
              <a:t>4/8/18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0A943F-2585-6A4F-812A-07CEEFC706D6}" type="datetimeFigureOut">
              <a:rPr lang="en-US" smtClean="0"/>
              <a:t>4/8/18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0A943F-2585-6A4F-812A-07CEEFC706D6}" type="datetimeFigureOut">
              <a:rPr lang="en-US" smtClean="0"/>
              <a:t>4/8/18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60A943F-2585-6A4F-812A-07CEEFC706D6}" type="datetimeFigureOut">
              <a:rPr lang="en-US" smtClean="0"/>
              <a:t>4/8/18</a:t>
            </a:fld>
            <a:endParaRPr lang="en-US" dirty="0"/>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dirty="0"/>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dirty="0" smtClean="0"/>
              <a:t>Click icon to add picture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30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dirty="0"/>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60A943F-2585-6A4F-812A-07CEEFC706D6}" type="datetimeFigureOut">
              <a:rPr lang="en-US" smtClean="0"/>
              <a:t>4/8/18</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60A943F-2585-6A4F-812A-07CEEFC706D6}" type="datetimeFigureOut">
              <a:rPr lang="en-US" smtClean="0"/>
              <a:t>4/8/18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60A943F-2585-6A4F-812A-07CEEFC706D6}" type="datetimeFigureOut">
              <a:rPr lang="en-US" smtClean="0"/>
              <a:t>4/8/18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60A943F-2585-6A4F-812A-07CEEFC706D6}" type="datetimeFigureOut">
              <a:rPr lang="en-US" smtClean="0"/>
              <a:t>4/8/18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60A943F-2585-6A4F-812A-07CEEFC706D6}" type="datetimeFigureOut">
              <a:rPr lang="en-US" smtClean="0"/>
              <a:t>4/8/18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80AC57-F18C-FE49-8894-EC12C4E5712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60A943F-2585-6A4F-812A-07CEEFC706D6}" type="datetimeFigureOut">
              <a:rPr lang="en-US" smtClean="0"/>
              <a:t>4/8/18</a:t>
            </a:fld>
            <a:endParaRPr lang="en-US" dirty="0"/>
          </a:p>
        </p:txBody>
      </p:sp>
      <p:sp>
        <p:nvSpPr>
          <p:cNvPr id="6" name="Footer Placeholder 5"/>
          <p:cNvSpPr>
            <a:spLocks noGrp="1"/>
          </p:cNvSpPr>
          <p:nvPr>
            <p:ph type="ftr" sz="quarter" idx="11"/>
          </p:nvPr>
        </p:nvSpPr>
        <p:spPr>
          <a:xfrm>
            <a:off x="2057400" y="6297706"/>
            <a:ext cx="2339788" cy="365125"/>
          </a:xfrm>
        </p:spPr>
        <p:txBody>
          <a:bodyPr/>
          <a:lstStyle/>
          <a:p>
            <a:endParaRPr lang="en-US" dirty="0"/>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7680AC57-F18C-FE49-8894-EC12C4E5712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60A943F-2585-6A4F-812A-07CEEFC706D6}" type="datetimeFigureOut">
              <a:rPr lang="en-US" smtClean="0"/>
              <a:t>4/8/18</a:t>
            </a:fld>
            <a:endParaRPr lang="en-US" dirty="0"/>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7680AC57-F18C-FE49-8894-EC12C4E5712A}"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149" y="3406148"/>
            <a:ext cx="6462851" cy="1707745"/>
          </a:xfrm>
        </p:spPr>
        <p:txBody>
          <a:bodyPr>
            <a:normAutofit/>
          </a:bodyPr>
          <a:lstStyle/>
          <a:p>
            <a:pPr algn="ctr"/>
            <a:r>
              <a:rPr lang="en-US" b="1" dirty="0" smtClean="0"/>
              <a:t>Neural </a:t>
            </a:r>
            <a:r>
              <a:rPr lang="en-US" b="1" dirty="0" smtClean="0"/>
              <a:t>M</a:t>
            </a:r>
            <a:r>
              <a:rPr lang="en-US" b="1" dirty="0" smtClean="0"/>
              <a:t>achine </a:t>
            </a:r>
            <a:r>
              <a:rPr lang="en-US" b="1" dirty="0" smtClean="0"/>
              <a:t>T</a:t>
            </a:r>
            <a:r>
              <a:rPr lang="en-US" b="1" dirty="0" smtClean="0"/>
              <a:t>ranslation </a:t>
            </a:r>
            <a:endParaRPr lang="en-US" b="1" dirty="0"/>
          </a:p>
        </p:txBody>
      </p:sp>
      <p:sp>
        <p:nvSpPr>
          <p:cNvPr id="3" name="Subtitle 2"/>
          <p:cNvSpPr>
            <a:spLocks noGrp="1"/>
          </p:cNvSpPr>
          <p:nvPr>
            <p:ph type="subTitle" idx="1"/>
          </p:nvPr>
        </p:nvSpPr>
        <p:spPr/>
        <p:txBody>
          <a:bodyPr>
            <a:normAutofit fontScale="92500" lnSpcReduction="10000"/>
          </a:bodyPr>
          <a:lstStyle/>
          <a:p>
            <a:pPr algn="ctr"/>
            <a:r>
              <a:rPr lang="en-US" sz="1800" b="1" dirty="0" smtClean="0">
                <a:latin typeface="Arial"/>
                <a:cs typeface="Arial"/>
              </a:rPr>
              <a:t>(DPPL PROJECT)</a:t>
            </a:r>
          </a:p>
          <a:p>
            <a:pPr algn="ctr"/>
            <a:r>
              <a:rPr lang="en-US" sz="1800" b="1" dirty="0" smtClean="0">
                <a:latin typeface="Arial"/>
                <a:cs typeface="Arial"/>
              </a:rPr>
              <a:t>BY- TUSHITA SINGH(BT16CSE006)</a:t>
            </a:r>
            <a:endParaRPr lang="en-US" sz="1800" b="1" dirty="0">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481010" y="342901"/>
            <a:ext cx="8177170" cy="6186310"/>
          </a:xfrm>
          <a:prstGeom prst="rect">
            <a:avLst/>
          </a:prstGeom>
          <a:noFill/>
        </p:spPr>
        <p:txBody>
          <a:bodyPr wrap="square" rtlCol="0">
            <a:spAutoFit/>
          </a:bodyPr>
          <a:lstStyle/>
          <a:p>
            <a:pPr algn="ctr"/>
            <a:r>
              <a:rPr lang="en-US" b="1" dirty="0" smtClean="0"/>
              <a:t>THE CHALLENGES :</a:t>
            </a:r>
          </a:p>
          <a:p>
            <a:endParaRPr lang="en-US" dirty="0" smtClean="0"/>
          </a:p>
          <a:p>
            <a:r>
              <a:rPr lang="en-US" dirty="0" smtClean="0"/>
              <a:t>1)Lexical Ambiguity:</a:t>
            </a:r>
          </a:p>
          <a:p>
            <a:r>
              <a:rPr lang="en-US" dirty="0" smtClean="0"/>
              <a:t>        (eng-Spanish) </a:t>
            </a:r>
          </a:p>
          <a:p>
            <a:endParaRPr lang="en-US" dirty="0" smtClean="0"/>
          </a:p>
          <a:p>
            <a:r>
              <a:rPr lang="en-US" dirty="0" smtClean="0"/>
              <a:t>2)Differing </a:t>
            </a:r>
            <a:r>
              <a:rPr lang="en-US" dirty="0"/>
              <a:t>W</a:t>
            </a:r>
            <a:r>
              <a:rPr lang="en-US" dirty="0" smtClean="0"/>
              <a:t>ord Orders:</a:t>
            </a:r>
          </a:p>
          <a:p>
            <a:r>
              <a:rPr lang="en-US" dirty="0" smtClean="0"/>
              <a:t>          (eng-Japanese)</a:t>
            </a:r>
          </a:p>
          <a:p>
            <a:endParaRPr lang="en-US" dirty="0" smtClean="0"/>
          </a:p>
          <a:p>
            <a:endParaRPr lang="en-US" dirty="0" smtClean="0"/>
          </a:p>
          <a:p>
            <a:endParaRPr lang="en-US" dirty="0" smtClean="0"/>
          </a:p>
          <a:p>
            <a:endParaRPr lang="en-US" dirty="0" smtClean="0"/>
          </a:p>
          <a:p>
            <a:endParaRPr lang="en-US" dirty="0" smtClean="0"/>
          </a:p>
          <a:p>
            <a:r>
              <a:rPr lang="en-US" dirty="0" smtClean="0"/>
              <a:t>3)Syntactic Structure is not preserved Across translations: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4)Syntactic Ambiguity Causes Problems</a:t>
            </a:r>
          </a:p>
          <a:p>
            <a:endParaRPr lang="en-US" dirty="0" smtClean="0"/>
          </a:p>
          <a:p>
            <a:r>
              <a:rPr lang="en-US" dirty="0" smtClean="0"/>
              <a:t>5)Pronoun Resolution</a:t>
            </a:r>
            <a:endParaRPr lang="en-US" dirty="0"/>
          </a:p>
        </p:txBody>
      </p:sp>
      <p:pic>
        <p:nvPicPr>
          <p:cNvPr id="3" name="Picture 2" descr="Screen Shot 2018-04-08 at 10.43.00 pm.png"/>
          <p:cNvPicPr>
            <a:picLocks noChangeAspect="1"/>
          </p:cNvPicPr>
          <p:nvPr/>
        </p:nvPicPr>
        <p:blipFill>
          <a:blip r:embed="rId2"/>
          <a:srcRect l="12734" t="32776" r="61454" b="54035"/>
          <a:stretch>
            <a:fillRect/>
          </a:stretch>
        </p:blipFill>
        <p:spPr>
          <a:xfrm>
            <a:off x="2828101" y="914008"/>
            <a:ext cx="2360271" cy="753782"/>
          </a:xfrm>
          <a:prstGeom prst="rect">
            <a:avLst/>
          </a:prstGeom>
        </p:spPr>
      </p:pic>
      <p:pic>
        <p:nvPicPr>
          <p:cNvPr id="4" name="Picture 3" descr="Screen Shot 2018-04-08 at 10.48.44 pm.png"/>
          <p:cNvPicPr>
            <a:picLocks noChangeAspect="1"/>
          </p:cNvPicPr>
          <p:nvPr/>
        </p:nvPicPr>
        <p:blipFill>
          <a:blip r:embed="rId3"/>
          <a:srcRect l="14395" t="31004" r="34326" b="40748"/>
          <a:stretch>
            <a:fillRect/>
          </a:stretch>
        </p:blipFill>
        <p:spPr>
          <a:xfrm>
            <a:off x="3145601" y="1892300"/>
            <a:ext cx="4689046" cy="1614341"/>
          </a:xfrm>
          <a:prstGeom prst="rect">
            <a:avLst/>
          </a:prstGeom>
        </p:spPr>
      </p:pic>
      <p:pic>
        <p:nvPicPr>
          <p:cNvPr id="5" name="Picture 4" descr="Screen Shot 2018-04-08 at 10.53.30 pm.png"/>
          <p:cNvPicPr>
            <a:picLocks noChangeAspect="1"/>
          </p:cNvPicPr>
          <p:nvPr/>
        </p:nvPicPr>
        <p:blipFill>
          <a:blip r:embed="rId4"/>
          <a:srcRect l="25468" t="46949" r="39309" b="25689"/>
          <a:stretch>
            <a:fillRect/>
          </a:stretch>
        </p:blipFill>
        <p:spPr>
          <a:xfrm>
            <a:off x="2328660" y="4036522"/>
            <a:ext cx="3220964" cy="156374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358900" y="120134"/>
            <a:ext cx="6134100" cy="400110"/>
          </a:xfrm>
          <a:prstGeom prst="rect">
            <a:avLst/>
          </a:prstGeom>
          <a:noFill/>
        </p:spPr>
        <p:txBody>
          <a:bodyPr wrap="square" rtlCol="0">
            <a:spAutoFit/>
          </a:bodyPr>
          <a:lstStyle/>
          <a:p>
            <a:pPr algn="ctr"/>
            <a:r>
              <a:rPr lang="en-US" sz="2000" b="1" dirty="0" smtClean="0">
                <a:solidFill>
                  <a:schemeClr val="bg1"/>
                </a:solidFill>
              </a:rPr>
              <a:t>RESEARCH    METHODOLOGY</a:t>
            </a:r>
            <a:endParaRPr lang="en-US" sz="2000" b="1" dirty="0">
              <a:solidFill>
                <a:schemeClr val="bg1"/>
              </a:solidFill>
            </a:endParaRPr>
          </a:p>
        </p:txBody>
      </p:sp>
      <p:pic>
        <p:nvPicPr>
          <p:cNvPr id="5" name="Picture 4" descr="Screen Shot 2018-04-10 at 4.43.08 pm.png"/>
          <p:cNvPicPr>
            <a:picLocks noChangeAspect="1"/>
          </p:cNvPicPr>
          <p:nvPr/>
        </p:nvPicPr>
        <p:blipFill>
          <a:blip r:embed="rId2"/>
          <a:srcRect l="17717" t="23031" r="65883" b="13287"/>
          <a:stretch>
            <a:fillRect/>
          </a:stretch>
        </p:blipFill>
        <p:spPr>
          <a:xfrm>
            <a:off x="367204" y="489466"/>
            <a:ext cx="2505600" cy="6080739"/>
          </a:xfrm>
          <a:prstGeom prst="rect">
            <a:avLst/>
          </a:prstGeom>
        </p:spPr>
      </p:pic>
      <p:pic>
        <p:nvPicPr>
          <p:cNvPr id="6" name="Picture 5" descr="Screen Shot 2018-04-10 at 11.10.32 pm.png"/>
          <p:cNvPicPr>
            <a:picLocks noChangeAspect="1"/>
          </p:cNvPicPr>
          <p:nvPr/>
        </p:nvPicPr>
        <p:blipFill>
          <a:blip r:embed="rId3"/>
          <a:srcRect l="13287" t="10630" r="22699" b="31890"/>
          <a:stretch>
            <a:fillRect/>
          </a:stretch>
        </p:blipFill>
        <p:spPr>
          <a:xfrm>
            <a:off x="3107301" y="1739900"/>
            <a:ext cx="5853384" cy="3651170"/>
          </a:xfrm>
          <a:prstGeom prst="rect">
            <a:avLst/>
          </a:prstGeom>
        </p:spPr>
      </p:pic>
      <p:pic>
        <p:nvPicPr>
          <p:cNvPr id="7" name="Picture 6" descr="Screen Shot 2018-04-10 at 11.13.24 pm.png"/>
          <p:cNvPicPr>
            <a:picLocks noChangeAspect="1"/>
          </p:cNvPicPr>
          <p:nvPr/>
        </p:nvPicPr>
        <p:blipFill>
          <a:blip r:embed="rId4"/>
          <a:srcRect l="24914" t="15945" r="29897" b="19488"/>
          <a:stretch>
            <a:fillRect/>
          </a:stretch>
        </p:blipFill>
        <p:spPr>
          <a:xfrm>
            <a:off x="3107301" y="1739900"/>
            <a:ext cx="5853383" cy="3651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8-04-10 at 4.49.28 pm.png"/>
          <p:cNvPicPr>
            <a:picLocks noChangeAspect="1"/>
          </p:cNvPicPr>
          <p:nvPr/>
        </p:nvPicPr>
        <p:blipFill>
          <a:blip r:embed="rId2"/>
          <a:srcRect l="18824" t="19488" r="58686" b="13287"/>
          <a:stretch>
            <a:fillRect/>
          </a:stretch>
        </p:blipFill>
        <p:spPr>
          <a:xfrm>
            <a:off x="152457" y="401684"/>
            <a:ext cx="3087051" cy="5767200"/>
          </a:xfrm>
          <a:prstGeom prst="rect">
            <a:avLst/>
          </a:prstGeom>
        </p:spPr>
      </p:pic>
      <p:pic>
        <p:nvPicPr>
          <p:cNvPr id="3" name="Picture 2" descr="Screen Shot 2018-04-09 at 10.46.31 am.png"/>
          <p:cNvPicPr>
            <a:picLocks noChangeAspect="1"/>
          </p:cNvPicPr>
          <p:nvPr/>
        </p:nvPicPr>
        <p:blipFill>
          <a:blip r:embed="rId3"/>
          <a:srcRect l="13287" t="23031" r="23807" b="20374"/>
          <a:stretch>
            <a:fillRect/>
          </a:stretch>
        </p:blipFill>
        <p:spPr>
          <a:xfrm>
            <a:off x="3391908" y="1887723"/>
            <a:ext cx="5752092" cy="3234404"/>
          </a:xfrm>
          <a:prstGeom prst="rect">
            <a:avLst/>
          </a:prstGeom>
        </p:spPr>
      </p:pic>
      <p:pic>
        <p:nvPicPr>
          <p:cNvPr id="4" name="Picture 3" descr="Screen Shot 2018-04-01 at 7.29.54 pm.png"/>
          <p:cNvPicPr>
            <a:picLocks noChangeAspect="1"/>
          </p:cNvPicPr>
          <p:nvPr/>
        </p:nvPicPr>
        <p:blipFill>
          <a:blip r:embed="rId4"/>
          <a:srcRect l="23807" t="25689" r="34879" b="27461"/>
          <a:stretch>
            <a:fillRect/>
          </a:stretch>
        </p:blipFill>
        <p:spPr>
          <a:xfrm>
            <a:off x="3586613" y="1620537"/>
            <a:ext cx="5302927" cy="375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63600" y="21781800"/>
            <a:ext cx="4320000" cy="4320000"/>
          </a:xfrm>
          <a:prstGeom prst="rect">
            <a:avLst/>
          </a:prstGeom>
        </p:spPr>
      </p:pic>
      <p:pic>
        <p:nvPicPr>
          <p:cNvPr id="6" name="Picture 5" descr="Screen Shot 2018-04-10 at 4.09.23 pm.png"/>
          <p:cNvPicPr>
            <a:picLocks noChangeAspect="1"/>
          </p:cNvPicPr>
          <p:nvPr/>
        </p:nvPicPr>
        <p:blipFill>
          <a:blip r:embed="rId3"/>
          <a:srcRect l="14948" t="19488" r="28236" b="9744"/>
          <a:stretch>
            <a:fillRect/>
          </a:stretch>
        </p:blipFill>
        <p:spPr>
          <a:xfrm>
            <a:off x="948881" y="1790699"/>
            <a:ext cx="6988618" cy="4860605"/>
          </a:xfrm>
          <a:prstGeom prst="rect">
            <a:avLst/>
          </a:prstGeom>
        </p:spPr>
      </p:pic>
      <p:pic>
        <p:nvPicPr>
          <p:cNvPr id="7" name="Picture 6" descr="LSTM3-chain.png"/>
          <p:cNvPicPr>
            <a:picLocks noChangeAspect="1"/>
          </p:cNvPicPr>
          <p:nvPr/>
        </p:nvPicPr>
        <p:blipFill>
          <a:blip r:embed="rId4"/>
          <a:stretch>
            <a:fillRect/>
          </a:stretch>
        </p:blipFill>
        <p:spPr>
          <a:xfrm>
            <a:off x="0" y="2309162"/>
            <a:ext cx="9144000" cy="3435654"/>
          </a:xfrm>
          <a:prstGeom prst="rect">
            <a:avLst/>
          </a:prstGeom>
        </p:spPr>
      </p:pic>
      <p:pic>
        <p:nvPicPr>
          <p:cNvPr id="8" name="Picture 7" descr="LSTM3-focus-f.png"/>
          <p:cNvPicPr>
            <a:picLocks noChangeAspect="1"/>
          </p:cNvPicPr>
          <p:nvPr/>
        </p:nvPicPr>
        <p:blipFill>
          <a:blip r:embed="rId5"/>
          <a:stretch>
            <a:fillRect/>
          </a:stretch>
        </p:blipFill>
        <p:spPr>
          <a:xfrm>
            <a:off x="115128" y="1448381"/>
            <a:ext cx="8348472" cy="2578608"/>
          </a:xfrm>
          <a:prstGeom prst="rect">
            <a:avLst/>
          </a:prstGeom>
        </p:spPr>
      </p:pic>
      <p:pic>
        <p:nvPicPr>
          <p:cNvPr id="9" name="Picture 8" descr="LSTM3-focus-i.png"/>
          <p:cNvPicPr>
            <a:picLocks noChangeAspect="1"/>
          </p:cNvPicPr>
          <p:nvPr/>
        </p:nvPicPr>
        <p:blipFill>
          <a:blip r:embed="rId6"/>
          <a:stretch>
            <a:fillRect/>
          </a:stretch>
        </p:blipFill>
        <p:spPr>
          <a:xfrm>
            <a:off x="115128" y="4026989"/>
            <a:ext cx="8348472" cy="2578608"/>
          </a:xfrm>
          <a:prstGeom prst="rect">
            <a:avLst/>
          </a:prstGeom>
        </p:spPr>
      </p:pic>
      <p:sp>
        <p:nvSpPr>
          <p:cNvPr id="12" name="Title 11"/>
          <p:cNvSpPr>
            <a:spLocks noGrp="1"/>
          </p:cNvSpPr>
          <p:nvPr>
            <p:ph type="title"/>
          </p:nvPr>
        </p:nvSpPr>
        <p:spPr>
          <a:xfrm>
            <a:off x="406400" y="460933"/>
            <a:ext cx="8331200" cy="783667"/>
          </a:xfrm>
        </p:spPr>
        <p:txBody>
          <a:bodyPr>
            <a:normAutofit fontScale="90000"/>
          </a:bodyPr>
          <a:lstStyle/>
          <a:p>
            <a:pPr algn="ctr"/>
            <a:r>
              <a:rPr lang="en-US" b="1" dirty="0" smtClean="0"/>
              <a:t>LSTM: long short term memory networks</a:t>
            </a:r>
            <a:endParaRPr lang="en-US" b="1" dirty="0"/>
          </a:p>
        </p:txBody>
      </p:sp>
      <p:pic>
        <p:nvPicPr>
          <p:cNvPr id="13" name="Picture 12" descr="LSTM3-focus-C.png"/>
          <p:cNvPicPr>
            <a:picLocks noChangeAspect="1"/>
          </p:cNvPicPr>
          <p:nvPr/>
        </p:nvPicPr>
        <p:blipFill>
          <a:blip r:embed="rId7"/>
          <a:stretch>
            <a:fillRect/>
          </a:stretch>
        </p:blipFill>
        <p:spPr>
          <a:xfrm>
            <a:off x="115128" y="1448381"/>
            <a:ext cx="8348472" cy="2578608"/>
          </a:xfrm>
          <a:prstGeom prst="rect">
            <a:avLst/>
          </a:prstGeom>
        </p:spPr>
      </p:pic>
      <p:pic>
        <p:nvPicPr>
          <p:cNvPr id="14" name="Picture 13" descr="LSTM3-focus-o.png"/>
          <p:cNvPicPr>
            <a:picLocks noChangeAspect="1"/>
          </p:cNvPicPr>
          <p:nvPr/>
        </p:nvPicPr>
        <p:blipFill>
          <a:blip r:embed="rId8"/>
          <a:stretch>
            <a:fillRect/>
          </a:stretch>
        </p:blipFill>
        <p:spPr>
          <a:xfrm>
            <a:off x="115128" y="4026989"/>
            <a:ext cx="8348472" cy="25786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7583488" cy="910667"/>
          </a:xfrm>
        </p:spPr>
        <p:txBody>
          <a:bodyPr/>
          <a:lstStyle/>
          <a:p>
            <a:pPr algn="ctr"/>
            <a:r>
              <a:rPr lang="en-US" b="1" dirty="0" smtClean="0">
                <a:latin typeface="Arial Black"/>
                <a:cs typeface="Arial Black"/>
              </a:rPr>
              <a:t>RESULTS AND ANLYSIS</a:t>
            </a:r>
            <a:endParaRPr lang="en-US" b="1" dirty="0">
              <a:latin typeface="Arial Black"/>
              <a:cs typeface="Arial Black"/>
            </a:endParaRPr>
          </a:p>
        </p:txBody>
      </p:sp>
      <p:sp>
        <p:nvSpPr>
          <p:cNvPr id="3" name="TextBox 2"/>
          <p:cNvSpPr txBox="1"/>
          <p:nvPr/>
        </p:nvSpPr>
        <p:spPr>
          <a:xfrm>
            <a:off x="393700" y="1828800"/>
            <a:ext cx="8242300" cy="2616101"/>
          </a:xfrm>
          <a:prstGeom prst="rect">
            <a:avLst/>
          </a:prstGeom>
          <a:noFill/>
        </p:spPr>
        <p:txBody>
          <a:bodyPr wrap="square" rtlCol="0">
            <a:spAutoFit/>
          </a:bodyPr>
          <a:lstStyle/>
          <a:p>
            <a:pPr>
              <a:buFont typeface="Arial"/>
              <a:buChar char="•"/>
            </a:pPr>
            <a:r>
              <a:rPr lang="en-US" b="1" dirty="0" smtClean="0">
                <a:latin typeface="Times New Roman"/>
              </a:rPr>
              <a:t> Discovered  that  the   LSTM  did  well  on  long  sentences.</a:t>
            </a:r>
          </a:p>
          <a:p>
            <a:pPr>
              <a:buFont typeface="Arial"/>
              <a:buChar char="•"/>
            </a:pPr>
            <a:r>
              <a:rPr lang="en-US" b="1" dirty="0" smtClean="0">
                <a:latin typeface="Times New Roman"/>
              </a:rPr>
              <a:t> One of the attractive features of this model is its ability to turn a sequence of words into a vector  of fixed dimensionality.</a:t>
            </a:r>
          </a:p>
          <a:p>
            <a:pPr>
              <a:spcBef>
                <a:spcPts val="600"/>
              </a:spcBef>
              <a:spcAft>
                <a:spcPts val="1200"/>
              </a:spcAft>
              <a:buFont typeface="Arial"/>
              <a:buChar char="•"/>
            </a:pPr>
            <a:r>
              <a:rPr lang="en-US" b="1" spc="40" dirty="0">
                <a:latin typeface="Times New Roman"/>
              </a:rPr>
              <a:t>M</a:t>
            </a:r>
            <a:r>
              <a:rPr lang="en-US" b="1" spc="40" dirty="0" smtClean="0">
                <a:latin typeface="Times New Roman"/>
              </a:rPr>
              <a:t>any techniques to improve NMT, including work on handling rare words by mimicking an external alignment model , using attention to align input words and output words  and breaking words into smaller units to cope with rare words. </a:t>
            </a:r>
          </a:p>
          <a:p>
            <a:pPr>
              <a:buFont typeface="Arial"/>
              <a:buChar char="•"/>
            </a:pPr>
            <a:endParaRPr lang="en-US" dirty="0"/>
          </a:p>
        </p:txBody>
      </p:sp>
      <p:pic>
        <p:nvPicPr>
          <p:cNvPr id="4" name="Picture 3" descr="image00.png"/>
          <p:cNvPicPr>
            <a:picLocks noChangeAspect="1"/>
          </p:cNvPicPr>
          <p:nvPr/>
        </p:nvPicPr>
        <p:blipFill>
          <a:blip r:embed="rId2"/>
          <a:stretch>
            <a:fillRect/>
          </a:stretch>
        </p:blipFill>
        <p:spPr>
          <a:xfrm>
            <a:off x="1663700" y="3835560"/>
            <a:ext cx="5753100" cy="27558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7583488" cy="961467"/>
          </a:xfrm>
        </p:spPr>
        <p:txBody>
          <a:bodyPr/>
          <a:lstStyle/>
          <a:p>
            <a:pPr algn="ctr"/>
            <a:r>
              <a:rPr lang="en-US" b="1" dirty="0" smtClean="0"/>
              <a:t>RELATED WORK</a:t>
            </a:r>
            <a:endParaRPr lang="en-US" b="1" dirty="0"/>
          </a:p>
        </p:txBody>
      </p:sp>
      <p:sp>
        <p:nvSpPr>
          <p:cNvPr id="3" name="TextBox 2"/>
          <p:cNvSpPr txBox="1"/>
          <p:nvPr/>
        </p:nvSpPr>
        <p:spPr>
          <a:xfrm>
            <a:off x="444500" y="1778000"/>
            <a:ext cx="8331200" cy="4585871"/>
          </a:xfrm>
          <a:prstGeom prst="rect">
            <a:avLst/>
          </a:prstGeom>
          <a:noFill/>
        </p:spPr>
        <p:txBody>
          <a:bodyPr wrap="square" rtlCol="0">
            <a:spAutoFit/>
          </a:bodyPr>
          <a:lstStyle/>
          <a:p>
            <a:pPr>
              <a:spcBef>
                <a:spcPts val="1200"/>
              </a:spcBef>
              <a:buFont typeface="Arial"/>
              <a:buChar char="•"/>
            </a:pPr>
            <a:r>
              <a:rPr lang="en-US" dirty="0" smtClean="0">
                <a:latin typeface="Times New Roman"/>
              </a:rPr>
              <a:t> </a:t>
            </a:r>
            <a:r>
              <a:rPr lang="en-US" b="1" i="1" spc="30" dirty="0" smtClean="0">
                <a:latin typeface="Times New Roman"/>
              </a:rPr>
              <a:t>combine an NNLM  with a topic model of the input sentence, which improves rescoring performance. </a:t>
            </a:r>
          </a:p>
          <a:p>
            <a:pPr>
              <a:spcBef>
                <a:spcPts val="1200"/>
              </a:spcBef>
              <a:buFont typeface="Arial"/>
              <a:buChar char="•"/>
            </a:pPr>
            <a:r>
              <a:rPr lang="en-US" b="1" i="1" spc="30" dirty="0">
                <a:latin typeface="Times New Roman"/>
              </a:rPr>
              <a:t>A</a:t>
            </a:r>
            <a:r>
              <a:rPr lang="en-US" b="1" i="1" spc="30" dirty="0" smtClean="0">
                <a:latin typeface="Times New Roman"/>
              </a:rPr>
              <a:t> similar approach, but they incorporated their NNLM into the decoder of an MT system and used the decoder’s alignment information to provide the NNLM with the most useful words in the input sentence. </a:t>
            </a:r>
          </a:p>
          <a:p>
            <a:pPr>
              <a:spcBef>
                <a:spcPts val="1200"/>
              </a:spcBef>
              <a:buFont typeface="Arial"/>
              <a:buChar char="•"/>
            </a:pPr>
            <a:r>
              <a:rPr lang="en-US" b="1" i="1" spc="30" dirty="0" smtClean="0">
                <a:latin typeface="Times New Roman"/>
              </a:rPr>
              <a:t>Similarly to this work, Cho </a:t>
            </a:r>
            <a:r>
              <a:rPr lang="en-US" b="1" i="1" spc="30" dirty="0" smtClean="0">
                <a:latin typeface="Times New Roman"/>
              </a:rPr>
              <a:t>etal</a:t>
            </a:r>
            <a:r>
              <a:rPr lang="en-US" b="1" i="1" spc="30" dirty="0">
                <a:latin typeface="Times New Roman"/>
              </a:rPr>
              <a:t> </a:t>
            </a:r>
            <a:r>
              <a:rPr lang="en-US" b="1" i="1" spc="30" dirty="0" smtClean="0">
                <a:latin typeface="Times New Roman"/>
              </a:rPr>
              <a:t> used an LSTM-like RNN architecture to map sentences into vectors and back, although their primary focus was on integrating their neural network into an SMT system.</a:t>
            </a:r>
          </a:p>
          <a:p>
            <a:pPr>
              <a:spcBef>
                <a:spcPts val="1200"/>
              </a:spcBef>
              <a:buFont typeface="Arial"/>
              <a:buChar char="•"/>
            </a:pPr>
            <a:r>
              <a:rPr lang="en-US" b="1" i="1" spc="30" dirty="0" smtClean="0">
                <a:latin typeface="Times New Roman"/>
              </a:rPr>
              <a:t> </a:t>
            </a:r>
            <a:r>
              <a:rPr lang="en-US" b="1" i="1" spc="30" dirty="0" smtClean="0">
                <a:latin typeface="Times New Roman"/>
              </a:rPr>
              <a:t>Bahdanau</a:t>
            </a:r>
            <a:r>
              <a:rPr lang="en-US" b="1" i="1" spc="30" dirty="0" smtClean="0">
                <a:latin typeface="Times New Roman"/>
              </a:rPr>
              <a:t> et al also attempted direct translations with a neural network that used an attention mechanism to overcome the poor performance on long sentences experienced</a:t>
            </a:r>
          </a:p>
          <a:p>
            <a:pPr>
              <a:spcBef>
                <a:spcPts val="1200"/>
              </a:spcBef>
              <a:buFont typeface="Arial"/>
              <a:buChar char="•"/>
            </a:pPr>
            <a:r>
              <a:rPr lang="en-US" b="1" i="1" spc="30" dirty="0" smtClean="0">
                <a:latin typeface="Times New Roman"/>
              </a:rPr>
              <a:t>Likewise, </a:t>
            </a:r>
            <a:r>
              <a:rPr lang="en-US" b="1" i="1" spc="30" dirty="0" smtClean="0">
                <a:latin typeface="Times New Roman"/>
              </a:rPr>
              <a:t>Pouget-Abadie</a:t>
            </a:r>
            <a:r>
              <a:rPr lang="en-US" b="1" i="1" spc="30" dirty="0" smtClean="0">
                <a:latin typeface="Times New Roman"/>
              </a:rPr>
              <a:t> </a:t>
            </a:r>
            <a:r>
              <a:rPr lang="en-US" b="1" i="1" spc="30" smtClean="0">
                <a:latin typeface="Times New Roman"/>
              </a:rPr>
              <a:t>et al </a:t>
            </a:r>
            <a:r>
              <a:rPr lang="en-US" b="1" i="1" spc="30" dirty="0" smtClean="0">
                <a:latin typeface="Times New Roman"/>
              </a:rPr>
              <a:t>attempted to address the memory problem of Cho </a:t>
            </a:r>
            <a:r>
              <a:rPr lang="en-US" b="1" i="1" spc="30" dirty="0" smtClean="0">
                <a:latin typeface="Times New Roman"/>
              </a:rPr>
              <a:t>etal</a:t>
            </a:r>
            <a:r>
              <a:rPr lang="en-US" b="1" i="1" spc="30" dirty="0" smtClean="0">
                <a:latin typeface="Times New Roman"/>
              </a:rPr>
              <a:t> by translating pieces of the source sentence in way that produces smooth translations, which is similar to a phrase-based approach. </a:t>
            </a:r>
            <a:endParaRPr lang="en-US" b="1" i="1" spc="3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482600"/>
            <a:ext cx="7583488" cy="694767"/>
          </a:xfrm>
        </p:spPr>
        <p:txBody>
          <a:bodyPr/>
          <a:lstStyle/>
          <a:p>
            <a:pPr algn="ctr"/>
            <a:r>
              <a:rPr lang="en-US" b="1" dirty="0" smtClean="0">
                <a:latin typeface="Arial Black"/>
                <a:cs typeface="Arial Black"/>
              </a:rPr>
              <a:t>CONCLUSION</a:t>
            </a:r>
            <a:endParaRPr lang="en-US" b="1" dirty="0">
              <a:latin typeface="Arial Black"/>
              <a:cs typeface="Arial Black"/>
            </a:endParaRPr>
          </a:p>
        </p:txBody>
      </p:sp>
      <p:sp>
        <p:nvSpPr>
          <p:cNvPr id="3" name="TextBox 2"/>
          <p:cNvSpPr txBox="1"/>
          <p:nvPr/>
        </p:nvSpPr>
        <p:spPr>
          <a:xfrm>
            <a:off x="368300" y="1917700"/>
            <a:ext cx="8394700" cy="5601533"/>
          </a:xfrm>
          <a:prstGeom prst="rect">
            <a:avLst/>
          </a:prstGeom>
          <a:noFill/>
        </p:spPr>
        <p:txBody>
          <a:bodyPr wrap="square" rtlCol="0">
            <a:spAutoFit/>
          </a:bodyPr>
          <a:lstStyle/>
          <a:p>
            <a:pPr marL="457200" indent="-457200">
              <a:spcBef>
                <a:spcPts val="3000"/>
              </a:spcBef>
              <a:buFont typeface="+mj-lt"/>
              <a:buAutoNum type="arabicPeriod"/>
            </a:pPr>
            <a:r>
              <a:rPr lang="en-US" sz="2000" b="1" dirty="0"/>
              <a:t>large deep LSTM with a limited </a:t>
            </a:r>
            <a:r>
              <a:rPr lang="en-US" sz="2000" b="1" dirty="0" smtClean="0"/>
              <a:t>vocabulary </a:t>
            </a:r>
            <a:r>
              <a:rPr lang="en-US" sz="2000" b="1" dirty="0"/>
              <a:t>can outperform a </a:t>
            </a:r>
            <a:r>
              <a:rPr lang="en-US" sz="2000" b="1" dirty="0" smtClean="0"/>
              <a:t>standard </a:t>
            </a:r>
            <a:r>
              <a:rPr lang="en-US" sz="2000" b="1" dirty="0"/>
              <a:t>SMT-based system whose vocabulary is unlimited on a </a:t>
            </a:r>
            <a:r>
              <a:rPr lang="en-US" sz="2000" b="1" dirty="0" smtClean="0"/>
              <a:t>large</a:t>
            </a:r>
            <a:r>
              <a:rPr lang="en-US" sz="2000" b="1" dirty="0"/>
              <a:t>-scale MT task</a:t>
            </a:r>
            <a:r>
              <a:rPr lang="en-US" sz="2000" b="1" dirty="0" smtClean="0"/>
              <a:t>.</a:t>
            </a:r>
          </a:p>
          <a:p>
            <a:pPr marL="457200" indent="-457200">
              <a:spcBef>
                <a:spcPts val="3000"/>
              </a:spcBef>
              <a:buFont typeface="+mj-lt"/>
              <a:buAutoNum type="arabicPeriod"/>
            </a:pPr>
            <a:r>
              <a:rPr lang="en-US" sz="2000" b="1" dirty="0" smtClean="0"/>
              <a:t>We conclude that it is important to find a problem encoding that has the greatest number of short term dependencies, as they make the learning problem much simpler.</a:t>
            </a:r>
          </a:p>
          <a:p>
            <a:pPr marL="457200" indent="-457200">
              <a:spcBef>
                <a:spcPts val="3000"/>
              </a:spcBef>
              <a:buFont typeface="+mj-lt"/>
              <a:buAutoNum type="arabicPeriod"/>
            </a:pPr>
            <a:r>
              <a:rPr lang="en-US" sz="2000" b="1" dirty="0" smtClean="0"/>
              <a:t> LSTM trained on the reversed dataset had little difficulty translating long  sentences.</a:t>
            </a:r>
          </a:p>
          <a:p>
            <a:pPr marL="457200" indent="-457200">
              <a:spcBef>
                <a:spcPts val="3000"/>
              </a:spcBef>
              <a:buFont typeface="+mj-lt"/>
              <a:buAutoNum type="arabicPeriod"/>
            </a:pPr>
            <a:r>
              <a:rPr lang="en-US" sz="2000" b="1" dirty="0" smtClean="0"/>
              <a:t>the LSTM unit controls the amount of the new memory content being added to the memory cell independently from the forget gate. </a:t>
            </a:r>
          </a:p>
          <a:p>
            <a:pPr marL="457200" indent="-457200">
              <a:spcBef>
                <a:spcPts val="3000"/>
              </a:spcBef>
              <a:buFont typeface="+mj-lt"/>
              <a:buAutoNum type="arabicPeriod"/>
            </a:pPr>
            <a:endParaRPr lang="en-US" sz="2000" b="1" dirty="0" smtClean="0"/>
          </a:p>
          <a:p>
            <a:pPr marL="457200" indent="-457200">
              <a:buFont typeface="+mj-lt"/>
              <a:buAutoNum type="arabicPeriod"/>
            </a:pPr>
            <a:endParaRPr lang="en-US" sz="2000" b="1" dirty="0" smtClean="0"/>
          </a:p>
          <a:p>
            <a:pPr marL="342900"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17500" y="292100"/>
            <a:ext cx="8521700" cy="6524863"/>
          </a:xfrm>
          <a:prstGeom prst="rect">
            <a:avLst/>
          </a:prstGeom>
          <a:noFill/>
        </p:spPr>
        <p:txBody>
          <a:bodyPr wrap="square" rtlCol="0">
            <a:spAutoFit/>
          </a:bodyPr>
          <a:lstStyle/>
          <a:p>
            <a:pPr algn="ctr"/>
            <a:r>
              <a:rPr lang="en-US" sz="2800" b="1" cap="all" dirty="0" smtClean="0">
                <a:latin typeface="Arial Black"/>
              </a:rPr>
              <a:t>References</a:t>
            </a:r>
          </a:p>
          <a:p>
            <a:endParaRPr lang="en-US" b="1" cap="all" dirty="0" smtClean="0">
              <a:latin typeface="Arial Black"/>
            </a:endParaRPr>
          </a:p>
          <a:p>
            <a:pPr marL="342900" indent="-342900">
              <a:spcBef>
                <a:spcPts val="1200"/>
              </a:spcBef>
              <a:buAutoNum type="arabicParenR"/>
            </a:pPr>
            <a:r>
              <a:rPr lang="en-US" sz="2000" spc="120" dirty="0" smtClean="0"/>
              <a:t>Sutskever</a:t>
            </a:r>
            <a:r>
              <a:rPr lang="en-US" sz="2000" spc="120" dirty="0" smtClean="0"/>
              <a:t>, I., </a:t>
            </a:r>
            <a:r>
              <a:rPr lang="en-US" sz="2000" spc="120" dirty="0" smtClean="0"/>
              <a:t>Vinyals</a:t>
            </a:r>
            <a:r>
              <a:rPr lang="en-US" sz="2000" spc="120" dirty="0" smtClean="0"/>
              <a:t>, O., &amp; Le, Q. V. (2014). Sequence to sequence learning with neural networks. In </a:t>
            </a:r>
            <a:r>
              <a:rPr lang="en-US" sz="2000" i="1" spc="120" dirty="0" smtClean="0"/>
              <a:t>Advances in neural information processing systems</a:t>
            </a:r>
            <a:r>
              <a:rPr lang="en-US" sz="2000" spc="120" dirty="0" smtClean="0"/>
              <a:t> (pp. 3104-3112).</a:t>
            </a:r>
          </a:p>
          <a:p>
            <a:pPr marL="342900" indent="-342900">
              <a:spcBef>
                <a:spcPts val="1200"/>
              </a:spcBef>
              <a:buAutoNum type="arabicParenR"/>
            </a:pPr>
            <a:r>
              <a:rPr lang="en-US" sz="2000" spc="120" dirty="0" smtClean="0"/>
              <a:t>Chung, J., </a:t>
            </a:r>
            <a:r>
              <a:rPr lang="en-US" sz="2000" spc="120" dirty="0" smtClean="0"/>
              <a:t>Gulcehre</a:t>
            </a:r>
            <a:r>
              <a:rPr lang="en-US" sz="2000" spc="120" dirty="0" smtClean="0"/>
              <a:t>, C., Cho, K., &amp; </a:t>
            </a:r>
            <a:r>
              <a:rPr lang="en-US" sz="2000" spc="120" dirty="0" smtClean="0"/>
              <a:t>Bengio</a:t>
            </a:r>
            <a:r>
              <a:rPr lang="en-US" sz="2000" spc="120" dirty="0" smtClean="0"/>
              <a:t>, Y. (2014). Empirical evaluation of gated recurrent neural networks on sequence modeling. </a:t>
            </a:r>
            <a:r>
              <a:rPr lang="en-US" sz="2000" i="1" spc="120" dirty="0" smtClean="0"/>
              <a:t>arXiv</a:t>
            </a:r>
            <a:r>
              <a:rPr lang="en-US" sz="2000" i="1" spc="120" dirty="0" smtClean="0"/>
              <a:t> preprint arXiv:1412.3555</a:t>
            </a:r>
            <a:r>
              <a:rPr lang="en-US" sz="2000" spc="120" dirty="0" smtClean="0"/>
              <a:t>.</a:t>
            </a:r>
          </a:p>
          <a:p>
            <a:pPr marL="342900" indent="-342900">
              <a:spcBef>
                <a:spcPts val="1200"/>
              </a:spcBef>
              <a:buFontTx/>
              <a:buAutoNum type="arabicParenR"/>
            </a:pPr>
            <a:r>
              <a:rPr lang="en-US" sz="2000" spc="120" dirty="0" smtClean="0"/>
              <a:t>Olah</a:t>
            </a:r>
            <a:r>
              <a:rPr lang="en-US" sz="2000" spc="120" dirty="0" smtClean="0"/>
              <a:t>, C. (2015). Understanding </a:t>
            </a:r>
            <a:r>
              <a:rPr lang="en-US" sz="2000" spc="120" dirty="0" smtClean="0"/>
              <a:t>lstm</a:t>
            </a:r>
            <a:r>
              <a:rPr lang="en-US" sz="2000" spc="120" dirty="0" smtClean="0"/>
              <a:t> networks, 2015. </a:t>
            </a:r>
            <a:r>
              <a:rPr lang="en-US" sz="2000" i="1" spc="120" dirty="0" smtClean="0"/>
              <a:t>URL https://</a:t>
            </a:r>
            <a:r>
              <a:rPr lang="en-US" sz="2000" i="1" spc="120" dirty="0" smtClean="0"/>
              <a:t>colah</a:t>
            </a:r>
            <a:r>
              <a:rPr lang="en-US" sz="2000" i="1" spc="120" dirty="0" smtClean="0"/>
              <a:t>. </a:t>
            </a:r>
            <a:r>
              <a:rPr lang="en-US" sz="2000" i="1" spc="120" dirty="0" smtClean="0"/>
              <a:t>github</a:t>
            </a:r>
            <a:r>
              <a:rPr lang="en-US" sz="2000" i="1" spc="120" dirty="0" smtClean="0"/>
              <a:t>. io/posts/2015-08-Understanding-LSTMs</a:t>
            </a:r>
            <a:r>
              <a:rPr lang="en-US" sz="2000" spc="120" dirty="0" smtClean="0"/>
              <a:t>.</a:t>
            </a:r>
          </a:p>
          <a:p>
            <a:pPr marL="342900" indent="-342900">
              <a:spcBef>
                <a:spcPts val="1200"/>
              </a:spcBef>
              <a:buFontTx/>
              <a:buAutoNum type="arabicParenR"/>
            </a:pPr>
            <a:r>
              <a:rPr lang="en-US" sz="2000" spc="120" dirty="0" smtClean="0"/>
              <a:t>Wu, Y., Schuster, M., Chen, Z., Le, Q. V., </a:t>
            </a:r>
            <a:r>
              <a:rPr lang="en-US" sz="2000" spc="120" dirty="0" smtClean="0"/>
              <a:t>Norouzi</a:t>
            </a:r>
            <a:r>
              <a:rPr lang="en-US" sz="2000" spc="120" dirty="0" smtClean="0"/>
              <a:t>, M., </a:t>
            </a:r>
            <a:r>
              <a:rPr lang="en-US" sz="2000" spc="120" dirty="0" smtClean="0"/>
              <a:t>Macherey</a:t>
            </a:r>
            <a:r>
              <a:rPr lang="en-US" sz="2000" spc="120" dirty="0" smtClean="0"/>
              <a:t>, W., ... &amp; </a:t>
            </a:r>
            <a:r>
              <a:rPr lang="en-US" sz="2000" spc="120" dirty="0" smtClean="0"/>
              <a:t>Klingner</a:t>
            </a:r>
            <a:r>
              <a:rPr lang="en-US" sz="2000" spc="120" dirty="0" smtClean="0"/>
              <a:t>, J. (2016). Google's neural machine translation system: Bridging the gap between human and machine translation. </a:t>
            </a:r>
            <a:r>
              <a:rPr lang="en-US" sz="2000" i="1" spc="120" dirty="0" smtClean="0"/>
              <a:t>arXiv</a:t>
            </a:r>
            <a:r>
              <a:rPr lang="en-US" sz="2000" i="1" spc="120" dirty="0" smtClean="0"/>
              <a:t> preprint arXiv:1609.08144</a:t>
            </a:r>
            <a:r>
              <a:rPr lang="en-US" sz="2000" spc="120" dirty="0" smtClean="0"/>
              <a:t>.</a:t>
            </a:r>
          </a:p>
          <a:p>
            <a:pPr marL="342900" indent="-342900">
              <a:spcBef>
                <a:spcPts val="1200"/>
              </a:spcBef>
              <a:buFontTx/>
              <a:buAutoNum type="arabicParenR"/>
            </a:pPr>
            <a:r>
              <a:rPr lang="en-US" sz="2000" spc="120" dirty="0" smtClean="0"/>
              <a:t>Hutchins, W. J., &amp; Somers, H. L. (1992). </a:t>
            </a:r>
            <a:r>
              <a:rPr lang="en-US" sz="2000" i="1" spc="120" dirty="0" smtClean="0"/>
              <a:t>An introduction to machine translation</a:t>
            </a:r>
            <a:r>
              <a:rPr lang="en-US" sz="2000" spc="120" dirty="0" smtClean="0"/>
              <a:t> (Vol. 362). London: Academic Press.</a:t>
            </a:r>
          </a:p>
          <a:p>
            <a:pPr marL="342900" indent="-342900">
              <a:buAutoNum type="arabicParenR"/>
            </a:pPr>
            <a:endParaRPr lang="en-US" dirty="0" smtClean="0"/>
          </a:p>
          <a:p>
            <a:endParaRPr lang="en-US" sz="2400" b="1" cap="all" dirty="0">
              <a:latin typeface="Arial Black"/>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FFFFFF"/>
      </a:dk1>
      <a:lt1>
        <a:srgbClr val="103154"/>
      </a:lt1>
      <a:dk2>
        <a:srgbClr val="0096FF"/>
      </a:dk2>
      <a:lt2>
        <a:srgbClr val="87FD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majorFont>
      <a:minorFont>
        <a:latin typeface="Corbel"/>
        <a:ea typeface=""/>
        <a:cs typeface=""/>
        <a:font script="Jpan" typeface="メイリオ"/>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3624</TotalTime>
  <Words>622</Words>
  <Application>Microsoft Macintosh PowerPoint</Application>
  <PresentationFormat>On-screen Show (4:3)</PresentationFormat>
  <Paragraphs>50</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Pixel</vt:lpstr>
      <vt:lpstr>Neural Machine Translation </vt:lpstr>
      <vt:lpstr>Slide 2</vt:lpstr>
      <vt:lpstr>Slide 3</vt:lpstr>
      <vt:lpstr>Slide 4</vt:lpstr>
      <vt:lpstr>LSTM: long short term memory networks</vt:lpstr>
      <vt:lpstr>RESULTS AND ANLYSIS</vt:lpstr>
      <vt:lpstr>RELATED WORK</vt:lpstr>
      <vt:lpstr>CONCLUSION</vt:lpstr>
      <vt:lpstr>Slide 9</vt:lpstr>
    </vt:vector>
  </TitlesOfParts>
  <Company>RVNL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Machine Translation </dc:title>
  <dc:creator>T G  Singh</dc:creator>
  <cp:lastModifiedBy>T G  Singh</cp:lastModifiedBy>
  <cp:revision>4</cp:revision>
  <dcterms:created xsi:type="dcterms:W3CDTF">2018-04-08T16:24:31Z</dcterms:created>
  <dcterms:modified xsi:type="dcterms:W3CDTF">2018-04-11T04:48:36Z</dcterms:modified>
</cp:coreProperties>
</file>