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0"/>
    <p:sldMasterId id="2147483810" r:id="rId11"/>
    <p:sldMasterId id="2147483918" r:id="rId12"/>
    <p:sldMasterId id="2147483870" r:id="rId13"/>
    <p:sldMasterId id="2147483822" r:id="rId14"/>
    <p:sldMasterId id="2147483894" r:id="rId15"/>
    <p:sldMasterId id="2147483834" r:id="rId16"/>
    <p:sldMasterId id="2147483930" r:id="rId17"/>
    <p:sldMasterId id="2147483978" r:id="rId18"/>
    <p:sldMasterId id="2147483942" r:id="rId19"/>
    <p:sldMasterId id="2147483858" r:id="rId20"/>
    <p:sldMasterId id="2147483846" r:id="rId21"/>
    <p:sldMasterId id="2147483990" r:id="rId22"/>
  </p:sldMasterIdLst>
  <p:notesMasterIdLst>
    <p:notesMasterId r:id="rId42"/>
  </p:notesMasterIdLst>
  <p:handoutMasterIdLst>
    <p:handoutMasterId r:id="rId43"/>
  </p:handoutMasterIdLst>
  <p:sldIdLst>
    <p:sldId id="265" r:id="rId23"/>
    <p:sldId id="478" r:id="rId24"/>
    <p:sldId id="479" r:id="rId25"/>
    <p:sldId id="488" r:id="rId26"/>
    <p:sldId id="489" r:id="rId27"/>
    <p:sldId id="490" r:id="rId28"/>
    <p:sldId id="491" r:id="rId29"/>
    <p:sldId id="492" r:id="rId30"/>
    <p:sldId id="493" r:id="rId31"/>
    <p:sldId id="494" r:id="rId32"/>
    <p:sldId id="495" r:id="rId33"/>
    <p:sldId id="496" r:id="rId34"/>
    <p:sldId id="497" r:id="rId35"/>
    <p:sldId id="498" r:id="rId36"/>
    <p:sldId id="499" r:id="rId37"/>
    <p:sldId id="500" r:id="rId38"/>
    <p:sldId id="501" r:id="rId39"/>
    <p:sldId id="502" r:id="rId40"/>
    <p:sldId id="480" r:id="rId41"/>
  </p:sldIdLst>
  <p:sldSz cx="9144000" cy="5143500" type="screen16x9"/>
  <p:notesSz cx="7023100" cy="9309100"/>
  <p:defaultTextStyle>
    <a:defPPr>
      <a:defRPr lang="en-US"/>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Vue Training" id="{3E39F644-893A-4C8D-A4D3-5BC175A00A49}">
          <p14:sldIdLst>
            <p14:sldId id="265"/>
          </p14:sldIdLst>
        </p14:section>
        <p14:section name="Day 5" id="{7F5ECB0E-9A38-4AB9-8817-C4B865F4515B}">
          <p14:sldIdLst>
            <p14:sldId id="478"/>
            <p14:sldId id="479"/>
            <p14:sldId id="488"/>
            <p14:sldId id="489"/>
            <p14:sldId id="490"/>
            <p14:sldId id="491"/>
            <p14:sldId id="492"/>
            <p14:sldId id="493"/>
            <p14:sldId id="494"/>
            <p14:sldId id="495"/>
            <p14:sldId id="496"/>
            <p14:sldId id="497"/>
            <p14:sldId id="498"/>
            <p14:sldId id="499"/>
            <p14:sldId id="500"/>
            <p14:sldId id="501"/>
            <p14:sldId id="502"/>
            <p14:sldId id="480"/>
          </p14:sldIdLst>
        </p14:section>
      </p14:sectionLst>
    </p:ext>
    <p:ext uri="{EFAFB233-063F-42B5-8137-9DF3F51BA10A}">
      <p15:sldGuideLst xmlns:p15="http://schemas.microsoft.com/office/powerpoint/2012/main">
        <p15:guide id="1" orient="horz" pos="771">
          <p15:clr>
            <a:srgbClr val="A4A3A4"/>
          </p15:clr>
        </p15:guide>
        <p15:guide id="2" orient="horz" pos="2783">
          <p15:clr>
            <a:srgbClr val="A4A3A4"/>
          </p15:clr>
        </p15:guide>
        <p15:guide id="3" pos="537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86"/>
    <a:srgbClr val="5B7F95"/>
    <a:srgbClr val="003300"/>
    <a:srgbClr val="F37021"/>
    <a:srgbClr val="EFD921"/>
    <a:srgbClr val="2C87CB"/>
    <a:srgbClr val="3BACFF"/>
    <a:srgbClr val="1FE4C6"/>
    <a:srgbClr val="43C6E4"/>
    <a:srgbClr val="95E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2" autoAdjust="0"/>
    <p:restoredTop sz="86176" autoAdjust="0"/>
  </p:normalViewPr>
  <p:slideViewPr>
    <p:cSldViewPr snapToGrid="0">
      <p:cViewPr varScale="1">
        <p:scale>
          <a:sx n="131" d="100"/>
          <a:sy n="131" d="100"/>
        </p:scale>
        <p:origin x="1230" y="114"/>
      </p:cViewPr>
      <p:guideLst>
        <p:guide orient="horz" pos="771"/>
        <p:guide orient="horz" pos="2783"/>
        <p:guide pos="53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99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Master" Target="slideMasters/slideMaster4.xml"/><Relationship Id="rId18" Type="http://schemas.openxmlformats.org/officeDocument/2006/relationships/slideMaster" Target="slideMasters/slideMaster9.xml"/><Relationship Id="rId26" Type="http://schemas.openxmlformats.org/officeDocument/2006/relationships/slide" Target="slides/slide4.xml"/><Relationship Id="rId39"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Master" Target="slideMasters/slideMaster12.xml"/><Relationship Id="rId34" Type="http://schemas.openxmlformats.org/officeDocument/2006/relationships/slide" Target="slides/slide1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Master" Target="slideMasters/slideMaster3.xml"/><Relationship Id="rId17" Type="http://schemas.openxmlformats.org/officeDocument/2006/relationships/slideMaster" Target="slideMasters/slideMaster8.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7.xml"/><Relationship Id="rId20" Type="http://schemas.openxmlformats.org/officeDocument/2006/relationships/slideMaster" Target="slideMasters/slideMaster11.xml"/><Relationship Id="rId29" Type="http://schemas.openxmlformats.org/officeDocument/2006/relationships/slide" Target="slides/slide7.xml"/><Relationship Id="rId41"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Master" Target="slideMasters/slideMaster6.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10" Type="http://schemas.openxmlformats.org/officeDocument/2006/relationships/slideMaster" Target="slideMasters/slideMaster1.xml"/><Relationship Id="rId19" Type="http://schemas.openxmlformats.org/officeDocument/2006/relationships/slideMaster" Target="slideMasters/slideMaster10.xml"/><Relationship Id="rId31" Type="http://schemas.openxmlformats.org/officeDocument/2006/relationships/slide" Target="slides/slide9.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5.xml"/><Relationship Id="rId22" Type="http://schemas.openxmlformats.org/officeDocument/2006/relationships/slideMaster" Target="slideMasters/slideMaster13.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43343" cy="465455"/>
          </a:xfrm>
          <a:prstGeom prst="rect">
            <a:avLst/>
          </a:prstGeom>
        </p:spPr>
        <p:txBody>
          <a:bodyPr vert="horz" lIns="94064" tIns="47032" rIns="94064" bIns="47032" rtlCol="0"/>
          <a:lstStyle>
            <a:lvl1pPr algn="l">
              <a:defRPr sz="1200"/>
            </a:lvl1pPr>
          </a:lstStyle>
          <a:p>
            <a:endParaRPr lang="en-US" dirty="0"/>
          </a:p>
        </p:txBody>
      </p:sp>
      <p:sp>
        <p:nvSpPr>
          <p:cNvPr id="3" name="Date Placeholder 2"/>
          <p:cNvSpPr>
            <a:spLocks noGrp="1"/>
          </p:cNvSpPr>
          <p:nvPr>
            <p:ph type="dt" sz="quarter" idx="1"/>
          </p:nvPr>
        </p:nvSpPr>
        <p:spPr>
          <a:xfrm>
            <a:off x="3978133" y="1"/>
            <a:ext cx="3043343" cy="465455"/>
          </a:xfrm>
          <a:prstGeom prst="rect">
            <a:avLst/>
          </a:prstGeom>
        </p:spPr>
        <p:txBody>
          <a:bodyPr vert="horz" lIns="94064" tIns="47032" rIns="94064" bIns="47032" rtlCol="0"/>
          <a:lstStyle>
            <a:lvl1pPr algn="r">
              <a:defRPr sz="1200"/>
            </a:lvl1pPr>
          </a:lstStyle>
          <a:p>
            <a:fld id="{CD4DA60F-0BB5-4A3D-B6FA-FDF2FC2558E5}" type="datetimeFigureOut">
              <a:rPr lang="en-US" smtClean="0"/>
              <a:pPr/>
              <a:t>7/28/2023</a:t>
            </a:fld>
            <a:endParaRPr lang="en-US" dirty="0"/>
          </a:p>
        </p:txBody>
      </p:sp>
      <p:sp>
        <p:nvSpPr>
          <p:cNvPr id="4" name="Footer Placeholder 3"/>
          <p:cNvSpPr>
            <a:spLocks noGrp="1"/>
          </p:cNvSpPr>
          <p:nvPr>
            <p:ph type="ftr" sz="quarter" idx="2"/>
          </p:nvPr>
        </p:nvSpPr>
        <p:spPr>
          <a:xfrm>
            <a:off x="2" y="8842031"/>
            <a:ext cx="3043343" cy="465455"/>
          </a:xfrm>
          <a:prstGeom prst="rect">
            <a:avLst/>
          </a:prstGeom>
        </p:spPr>
        <p:txBody>
          <a:bodyPr vert="horz" lIns="94064" tIns="47032" rIns="94064" bIns="4703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3" y="8842031"/>
            <a:ext cx="3043343" cy="465455"/>
          </a:xfrm>
          <a:prstGeom prst="rect">
            <a:avLst/>
          </a:prstGeom>
        </p:spPr>
        <p:txBody>
          <a:bodyPr vert="horz" lIns="94064" tIns="47032" rIns="94064" bIns="47032" rtlCol="0" anchor="b"/>
          <a:lstStyle>
            <a:lvl1pPr algn="r">
              <a:defRPr sz="1200"/>
            </a:lvl1pPr>
          </a:lstStyle>
          <a:p>
            <a:fld id="{44425933-59C9-4582-A8D9-570D66460C9E}" type="slidenum">
              <a:rPr lang="en-US" smtClean="0"/>
              <a:pPr/>
              <a:t>‹#›</a:t>
            </a:fld>
            <a:endParaRPr lang="en-US" dirty="0"/>
          </a:p>
        </p:txBody>
      </p:sp>
    </p:spTree>
    <p:extLst>
      <p:ext uri="{BB962C8B-B14F-4D97-AF65-F5344CB8AC3E}">
        <p14:creationId xmlns:p14="http://schemas.microsoft.com/office/powerpoint/2010/main" val="185673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43343" cy="465455"/>
          </a:xfrm>
          <a:prstGeom prst="rect">
            <a:avLst/>
          </a:prstGeom>
        </p:spPr>
        <p:txBody>
          <a:bodyPr vert="horz" lIns="94064" tIns="47032" rIns="94064" bIns="47032" rtlCol="0"/>
          <a:lstStyle>
            <a:lvl1pPr algn="l">
              <a:defRPr sz="1200"/>
            </a:lvl1pPr>
          </a:lstStyle>
          <a:p>
            <a:endParaRPr lang="en-US" dirty="0"/>
          </a:p>
        </p:txBody>
      </p:sp>
      <p:sp>
        <p:nvSpPr>
          <p:cNvPr id="3" name="Date Placeholder 2"/>
          <p:cNvSpPr>
            <a:spLocks noGrp="1"/>
          </p:cNvSpPr>
          <p:nvPr>
            <p:ph type="dt" idx="1"/>
          </p:nvPr>
        </p:nvSpPr>
        <p:spPr>
          <a:xfrm>
            <a:off x="3978133" y="1"/>
            <a:ext cx="3043343" cy="465455"/>
          </a:xfrm>
          <a:prstGeom prst="rect">
            <a:avLst/>
          </a:prstGeom>
        </p:spPr>
        <p:txBody>
          <a:bodyPr vert="horz" lIns="94064" tIns="47032" rIns="94064" bIns="47032" rtlCol="0"/>
          <a:lstStyle>
            <a:lvl1pPr algn="r">
              <a:defRPr sz="1200"/>
            </a:lvl1pPr>
          </a:lstStyle>
          <a:p>
            <a:fld id="{C2262F3B-5CC7-4D5E-B602-F5E0CB55D9B3}" type="datetimeFigureOut">
              <a:rPr lang="en-US" smtClean="0"/>
              <a:pPr/>
              <a:t>7/28/2023</a:t>
            </a:fld>
            <a:endParaRPr lang="en-US" dirty="0"/>
          </a:p>
        </p:txBody>
      </p:sp>
      <p:sp>
        <p:nvSpPr>
          <p:cNvPr id="4" name="Slide Image Placeholder 3"/>
          <p:cNvSpPr>
            <a:spLocks noGrp="1" noRot="1" noChangeAspect="1"/>
          </p:cNvSpPr>
          <p:nvPr>
            <p:ph type="sldImg" idx="2"/>
          </p:nvPr>
        </p:nvSpPr>
        <p:spPr>
          <a:xfrm>
            <a:off x="407988" y="696913"/>
            <a:ext cx="6207125" cy="3490912"/>
          </a:xfrm>
          <a:prstGeom prst="rect">
            <a:avLst/>
          </a:prstGeom>
          <a:noFill/>
          <a:ln w="12700">
            <a:solidFill>
              <a:prstClr val="black"/>
            </a:solidFill>
          </a:ln>
        </p:spPr>
        <p:txBody>
          <a:bodyPr vert="horz" lIns="94064" tIns="47032" rIns="94064" bIns="47032" rtlCol="0" anchor="ctr"/>
          <a:lstStyle/>
          <a:p>
            <a:endParaRPr lang="en-US" dirty="0"/>
          </a:p>
        </p:txBody>
      </p:sp>
      <p:sp>
        <p:nvSpPr>
          <p:cNvPr id="5" name="Notes Placeholder 4"/>
          <p:cNvSpPr>
            <a:spLocks noGrp="1"/>
          </p:cNvSpPr>
          <p:nvPr>
            <p:ph type="body" sz="quarter" idx="3"/>
          </p:nvPr>
        </p:nvSpPr>
        <p:spPr>
          <a:xfrm>
            <a:off x="702311" y="4421824"/>
            <a:ext cx="5618480" cy="4189095"/>
          </a:xfrm>
          <a:prstGeom prst="rect">
            <a:avLst/>
          </a:prstGeom>
        </p:spPr>
        <p:txBody>
          <a:bodyPr vert="horz" lIns="94064" tIns="47032" rIns="94064" bIns="47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42031"/>
            <a:ext cx="3043343" cy="465455"/>
          </a:xfrm>
          <a:prstGeom prst="rect">
            <a:avLst/>
          </a:prstGeom>
        </p:spPr>
        <p:txBody>
          <a:bodyPr vert="horz" lIns="94064" tIns="47032" rIns="94064" bIns="4703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4064" tIns="47032" rIns="94064" bIns="47032" rtlCol="0" anchor="b"/>
          <a:lstStyle>
            <a:lvl1pPr algn="r">
              <a:defRPr sz="1200"/>
            </a:lvl1pPr>
          </a:lstStyle>
          <a:p>
            <a:fld id="{830233AA-EDD9-4D1C-B66A-95A21E602A8F}" type="slidenum">
              <a:rPr lang="en-US" smtClean="0"/>
              <a:pPr/>
              <a:t>‹#›</a:t>
            </a:fld>
            <a:endParaRPr lang="en-US" dirty="0"/>
          </a:p>
        </p:txBody>
      </p:sp>
    </p:spTree>
    <p:extLst>
      <p:ext uri="{BB962C8B-B14F-4D97-AF65-F5344CB8AC3E}">
        <p14:creationId xmlns:p14="http://schemas.microsoft.com/office/powerpoint/2010/main" val="685792123"/>
      </p:ext>
    </p:extLst>
  </p:cSld>
  <p:clrMap bg1="lt1" tx1="dk1" bg2="lt2" tx2="dk2" accent1="accent1" accent2="accent2" accent3="accent3" accent4="accent4" accent5="accent5" accent6="accent6" hlink="hlink" folHlink="folHlink"/>
  <p:notesStyle>
    <a:lvl1pPr marL="0" algn="l" defTabSz="879152" rtl="0" eaLnBrk="1" latinLnBrk="0" hangingPunct="1">
      <a:defRPr sz="1200" kern="1200">
        <a:solidFill>
          <a:schemeClr val="tx1"/>
        </a:solidFill>
        <a:latin typeface="+mn-lt"/>
        <a:ea typeface="+mn-ea"/>
        <a:cs typeface="+mn-cs"/>
      </a:defRPr>
    </a:lvl1pPr>
    <a:lvl2pPr marL="439576" algn="l" defTabSz="879152" rtl="0" eaLnBrk="1" latinLnBrk="0" hangingPunct="1">
      <a:defRPr sz="1200" kern="1200">
        <a:solidFill>
          <a:schemeClr val="tx1"/>
        </a:solidFill>
        <a:latin typeface="+mn-lt"/>
        <a:ea typeface="+mn-ea"/>
        <a:cs typeface="+mn-cs"/>
      </a:defRPr>
    </a:lvl2pPr>
    <a:lvl3pPr marL="879152" algn="l" defTabSz="879152" rtl="0" eaLnBrk="1" latinLnBrk="0" hangingPunct="1">
      <a:defRPr sz="1200" kern="1200">
        <a:solidFill>
          <a:schemeClr val="tx1"/>
        </a:solidFill>
        <a:latin typeface="+mn-lt"/>
        <a:ea typeface="+mn-ea"/>
        <a:cs typeface="+mn-cs"/>
      </a:defRPr>
    </a:lvl3pPr>
    <a:lvl4pPr marL="1318728" algn="l" defTabSz="879152" rtl="0" eaLnBrk="1" latinLnBrk="0" hangingPunct="1">
      <a:defRPr sz="1200" kern="1200">
        <a:solidFill>
          <a:schemeClr val="tx1"/>
        </a:solidFill>
        <a:latin typeface="+mn-lt"/>
        <a:ea typeface="+mn-ea"/>
        <a:cs typeface="+mn-cs"/>
      </a:defRPr>
    </a:lvl4pPr>
    <a:lvl5pPr marL="1758303" algn="l" defTabSz="879152" rtl="0" eaLnBrk="1" latinLnBrk="0" hangingPunct="1">
      <a:defRPr sz="1200" kern="1200">
        <a:solidFill>
          <a:schemeClr val="tx1"/>
        </a:solidFill>
        <a:latin typeface="+mn-lt"/>
        <a:ea typeface="+mn-ea"/>
        <a:cs typeface="+mn-cs"/>
      </a:defRPr>
    </a:lvl5pPr>
    <a:lvl6pPr marL="2197879" algn="l" defTabSz="879152" rtl="0" eaLnBrk="1" latinLnBrk="0" hangingPunct="1">
      <a:defRPr sz="1200" kern="1200">
        <a:solidFill>
          <a:schemeClr val="tx1"/>
        </a:solidFill>
        <a:latin typeface="+mn-lt"/>
        <a:ea typeface="+mn-ea"/>
        <a:cs typeface="+mn-cs"/>
      </a:defRPr>
    </a:lvl6pPr>
    <a:lvl7pPr marL="2637455" algn="l" defTabSz="879152" rtl="0" eaLnBrk="1" latinLnBrk="0" hangingPunct="1">
      <a:defRPr sz="1200" kern="1200">
        <a:solidFill>
          <a:schemeClr val="tx1"/>
        </a:solidFill>
        <a:latin typeface="+mn-lt"/>
        <a:ea typeface="+mn-ea"/>
        <a:cs typeface="+mn-cs"/>
      </a:defRPr>
    </a:lvl7pPr>
    <a:lvl8pPr marL="3077031" algn="l" defTabSz="879152" rtl="0" eaLnBrk="1" latinLnBrk="0" hangingPunct="1">
      <a:defRPr sz="1200" kern="1200">
        <a:solidFill>
          <a:schemeClr val="tx1"/>
        </a:solidFill>
        <a:latin typeface="+mn-lt"/>
        <a:ea typeface="+mn-ea"/>
        <a:cs typeface="+mn-cs"/>
      </a:defRPr>
    </a:lvl8pPr>
    <a:lvl9pPr marL="3516607" algn="l" defTabSz="87915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84C1FC2-848D-C542-A00D-A36CB3C2728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spTree>
    <p:extLst>
      <p:ext uri="{BB962C8B-B14F-4D97-AF65-F5344CB8AC3E}">
        <p14:creationId xmlns:p14="http://schemas.microsoft.com/office/powerpoint/2010/main" val="122788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F2ECD21-5E7E-4848-8310-92E021AE219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728065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6EDE10E-82E7-5E49-847D-FF960B1521E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1253797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9930633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09323796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9066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946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69758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7459645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0241663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7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479749F-2517-8043-BD7B-EFFF043DB564}"/>
              </a:ext>
            </a:extLst>
          </p:cNvPr>
          <p:cNvSpPr/>
          <p:nvPr userDrawn="1"/>
        </p:nvSpPr>
        <p:spPr>
          <a:xfrm>
            <a:off x="6998400" y="4636800"/>
            <a:ext cx="17424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6230068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55B11B4-CE99-3745-8002-EA3C16BB7F06}"/>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2515263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7B6907A7-C80A-9B40-B23A-38F295A344C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36420095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584BCF5B-4AF9-D949-AE20-B561E57D608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24614384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8277004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6448408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3884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86408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12827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2265364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919291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C07D26DF-ABBE-634D-BF20-3C40665F8F6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3866145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56241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34F9B6A6-6F85-D54B-9ADA-D7597564D8E5}"/>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934046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0D2F680-6888-254B-B1EA-E03A478262E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109514553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64C82189-E670-064B-B5EA-0BA1D9C642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06425412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740374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83785417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536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220565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91336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929341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10" name="Image 9">
            <a:extLst>
              <a:ext uri="{FF2B5EF4-FFF2-40B4-BE49-F238E27FC236}">
                <a16:creationId xmlns:a16="http://schemas.microsoft.com/office/drawing/2014/main" id="{90AF28A7-E75C-0044-BD95-C9F242478F1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10120560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29279222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6881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2" name="Rectangle 1">
            <a:extLst>
              <a:ext uri="{FF2B5EF4-FFF2-40B4-BE49-F238E27FC236}">
                <a16:creationId xmlns:a16="http://schemas.microsoft.com/office/drawing/2014/main" id="{F7DE7EFD-0292-3B4E-8116-3996808602EB}"/>
              </a:ext>
            </a:extLst>
          </p:cNvPr>
          <p:cNvSpPr/>
          <p:nvPr userDrawn="1"/>
        </p:nvSpPr>
        <p:spPr>
          <a:xfrm>
            <a:off x="487180" y="4636800"/>
            <a:ext cx="825362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3431660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60D2F680-6888-254B-B1EA-E03A478262E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47674826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64C82189-E670-064B-B5EA-0BA1D9C642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9427674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4434892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86178576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070293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0359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30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p>
        </p:txBody>
      </p:sp>
    </p:spTree>
    <p:extLst>
      <p:ext uri="{BB962C8B-B14F-4D97-AF65-F5344CB8AC3E}">
        <p14:creationId xmlns:p14="http://schemas.microsoft.com/office/powerpoint/2010/main" val="35533190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87978294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78954436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98026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2" name="Rectangle 1">
            <a:extLst>
              <a:ext uri="{FF2B5EF4-FFF2-40B4-BE49-F238E27FC236}">
                <a16:creationId xmlns:a16="http://schemas.microsoft.com/office/drawing/2014/main" id="{F7DE7EFD-0292-3B4E-8116-3996808602EB}"/>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4465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4117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4925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4447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72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dirty="0"/>
              <a:t>Click to add title</a:t>
            </a:r>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4058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10" name="Image 9">
            <a:extLst>
              <a:ext uri="{FF2B5EF4-FFF2-40B4-BE49-F238E27FC236}">
                <a16:creationId xmlns:a16="http://schemas.microsoft.com/office/drawing/2014/main" id="{C0ADA7B8-9B00-FB48-A222-1CBB95324D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322220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dirty="0"/>
              <a:t>Click to add title</a:t>
            </a:r>
          </a:p>
        </p:txBody>
      </p:sp>
    </p:spTree>
    <p:extLst>
      <p:ext uri="{BB962C8B-B14F-4D97-AF65-F5344CB8AC3E}">
        <p14:creationId xmlns:p14="http://schemas.microsoft.com/office/powerpoint/2010/main" val="3314896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913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AA3BC353-253C-4D45-9AAE-9A9A25F850AE}"/>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964956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03C98825-FFD9-7B41-8B89-9E7BDB4C13A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1971859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5D1CD94-9709-F84D-93E4-3CE70E429B1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60474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07675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225101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555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75451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47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5746465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229064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950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4C93EDF-DF75-6A45-86FB-6993B6DDD292}"/>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6977742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432B9EB8-61CE-5C47-B65E-656AD07B788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055550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D000BBB5-C698-7945-9C69-222E3267CC8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762797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1547541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6763307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98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0728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75765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4792455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14298191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7451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FC4AF048-18D0-494B-B95D-95522BA9EB3F}"/>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1468523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453A46C4-F802-1E4F-9B6A-14CC9910831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560187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049C6C0B-346E-5141-A58F-EC688447A52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42553447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94968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9078757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52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pPr lvl="0"/>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666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649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0553073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1288323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118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80AAAE52-46AE-E747-944E-25DB2EFE7B7B}"/>
              </a:ext>
            </a:extLst>
          </p:cNvPr>
          <p:cNvSpPr/>
          <p:nvPr userDrawn="1"/>
        </p:nvSpPr>
        <p:spPr>
          <a:xfrm>
            <a:off x="464694" y="4636800"/>
            <a:ext cx="827610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2469178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2C6168F6-9E78-6A4A-BAC3-AE411C55B2F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3486074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3045EC20-5A9E-BE43-898D-C011BF040659}"/>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6127736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460199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93704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pPr lvl="0"/>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810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96522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7889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5910644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773232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631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6F63F6B-4F3F-1B42-B530-776A984CA50F}"/>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4571920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52F4DA-4998-944E-8C65-941EB08EAE6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6391999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B440B5A2-9055-7A4F-9E28-456183F4E0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8262350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38983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2083816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65119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152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44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761052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9529506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570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B99D87FF-BA41-6E45-9B6A-D9AB5ECDA4D4}"/>
              </a:ext>
            </a:extLst>
          </p:cNvPr>
          <p:cNvSpPr/>
          <p:nvPr userDrawn="1"/>
        </p:nvSpPr>
        <p:spPr>
          <a:xfrm>
            <a:off x="479684" y="4636800"/>
            <a:ext cx="826111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1466946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3074618D-9D02-3849-82B7-547E2C8BFE3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9732963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BE88E383-CC5F-2A47-9FB2-20444800E08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72276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20554861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40444041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ubtitles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9238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91184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289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1765397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3129510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27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CFB036E-C141-3548-A7C5-153CECBDD1FC}"/>
              </a:ext>
            </a:extLst>
          </p:cNvPr>
          <p:cNvSpPr/>
          <p:nvPr userDrawn="1"/>
        </p:nvSpPr>
        <p:spPr>
          <a:xfrm>
            <a:off x="472190" y="4636800"/>
            <a:ext cx="826861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1796623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add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C36F95-A804-1841-90E1-30C3F06B1DA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7" y="4706256"/>
            <a:ext cx="2874885" cy="268874"/>
          </a:xfrm>
          <a:prstGeom prst="rect">
            <a:avLst/>
          </a:prstGeom>
        </p:spPr>
      </p:pic>
    </p:spTree>
    <p:extLst>
      <p:ext uri="{BB962C8B-B14F-4D97-AF65-F5344CB8AC3E}">
        <p14:creationId xmlns:p14="http://schemas.microsoft.com/office/powerpoint/2010/main" val="217386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add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Systèmes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7/28/2023</a:t>
            </a:fld>
            <a:r>
              <a:rPr lang="en-US" sz="600" b="0" cap="none" spc="0" dirty="0">
                <a:ln>
                  <a:noFill/>
                </a:ln>
                <a:solidFill>
                  <a:schemeClr val="bg1"/>
                </a:solidFill>
                <a:effectLst/>
                <a:latin typeface="Arial Narrow" pitchFamily="34" charset="0"/>
                <a:cs typeface="Arial" pitchFamily="34" charset="0"/>
              </a:rPr>
              <a:t> | ref.: 3DS_Document_2021</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115786" y="911045"/>
            <a:ext cx="2919743" cy="3434991"/>
          </a:xfrm>
          <a:prstGeom prst="rect">
            <a:avLst/>
          </a:prstGeom>
        </p:spPr>
      </p:pic>
      <p:pic>
        <p:nvPicPr>
          <p:cNvPr id="8" name="Image 7">
            <a:extLst>
              <a:ext uri="{FF2B5EF4-FFF2-40B4-BE49-F238E27FC236}">
                <a16:creationId xmlns:a16="http://schemas.microsoft.com/office/drawing/2014/main" id="{C7DABA4D-CA15-6948-AE00-4E225748150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794362" y="4706256"/>
            <a:ext cx="2874885" cy="268874"/>
          </a:xfrm>
          <a:prstGeom prst="rect">
            <a:avLst/>
          </a:prstGeom>
        </p:spPr>
      </p:pic>
    </p:spTree>
    <p:extLst>
      <p:ext uri="{BB962C8B-B14F-4D97-AF65-F5344CB8AC3E}">
        <p14:creationId xmlns:p14="http://schemas.microsoft.com/office/powerpoint/2010/main" val="35739220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9281774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34965018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44854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Content Placeholder 6"/>
          <p:cNvSpPr>
            <a:spLocks noGrp="1"/>
          </p:cNvSpPr>
          <p:nvPr>
            <p:ph sz="quarter" idx="15" hasCustomPrompt="1"/>
          </p:nvPr>
        </p:nvSpPr>
        <p:spPr>
          <a:xfrm>
            <a:off x="719138" y="879561"/>
            <a:ext cx="7921625" cy="3684501"/>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461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4pPr>
              <a:defRPr spc="0" baseline="0"/>
            </a:lvl4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84722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noProof="0" dirty="0"/>
              <a:t>Click to add title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2052353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aseline="0"/>
            </a:lvl1pPr>
          </a:lstStyle>
          <a:p>
            <a:r>
              <a:rPr lang="en-US" noProof="0" dirty="0"/>
              <a:t>Click to add title</a:t>
            </a:r>
            <a:endParaRPr lang="en-US" dirty="0"/>
          </a:p>
        </p:txBody>
      </p:sp>
    </p:spTree>
    <p:extLst>
      <p:ext uri="{BB962C8B-B14F-4D97-AF65-F5344CB8AC3E}">
        <p14:creationId xmlns:p14="http://schemas.microsoft.com/office/powerpoint/2010/main" val="35082080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108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F9994BD-F745-8D46-AA0E-EC80CC481180}"/>
              </a:ext>
            </a:extLst>
          </p:cNvPr>
          <p:cNvSpPr/>
          <p:nvPr userDrawn="1"/>
        </p:nvSpPr>
        <p:spPr>
          <a:xfrm>
            <a:off x="449704" y="4636800"/>
            <a:ext cx="8291095"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90629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5.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6.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7.emf"/><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8.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8.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9.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0.emf"/><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2.emf"/><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3.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4.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7" name="Image 6">
            <a:extLst>
              <a:ext uri="{FF2B5EF4-FFF2-40B4-BE49-F238E27FC236}">
                <a16:creationId xmlns:a16="http://schemas.microsoft.com/office/drawing/2014/main" id="{1E765A2C-D32C-3747-A310-22105D21BE90}"/>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8" name="ZoneTexte 7">
            <a:extLst>
              <a:ext uri="{FF2B5EF4-FFF2-40B4-BE49-F238E27FC236}">
                <a16:creationId xmlns:a16="http://schemas.microsoft.com/office/drawing/2014/main" id="{AAF2348A-92C6-FB47-9431-C4C90377C57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cSld>
  <p:clrMap bg1="lt1" tx1="dk1" bg2="lt2" tx2="dk2" accent1="accent1" accent2="accent2" accent3="accent3" accent4="accent4" accent5="accent5" accent6="accent6" hlink="hlink" folHlink="folHlink"/>
  <p:sldLayoutIdLst>
    <p:sldLayoutId id="2147483687" r:id="rId1"/>
    <p:sldLayoutId id="2147483959" r:id="rId2"/>
    <p:sldLayoutId id="2147483774" r:id="rId3"/>
    <p:sldLayoutId id="2147483663" r:id="rId4"/>
    <p:sldLayoutId id="2147483662" r:id="rId5"/>
    <p:sldLayoutId id="2147483699" r:id="rId6"/>
    <p:sldLayoutId id="2147483664" r:id="rId7"/>
    <p:sldLayoutId id="2147483666" r:id="rId8"/>
    <p:sldLayoutId id="2147483765" r:id="rId9"/>
    <p:sldLayoutId id="2147483667" r:id="rId10"/>
    <p:sldLayoutId id="2147483696"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marR="0" indent="-228600" algn="l" defTabSz="879152" rtl="0" eaLnBrk="1" fontAlgn="auto" latinLnBrk="0" hangingPunct="1">
        <a:lnSpc>
          <a:spcPct val="100000"/>
        </a:lnSpc>
        <a:spcBef>
          <a:spcPts val="800"/>
        </a:spcBef>
        <a:spcAft>
          <a:spcPts val="0"/>
        </a:spcAft>
        <a:buClr>
          <a:schemeClr val="tx1"/>
        </a:buClr>
        <a:buSzPct val="80000"/>
        <a:buFont typeface="Wingdings 3" panose="05040102010807070707" pitchFamily="18" charset="2"/>
        <a:buChar char="u"/>
        <a:tabLst/>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453" userDrawn="1">
          <p15:clr>
            <a:srgbClr val="F26B43"/>
          </p15:clr>
        </p15:guide>
        <p15:guide id="4" pos="5451" userDrawn="1">
          <p15:clr>
            <a:srgbClr val="F26B43"/>
          </p15:clr>
        </p15:guide>
        <p15:guide id="5" orient="horz" pos="226" userDrawn="1">
          <p15:clr>
            <a:srgbClr val="F26B43"/>
          </p15:clr>
        </p15:guide>
        <p15:guide id="6" orient="horz" pos="2875"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2" name="Picture 11" descr="3DS_2014_3DExcite_black_RGB.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94720" y="4708181"/>
            <a:ext cx="1088547" cy="230711"/>
          </a:xfrm>
          <a:prstGeom prst="rect">
            <a:avLst/>
          </a:prstGeom>
        </p:spPr>
      </p:pic>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D433C667-5434-F843-8310-12827D1F69A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8170975"/>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361" y="4713986"/>
            <a:ext cx="1160106" cy="227655"/>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baseline="0" dirty="0">
                <a:ln>
                  <a:noFill/>
                </a:ln>
                <a:solidFill>
                  <a:srgbClr val="00B2A9"/>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BA2FFBFB-5A44-BD4C-87E7-124C064871FA}"/>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4AA545BE-4027-894B-B1FE-D9C4DCA0A809}"/>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20182259"/>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92190" y="4713514"/>
            <a:ext cx="1026367" cy="228599"/>
          </a:xfrm>
          <a:prstGeom prst="rect">
            <a:avLst/>
          </a:prstGeom>
        </p:spPr>
      </p:pic>
      <p:pic>
        <p:nvPicPr>
          <p:cNvPr id="11" name="Image 10">
            <a:extLst>
              <a:ext uri="{FF2B5EF4-FFF2-40B4-BE49-F238E27FC236}">
                <a16:creationId xmlns:a16="http://schemas.microsoft.com/office/drawing/2014/main" id="{1AA96E8D-51E5-E046-9A1E-590A68ECB5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1B387CB-053E-9C49-BEFB-599ECD3FAFCA}"/>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1689316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17C74DE-B8BB-A546-B8D2-11499A48DFD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2170" y="4714405"/>
            <a:ext cx="1261821" cy="222495"/>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Image 10">
            <a:extLst>
              <a:ext uri="{FF2B5EF4-FFF2-40B4-BE49-F238E27FC236}">
                <a16:creationId xmlns:a16="http://schemas.microsoft.com/office/drawing/2014/main" id="{1AA96E8D-51E5-E046-9A1E-590A68ECB5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1B387CB-053E-9C49-BEFB-599ECD3FAFCA}"/>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251427523"/>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486879" y="4714677"/>
            <a:ext cx="883933" cy="231619"/>
          </a:xfrm>
          <a:prstGeom prst="rect">
            <a:avLst/>
          </a:prstGeom>
        </p:spPr>
      </p:pic>
      <p:pic>
        <p:nvPicPr>
          <p:cNvPr id="10" name="Image 9">
            <a:extLst>
              <a:ext uri="{FF2B5EF4-FFF2-40B4-BE49-F238E27FC236}">
                <a16:creationId xmlns:a16="http://schemas.microsoft.com/office/drawing/2014/main" id="{8DE2072F-9850-1043-8653-F58D4491B1C0}"/>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5" name="ZoneTexte 4">
            <a:extLst>
              <a:ext uri="{FF2B5EF4-FFF2-40B4-BE49-F238E27FC236}">
                <a16:creationId xmlns:a16="http://schemas.microsoft.com/office/drawing/2014/main" id="{C92D0F85-84C6-0A4B-8CA8-9F95E7FC336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206114030"/>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934" y="4713591"/>
            <a:ext cx="854729" cy="228446"/>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128F492E-F07C-AA4E-9A1D-B76AC35A7126}"/>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E440BE60-77E1-024A-BE26-9F0CEC6A0A9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92110299"/>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22505"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C79316"/>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974" y="4714113"/>
            <a:ext cx="992155" cy="227401"/>
          </a:xfrm>
          <a:prstGeom prst="rect">
            <a:avLst/>
          </a:prstGeom>
        </p:spPr>
      </p:pic>
      <p:pic>
        <p:nvPicPr>
          <p:cNvPr id="10" name="Image 9">
            <a:extLst>
              <a:ext uri="{FF2B5EF4-FFF2-40B4-BE49-F238E27FC236}">
                <a16:creationId xmlns:a16="http://schemas.microsoft.com/office/drawing/2014/main" id="{E7D2EF3C-259D-5D4A-BE09-AA83A730C861}"/>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073B6227-DAAA-7E46-AF30-7E47A7D69A01}"/>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18415307"/>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DA291C"/>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5969" y="4713514"/>
            <a:ext cx="1228530" cy="228600"/>
          </a:xfrm>
          <a:prstGeom prst="rect">
            <a:avLst/>
          </a:prstGeom>
        </p:spPr>
      </p:pic>
      <p:pic>
        <p:nvPicPr>
          <p:cNvPr id="11" name="Image 10">
            <a:extLst>
              <a:ext uri="{FF2B5EF4-FFF2-40B4-BE49-F238E27FC236}">
                <a16:creationId xmlns:a16="http://schemas.microsoft.com/office/drawing/2014/main" id="{4B3F6671-EDFF-DB42-8FBC-B6D4E50190CE}"/>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DC5E626D-7E50-BD45-BB33-485F335FB08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06421525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84BD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8302" y="4705662"/>
            <a:ext cx="772382" cy="237405"/>
          </a:xfrm>
          <a:prstGeom prst="rect">
            <a:avLst/>
          </a:prstGeom>
        </p:spPr>
      </p:pic>
      <p:pic>
        <p:nvPicPr>
          <p:cNvPr id="10" name="Image 9">
            <a:extLst>
              <a:ext uri="{FF2B5EF4-FFF2-40B4-BE49-F238E27FC236}">
                <a16:creationId xmlns:a16="http://schemas.microsoft.com/office/drawing/2014/main" id="{E1431BD7-7DEE-484D-8007-4E5A1647807D}"/>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9EEC4432-0BC0-E64A-80B9-C49B6225470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783042684"/>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7914" y="4713514"/>
            <a:ext cx="1065244" cy="228600"/>
          </a:xfrm>
          <a:prstGeom prst="rect">
            <a:avLst/>
          </a:prstGeom>
        </p:spPr>
      </p:pic>
      <p:pic>
        <p:nvPicPr>
          <p:cNvPr id="10" name="Image 9">
            <a:extLst>
              <a:ext uri="{FF2B5EF4-FFF2-40B4-BE49-F238E27FC236}">
                <a16:creationId xmlns:a16="http://schemas.microsoft.com/office/drawing/2014/main" id="{0B9E4140-339B-874C-8071-DFB75335465D}"/>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1345CCAF-B0B6-4F4B-9AC2-164AE0B21E4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2366811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8696" y="4711272"/>
            <a:ext cx="1092766" cy="218852"/>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B78B2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1" name="Image 10">
            <a:extLst>
              <a:ext uri="{FF2B5EF4-FFF2-40B4-BE49-F238E27FC236}">
                <a16:creationId xmlns:a16="http://schemas.microsoft.com/office/drawing/2014/main" id="{DBE3322D-8FEA-B842-80C5-94A0B856D8D1}"/>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25FC045E-20D3-A64B-A488-0B9DD831DE80}"/>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727365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477335" y="4719978"/>
            <a:ext cx="1403932" cy="217103"/>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Click to add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Systèmes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7/28/2023</a:t>
            </a:fld>
            <a:r>
              <a:rPr lang="en-US" sz="600" b="0" cap="none" spc="0" dirty="0">
                <a:ln>
                  <a:noFill/>
                </a:ln>
                <a:solidFill>
                  <a:srgbClr val="005386"/>
                </a:solidFill>
                <a:effectLst/>
                <a:latin typeface="Arial Narrow" pitchFamily="34" charset="0"/>
                <a:cs typeface="Arial" pitchFamily="34" charset="0"/>
              </a:rPr>
              <a:t> | ref.: 3DS_Document_2021</a:t>
            </a:r>
          </a:p>
        </p:txBody>
      </p:sp>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7728384" y="4712010"/>
            <a:ext cx="912068" cy="257365"/>
          </a:xfrm>
          <a:prstGeom prst="rect">
            <a:avLst/>
          </a:prstGeom>
        </p:spPr>
      </p:pic>
      <p:sp>
        <p:nvSpPr>
          <p:cNvPr id="7" name="ZoneTexte 6">
            <a:extLst>
              <a:ext uri="{FF2B5EF4-FFF2-40B4-BE49-F238E27FC236}">
                <a16:creationId xmlns:a16="http://schemas.microsoft.com/office/drawing/2014/main" id="{4F50273E-0D94-7B4A-AC26-C634FC058825}"/>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79080661"/>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5.xml"/><Relationship Id="rId1" Type="http://schemas.openxmlformats.org/officeDocument/2006/relationships/customXml" Target="../../customXml/item4.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9.xml"/><Relationship Id="rId1" Type="http://schemas.openxmlformats.org/officeDocument/2006/relationships/customXml" Target="../../customXml/item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customXml" Target="../../customXml/item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customXml" Target="../../customXml/item9.xml"/><Relationship Id="rId1" Type="http://schemas.openxmlformats.org/officeDocument/2006/relationships/customXml" Target="../../customXml/item8.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hyperlink" Target="https://vuetifyjs.com/en/"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pinia.vuejs.org/"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router.vuejs.org/"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9.xml"/><Relationship Id="rId1" Type="http://schemas.openxmlformats.org/officeDocument/2006/relationships/customXml" Target="../../customXml/item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3.xml"/><Relationship Id="rId1" Type="http://schemas.openxmlformats.org/officeDocument/2006/relationships/customXml" Target="../../customXml/item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848" y="2139691"/>
            <a:ext cx="5117151" cy="374073"/>
          </a:xfrm>
        </p:spPr>
        <p:txBody>
          <a:bodyPr/>
          <a:lstStyle/>
          <a:p>
            <a:pPr algn="ctr"/>
            <a:r>
              <a:rPr lang="en-US" dirty="0" smtClean="0">
                <a:latin typeface="Arial" panose="020B0604020202020204" pitchFamily="34" charset="0"/>
                <a:cs typeface="Arial" panose="020B0604020202020204" pitchFamily="34" charset="0"/>
              </a:rPr>
              <a:t>Vue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9399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Named Slots</a:t>
            </a:r>
            <a:endParaRPr lang="en-US" dirty="0"/>
          </a:p>
        </p:txBody>
      </p:sp>
      <p:pic>
        <p:nvPicPr>
          <p:cNvPr id="2" name="Content Placeholder 1"/>
          <p:cNvPicPr>
            <a:picLocks noGrp="1" noChangeAspect="1"/>
          </p:cNvPicPr>
          <p:nvPr>
            <p:ph sz="quarter" idx="15"/>
          </p:nvPr>
        </p:nvPicPr>
        <p:blipFill>
          <a:blip r:embed="rId4"/>
          <a:stretch>
            <a:fillRect/>
          </a:stretch>
        </p:blipFill>
        <p:spPr>
          <a:xfrm>
            <a:off x="2726914" y="839754"/>
            <a:ext cx="3495146" cy="1086936"/>
          </a:xfrm>
          <a:prstGeom prst="rect">
            <a:avLst/>
          </a:prstGeom>
        </p:spPr>
      </p:pic>
      <p:pic>
        <p:nvPicPr>
          <p:cNvPr id="3" name="Picture 2"/>
          <p:cNvPicPr>
            <a:picLocks noChangeAspect="1"/>
          </p:cNvPicPr>
          <p:nvPr/>
        </p:nvPicPr>
        <p:blipFill>
          <a:blip r:embed="rId5"/>
          <a:stretch>
            <a:fillRect/>
          </a:stretch>
        </p:blipFill>
        <p:spPr>
          <a:xfrm>
            <a:off x="2726914" y="2313992"/>
            <a:ext cx="3495146" cy="2518488"/>
          </a:xfrm>
          <a:prstGeom prst="rect">
            <a:avLst/>
          </a:prstGeom>
        </p:spPr>
      </p:pic>
      <p:sp>
        <p:nvSpPr>
          <p:cNvPr id="8" name="TextBox 7"/>
          <p:cNvSpPr txBox="1"/>
          <p:nvPr>
            <p:custDataLst>
              <p:custData r:id="rId1"/>
            </p:custDataLst>
          </p:nvPr>
        </p:nvSpPr>
        <p:spPr>
          <a:xfrm>
            <a:off x="2936245" y="1926690"/>
            <a:ext cx="3076483" cy="246221"/>
          </a:xfrm>
          <a:prstGeom prst="rect">
            <a:avLst/>
          </a:prstGeom>
          <a:noFill/>
        </p:spPr>
        <p:txBody>
          <a:bodyPr wrap="none" rtlCol="0">
            <a:spAutoFit/>
          </a:bodyPr>
          <a:lstStyle/>
          <a:p>
            <a:r>
              <a:rPr lang="en-US" sz="1000" dirty="0"/>
              <a:t>code_reference\15_named_slot\src\components\</a:t>
            </a:r>
            <a:r>
              <a:rPr lang="en-US" sz="1000" dirty="0" err="1"/>
              <a:t>AppForm.vue</a:t>
            </a:r>
            <a:endParaRPr lang="en-US" sz="1000" dirty="0"/>
          </a:p>
        </p:txBody>
      </p:sp>
      <p:sp>
        <p:nvSpPr>
          <p:cNvPr id="9" name="TextBox 8"/>
          <p:cNvSpPr txBox="1"/>
          <p:nvPr>
            <p:custDataLst>
              <p:custData r:id="rId2"/>
            </p:custDataLst>
          </p:nvPr>
        </p:nvSpPr>
        <p:spPr>
          <a:xfrm>
            <a:off x="3351422" y="4832480"/>
            <a:ext cx="2246128" cy="246221"/>
          </a:xfrm>
          <a:prstGeom prst="rect">
            <a:avLst/>
          </a:prstGeom>
          <a:noFill/>
        </p:spPr>
        <p:txBody>
          <a:bodyPr wrap="none" rtlCol="0">
            <a:spAutoFit/>
          </a:bodyPr>
          <a:lstStyle/>
          <a:p>
            <a:r>
              <a:rPr lang="en-US" sz="1000" dirty="0"/>
              <a:t>code_reference\15_named_slot\src\App.vue</a:t>
            </a:r>
          </a:p>
        </p:txBody>
      </p:sp>
    </p:spTree>
    <p:extLst>
      <p:ext uri="{BB962C8B-B14F-4D97-AF65-F5344CB8AC3E}">
        <p14:creationId xmlns:p14="http://schemas.microsoft.com/office/powerpoint/2010/main" val="3377093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en-US" dirty="0"/>
          </a:p>
        </p:txBody>
      </p:sp>
      <p:sp>
        <p:nvSpPr>
          <p:cNvPr id="6" name="Content Placeholder 5"/>
          <p:cNvSpPr>
            <a:spLocks noGrp="1"/>
          </p:cNvSpPr>
          <p:nvPr>
            <p:ph sz="quarter" idx="15"/>
          </p:nvPr>
        </p:nvSpPr>
        <p:spPr/>
        <p:txBody>
          <a:bodyPr>
            <a:noAutofit/>
          </a:bodyPr>
          <a:lstStyle/>
          <a:p>
            <a:r>
              <a:rPr lang="en-US" sz="1800" dirty="0"/>
              <a:t>Lifecycle hooks are functions that are called at different stages of a Vue component's lifecycle, such as before the component is mounted, after it is updated, or before it is destroyed.</a:t>
            </a:r>
          </a:p>
          <a:p>
            <a:r>
              <a:rPr lang="en-US" sz="1800" dirty="0"/>
              <a:t>These hooks allow you to perform actions or execute code at specific points in the component's lifecycle, such as initializing data, fetching external resources, or cleaning up after the component is destroyed.</a:t>
            </a:r>
          </a:p>
          <a:p>
            <a:r>
              <a:rPr lang="en-US" sz="1800" dirty="0"/>
              <a:t>The </a:t>
            </a:r>
            <a:r>
              <a:rPr lang="en-US" sz="1800" b="1" dirty="0"/>
              <a:t>onBeforeMount</a:t>
            </a:r>
            <a:r>
              <a:rPr lang="en-US" sz="1800" dirty="0"/>
              <a:t>, </a:t>
            </a:r>
            <a:r>
              <a:rPr lang="en-US" sz="1800" b="1" dirty="0"/>
              <a:t>onMounted</a:t>
            </a:r>
            <a:r>
              <a:rPr lang="en-US" sz="1800" dirty="0"/>
              <a:t>, </a:t>
            </a:r>
            <a:r>
              <a:rPr lang="en-US" sz="1800" b="1" dirty="0"/>
              <a:t>onBeforeUpdate</a:t>
            </a:r>
            <a:r>
              <a:rPr lang="en-US" sz="1800" dirty="0"/>
              <a:t>, </a:t>
            </a:r>
            <a:r>
              <a:rPr lang="en-US" sz="1800" b="1" dirty="0"/>
              <a:t>onUpdated</a:t>
            </a:r>
            <a:r>
              <a:rPr lang="en-US" sz="1800" dirty="0"/>
              <a:t>, </a:t>
            </a:r>
            <a:r>
              <a:rPr lang="en-US" sz="1800" b="1" dirty="0"/>
              <a:t>onBeforeUnmount</a:t>
            </a:r>
            <a:r>
              <a:rPr lang="en-US" sz="1800" dirty="0"/>
              <a:t>, and </a:t>
            </a:r>
            <a:r>
              <a:rPr lang="en-US" sz="1800" b="1" dirty="0"/>
              <a:t>onUnmounted</a:t>
            </a:r>
            <a:r>
              <a:rPr lang="en-US" sz="1800" dirty="0"/>
              <a:t> functions are examples of composition API functions that can be used to perform actions at specific points in the component's lifecycle</a:t>
            </a:r>
            <a:r>
              <a:rPr lang="en-US" sz="1800" dirty="0" smtClean="0"/>
              <a:t>.</a:t>
            </a:r>
            <a:endParaRPr lang="en-US" sz="1800" dirty="0"/>
          </a:p>
          <a:p>
            <a:r>
              <a:rPr lang="en-US" sz="1800" dirty="0"/>
              <a:t>Using lifecycle hooks and composition API functions together can help you create more complex and powerful Vue components that are easier to maintain and extend over time.</a:t>
            </a:r>
          </a:p>
        </p:txBody>
      </p:sp>
    </p:spTree>
    <p:extLst>
      <p:ext uri="{BB962C8B-B14F-4D97-AF65-F5344CB8AC3E}">
        <p14:creationId xmlns:p14="http://schemas.microsoft.com/office/powerpoint/2010/main" val="3738570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1" y="361747"/>
            <a:ext cx="8219155" cy="374073"/>
          </a:xfrm>
        </p:spPr>
        <p:txBody>
          <a:bodyPr/>
          <a:lstStyle/>
          <a:p>
            <a:r>
              <a:rPr lang="en-US" dirty="0" smtClean="0"/>
              <a:t>onBeforeMount, onMounted </a:t>
            </a:r>
            <a:endParaRPr lang="en-US" dirty="0"/>
          </a:p>
        </p:txBody>
      </p:sp>
      <p:pic>
        <p:nvPicPr>
          <p:cNvPr id="5" name="Picture 4"/>
          <p:cNvPicPr>
            <a:picLocks noChangeAspect="1"/>
          </p:cNvPicPr>
          <p:nvPr/>
        </p:nvPicPr>
        <p:blipFill>
          <a:blip r:embed="rId3"/>
          <a:stretch>
            <a:fillRect/>
          </a:stretch>
        </p:blipFill>
        <p:spPr>
          <a:xfrm>
            <a:off x="1336675" y="1103929"/>
            <a:ext cx="6686550" cy="3028950"/>
          </a:xfrm>
          <a:prstGeom prst="rect">
            <a:avLst/>
          </a:prstGeom>
        </p:spPr>
      </p:pic>
      <p:sp>
        <p:nvSpPr>
          <p:cNvPr id="7" name="TextBox 6"/>
          <p:cNvSpPr txBox="1"/>
          <p:nvPr>
            <p:custDataLst>
              <p:custData r:id="rId1"/>
            </p:custDataLst>
          </p:nvPr>
        </p:nvSpPr>
        <p:spPr>
          <a:xfrm>
            <a:off x="3088126" y="4254767"/>
            <a:ext cx="3482043" cy="246221"/>
          </a:xfrm>
          <a:prstGeom prst="rect">
            <a:avLst/>
          </a:prstGeom>
          <a:noFill/>
        </p:spPr>
        <p:txBody>
          <a:bodyPr wrap="none" rtlCol="0">
            <a:spAutoFit/>
          </a:bodyPr>
          <a:lstStyle/>
          <a:p>
            <a:r>
              <a:rPr lang="en-US" sz="1000" dirty="0"/>
              <a:t>code_reference\16_lifecycle_hooks\src\components\</a:t>
            </a:r>
            <a:r>
              <a:rPr lang="en-US" sz="1000" dirty="0" err="1"/>
              <a:t>PrimaryButton.vue</a:t>
            </a:r>
            <a:endParaRPr lang="en-US" sz="1000" dirty="0"/>
          </a:p>
        </p:txBody>
      </p:sp>
    </p:spTree>
    <p:extLst>
      <p:ext uri="{BB962C8B-B14F-4D97-AF65-F5344CB8AC3E}">
        <p14:creationId xmlns:p14="http://schemas.microsoft.com/office/powerpoint/2010/main" val="1483705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1" y="361747"/>
            <a:ext cx="8219155" cy="374073"/>
          </a:xfrm>
        </p:spPr>
        <p:txBody>
          <a:bodyPr/>
          <a:lstStyle/>
          <a:p>
            <a:r>
              <a:rPr lang="en-US" dirty="0"/>
              <a:t>onBeforeUpdate, onUpdated</a:t>
            </a:r>
          </a:p>
        </p:txBody>
      </p:sp>
      <p:pic>
        <p:nvPicPr>
          <p:cNvPr id="3" name="Picture 2"/>
          <p:cNvPicPr>
            <a:picLocks noChangeAspect="1"/>
          </p:cNvPicPr>
          <p:nvPr/>
        </p:nvPicPr>
        <p:blipFill>
          <a:blip r:embed="rId3"/>
          <a:stretch>
            <a:fillRect/>
          </a:stretch>
        </p:blipFill>
        <p:spPr>
          <a:xfrm>
            <a:off x="2201127" y="886408"/>
            <a:ext cx="5256041" cy="3451840"/>
          </a:xfrm>
          <a:prstGeom prst="rect">
            <a:avLst/>
          </a:prstGeom>
        </p:spPr>
      </p:pic>
      <p:sp>
        <p:nvSpPr>
          <p:cNvPr id="6" name="TextBox 5"/>
          <p:cNvSpPr txBox="1"/>
          <p:nvPr>
            <p:custDataLst>
              <p:custData r:id="rId1"/>
            </p:custDataLst>
          </p:nvPr>
        </p:nvSpPr>
        <p:spPr>
          <a:xfrm>
            <a:off x="3088125" y="4365725"/>
            <a:ext cx="3482043" cy="246221"/>
          </a:xfrm>
          <a:prstGeom prst="rect">
            <a:avLst/>
          </a:prstGeom>
          <a:noFill/>
        </p:spPr>
        <p:txBody>
          <a:bodyPr wrap="none" rtlCol="0">
            <a:spAutoFit/>
          </a:bodyPr>
          <a:lstStyle/>
          <a:p>
            <a:r>
              <a:rPr lang="en-US" sz="1000" dirty="0"/>
              <a:t>code_reference\16_lifecycle_hooks\src\components\</a:t>
            </a:r>
            <a:r>
              <a:rPr lang="en-US" sz="1000" dirty="0" err="1"/>
              <a:t>PrimaryButton.vue</a:t>
            </a:r>
            <a:endParaRPr lang="en-US" sz="1000" dirty="0"/>
          </a:p>
        </p:txBody>
      </p:sp>
    </p:spTree>
    <p:extLst>
      <p:ext uri="{BB962C8B-B14F-4D97-AF65-F5344CB8AC3E}">
        <p14:creationId xmlns:p14="http://schemas.microsoft.com/office/powerpoint/2010/main" val="4242305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71" y="361747"/>
            <a:ext cx="8219155" cy="374073"/>
          </a:xfrm>
        </p:spPr>
        <p:txBody>
          <a:bodyPr/>
          <a:lstStyle/>
          <a:p>
            <a:r>
              <a:rPr lang="en-US" dirty="0" smtClean="0"/>
              <a:t>onBeforeUnmount,</a:t>
            </a:r>
            <a:r>
              <a:rPr lang="en-US" dirty="0"/>
              <a:t> </a:t>
            </a:r>
            <a:r>
              <a:rPr lang="en-US" dirty="0" smtClean="0"/>
              <a:t>onUnmounted</a:t>
            </a:r>
            <a:endParaRPr lang="en-US" dirty="0"/>
          </a:p>
        </p:txBody>
      </p:sp>
      <p:pic>
        <p:nvPicPr>
          <p:cNvPr id="4" name="Picture 3"/>
          <p:cNvPicPr>
            <a:picLocks noChangeAspect="1"/>
          </p:cNvPicPr>
          <p:nvPr/>
        </p:nvPicPr>
        <p:blipFill>
          <a:blip r:embed="rId4"/>
          <a:stretch>
            <a:fillRect/>
          </a:stretch>
        </p:blipFill>
        <p:spPr>
          <a:xfrm>
            <a:off x="719571" y="1061077"/>
            <a:ext cx="3579860" cy="2605853"/>
          </a:xfrm>
          <a:prstGeom prst="rect">
            <a:avLst/>
          </a:prstGeom>
        </p:spPr>
      </p:pic>
      <p:pic>
        <p:nvPicPr>
          <p:cNvPr id="6" name="Picture 5"/>
          <p:cNvPicPr>
            <a:picLocks noChangeAspect="1"/>
          </p:cNvPicPr>
          <p:nvPr/>
        </p:nvPicPr>
        <p:blipFill>
          <a:blip r:embed="rId5"/>
          <a:stretch>
            <a:fillRect/>
          </a:stretch>
        </p:blipFill>
        <p:spPr>
          <a:xfrm>
            <a:off x="4864667" y="1061077"/>
            <a:ext cx="3763412" cy="2605853"/>
          </a:xfrm>
          <a:prstGeom prst="rect">
            <a:avLst/>
          </a:prstGeom>
        </p:spPr>
      </p:pic>
      <p:sp>
        <p:nvSpPr>
          <p:cNvPr id="7" name="TextBox 6"/>
          <p:cNvSpPr txBox="1"/>
          <p:nvPr>
            <p:custDataLst>
              <p:custData r:id="rId1"/>
            </p:custDataLst>
          </p:nvPr>
        </p:nvSpPr>
        <p:spPr>
          <a:xfrm>
            <a:off x="768479" y="3745966"/>
            <a:ext cx="3482043" cy="246221"/>
          </a:xfrm>
          <a:prstGeom prst="rect">
            <a:avLst/>
          </a:prstGeom>
          <a:noFill/>
        </p:spPr>
        <p:txBody>
          <a:bodyPr wrap="none" rtlCol="0">
            <a:spAutoFit/>
          </a:bodyPr>
          <a:lstStyle/>
          <a:p>
            <a:r>
              <a:rPr lang="en-US" sz="1000" dirty="0"/>
              <a:t>code_reference\16_lifecycle_hooks\src\components\</a:t>
            </a:r>
            <a:r>
              <a:rPr lang="en-US" sz="1000" dirty="0" err="1"/>
              <a:t>PrimaryButton.vue</a:t>
            </a:r>
            <a:endParaRPr lang="en-US" sz="1000" dirty="0"/>
          </a:p>
        </p:txBody>
      </p:sp>
      <p:sp>
        <p:nvSpPr>
          <p:cNvPr id="8" name="TextBox 7"/>
          <p:cNvSpPr txBox="1"/>
          <p:nvPr>
            <p:custDataLst>
              <p:custData r:id="rId2"/>
            </p:custDataLst>
          </p:nvPr>
        </p:nvSpPr>
        <p:spPr>
          <a:xfrm>
            <a:off x="5543960" y="3745966"/>
            <a:ext cx="2404826" cy="246221"/>
          </a:xfrm>
          <a:prstGeom prst="rect">
            <a:avLst/>
          </a:prstGeom>
          <a:noFill/>
        </p:spPr>
        <p:txBody>
          <a:bodyPr wrap="none" rtlCol="0">
            <a:spAutoFit/>
          </a:bodyPr>
          <a:lstStyle/>
          <a:p>
            <a:r>
              <a:rPr lang="en-US" sz="1000" dirty="0"/>
              <a:t>code_reference\16_lifecycle_hooks\src\App.vue</a:t>
            </a:r>
          </a:p>
        </p:txBody>
      </p:sp>
    </p:spTree>
    <p:extLst>
      <p:ext uri="{BB962C8B-B14F-4D97-AF65-F5344CB8AC3E}">
        <p14:creationId xmlns:p14="http://schemas.microsoft.com/office/powerpoint/2010/main" val="2835714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Vue ecosystem</a:t>
            </a:r>
          </a:p>
        </p:txBody>
      </p:sp>
      <p:sp>
        <p:nvSpPr>
          <p:cNvPr id="3" name="Content Placeholder 2"/>
          <p:cNvSpPr>
            <a:spLocks noGrp="1"/>
          </p:cNvSpPr>
          <p:nvPr>
            <p:ph sz="quarter" idx="15"/>
          </p:nvPr>
        </p:nvSpPr>
        <p:spPr/>
        <p:txBody>
          <a:bodyPr>
            <a:normAutofit/>
          </a:bodyPr>
          <a:lstStyle/>
          <a:p>
            <a:r>
              <a:rPr lang="en-US" sz="1800" dirty="0"/>
              <a:t>The Vue ecosystem includes a wide range of tools, libraries, and frameworks that are designed to help developers build web applications using Vue</a:t>
            </a:r>
            <a:r>
              <a:rPr lang="en-US" sz="1800" dirty="0" smtClean="0"/>
              <a:t>.</a:t>
            </a:r>
          </a:p>
          <a:p>
            <a:r>
              <a:rPr lang="en-US" sz="1800" dirty="0"/>
              <a:t>Some of the most popular tools and libraries in the Vue ecosystem include Vuetify for building UI </a:t>
            </a:r>
            <a:r>
              <a:rPr lang="en-US" sz="1800" dirty="0" smtClean="0"/>
              <a:t>components, </a:t>
            </a:r>
            <a:r>
              <a:rPr lang="en-US" sz="1800" dirty="0" err="1" smtClean="0"/>
              <a:t>Pinia</a:t>
            </a:r>
            <a:r>
              <a:rPr lang="en-US" sz="1800" dirty="0" smtClean="0"/>
              <a:t> </a:t>
            </a:r>
            <a:r>
              <a:rPr lang="en-US" sz="1800" dirty="0"/>
              <a:t>for state management, Vue Router for routing, </a:t>
            </a:r>
            <a:r>
              <a:rPr lang="en-US" sz="1800" dirty="0" smtClean="0"/>
              <a:t>and.</a:t>
            </a:r>
            <a:endParaRPr lang="en-US" sz="1800" dirty="0"/>
          </a:p>
          <a:p>
            <a:endParaRPr lang="en-US" sz="1800" dirty="0"/>
          </a:p>
          <a:p>
            <a:endParaRPr lang="en-US" sz="1800" dirty="0"/>
          </a:p>
        </p:txBody>
      </p:sp>
      <p:pic>
        <p:nvPicPr>
          <p:cNvPr id="6" name="Picture 5"/>
          <p:cNvPicPr>
            <a:picLocks noChangeAspect="1"/>
          </p:cNvPicPr>
          <p:nvPr/>
        </p:nvPicPr>
        <p:blipFill>
          <a:blip r:embed="rId2"/>
          <a:stretch>
            <a:fillRect/>
          </a:stretch>
        </p:blipFill>
        <p:spPr>
          <a:xfrm>
            <a:off x="1279589" y="2696334"/>
            <a:ext cx="2120348" cy="1700157"/>
          </a:xfrm>
          <a:prstGeom prst="rect">
            <a:avLst/>
          </a:prstGeom>
        </p:spPr>
      </p:pic>
      <p:pic>
        <p:nvPicPr>
          <p:cNvPr id="7" name="Picture 6"/>
          <p:cNvPicPr>
            <a:picLocks noChangeAspect="1"/>
          </p:cNvPicPr>
          <p:nvPr/>
        </p:nvPicPr>
        <p:blipFill>
          <a:blip r:embed="rId3"/>
          <a:stretch>
            <a:fillRect/>
          </a:stretch>
        </p:blipFill>
        <p:spPr>
          <a:xfrm>
            <a:off x="5850294" y="2808380"/>
            <a:ext cx="1521020" cy="1491131"/>
          </a:xfrm>
          <a:prstGeom prst="rect">
            <a:avLst/>
          </a:prstGeom>
        </p:spPr>
      </p:pic>
      <p:pic>
        <p:nvPicPr>
          <p:cNvPr id="8" name="Picture 7"/>
          <p:cNvPicPr>
            <a:picLocks noChangeAspect="1"/>
          </p:cNvPicPr>
          <p:nvPr/>
        </p:nvPicPr>
        <p:blipFill>
          <a:blip r:embed="rId4"/>
          <a:stretch>
            <a:fillRect/>
          </a:stretch>
        </p:blipFill>
        <p:spPr>
          <a:xfrm>
            <a:off x="3609212" y="2808380"/>
            <a:ext cx="1645044" cy="1476067"/>
          </a:xfrm>
          <a:prstGeom prst="rect">
            <a:avLst/>
          </a:prstGeom>
        </p:spPr>
      </p:pic>
    </p:spTree>
    <p:extLst>
      <p:ext uri="{BB962C8B-B14F-4D97-AF65-F5344CB8AC3E}">
        <p14:creationId xmlns:p14="http://schemas.microsoft.com/office/powerpoint/2010/main" val="3757213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Vuetify - </a:t>
            </a:r>
            <a:r>
              <a:rPr lang="en-US" dirty="0">
                <a:hlinkClick r:id="rId2"/>
              </a:rPr>
              <a:t>https://vuetifyjs.com/en/</a:t>
            </a:r>
            <a:r>
              <a:rPr lang="en-US" dirty="0"/>
              <a:t> </a:t>
            </a:r>
          </a:p>
        </p:txBody>
      </p:sp>
      <p:sp>
        <p:nvSpPr>
          <p:cNvPr id="4" name="Content Placeholder 3"/>
          <p:cNvSpPr>
            <a:spLocks noGrp="1"/>
          </p:cNvSpPr>
          <p:nvPr>
            <p:ph sz="quarter" idx="15"/>
          </p:nvPr>
        </p:nvSpPr>
        <p:spPr/>
        <p:txBody>
          <a:bodyPr>
            <a:normAutofit/>
          </a:bodyPr>
          <a:lstStyle/>
          <a:p>
            <a:r>
              <a:rPr lang="en-US" sz="1800" dirty="0"/>
              <a:t>Vuetify is a popular open-source Material Design component framework for </a:t>
            </a:r>
            <a:r>
              <a:rPr lang="en-US" sz="1800" dirty="0" smtClean="0"/>
              <a:t>Vue.js</a:t>
            </a:r>
          </a:p>
          <a:p>
            <a:r>
              <a:rPr lang="en-US" sz="1800" dirty="0"/>
              <a:t>It provides a wide range of pre-built and customizable UI components such as buttons, forms, tables, cards, dialogs, etc.</a:t>
            </a:r>
          </a:p>
          <a:p>
            <a:r>
              <a:rPr lang="en-US" sz="1800" dirty="0"/>
              <a:t>Vuetify is built on top of Vue.js and utilizes its reactivity system for building fast and reactive web applications.</a:t>
            </a:r>
          </a:p>
          <a:p>
            <a:r>
              <a:rPr lang="en-US" sz="1800" dirty="0"/>
              <a:t>It provides support for internationalization, theming, accessibility, and many other features out of the box</a:t>
            </a:r>
            <a:r>
              <a:rPr lang="en-US" sz="1800" dirty="0" smtClean="0"/>
              <a:t>.</a:t>
            </a:r>
            <a:endParaRPr lang="en-US" sz="1800" dirty="0"/>
          </a:p>
        </p:txBody>
      </p:sp>
    </p:spTree>
    <p:extLst>
      <p:ext uri="{BB962C8B-B14F-4D97-AF65-F5344CB8AC3E}">
        <p14:creationId xmlns:p14="http://schemas.microsoft.com/office/powerpoint/2010/main" val="1109986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Pinia</a:t>
            </a:r>
            <a:r>
              <a:rPr lang="en-US" dirty="0"/>
              <a:t> - </a:t>
            </a:r>
            <a:r>
              <a:rPr lang="en-US" dirty="0">
                <a:hlinkClick r:id="rId2"/>
              </a:rPr>
              <a:t>https://pinia.vuejs.org</a:t>
            </a:r>
            <a:r>
              <a:rPr lang="en-US" dirty="0" smtClean="0">
                <a:hlinkClick r:id="rId2"/>
              </a:rPr>
              <a:t>/</a:t>
            </a:r>
            <a:r>
              <a:rPr lang="en-US" dirty="0" smtClean="0"/>
              <a:t> </a:t>
            </a:r>
            <a:endParaRPr lang="en-US" dirty="0"/>
          </a:p>
        </p:txBody>
      </p:sp>
      <p:sp>
        <p:nvSpPr>
          <p:cNvPr id="4" name="Content Placeholder 3"/>
          <p:cNvSpPr>
            <a:spLocks noGrp="1"/>
          </p:cNvSpPr>
          <p:nvPr>
            <p:ph sz="quarter" idx="15"/>
          </p:nvPr>
        </p:nvSpPr>
        <p:spPr/>
        <p:txBody>
          <a:bodyPr>
            <a:normAutofit/>
          </a:bodyPr>
          <a:lstStyle/>
          <a:p>
            <a:r>
              <a:rPr lang="en-US" sz="1800" dirty="0" err="1"/>
              <a:t>Pinia</a:t>
            </a:r>
            <a:r>
              <a:rPr lang="en-US" sz="1800" dirty="0"/>
              <a:t> is a lightweight, modular, and easy-to-use state management library for Vue.js.</a:t>
            </a:r>
          </a:p>
          <a:p>
            <a:r>
              <a:rPr lang="en-US" sz="1800" dirty="0"/>
              <a:t>It utilizes the composition API introduced in Vue.js 3, which allows for a more flexible and reactive state management approach.</a:t>
            </a:r>
          </a:p>
          <a:p>
            <a:r>
              <a:rPr lang="en-US" sz="1800" dirty="0" err="1"/>
              <a:t>Pinia's</a:t>
            </a:r>
            <a:r>
              <a:rPr lang="en-US" sz="1800" dirty="0"/>
              <a:t> state is organized around stores, which can be easily created and accessed throughout the application.</a:t>
            </a:r>
          </a:p>
          <a:p>
            <a:r>
              <a:rPr lang="en-US" sz="1800" dirty="0"/>
              <a:t>It provides built-in features such as caching, </a:t>
            </a:r>
            <a:r>
              <a:rPr lang="en-US" sz="1800" dirty="0" err="1"/>
              <a:t>devtools</a:t>
            </a:r>
            <a:r>
              <a:rPr lang="en-US" sz="1800" dirty="0"/>
              <a:t> integration, and SSR support, making it a versatile choice for a wide range of Vue.js applications.</a:t>
            </a:r>
          </a:p>
          <a:p>
            <a:endParaRPr lang="en-US" sz="1800" dirty="0"/>
          </a:p>
        </p:txBody>
      </p:sp>
    </p:spTree>
    <p:extLst>
      <p:ext uri="{BB962C8B-B14F-4D97-AF65-F5344CB8AC3E}">
        <p14:creationId xmlns:p14="http://schemas.microsoft.com/office/powerpoint/2010/main" val="755806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Vue Router - </a:t>
            </a:r>
            <a:r>
              <a:rPr lang="en-US" dirty="0">
                <a:hlinkClick r:id="rId2"/>
              </a:rPr>
              <a:t>https://router.vuejs.org</a:t>
            </a:r>
            <a:r>
              <a:rPr lang="en-US" dirty="0" smtClean="0">
                <a:hlinkClick r:id="rId2"/>
              </a:rPr>
              <a:t>/</a:t>
            </a:r>
            <a:r>
              <a:rPr lang="en-US" dirty="0" smtClean="0"/>
              <a:t> </a:t>
            </a:r>
            <a:endParaRPr lang="en-US" dirty="0"/>
          </a:p>
        </p:txBody>
      </p:sp>
      <p:sp>
        <p:nvSpPr>
          <p:cNvPr id="4" name="Content Placeholder 3"/>
          <p:cNvSpPr>
            <a:spLocks noGrp="1"/>
          </p:cNvSpPr>
          <p:nvPr>
            <p:ph sz="quarter" idx="15"/>
          </p:nvPr>
        </p:nvSpPr>
        <p:spPr/>
        <p:txBody>
          <a:bodyPr>
            <a:normAutofit/>
          </a:bodyPr>
          <a:lstStyle/>
          <a:p>
            <a:r>
              <a:rPr lang="en-US" sz="1800" dirty="0"/>
              <a:t>Vue Router is a routing library for Vue.js applications that allows for declarative routing and navigation.</a:t>
            </a:r>
          </a:p>
          <a:p>
            <a:r>
              <a:rPr lang="en-US" sz="1800" dirty="0"/>
              <a:t>It provides a way to map URLs to components, allowing for dynamic and complex routing scenarios.</a:t>
            </a:r>
          </a:p>
          <a:p>
            <a:r>
              <a:rPr lang="en-US" sz="1800" dirty="0"/>
              <a:t>Vue Router uses the history API and can be configured to work with various modes such as hash mode, history mode, and abstract mode.</a:t>
            </a:r>
          </a:p>
          <a:p>
            <a:r>
              <a:rPr lang="en-US" sz="1800" dirty="0"/>
              <a:t>It provides built-in features such as route parameters, navigation guards, and lazy loading, making it a versatile choice for managing application routes in Vue.js.</a:t>
            </a:r>
          </a:p>
          <a:p>
            <a:endParaRPr lang="en-US" sz="1800" dirty="0"/>
          </a:p>
        </p:txBody>
      </p:sp>
    </p:spTree>
    <p:extLst>
      <p:ext uri="{BB962C8B-B14F-4D97-AF65-F5344CB8AC3E}">
        <p14:creationId xmlns:p14="http://schemas.microsoft.com/office/powerpoint/2010/main" val="2122192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01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848" y="2139691"/>
            <a:ext cx="5117151" cy="374073"/>
          </a:xfrm>
        </p:spPr>
        <p:txBody>
          <a:bodyPr/>
          <a:lstStyle/>
          <a:p>
            <a:pPr algn="ctr"/>
            <a:r>
              <a:rPr lang="en-US" dirty="0" smtClean="0">
                <a:latin typeface="Arial" panose="020B0604020202020204" pitchFamily="34" charset="0"/>
                <a:cs typeface="Arial" panose="020B0604020202020204" pitchFamily="34" charset="0"/>
              </a:rPr>
              <a:t>Vue – Day 5</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3105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Agenda</a:t>
            </a:r>
            <a:r>
              <a:rPr lang="en-US" dirty="0" smtClean="0"/>
              <a:t> </a:t>
            </a:r>
            <a:endParaRPr lang="en-US" dirty="0"/>
          </a:p>
        </p:txBody>
      </p:sp>
      <p:sp>
        <p:nvSpPr>
          <p:cNvPr id="3" name="Content Placeholder 2"/>
          <p:cNvSpPr>
            <a:spLocks noGrp="1"/>
          </p:cNvSpPr>
          <p:nvPr>
            <p:ph sz="quarter" idx="15"/>
          </p:nvPr>
        </p:nvSpPr>
        <p:spPr/>
        <p:txBody>
          <a:bodyPr>
            <a:normAutofit/>
          </a:bodyPr>
          <a:lstStyle/>
          <a:p>
            <a:r>
              <a:rPr lang="en-US" sz="1800" dirty="0"/>
              <a:t>Watchers</a:t>
            </a:r>
          </a:p>
          <a:p>
            <a:r>
              <a:rPr lang="en-US" sz="1800" dirty="0" smtClean="0"/>
              <a:t>Slots</a:t>
            </a:r>
          </a:p>
          <a:p>
            <a:r>
              <a:rPr lang="en-US" sz="1800" dirty="0"/>
              <a:t>Lifecycle Hooks</a:t>
            </a:r>
          </a:p>
          <a:p>
            <a:r>
              <a:rPr lang="en-US" sz="1800" dirty="0" smtClean="0"/>
              <a:t>Vue Ecosystem Overview</a:t>
            </a:r>
          </a:p>
          <a:p>
            <a:pPr lvl="1"/>
            <a:r>
              <a:rPr lang="en-US" dirty="0" err="1" smtClean="0"/>
              <a:t>Vuetify</a:t>
            </a:r>
            <a:endParaRPr lang="en-US" dirty="0" smtClean="0"/>
          </a:p>
          <a:p>
            <a:pPr lvl="1"/>
            <a:r>
              <a:rPr lang="en-US" dirty="0" err="1" smtClean="0"/>
              <a:t>Pinia</a:t>
            </a:r>
            <a:endParaRPr lang="en-US" dirty="0" smtClean="0"/>
          </a:p>
          <a:p>
            <a:pPr lvl="1"/>
            <a:r>
              <a:rPr lang="en-US" dirty="0" smtClean="0"/>
              <a:t>Vue-router</a:t>
            </a:r>
            <a:r>
              <a:rPr lang="en-US" dirty="0"/>
              <a:t/>
            </a:r>
            <a:br>
              <a:rPr lang="en-US" dirty="0"/>
            </a:br>
            <a:endParaRPr lang="en-US" dirty="0" smtClean="0"/>
          </a:p>
        </p:txBody>
      </p:sp>
    </p:spTree>
    <p:extLst>
      <p:ext uri="{BB962C8B-B14F-4D97-AF65-F5344CB8AC3E}">
        <p14:creationId xmlns:p14="http://schemas.microsoft.com/office/powerpoint/2010/main" val="2489773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Watchers</a:t>
            </a:r>
            <a:endParaRPr lang="en-US" dirty="0"/>
          </a:p>
        </p:txBody>
      </p:sp>
      <p:sp>
        <p:nvSpPr>
          <p:cNvPr id="7" name="Content Placeholder 6"/>
          <p:cNvSpPr>
            <a:spLocks noGrp="1"/>
          </p:cNvSpPr>
          <p:nvPr>
            <p:ph sz="quarter" idx="15"/>
          </p:nvPr>
        </p:nvSpPr>
        <p:spPr/>
        <p:txBody>
          <a:bodyPr/>
          <a:lstStyle/>
          <a:p>
            <a:r>
              <a:rPr lang="en-US" dirty="0"/>
              <a:t>In Vue, a watcher is a feature that allows you to react to changes in a specific piece of data. When the data changes, the watcher will trigger a function that you have defined, allowing you to update other parts of your component or application accordingly.</a:t>
            </a:r>
          </a:p>
        </p:txBody>
      </p:sp>
    </p:spTree>
    <p:extLst>
      <p:ext uri="{BB962C8B-B14F-4D97-AF65-F5344CB8AC3E}">
        <p14:creationId xmlns:p14="http://schemas.microsoft.com/office/powerpoint/2010/main" val="132401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Watchers</a:t>
            </a:r>
          </a:p>
        </p:txBody>
      </p:sp>
      <p:pic>
        <p:nvPicPr>
          <p:cNvPr id="3" name="Picture 2"/>
          <p:cNvPicPr>
            <a:picLocks noChangeAspect="1"/>
          </p:cNvPicPr>
          <p:nvPr/>
        </p:nvPicPr>
        <p:blipFill>
          <a:blip r:embed="rId3"/>
          <a:stretch>
            <a:fillRect/>
          </a:stretch>
        </p:blipFill>
        <p:spPr>
          <a:xfrm>
            <a:off x="2738851" y="864487"/>
            <a:ext cx="3882321" cy="3865611"/>
          </a:xfrm>
          <a:prstGeom prst="rect">
            <a:avLst/>
          </a:prstGeom>
        </p:spPr>
      </p:pic>
      <p:sp>
        <p:nvSpPr>
          <p:cNvPr id="4" name="TextBox 3"/>
          <p:cNvSpPr txBox="1"/>
          <p:nvPr>
            <p:custDataLst>
              <p:custData r:id="rId1"/>
            </p:custDataLst>
          </p:nvPr>
        </p:nvSpPr>
        <p:spPr>
          <a:xfrm>
            <a:off x="3249972" y="4735654"/>
            <a:ext cx="2860078" cy="246221"/>
          </a:xfrm>
          <a:prstGeom prst="rect">
            <a:avLst/>
          </a:prstGeom>
          <a:noFill/>
        </p:spPr>
        <p:txBody>
          <a:bodyPr wrap="none" rtlCol="0">
            <a:spAutoFit/>
          </a:bodyPr>
          <a:lstStyle/>
          <a:p>
            <a:r>
              <a:rPr lang="en-US" sz="1000" dirty="0"/>
              <a:t>code_reference\13_watcher\src\components\</a:t>
            </a:r>
            <a:r>
              <a:rPr lang="en-US" sz="1000" dirty="0" err="1"/>
              <a:t>Watcher.vue</a:t>
            </a:r>
            <a:endParaRPr lang="en-US" sz="1000" dirty="0"/>
          </a:p>
        </p:txBody>
      </p:sp>
    </p:spTree>
    <p:extLst>
      <p:ext uri="{BB962C8B-B14F-4D97-AF65-F5344CB8AC3E}">
        <p14:creationId xmlns:p14="http://schemas.microsoft.com/office/powerpoint/2010/main" val="1441404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Slots</a:t>
            </a:r>
            <a:endParaRPr lang="en-US" dirty="0"/>
          </a:p>
        </p:txBody>
      </p:sp>
      <p:sp>
        <p:nvSpPr>
          <p:cNvPr id="7" name="Content Placeholder 6"/>
          <p:cNvSpPr>
            <a:spLocks noGrp="1"/>
          </p:cNvSpPr>
          <p:nvPr>
            <p:ph sz="quarter" idx="15"/>
          </p:nvPr>
        </p:nvSpPr>
        <p:spPr/>
        <p:txBody>
          <a:bodyPr>
            <a:normAutofit/>
          </a:bodyPr>
          <a:lstStyle/>
          <a:p>
            <a:r>
              <a:rPr lang="en-US" sz="1800" dirty="0"/>
              <a:t>Slots are a feature in Vue.js that allow a component to receive content from its parent component</a:t>
            </a:r>
            <a:r>
              <a:rPr lang="en-US" sz="1800" dirty="0" smtClean="0"/>
              <a:t>.</a:t>
            </a:r>
          </a:p>
          <a:p>
            <a:r>
              <a:rPr lang="en-US" sz="1800" dirty="0"/>
              <a:t>A slot is defined in a child component using the slot element, with an optional name attribute</a:t>
            </a:r>
            <a:r>
              <a:rPr lang="en-US" sz="1800" dirty="0" smtClean="0"/>
              <a:t>.</a:t>
            </a:r>
          </a:p>
          <a:p>
            <a:endParaRPr lang="en-US" sz="1800" dirty="0"/>
          </a:p>
        </p:txBody>
      </p:sp>
      <p:pic>
        <p:nvPicPr>
          <p:cNvPr id="3" name="Picture 2"/>
          <p:cNvPicPr>
            <a:picLocks noChangeAspect="1"/>
          </p:cNvPicPr>
          <p:nvPr/>
        </p:nvPicPr>
        <p:blipFill>
          <a:blip r:embed="rId2"/>
          <a:stretch>
            <a:fillRect/>
          </a:stretch>
        </p:blipFill>
        <p:spPr>
          <a:xfrm>
            <a:off x="2275027" y="2608676"/>
            <a:ext cx="3961562" cy="1328958"/>
          </a:xfrm>
          <a:prstGeom prst="rect">
            <a:avLst/>
          </a:prstGeom>
        </p:spPr>
      </p:pic>
    </p:spTree>
    <p:extLst>
      <p:ext uri="{BB962C8B-B14F-4D97-AF65-F5344CB8AC3E}">
        <p14:creationId xmlns:p14="http://schemas.microsoft.com/office/powerpoint/2010/main" val="3312967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Slots</a:t>
            </a:r>
            <a:endParaRPr lang="en-US" dirty="0"/>
          </a:p>
        </p:txBody>
      </p:sp>
      <p:sp>
        <p:nvSpPr>
          <p:cNvPr id="7" name="Content Placeholder 6"/>
          <p:cNvSpPr>
            <a:spLocks noGrp="1"/>
          </p:cNvSpPr>
          <p:nvPr>
            <p:ph sz="quarter" idx="15"/>
          </p:nvPr>
        </p:nvSpPr>
        <p:spPr/>
        <p:txBody>
          <a:bodyPr>
            <a:normAutofit/>
          </a:bodyPr>
          <a:lstStyle/>
          <a:p>
            <a:r>
              <a:rPr lang="en-US" sz="1800" dirty="0"/>
              <a:t>Default slots are a way to pass content into a Vue component from its parent component.</a:t>
            </a:r>
          </a:p>
          <a:p>
            <a:r>
              <a:rPr lang="en-US" sz="1800" dirty="0"/>
              <a:t>They are called "default" slots because they are the default way to pass content, and do not require any special syntax or naming conventions.</a:t>
            </a:r>
          </a:p>
          <a:p>
            <a:r>
              <a:rPr lang="en-US" sz="1800" dirty="0"/>
              <a:t>Default slots are defined in the template of the parent component, using the &lt;slot&gt;&lt;/slot&gt; syntax</a:t>
            </a:r>
            <a:r>
              <a:rPr lang="en-US" sz="1800" dirty="0" smtClean="0"/>
              <a:t>.</a:t>
            </a:r>
          </a:p>
          <a:p>
            <a:r>
              <a:rPr lang="en-US" sz="1800" dirty="0"/>
              <a:t>Default slot content can include HTML, other Vue components, or even plain text.</a:t>
            </a:r>
          </a:p>
          <a:p>
            <a:endParaRPr lang="en-US" sz="1800" dirty="0"/>
          </a:p>
        </p:txBody>
      </p:sp>
    </p:spTree>
    <p:extLst>
      <p:ext uri="{BB962C8B-B14F-4D97-AF65-F5344CB8AC3E}">
        <p14:creationId xmlns:p14="http://schemas.microsoft.com/office/powerpoint/2010/main" val="783038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Slots</a:t>
            </a:r>
            <a:endParaRPr lang="en-US" dirty="0"/>
          </a:p>
        </p:txBody>
      </p:sp>
      <p:pic>
        <p:nvPicPr>
          <p:cNvPr id="2" name="Content Placeholder 1"/>
          <p:cNvPicPr>
            <a:picLocks noGrp="1" noChangeAspect="1"/>
          </p:cNvPicPr>
          <p:nvPr>
            <p:ph sz="quarter" idx="15"/>
          </p:nvPr>
        </p:nvPicPr>
        <p:blipFill>
          <a:blip r:embed="rId4"/>
          <a:stretch>
            <a:fillRect/>
          </a:stretch>
        </p:blipFill>
        <p:spPr>
          <a:xfrm>
            <a:off x="2488993" y="735820"/>
            <a:ext cx="4382037" cy="1128049"/>
          </a:xfrm>
          <a:prstGeom prst="rect">
            <a:avLst/>
          </a:prstGeom>
        </p:spPr>
      </p:pic>
      <p:pic>
        <p:nvPicPr>
          <p:cNvPr id="3" name="Picture 2"/>
          <p:cNvPicPr>
            <a:picLocks noChangeAspect="1"/>
          </p:cNvPicPr>
          <p:nvPr/>
        </p:nvPicPr>
        <p:blipFill>
          <a:blip r:embed="rId5"/>
          <a:stretch>
            <a:fillRect/>
          </a:stretch>
        </p:blipFill>
        <p:spPr>
          <a:xfrm>
            <a:off x="2488993" y="2379307"/>
            <a:ext cx="4382037" cy="2439998"/>
          </a:xfrm>
          <a:prstGeom prst="rect">
            <a:avLst/>
          </a:prstGeom>
        </p:spPr>
      </p:pic>
      <p:sp>
        <p:nvSpPr>
          <p:cNvPr id="8" name="TextBox 7"/>
          <p:cNvSpPr txBox="1"/>
          <p:nvPr>
            <p:custDataLst>
              <p:custData r:id="rId1"/>
            </p:custDataLst>
          </p:nvPr>
        </p:nvSpPr>
        <p:spPr>
          <a:xfrm>
            <a:off x="3556946" y="4812228"/>
            <a:ext cx="2246128" cy="246221"/>
          </a:xfrm>
          <a:prstGeom prst="rect">
            <a:avLst/>
          </a:prstGeom>
          <a:noFill/>
        </p:spPr>
        <p:txBody>
          <a:bodyPr wrap="none" rtlCol="0">
            <a:spAutoFit/>
          </a:bodyPr>
          <a:lstStyle/>
          <a:p>
            <a:r>
              <a:rPr lang="en-US" sz="1000" dirty="0"/>
              <a:t>code_reference\14_default_slot\src\App.vue</a:t>
            </a:r>
          </a:p>
        </p:txBody>
      </p:sp>
      <p:sp>
        <p:nvSpPr>
          <p:cNvPr id="9" name="TextBox 8"/>
          <p:cNvSpPr txBox="1"/>
          <p:nvPr>
            <p:custDataLst>
              <p:custData r:id="rId2"/>
            </p:custDataLst>
          </p:nvPr>
        </p:nvSpPr>
        <p:spPr>
          <a:xfrm>
            <a:off x="3144974" y="1893942"/>
            <a:ext cx="3070071" cy="246221"/>
          </a:xfrm>
          <a:prstGeom prst="rect">
            <a:avLst/>
          </a:prstGeom>
          <a:noFill/>
        </p:spPr>
        <p:txBody>
          <a:bodyPr wrap="none" rtlCol="0">
            <a:spAutoFit/>
          </a:bodyPr>
          <a:lstStyle/>
          <a:p>
            <a:r>
              <a:rPr lang="en-US" sz="1000" dirty="0"/>
              <a:t>code_reference\14_default_slot\src\components\</a:t>
            </a:r>
            <a:r>
              <a:rPr lang="en-US" sz="1000" dirty="0" err="1"/>
              <a:t>AppForm.vue</a:t>
            </a:r>
            <a:endParaRPr lang="en-US" sz="1000" dirty="0"/>
          </a:p>
        </p:txBody>
      </p:sp>
    </p:spTree>
    <p:extLst>
      <p:ext uri="{BB962C8B-B14F-4D97-AF65-F5344CB8AC3E}">
        <p14:creationId xmlns:p14="http://schemas.microsoft.com/office/powerpoint/2010/main" val="3691042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Named Slots</a:t>
            </a:r>
            <a:endParaRPr lang="en-US" dirty="0"/>
          </a:p>
        </p:txBody>
      </p:sp>
      <p:sp>
        <p:nvSpPr>
          <p:cNvPr id="7" name="Content Placeholder 6"/>
          <p:cNvSpPr>
            <a:spLocks noGrp="1"/>
          </p:cNvSpPr>
          <p:nvPr>
            <p:ph sz="quarter" idx="15"/>
          </p:nvPr>
        </p:nvSpPr>
        <p:spPr/>
        <p:txBody>
          <a:bodyPr>
            <a:normAutofit/>
          </a:bodyPr>
          <a:lstStyle/>
          <a:p>
            <a:r>
              <a:rPr lang="en-US" sz="1800" dirty="0"/>
              <a:t>Named slots are a way to pass content into a Vue component from its parent component using a specific slot name.</a:t>
            </a:r>
          </a:p>
          <a:p>
            <a:r>
              <a:rPr lang="en-US" sz="1800" dirty="0"/>
              <a:t>Named slots are useful when a component needs to receive content in multiple places, or when the content needs to be passed in a specific order.</a:t>
            </a:r>
          </a:p>
          <a:p>
            <a:r>
              <a:rPr lang="en-US" sz="1800" dirty="0"/>
              <a:t>Multiple named slots can be defined in the parent component, and each can have its own unique name.</a:t>
            </a:r>
          </a:p>
          <a:p>
            <a:endParaRPr lang="en-US" sz="1800" dirty="0"/>
          </a:p>
        </p:txBody>
      </p:sp>
    </p:spTree>
    <p:extLst>
      <p:ext uri="{BB962C8B-B14F-4D97-AF65-F5344CB8AC3E}">
        <p14:creationId xmlns:p14="http://schemas.microsoft.com/office/powerpoint/2010/main" val="844482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Custom W-COE">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D0888729-CA5C-4F4B-A186-6EC0E9CD9A04}"/>
    </a:ext>
  </a:extLst>
</a:theme>
</file>

<file path=ppt/theme/theme10.xml><?xml version="1.0" encoding="utf-8"?>
<a:theme xmlns:a="http://schemas.openxmlformats.org/drawingml/2006/main" name="3DEXCI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E9D410EA-C332-4948-AC4C-404A73DC5525}"/>
    </a:ext>
  </a:extLst>
</a:theme>
</file>

<file path=ppt/theme/theme11.xml><?xml version="1.0" encoding="utf-8"?>
<a:theme xmlns:a="http://schemas.openxmlformats.org/drawingml/2006/main" name="SIMUL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67F32664-54D5-4ADF-BD66-428B86FBC754}"/>
    </a:ext>
  </a:extLst>
</a:theme>
</file>

<file path=ppt/theme/theme12.xml><?xml version="1.0" encoding="utf-8"?>
<a:theme xmlns:a="http://schemas.openxmlformats.org/drawingml/2006/main" name="DELM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E21B6788-449B-4BCC-8100-DE8ED9AF99AC}"/>
    </a:ext>
  </a:extLst>
</a:theme>
</file>

<file path=ppt/theme/theme13.xml><?xml version="1.0" encoding="utf-8"?>
<a:theme xmlns:a="http://schemas.openxmlformats.org/drawingml/2006/main" name="MEDIDAT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B58FB3D9-3663-4EB6-AFBA-ACEA5D3D3960}"/>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T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7C1F2B64-A7B6-447A-8061-A6DCF4B6C3BF}"/>
    </a:ext>
  </a:extLst>
</a:theme>
</file>

<file path=ppt/theme/theme3.xml><?xml version="1.0" encoding="utf-8"?>
<a:theme xmlns:a="http://schemas.openxmlformats.org/drawingml/2006/main" name="BI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25BD6B7E-946A-4193-B169-0B00EE62DB81}"/>
    </a:ext>
  </a:extLst>
</a:theme>
</file>

<file path=ppt/theme/theme4.xml><?xml version="1.0" encoding="utf-8"?>
<a:theme xmlns:a="http://schemas.openxmlformats.org/drawingml/2006/main" name="GE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817BB683-5AED-4DA2-8B7C-0F84E1AA2FFD}"/>
    </a:ext>
  </a:extLst>
</a:theme>
</file>

<file path=ppt/theme/theme5.xml><?xml version="1.0" encoding="utf-8"?>
<a:theme xmlns:a="http://schemas.openxmlformats.org/drawingml/2006/main" name="SOLIDWORK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413A5E60-2BDD-4CAB-88ED-5B045221A30C}"/>
    </a:ext>
  </a:extLst>
</a:theme>
</file>

<file path=ppt/theme/theme6.xml><?xml version="1.0" encoding="utf-8"?>
<a:theme xmlns:a="http://schemas.openxmlformats.org/drawingml/2006/main" name="3D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9C30CA25-9DA5-4C6D-8DA0-99E8686B79B8}"/>
    </a:ext>
  </a:extLst>
</a:theme>
</file>

<file path=ppt/theme/theme7.xml><?xml version="1.0" encoding="utf-8"?>
<a:theme xmlns:a="http://schemas.openxmlformats.org/drawingml/2006/main" name="EN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C95D9A3A-1C87-44B4-8884-6CC270157715}"/>
    </a:ext>
  </a:extLst>
</a:theme>
</file>

<file path=ppt/theme/theme8.xml><?xml version="1.0" encoding="utf-8"?>
<a:theme xmlns:a="http://schemas.openxmlformats.org/drawingml/2006/main" name="NETVIBE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635EB499-5650-4736-AF49-C4F1EF85A11F}"/>
    </a:ext>
  </a:extLst>
</a:theme>
</file>

<file path=ppt/theme/theme9.xml><?xml version="1.0" encoding="utf-8"?>
<a:theme xmlns:a="http://schemas.openxmlformats.org/drawingml/2006/main" name="CENTRICPLM">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DS_2021_PPT TEMPLATE_FEB_CORP+BRAND.pptx" id="{A3826F3A-27D2-4893-A98A-E5007595D9C4}" vid="{CBC6B7DD-C805-4E8E-A1C5-D5D40D5C6E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b8e84b48-240d-4a14-b064-7f6cec2d160c" Revision="1" Stencil="System.MyShapes" StencilVersion="1.0"/>
</Control>
</file>

<file path=customXml/item2.xml><?xml version="1.0" encoding="utf-8"?>
<Control xmlns="http://schemas.microsoft.com/VisualStudio/2011/storyboarding/control">
  <Id Name="b8e84b48-240d-4a14-b064-7f6cec2d160c" Revision="1" Stencil="System.MyShapes" StencilVersion="1.0"/>
</Control>
</file>

<file path=customXml/item3.xml><?xml version="1.0" encoding="utf-8"?>
<Control xmlns="http://schemas.microsoft.com/VisualStudio/2011/storyboarding/control">
  <Id Name="b8e84b48-240d-4a14-b064-7f6cec2d160c" Revision="1" Stencil="System.MyShapes" StencilVersion="1.0"/>
</Control>
</file>

<file path=customXml/item4.xml><?xml version="1.0" encoding="utf-8"?>
<Control xmlns="http://schemas.microsoft.com/VisualStudio/2011/storyboarding/control">
  <Id Name="b8e84b48-240d-4a14-b064-7f6cec2d160c" Revision="1" Stencil="System.MyShapes" StencilVersion="1.0"/>
</Control>
</file>

<file path=customXml/item5.xml><?xml version="1.0" encoding="utf-8"?>
<Control xmlns="http://schemas.microsoft.com/VisualStudio/2011/storyboarding/control">
  <Id Name="b8e84b48-240d-4a14-b064-7f6cec2d160c" Revision="1" Stencil="System.MyShapes" StencilVersion="1.0"/>
</Control>
</file>

<file path=customXml/item6.xml><?xml version="1.0" encoding="utf-8"?>
<Control xmlns="http://schemas.microsoft.com/VisualStudio/2011/storyboarding/control">
  <Id Name="b8e84b48-240d-4a14-b064-7f6cec2d160c" Revision="1" Stencil="System.MyShapes" StencilVersion="1.0"/>
</Control>
</file>

<file path=customXml/item7.xml><?xml version="1.0" encoding="utf-8"?>
<Control xmlns="http://schemas.microsoft.com/VisualStudio/2011/storyboarding/control">
  <Id Name="b8e84b48-240d-4a14-b064-7f6cec2d160c" Revision="1" Stencil="System.MyShapes" StencilVersion="1.0"/>
</Control>
</file>

<file path=customXml/item8.xml><?xml version="1.0" encoding="utf-8"?>
<Control xmlns="http://schemas.microsoft.com/VisualStudio/2011/storyboarding/control">
  <Id Name="b8e84b48-240d-4a14-b064-7f6cec2d160c" Revision="1" Stencil="System.MyShapes" StencilVersion="1.0"/>
</Control>
</file>

<file path=customXml/item9.xml><?xml version="1.0" encoding="utf-8"?>
<Control xmlns="http://schemas.microsoft.com/VisualStudio/2011/storyboarding/control">
  <Id Name="b8e84b48-240d-4a14-b064-7f6cec2d160c" Revision="1" Stencil="System.MyShapes" StencilVersion="1.0"/>
</Control>
</file>

<file path=customXml/itemProps1.xml><?xml version="1.0" encoding="utf-8"?>
<ds:datastoreItem xmlns:ds="http://schemas.openxmlformats.org/officeDocument/2006/customXml" ds:itemID="{6B34AA65-8B2D-4B09-9ECA-55B26C54AC6C}">
  <ds:schemaRefs>
    <ds:schemaRef ds:uri="http://schemas.microsoft.com/VisualStudio/2011/storyboarding/control"/>
  </ds:schemaRefs>
</ds:datastoreItem>
</file>

<file path=customXml/itemProps2.xml><?xml version="1.0" encoding="utf-8"?>
<ds:datastoreItem xmlns:ds="http://schemas.openxmlformats.org/officeDocument/2006/customXml" ds:itemID="{EC62AEC8-2FAB-4D3D-8E80-B2C5558DE819}">
  <ds:schemaRefs>
    <ds:schemaRef ds:uri="http://schemas.microsoft.com/VisualStudio/2011/storyboarding/control"/>
  </ds:schemaRefs>
</ds:datastoreItem>
</file>

<file path=customXml/itemProps3.xml><?xml version="1.0" encoding="utf-8"?>
<ds:datastoreItem xmlns:ds="http://schemas.openxmlformats.org/officeDocument/2006/customXml" ds:itemID="{EBF899ED-0DEF-4B62-BFBB-6841A5C97A30}">
  <ds:schemaRefs>
    <ds:schemaRef ds:uri="http://schemas.microsoft.com/VisualStudio/2011/storyboarding/control"/>
  </ds:schemaRefs>
</ds:datastoreItem>
</file>

<file path=customXml/itemProps4.xml><?xml version="1.0" encoding="utf-8"?>
<ds:datastoreItem xmlns:ds="http://schemas.openxmlformats.org/officeDocument/2006/customXml" ds:itemID="{B1C30774-8DCC-472D-B298-09BBD7CF9FC9}">
  <ds:schemaRefs>
    <ds:schemaRef ds:uri="http://schemas.microsoft.com/VisualStudio/2011/storyboarding/control"/>
  </ds:schemaRefs>
</ds:datastoreItem>
</file>

<file path=customXml/itemProps5.xml><?xml version="1.0" encoding="utf-8"?>
<ds:datastoreItem xmlns:ds="http://schemas.openxmlformats.org/officeDocument/2006/customXml" ds:itemID="{895B7F03-FF5F-49FD-B10A-6D3CB0BE0F80}">
  <ds:schemaRefs>
    <ds:schemaRef ds:uri="http://schemas.microsoft.com/VisualStudio/2011/storyboarding/control"/>
  </ds:schemaRefs>
</ds:datastoreItem>
</file>

<file path=customXml/itemProps6.xml><?xml version="1.0" encoding="utf-8"?>
<ds:datastoreItem xmlns:ds="http://schemas.openxmlformats.org/officeDocument/2006/customXml" ds:itemID="{52C11857-C5B3-4B96-AC7F-1670DAD48665}">
  <ds:schemaRefs>
    <ds:schemaRef ds:uri="http://schemas.microsoft.com/VisualStudio/2011/storyboarding/control"/>
  </ds:schemaRefs>
</ds:datastoreItem>
</file>

<file path=customXml/itemProps7.xml><?xml version="1.0" encoding="utf-8"?>
<ds:datastoreItem xmlns:ds="http://schemas.openxmlformats.org/officeDocument/2006/customXml" ds:itemID="{D3B956AB-69C2-4FE8-9F41-C0E61EB0550E}">
  <ds:schemaRefs>
    <ds:schemaRef ds:uri="http://schemas.microsoft.com/VisualStudio/2011/storyboarding/control"/>
  </ds:schemaRefs>
</ds:datastoreItem>
</file>

<file path=customXml/itemProps8.xml><?xml version="1.0" encoding="utf-8"?>
<ds:datastoreItem xmlns:ds="http://schemas.openxmlformats.org/officeDocument/2006/customXml" ds:itemID="{6CDDA6A0-795E-4AA4-8862-2849E9DD03F1}">
  <ds:schemaRefs>
    <ds:schemaRef ds:uri="http://schemas.microsoft.com/VisualStudio/2011/storyboarding/control"/>
  </ds:schemaRefs>
</ds:datastoreItem>
</file>

<file path=customXml/itemProps9.xml><?xml version="1.0" encoding="utf-8"?>
<ds:datastoreItem xmlns:ds="http://schemas.openxmlformats.org/officeDocument/2006/customXml" ds:itemID="{36843D62-45D4-4B22-8EDA-D2756F68A4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blank</Template>
  <TotalTime>10061</TotalTime>
  <Words>748</Words>
  <Application>Microsoft Office PowerPoint</Application>
  <PresentationFormat>On-screen Show (16:9)</PresentationFormat>
  <Paragraphs>62</Paragraphs>
  <Slides>19</Slides>
  <Notes>0</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19</vt:i4>
      </vt:variant>
    </vt:vector>
  </HeadingPairs>
  <TitlesOfParts>
    <vt:vector size="38" baseType="lpstr">
      <vt:lpstr>3ds Condensed</vt:lpstr>
      <vt:lpstr>3ds Light</vt:lpstr>
      <vt:lpstr>Arial</vt:lpstr>
      <vt:lpstr>Arial Narrow</vt:lpstr>
      <vt:lpstr>Calibri</vt:lpstr>
      <vt:lpstr>Wingdings 3</vt:lpstr>
      <vt:lpstr>CORPORATE</vt:lpstr>
      <vt:lpstr>CATIA</vt:lpstr>
      <vt:lpstr>BIOVIA</vt:lpstr>
      <vt:lpstr>GEOVIA</vt:lpstr>
      <vt:lpstr>SOLIDWORKS</vt:lpstr>
      <vt:lpstr>3DVIA</vt:lpstr>
      <vt:lpstr>ENOVIA</vt:lpstr>
      <vt:lpstr>NETVIBES</vt:lpstr>
      <vt:lpstr>CENTRICPLM</vt:lpstr>
      <vt:lpstr>3DEXCITE</vt:lpstr>
      <vt:lpstr>SIMULIA</vt:lpstr>
      <vt:lpstr>DELMIA</vt:lpstr>
      <vt:lpstr>MEDIDATA</vt:lpstr>
      <vt:lpstr>Vue</vt:lpstr>
      <vt:lpstr>Vue – Day 5</vt:lpstr>
      <vt:lpstr>Agenda </vt:lpstr>
      <vt:lpstr>Watchers</vt:lpstr>
      <vt:lpstr>Watchers</vt:lpstr>
      <vt:lpstr>Slots</vt:lpstr>
      <vt:lpstr>Default Slots</vt:lpstr>
      <vt:lpstr>Default Slots</vt:lpstr>
      <vt:lpstr>Named Slots</vt:lpstr>
      <vt:lpstr>Named Slots</vt:lpstr>
      <vt:lpstr>Lifecycle hooks</vt:lpstr>
      <vt:lpstr>onBeforeMount, onMounted </vt:lpstr>
      <vt:lpstr>onBeforeUpdate, onUpdated</vt:lpstr>
      <vt:lpstr>onBeforeUnmount, onUnmounted</vt:lpstr>
      <vt:lpstr>Vue ecosystem</vt:lpstr>
      <vt:lpstr>Vuetify - https://vuetifyjs.com/en/ </vt:lpstr>
      <vt:lpstr>Pinia - https://pinia.vuejs.org/ </vt:lpstr>
      <vt:lpstr>Vue Router - https://router.vuejs.org/ </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Amrita</dc:creator>
  <cp:lastModifiedBy>KAJULKAR Roshan</cp:lastModifiedBy>
  <cp:revision>211</cp:revision>
  <cp:lastPrinted>2023-04-13T07:29:38Z</cp:lastPrinted>
  <dcterms:created xsi:type="dcterms:W3CDTF">2021-06-04T07:22:08Z</dcterms:created>
  <dcterms:modified xsi:type="dcterms:W3CDTF">2023-07-28T05:28:45Z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1.0</vt:lpwstr>
  </property>
</Properties>
</file>