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10" r:id="rId2"/>
    <p:sldMasterId id="2147483918" r:id="rId3"/>
    <p:sldMasterId id="2147483870" r:id="rId4"/>
    <p:sldMasterId id="2147483822" r:id="rId5"/>
    <p:sldMasterId id="2147483894" r:id="rId6"/>
    <p:sldMasterId id="2147483834" r:id="rId7"/>
    <p:sldMasterId id="2147483930" r:id="rId8"/>
    <p:sldMasterId id="2147483978" r:id="rId9"/>
    <p:sldMasterId id="2147483942" r:id="rId10"/>
    <p:sldMasterId id="2147483858" r:id="rId11"/>
    <p:sldMasterId id="2147483846" r:id="rId12"/>
    <p:sldMasterId id="2147483990" r:id="rId13"/>
  </p:sldMasterIdLst>
  <p:notesMasterIdLst>
    <p:notesMasterId r:id="rId34"/>
  </p:notesMasterIdLst>
  <p:handoutMasterIdLst>
    <p:handoutMasterId r:id="rId35"/>
  </p:handoutMasterIdLst>
  <p:sldIdLst>
    <p:sldId id="265" r:id="rId14"/>
    <p:sldId id="435" r:id="rId15"/>
    <p:sldId id="436" r:id="rId16"/>
    <p:sldId id="456" r:id="rId17"/>
    <p:sldId id="457" r:id="rId18"/>
    <p:sldId id="458" r:id="rId19"/>
    <p:sldId id="459" r:id="rId20"/>
    <p:sldId id="460" r:id="rId21"/>
    <p:sldId id="455" r:id="rId22"/>
    <p:sldId id="445" r:id="rId23"/>
    <p:sldId id="446" r:id="rId24"/>
    <p:sldId id="447" r:id="rId25"/>
    <p:sldId id="448" r:id="rId26"/>
    <p:sldId id="449" r:id="rId27"/>
    <p:sldId id="450" r:id="rId28"/>
    <p:sldId id="451" r:id="rId29"/>
    <p:sldId id="452" r:id="rId30"/>
    <p:sldId id="453" r:id="rId31"/>
    <p:sldId id="454" r:id="rId32"/>
    <p:sldId id="433" r:id="rId33"/>
  </p:sldIdLst>
  <p:sldSz cx="9144000" cy="5143500" type="screen16x9"/>
  <p:notesSz cx="7023100" cy="9309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Vue Training" id="{3E39F644-893A-4C8D-A4D3-5BC175A00A49}">
          <p14:sldIdLst>
            <p14:sldId id="265"/>
          </p14:sldIdLst>
        </p14:section>
        <p14:section name="Day 3" id="{BA4B120F-2832-4F8E-93F0-CB00255A7609}">
          <p14:sldIdLst>
            <p14:sldId id="435"/>
            <p14:sldId id="436"/>
            <p14:sldId id="456"/>
            <p14:sldId id="457"/>
            <p14:sldId id="458"/>
            <p14:sldId id="459"/>
            <p14:sldId id="460"/>
            <p14:sldId id="455"/>
            <p14:sldId id="445"/>
            <p14:sldId id="446"/>
            <p14:sldId id="447"/>
            <p14:sldId id="448"/>
            <p14:sldId id="449"/>
            <p14:sldId id="450"/>
            <p14:sldId id="451"/>
            <p14:sldId id="452"/>
            <p14:sldId id="453"/>
            <p14:sldId id="454"/>
            <p14:sldId id="433"/>
          </p14:sldIdLst>
        </p14:section>
      </p14:sectionLst>
    </p:ex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6"/>
    <a:srgbClr val="5B7F95"/>
    <a:srgbClr val="003300"/>
    <a:srgbClr val="F37021"/>
    <a:srgbClr val="EFD921"/>
    <a:srgbClr val="2C87CB"/>
    <a:srgbClr val="3BACFF"/>
    <a:srgbClr val="1FE4C6"/>
    <a:srgbClr val="43C6E4"/>
    <a:srgbClr val="95E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2" autoAdjust="0"/>
    <p:restoredTop sz="86176" autoAdjust="0"/>
  </p:normalViewPr>
  <p:slideViewPr>
    <p:cSldViewPr snapToGrid="0">
      <p:cViewPr varScale="1">
        <p:scale>
          <a:sx n="131" d="100"/>
          <a:sy n="131" d="100"/>
        </p:scale>
        <p:origin x="1230" y="114"/>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9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sz="quarter" idx="1"/>
          </p:nvPr>
        </p:nvSpPr>
        <p:spPr>
          <a:xfrm>
            <a:off x="3978133" y="1"/>
            <a:ext cx="3043343" cy="465455"/>
          </a:xfrm>
          <a:prstGeom prst="rect">
            <a:avLst/>
          </a:prstGeom>
        </p:spPr>
        <p:txBody>
          <a:bodyPr vert="horz" lIns="94064" tIns="47032" rIns="94064" bIns="47032" rtlCol="0"/>
          <a:lstStyle>
            <a:lvl1pPr algn="r">
              <a:defRPr sz="1200"/>
            </a:lvl1pPr>
          </a:lstStyle>
          <a:p>
            <a:fld id="{CD4DA60F-0BB5-4A3D-B6FA-FDF2FC2558E5}" type="datetimeFigureOut">
              <a:rPr lang="en-US" smtClean="0"/>
              <a:pPr/>
              <a:t>7/26/2023</a:t>
            </a:fld>
            <a:endParaRPr lang="en-US" dirty="0"/>
          </a:p>
        </p:txBody>
      </p:sp>
      <p:sp>
        <p:nvSpPr>
          <p:cNvPr id="4" name="Footer Placeholder 3"/>
          <p:cNvSpPr>
            <a:spLocks noGrp="1"/>
          </p:cNvSpPr>
          <p:nvPr>
            <p:ph type="ftr" sz="quarter" idx="2"/>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3" y="8842031"/>
            <a:ext cx="3043343" cy="46545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dirty="0"/>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idx="1"/>
          </p:nvPr>
        </p:nvSpPr>
        <p:spPr>
          <a:xfrm>
            <a:off x="3978133" y="1"/>
            <a:ext cx="3043343" cy="465455"/>
          </a:xfrm>
          <a:prstGeom prst="rect">
            <a:avLst/>
          </a:prstGeom>
        </p:spPr>
        <p:txBody>
          <a:bodyPr vert="horz" lIns="94064" tIns="47032" rIns="94064" bIns="47032" rtlCol="0"/>
          <a:lstStyle>
            <a:lvl1pPr algn="r">
              <a:defRPr sz="1200"/>
            </a:lvl1pPr>
          </a:lstStyle>
          <a:p>
            <a:fld id="{C2262F3B-5CC7-4D5E-B602-F5E0CB55D9B3}" type="datetimeFigureOut">
              <a:rPr lang="en-US" smtClean="0"/>
              <a:pPr/>
              <a:t>7/26/2023</a:t>
            </a:fld>
            <a:endParaRPr lang="en-US" dirty="0"/>
          </a:p>
        </p:txBody>
      </p:sp>
      <p:sp>
        <p:nvSpPr>
          <p:cNvPr id="4" name="Slide Image Placeholder 3"/>
          <p:cNvSpPr>
            <a:spLocks noGrp="1" noRot="1" noChangeAspect="1"/>
          </p:cNvSpPr>
          <p:nvPr>
            <p:ph type="sldImg" idx="2"/>
          </p:nvPr>
        </p:nvSpPr>
        <p:spPr>
          <a:xfrm>
            <a:off x="407988" y="696913"/>
            <a:ext cx="6207125" cy="3490912"/>
          </a:xfrm>
          <a:prstGeom prst="rect">
            <a:avLst/>
          </a:prstGeom>
          <a:noFill/>
          <a:ln w="12700">
            <a:solidFill>
              <a:prstClr val="black"/>
            </a:solidFill>
          </a:ln>
        </p:spPr>
        <p:txBody>
          <a:bodyPr vert="horz" lIns="94064" tIns="47032" rIns="94064" bIns="47032" rtlCol="0" anchor="ctr"/>
          <a:lstStyle/>
          <a:p>
            <a:endParaRPr lang="en-US" dirty="0"/>
          </a:p>
        </p:txBody>
      </p:sp>
      <p:sp>
        <p:nvSpPr>
          <p:cNvPr id="5" name="Notes Placeholder 4"/>
          <p:cNvSpPr>
            <a:spLocks noGrp="1"/>
          </p:cNvSpPr>
          <p:nvPr>
            <p:ph type="body" sz="quarter" idx="3"/>
          </p:nvPr>
        </p:nvSpPr>
        <p:spPr>
          <a:xfrm>
            <a:off x="702311" y="4421824"/>
            <a:ext cx="5618480" cy="418909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dirty="0"/>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84C1FC2-848D-C542-A00D-A36CB3C2728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spTree>
    <p:extLst>
      <p:ext uri="{BB962C8B-B14F-4D97-AF65-F5344CB8AC3E}">
        <p14:creationId xmlns:p14="http://schemas.microsoft.com/office/powerpoint/2010/main" val="12278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F2ECD21-5E7E-4848-8310-92E021AE219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728065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6EDE10E-82E7-5E49-847D-FF960B1521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253797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946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69758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479749F-2517-8043-BD7B-EFFF043DB564}"/>
              </a:ext>
            </a:extLst>
          </p:cNvPr>
          <p:cNvSpPr/>
          <p:nvPr userDrawn="1"/>
        </p:nvSpPr>
        <p:spPr>
          <a:xfrm>
            <a:off x="6998400" y="4636800"/>
            <a:ext cx="17424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230068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55B11B4-CE99-3745-8002-EA3C16BB7F06}"/>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2515263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7B6907A7-C80A-9B40-B23A-38F295A344C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6420095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584BCF5B-4AF9-D949-AE20-B561E57D608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24614384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86408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12827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C07D26DF-ABBE-634D-BF20-3C40665F8F6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866145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34F9B6A6-6F85-D54B-9ADA-D7597564D8E5}"/>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934046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09514553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0642541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22056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1336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90AF28A7-E75C-0044-BD95-C9F242478F1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0120560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87180" y="4636800"/>
            <a:ext cx="825362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3431660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47674826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9427674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4434892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86178576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07029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0359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30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extLst>
      <p:ext uri="{BB962C8B-B14F-4D97-AF65-F5344CB8AC3E}">
        <p14:creationId xmlns:p14="http://schemas.microsoft.com/office/powerpoint/2010/main" val="35533190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8797829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78954436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9802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4465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44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7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dirty="0"/>
              <a:t>Click to add title</a:t>
            </a:r>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C0ADA7B8-9B00-FB48-A222-1CBB95324D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322220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331489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AA3BC353-253C-4D45-9AAE-9A9A25F850AE}"/>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4956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03C98825-FFD9-7B41-8B89-9E7BDB4C13A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971859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5D1CD94-9709-F84D-93E4-3CE70E429B1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60474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75451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47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4C93EDF-DF75-6A45-86FB-6993B6DDD292}"/>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697774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32B9EB8-61CE-5C47-B65E-656AD07B788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055550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D000BBB5-C698-7945-9C69-222E3267CC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762797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72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576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FC4AF048-18D0-494B-B95D-95522BA9EB3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4685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53A46C4-F802-1E4F-9B6A-14CC991083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560187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49C6C0B-346E-5141-A58F-EC688447A52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2553447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pPr lvl="0"/>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666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649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80AAAE52-46AE-E747-944E-25DB2EFE7B7B}"/>
              </a:ext>
            </a:extLst>
          </p:cNvPr>
          <p:cNvSpPr/>
          <p:nvPr userDrawn="1"/>
        </p:nvSpPr>
        <p:spPr>
          <a:xfrm>
            <a:off x="464694" y="4636800"/>
            <a:ext cx="827610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69178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2C6168F6-9E78-6A4A-BAC3-AE411C55B2F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3486074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3045EC20-5A9E-BE43-898D-C011BF04065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6127736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pPr lvl="0"/>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6522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7889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6F63F6B-4F3F-1B42-B530-776A984CA50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571920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52F4DA-4998-944E-8C65-941EB08EAE6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440B5A2-9055-7A4F-9E28-456183F4E0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152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44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B99D87FF-BA41-6E45-9B6A-D9AB5ECDA4D4}"/>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1466946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3074618D-9D02-3849-82B7-547E2C8BFE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9732963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E88E383-CC5F-2A47-9FB2-20444800E08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7227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titles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91184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289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CFB036E-C141-3548-A7C5-153CECBDD1FC}"/>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796623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C36F95-A804-1841-90E1-30C3F06B1DA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17386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7/26/2023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C7DABA4D-CA15-6948-AE00-4E225748150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5739220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281774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3496501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485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61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4722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2052353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508208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108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F9994BD-F745-8D46-AA0E-EC80CC481180}"/>
              </a:ext>
            </a:extLst>
          </p:cNvPr>
          <p:cNvSpPr/>
          <p:nvPr userDrawn="1"/>
        </p:nvSpPr>
        <p:spPr>
          <a:xfrm>
            <a:off x="449704" y="4636800"/>
            <a:ext cx="829109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0629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6.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7.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8.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9.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0.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2.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4.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7" name="Image 6">
            <a:extLst>
              <a:ext uri="{FF2B5EF4-FFF2-40B4-BE49-F238E27FC236}">
                <a16:creationId xmlns:a16="http://schemas.microsoft.com/office/drawing/2014/main" id="{1E765A2C-D32C-3747-A310-22105D21BE90}"/>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8" name="ZoneTexte 7">
            <a:extLst>
              <a:ext uri="{FF2B5EF4-FFF2-40B4-BE49-F238E27FC236}">
                <a16:creationId xmlns:a16="http://schemas.microsoft.com/office/drawing/2014/main" id="{AAF2348A-92C6-FB47-9431-C4C90377C57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cSld>
  <p:clrMap bg1="lt1" tx1="dk1" bg2="lt2" tx2="dk2" accent1="accent1" accent2="accent2" accent3="accent3" accent4="accent4" accent5="accent5" accent6="accent6" hlink="hlink" folHlink="folHlink"/>
  <p:sldLayoutIdLst>
    <p:sldLayoutId id="2147483687" r:id="rId1"/>
    <p:sldLayoutId id="2147483959" r:id="rId2"/>
    <p:sldLayoutId id="2147483774" r:id="rId3"/>
    <p:sldLayoutId id="2147483663" r:id="rId4"/>
    <p:sldLayoutId id="2147483662" r:id="rId5"/>
    <p:sldLayoutId id="2147483699" r:id="rId6"/>
    <p:sldLayoutId id="2147483664" r:id="rId7"/>
    <p:sldLayoutId id="2147483666" r:id="rId8"/>
    <p:sldLayoutId id="2147483765" r:id="rId9"/>
    <p:sldLayoutId id="2147483667" r:id="rId10"/>
    <p:sldLayoutId id="2147483696"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marR="0" indent="-228600" algn="l" defTabSz="879152" rtl="0" eaLnBrk="1" fontAlgn="auto" latinLnBrk="0" hangingPunct="1">
        <a:lnSpc>
          <a:spcPct val="100000"/>
        </a:lnSpc>
        <a:spcBef>
          <a:spcPts val="800"/>
        </a:spcBef>
        <a:spcAft>
          <a:spcPts val="0"/>
        </a:spcAft>
        <a:buClr>
          <a:schemeClr val="tx1"/>
        </a:buClr>
        <a:buSzPct val="80000"/>
        <a:buFont typeface="Wingdings 3" panose="05040102010807070707" pitchFamily="18" charset="2"/>
        <a:buChar char="u"/>
        <a:tabLst/>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descr="3DS_2014_3DExcite_black_RGB.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433C667-5434-F843-8310-12827D1F69A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361" y="4713986"/>
            <a:ext cx="1160106" cy="22765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BA2FFBFB-5A44-BD4C-87E7-124C064871FA}"/>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AA545BE-4027-894B-B1FE-D9C4DCA0A809}"/>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92190" y="4713514"/>
            <a:ext cx="1026367" cy="228599"/>
          </a:xfrm>
          <a:prstGeom prst="rect">
            <a:avLst/>
          </a:prstGeom>
        </p:spPr>
      </p:pic>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17C74DE-B8BB-A546-B8D2-11499A48DFD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2170" y="4714405"/>
            <a:ext cx="1261821" cy="22249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251427523"/>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86879" y="4714677"/>
            <a:ext cx="883933" cy="231619"/>
          </a:xfrm>
          <a:prstGeom prst="rect">
            <a:avLst/>
          </a:prstGeom>
        </p:spPr>
      </p:pic>
      <p:pic>
        <p:nvPicPr>
          <p:cNvPr id="10" name="Image 9">
            <a:extLst>
              <a:ext uri="{FF2B5EF4-FFF2-40B4-BE49-F238E27FC236}">
                <a16:creationId xmlns:a16="http://schemas.microsoft.com/office/drawing/2014/main" id="{8DE2072F-9850-1043-8653-F58D4491B1C0}"/>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5" name="ZoneTexte 4">
            <a:extLst>
              <a:ext uri="{FF2B5EF4-FFF2-40B4-BE49-F238E27FC236}">
                <a16:creationId xmlns:a16="http://schemas.microsoft.com/office/drawing/2014/main" id="{C92D0F85-84C6-0A4B-8CA8-9F95E7FC336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34" y="4713591"/>
            <a:ext cx="854729" cy="228446"/>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8F492E-F07C-AA4E-9A1D-B76AC35A71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440BE60-77E1-024A-BE26-9F0CEC6A0A9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22505"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74" y="4714113"/>
            <a:ext cx="992155" cy="227401"/>
          </a:xfrm>
          <a:prstGeom prst="rect">
            <a:avLst/>
          </a:prstGeom>
        </p:spPr>
      </p:pic>
      <p:pic>
        <p:nvPicPr>
          <p:cNvPr id="10" name="Image 9">
            <a:extLst>
              <a:ext uri="{FF2B5EF4-FFF2-40B4-BE49-F238E27FC236}">
                <a16:creationId xmlns:a16="http://schemas.microsoft.com/office/drawing/2014/main" id="{E7D2EF3C-259D-5D4A-BE09-AA83A730C86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073B6227-DAAA-7E46-AF30-7E47A7D69A01}"/>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5969" y="4713514"/>
            <a:ext cx="1228530" cy="228600"/>
          </a:xfrm>
          <a:prstGeom prst="rect">
            <a:avLst/>
          </a:prstGeom>
        </p:spPr>
      </p:pic>
      <p:pic>
        <p:nvPicPr>
          <p:cNvPr id="11" name="Image 10">
            <a:extLst>
              <a:ext uri="{FF2B5EF4-FFF2-40B4-BE49-F238E27FC236}">
                <a16:creationId xmlns:a16="http://schemas.microsoft.com/office/drawing/2014/main" id="{4B3F6671-EDFF-DB42-8FBC-B6D4E50190CE}"/>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C5E626D-7E50-BD45-BB33-485F335FB08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302" y="4705662"/>
            <a:ext cx="772382" cy="237405"/>
          </a:xfrm>
          <a:prstGeom prst="rect">
            <a:avLst/>
          </a:prstGeom>
        </p:spPr>
      </p:pic>
      <p:pic>
        <p:nvPicPr>
          <p:cNvPr id="10" name="Image 9">
            <a:extLst>
              <a:ext uri="{FF2B5EF4-FFF2-40B4-BE49-F238E27FC236}">
                <a16:creationId xmlns:a16="http://schemas.microsoft.com/office/drawing/2014/main" id="{E1431BD7-7DEE-484D-8007-4E5A1647807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9EEC4432-0BC0-E64A-80B9-C49B6225470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7914" y="4713514"/>
            <a:ext cx="1065244" cy="228600"/>
          </a:xfrm>
          <a:prstGeom prst="rect">
            <a:avLst/>
          </a:prstGeom>
        </p:spPr>
      </p:pic>
      <p:pic>
        <p:nvPicPr>
          <p:cNvPr id="10" name="Image 9">
            <a:extLst>
              <a:ext uri="{FF2B5EF4-FFF2-40B4-BE49-F238E27FC236}">
                <a16:creationId xmlns:a16="http://schemas.microsoft.com/office/drawing/2014/main" id="{0B9E4140-339B-874C-8071-DFB75335465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1345CCAF-B0B6-4F4B-9AC2-164AE0B21E4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696" y="4711272"/>
            <a:ext cx="1092766" cy="218852"/>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DBE3322D-8FEA-B842-80C5-94A0B856D8D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25FC045E-20D3-A64B-A488-0B9DD831DE80}"/>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77335" y="4719978"/>
            <a:ext cx="1403932" cy="217103"/>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7/26/2023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F50273E-0D94-7B4A-AC26-C634FC058825}"/>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7908066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939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5"/>
          </p:nvPr>
        </p:nvSpPr>
        <p:spPr/>
        <p:txBody>
          <a:bodyPr>
            <a:normAutofit/>
          </a:bodyPr>
          <a:lstStyle/>
          <a:p>
            <a:r>
              <a:rPr lang="en-US" sz="1800" dirty="0" smtClean="0"/>
              <a:t>Here </a:t>
            </a:r>
            <a:r>
              <a:rPr lang="en-US" sz="1800" dirty="0"/>
              <a:t>are some of the most commonly used directives in Vue</a:t>
            </a:r>
            <a:r>
              <a:rPr lang="en-US" sz="1800" dirty="0" smtClean="0"/>
              <a:t>:</a:t>
            </a:r>
          </a:p>
          <a:p>
            <a:pPr lvl="1"/>
            <a:r>
              <a:rPr lang="en-US" dirty="0"/>
              <a:t>v-bind: Bind an element's attribute or property to an expression or data property</a:t>
            </a:r>
            <a:r>
              <a:rPr lang="en-US" dirty="0" smtClean="0"/>
              <a:t>.</a:t>
            </a:r>
          </a:p>
          <a:p>
            <a:pPr lvl="1"/>
            <a:r>
              <a:rPr lang="en-US" dirty="0"/>
              <a:t>v-for: Render a list of items based on an array or object.</a:t>
            </a:r>
          </a:p>
          <a:p>
            <a:pPr lvl="1"/>
            <a:r>
              <a:rPr lang="en-US" dirty="0"/>
              <a:t>v-model: Create a two-way binding between a form input element and a data property.</a:t>
            </a:r>
          </a:p>
          <a:p>
            <a:pPr lvl="1"/>
            <a:r>
              <a:rPr lang="en-US" dirty="0"/>
              <a:t>v-html: Render the result of an expression as HTML content of an element</a:t>
            </a:r>
            <a:r>
              <a:rPr lang="en-US" dirty="0" smtClean="0"/>
              <a:t>.</a:t>
            </a:r>
          </a:p>
          <a:p>
            <a:pPr lvl="1"/>
            <a:r>
              <a:rPr lang="en-US" dirty="0"/>
              <a:t>v-if: Conditionally render an element based on a truthy value.</a:t>
            </a:r>
          </a:p>
          <a:p>
            <a:pPr lvl="1"/>
            <a:r>
              <a:rPr lang="en-US" dirty="0"/>
              <a:t>v-show: Conditionally show or hide an element based on a truthy value.</a:t>
            </a:r>
          </a:p>
          <a:p>
            <a:pPr lvl="1"/>
            <a:r>
              <a:rPr lang="en-US" dirty="0" smtClean="0"/>
              <a:t>v-on</a:t>
            </a:r>
            <a:r>
              <a:rPr lang="en-US" dirty="0"/>
              <a:t>: Bind an event listener to an element, triggering a method or expression when the event occurs</a:t>
            </a:r>
            <a:r>
              <a:rPr lang="en-US" dirty="0" smtClean="0"/>
              <a:t>.</a:t>
            </a:r>
            <a:endParaRPr lang="en-US" dirty="0"/>
          </a:p>
        </p:txBody>
      </p:sp>
    </p:spTree>
    <p:extLst>
      <p:ext uri="{BB962C8B-B14F-4D97-AF65-F5344CB8AC3E}">
        <p14:creationId xmlns:p14="http://schemas.microsoft.com/office/powerpoint/2010/main" val="251272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-bind</a:t>
            </a:r>
            <a:endParaRPr lang="en-US" dirty="0"/>
          </a:p>
        </p:txBody>
      </p:sp>
      <p:sp>
        <p:nvSpPr>
          <p:cNvPr id="3" name="Content Placeholder 2"/>
          <p:cNvSpPr>
            <a:spLocks noGrp="1"/>
          </p:cNvSpPr>
          <p:nvPr>
            <p:ph sz="quarter" idx="15"/>
          </p:nvPr>
        </p:nvSpPr>
        <p:spPr/>
        <p:txBody>
          <a:bodyPr>
            <a:normAutofit/>
          </a:bodyPr>
          <a:lstStyle/>
          <a:p>
            <a:r>
              <a:rPr lang="en-US" sz="1800" b="1" dirty="0"/>
              <a:t>v-bind</a:t>
            </a:r>
            <a:r>
              <a:rPr lang="en-US" sz="1800" dirty="0"/>
              <a:t> is a Vue.js directive that allows us to bind a value or expression to a HTML attribute. </a:t>
            </a:r>
            <a:endParaRPr lang="en-US" sz="1800" dirty="0" smtClean="0"/>
          </a:p>
        </p:txBody>
      </p:sp>
      <p:pic>
        <p:nvPicPr>
          <p:cNvPr id="5" name="Picture 4"/>
          <p:cNvPicPr>
            <a:picLocks noChangeAspect="1"/>
          </p:cNvPicPr>
          <p:nvPr/>
        </p:nvPicPr>
        <p:blipFill>
          <a:blip r:embed="rId2"/>
          <a:stretch>
            <a:fillRect/>
          </a:stretch>
        </p:blipFill>
        <p:spPr>
          <a:xfrm>
            <a:off x="719138" y="1678247"/>
            <a:ext cx="4858923" cy="2544827"/>
          </a:xfrm>
          <a:prstGeom prst="rect">
            <a:avLst/>
          </a:prstGeom>
        </p:spPr>
      </p:pic>
      <p:pic>
        <p:nvPicPr>
          <p:cNvPr id="6" name="Picture 5"/>
          <p:cNvPicPr>
            <a:picLocks noChangeAspect="1"/>
          </p:cNvPicPr>
          <p:nvPr/>
        </p:nvPicPr>
        <p:blipFill>
          <a:blip r:embed="rId3"/>
          <a:stretch>
            <a:fillRect/>
          </a:stretch>
        </p:blipFill>
        <p:spPr>
          <a:xfrm>
            <a:off x="5621983" y="1782139"/>
            <a:ext cx="3120613" cy="2323330"/>
          </a:xfrm>
          <a:prstGeom prst="rect">
            <a:avLst/>
          </a:prstGeom>
        </p:spPr>
      </p:pic>
      <p:pic>
        <p:nvPicPr>
          <p:cNvPr id="7" name="Picture 6"/>
          <p:cNvPicPr>
            <a:picLocks noChangeAspect="1"/>
          </p:cNvPicPr>
          <p:nvPr/>
        </p:nvPicPr>
        <p:blipFill>
          <a:blip r:embed="rId4"/>
          <a:stretch>
            <a:fillRect/>
          </a:stretch>
        </p:blipFill>
        <p:spPr>
          <a:xfrm>
            <a:off x="1745071" y="4260114"/>
            <a:ext cx="2807056" cy="213402"/>
          </a:xfrm>
          <a:prstGeom prst="rect">
            <a:avLst/>
          </a:prstGeom>
        </p:spPr>
      </p:pic>
    </p:spTree>
    <p:extLst>
      <p:ext uri="{BB962C8B-B14F-4D97-AF65-F5344CB8AC3E}">
        <p14:creationId xmlns:p14="http://schemas.microsoft.com/office/powerpoint/2010/main" val="3995806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v-bind – Important Points</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v-bind is used to bind an expression or value to an HTML attribute.</a:t>
            </a:r>
          </a:p>
          <a:p>
            <a:r>
              <a:rPr lang="en-US" sz="1800" dirty="0"/>
              <a:t>We can use shorthand syntax to bind a value directly to an attribute. For example, :</a:t>
            </a:r>
            <a:r>
              <a:rPr lang="en-US" sz="1800" b="1" dirty="0"/>
              <a:t>href="url" </a:t>
            </a:r>
            <a:r>
              <a:rPr lang="en-US" sz="1800" dirty="0"/>
              <a:t>is shorthand for v-bind:href="url".</a:t>
            </a:r>
          </a:p>
          <a:p>
            <a:r>
              <a:rPr lang="en-US" sz="1800" dirty="0"/>
              <a:t>We can also bind an expression to an attribute. For example, </a:t>
            </a:r>
            <a:r>
              <a:rPr lang="en-US" sz="1800" b="1" dirty="0"/>
              <a:t>:class="{ active: isActive }" </a:t>
            </a:r>
            <a:r>
              <a:rPr lang="en-US" sz="1800" dirty="0"/>
              <a:t>binds the class active to an element when isActive is true.</a:t>
            </a:r>
          </a:p>
          <a:p>
            <a:r>
              <a:rPr lang="en-US" sz="1800" dirty="0"/>
              <a:t>v-bind can be used to bind any attribute on an HTML element, not just the href or class attributes.</a:t>
            </a:r>
          </a:p>
          <a:p>
            <a:r>
              <a:rPr lang="en-US" sz="1800" dirty="0"/>
              <a:t>If the expression is a string, it will be evaluated as a JavaScript expression.</a:t>
            </a:r>
          </a:p>
          <a:p>
            <a:r>
              <a:rPr lang="en-US" sz="1800" dirty="0"/>
              <a:t>If the expression is an object, Vue.js will automatically convert it into a string and set the attribute.</a:t>
            </a:r>
            <a:endParaRPr lang="en-US" sz="1800" dirty="0" smtClean="0"/>
          </a:p>
        </p:txBody>
      </p:sp>
    </p:spTree>
    <p:extLst>
      <p:ext uri="{BB962C8B-B14F-4D97-AF65-F5344CB8AC3E}">
        <p14:creationId xmlns:p14="http://schemas.microsoft.com/office/powerpoint/2010/main" val="1825259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v-html</a:t>
            </a:r>
            <a:endParaRPr lang="en-US" dirty="0"/>
          </a:p>
        </p:txBody>
      </p:sp>
      <p:sp>
        <p:nvSpPr>
          <p:cNvPr id="3" name="Content Placeholder 2"/>
          <p:cNvSpPr>
            <a:spLocks noGrp="1"/>
          </p:cNvSpPr>
          <p:nvPr>
            <p:ph sz="quarter" idx="15"/>
          </p:nvPr>
        </p:nvSpPr>
        <p:spPr/>
        <p:txBody>
          <a:bodyPr>
            <a:normAutofit/>
          </a:bodyPr>
          <a:lstStyle/>
          <a:p>
            <a:r>
              <a:rPr lang="en-US" sz="1800" b="1" dirty="0"/>
              <a:t>v-html</a:t>
            </a:r>
            <a:r>
              <a:rPr lang="en-US" sz="1800" dirty="0"/>
              <a:t> is a Vue.js directive that allows us to render HTML content as a part of our template.</a:t>
            </a:r>
            <a:endParaRPr lang="en-US" sz="1800" dirty="0" smtClean="0"/>
          </a:p>
        </p:txBody>
      </p:sp>
      <p:pic>
        <p:nvPicPr>
          <p:cNvPr id="6" name="Picture 5"/>
          <p:cNvPicPr>
            <a:picLocks noChangeAspect="1"/>
          </p:cNvPicPr>
          <p:nvPr/>
        </p:nvPicPr>
        <p:blipFill>
          <a:blip r:embed="rId2"/>
          <a:stretch>
            <a:fillRect/>
          </a:stretch>
        </p:blipFill>
        <p:spPr>
          <a:xfrm>
            <a:off x="719138" y="1877056"/>
            <a:ext cx="5087758" cy="2146398"/>
          </a:xfrm>
          <a:prstGeom prst="rect">
            <a:avLst/>
          </a:prstGeom>
        </p:spPr>
      </p:pic>
      <p:pic>
        <p:nvPicPr>
          <p:cNvPr id="7" name="Picture 6"/>
          <p:cNvPicPr>
            <a:picLocks noChangeAspect="1"/>
          </p:cNvPicPr>
          <p:nvPr/>
        </p:nvPicPr>
        <p:blipFill>
          <a:blip r:embed="rId3"/>
          <a:stretch>
            <a:fillRect/>
          </a:stretch>
        </p:blipFill>
        <p:spPr>
          <a:xfrm>
            <a:off x="6134567" y="2024386"/>
            <a:ext cx="2505885" cy="1851738"/>
          </a:xfrm>
          <a:prstGeom prst="rect">
            <a:avLst/>
          </a:prstGeom>
        </p:spPr>
      </p:pic>
      <p:pic>
        <p:nvPicPr>
          <p:cNvPr id="8" name="Picture 7"/>
          <p:cNvPicPr>
            <a:picLocks noChangeAspect="1"/>
          </p:cNvPicPr>
          <p:nvPr/>
        </p:nvPicPr>
        <p:blipFill>
          <a:blip r:embed="rId4"/>
          <a:stretch>
            <a:fillRect/>
          </a:stretch>
        </p:blipFill>
        <p:spPr>
          <a:xfrm>
            <a:off x="1872894" y="4187057"/>
            <a:ext cx="2807056" cy="213402"/>
          </a:xfrm>
          <a:prstGeom prst="rect">
            <a:avLst/>
          </a:prstGeom>
        </p:spPr>
      </p:pic>
    </p:spTree>
    <p:extLst>
      <p:ext uri="{BB962C8B-B14F-4D97-AF65-F5344CB8AC3E}">
        <p14:creationId xmlns:p14="http://schemas.microsoft.com/office/powerpoint/2010/main" val="1132836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v-html</a:t>
            </a:r>
            <a:r>
              <a:rPr lang="en-US" dirty="0" smtClean="0"/>
              <a:t> – Important Points</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a:t>v-html is used to bind an expression that returns HTML content to a element.</a:t>
            </a:r>
          </a:p>
          <a:p>
            <a:r>
              <a:rPr lang="en-US" sz="1800" dirty="0"/>
              <a:t>When using v-html, the contents of the expression are rendered as HTML, not as plain text.</a:t>
            </a:r>
          </a:p>
          <a:p>
            <a:r>
              <a:rPr lang="en-US" sz="1800" dirty="0"/>
              <a:t>We should only use v-html when the HTML content is trusted and comes from a safe source.</a:t>
            </a:r>
          </a:p>
          <a:p>
            <a:r>
              <a:rPr lang="en-US" sz="1800" dirty="0"/>
              <a:t>When the HTML content comes from a user or an external source, it should be sanitized to prevent cross-site scripting (XSS) attacks.</a:t>
            </a:r>
          </a:p>
          <a:p>
            <a:r>
              <a:rPr lang="en-US" sz="1800" dirty="0"/>
              <a:t>v-html should not be used with dynamic content that can be modified by users or other untrusted sources, as it can open the door to XSS attacks.</a:t>
            </a:r>
            <a:endParaRPr lang="en-US" sz="1800" dirty="0" smtClean="0"/>
          </a:p>
        </p:txBody>
      </p:sp>
    </p:spTree>
    <p:extLst>
      <p:ext uri="{BB962C8B-B14F-4D97-AF65-F5344CB8AC3E}">
        <p14:creationId xmlns:p14="http://schemas.microsoft.com/office/powerpoint/2010/main" val="13589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v-for ( </a:t>
            </a:r>
            <a:r>
              <a:rPr lang="en-US" b="1" dirty="0" smtClean="0"/>
              <a:t>List Rendering </a:t>
            </a:r>
            <a:r>
              <a:rPr lang="en-US" dirty="0" smtClean="0"/>
              <a:t>)</a:t>
            </a:r>
            <a:endParaRPr lang="en-US" dirty="0"/>
          </a:p>
        </p:txBody>
      </p:sp>
      <p:sp>
        <p:nvSpPr>
          <p:cNvPr id="3" name="Content Placeholder 2"/>
          <p:cNvSpPr>
            <a:spLocks noGrp="1"/>
          </p:cNvSpPr>
          <p:nvPr>
            <p:ph sz="quarter" idx="15"/>
          </p:nvPr>
        </p:nvSpPr>
        <p:spPr/>
        <p:txBody>
          <a:bodyPr>
            <a:normAutofit/>
          </a:bodyPr>
          <a:lstStyle/>
          <a:p>
            <a:r>
              <a:rPr lang="en-US" sz="1800" b="1" dirty="0"/>
              <a:t>v-for</a:t>
            </a:r>
            <a:r>
              <a:rPr lang="en-US" sz="1800" dirty="0"/>
              <a:t> is a Vue.js directive that allows us to render a list of items in our template. </a:t>
            </a:r>
            <a:endParaRPr lang="en-US" sz="1800" dirty="0" smtClean="0"/>
          </a:p>
        </p:txBody>
      </p:sp>
      <p:pic>
        <p:nvPicPr>
          <p:cNvPr id="5" name="Picture 4"/>
          <p:cNvPicPr>
            <a:picLocks noChangeAspect="1"/>
          </p:cNvPicPr>
          <p:nvPr/>
        </p:nvPicPr>
        <p:blipFill>
          <a:blip r:embed="rId2"/>
          <a:stretch>
            <a:fillRect/>
          </a:stretch>
        </p:blipFill>
        <p:spPr>
          <a:xfrm>
            <a:off x="719138" y="1492666"/>
            <a:ext cx="4170103" cy="2441900"/>
          </a:xfrm>
          <a:prstGeom prst="rect">
            <a:avLst/>
          </a:prstGeom>
        </p:spPr>
      </p:pic>
      <p:pic>
        <p:nvPicPr>
          <p:cNvPr id="8" name="Picture 7"/>
          <p:cNvPicPr>
            <a:picLocks noChangeAspect="1"/>
          </p:cNvPicPr>
          <p:nvPr/>
        </p:nvPicPr>
        <p:blipFill>
          <a:blip r:embed="rId3"/>
          <a:stretch>
            <a:fillRect/>
          </a:stretch>
        </p:blipFill>
        <p:spPr>
          <a:xfrm>
            <a:off x="5450402" y="1551061"/>
            <a:ext cx="3190050" cy="2341497"/>
          </a:xfrm>
          <a:prstGeom prst="rect">
            <a:avLst/>
          </a:prstGeom>
        </p:spPr>
      </p:pic>
      <p:pic>
        <p:nvPicPr>
          <p:cNvPr id="9" name="Picture 8"/>
          <p:cNvPicPr>
            <a:picLocks noChangeAspect="1"/>
          </p:cNvPicPr>
          <p:nvPr/>
        </p:nvPicPr>
        <p:blipFill>
          <a:blip r:embed="rId4"/>
          <a:stretch>
            <a:fillRect/>
          </a:stretch>
        </p:blipFill>
        <p:spPr>
          <a:xfrm>
            <a:off x="1400661" y="4142613"/>
            <a:ext cx="2807056" cy="213402"/>
          </a:xfrm>
          <a:prstGeom prst="rect">
            <a:avLst/>
          </a:prstGeom>
        </p:spPr>
      </p:pic>
    </p:spTree>
    <p:extLst>
      <p:ext uri="{BB962C8B-B14F-4D97-AF65-F5344CB8AC3E}">
        <p14:creationId xmlns:p14="http://schemas.microsoft.com/office/powerpoint/2010/main" val="2782228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v-for – Important Points</a:t>
            </a:r>
            <a:endParaRPr lang="en-US" dirty="0"/>
          </a:p>
        </p:txBody>
      </p:sp>
      <p:sp>
        <p:nvSpPr>
          <p:cNvPr id="3" name="Content Placeholder 2"/>
          <p:cNvSpPr>
            <a:spLocks noGrp="1"/>
          </p:cNvSpPr>
          <p:nvPr>
            <p:ph sz="quarter" idx="15"/>
          </p:nvPr>
        </p:nvSpPr>
        <p:spPr>
          <a:xfrm>
            <a:off x="719138" y="879561"/>
            <a:ext cx="8042307" cy="3684501"/>
          </a:xfrm>
        </p:spPr>
        <p:txBody>
          <a:bodyPr>
            <a:noAutofit/>
          </a:bodyPr>
          <a:lstStyle/>
          <a:p>
            <a:r>
              <a:rPr lang="en-US" sz="1800" dirty="0" smtClean="0"/>
              <a:t>v-for </a:t>
            </a:r>
            <a:r>
              <a:rPr lang="en-US" sz="1800" dirty="0"/>
              <a:t>is used to render a list of items in our template.</a:t>
            </a:r>
          </a:p>
          <a:p>
            <a:r>
              <a:rPr lang="en-US" sz="1800" dirty="0" smtClean="0"/>
              <a:t>We </a:t>
            </a:r>
            <a:r>
              <a:rPr lang="en-US" sz="1800" dirty="0"/>
              <a:t>use v-for to iterate over an array or an object.</a:t>
            </a:r>
          </a:p>
          <a:p>
            <a:r>
              <a:rPr lang="en-US" sz="1800" dirty="0"/>
              <a:t>We can use v-for on any element in the template, including the root element.</a:t>
            </a:r>
          </a:p>
          <a:p>
            <a:r>
              <a:rPr lang="en-US" sz="1800" dirty="0"/>
              <a:t>We use a special syntax to define the variable that represents each item in the list, as well as the name of the list we're iterating over. The syntax is v-for="(item, index) in list". item represents the current item in the list, while index represents the index of the current item. list is the name of the array or object we're iterating over</a:t>
            </a:r>
            <a:r>
              <a:rPr lang="en-US" sz="1800" dirty="0" smtClean="0"/>
              <a:t>.</a:t>
            </a:r>
            <a:endParaRPr lang="en-US" sz="1800" dirty="0"/>
          </a:p>
        </p:txBody>
      </p:sp>
    </p:spTree>
    <p:extLst>
      <p:ext uri="{BB962C8B-B14F-4D97-AF65-F5344CB8AC3E}">
        <p14:creationId xmlns:p14="http://schemas.microsoft.com/office/powerpoint/2010/main" val="2344488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v-for – Important Points</a:t>
            </a:r>
            <a:endParaRPr lang="en-US" dirty="0"/>
          </a:p>
        </p:txBody>
      </p:sp>
      <p:sp>
        <p:nvSpPr>
          <p:cNvPr id="3" name="Content Placeholder 2"/>
          <p:cNvSpPr>
            <a:spLocks noGrp="1"/>
          </p:cNvSpPr>
          <p:nvPr>
            <p:ph sz="quarter" idx="15"/>
          </p:nvPr>
        </p:nvSpPr>
        <p:spPr>
          <a:xfrm>
            <a:off x="719138" y="879561"/>
            <a:ext cx="8042307" cy="3684501"/>
          </a:xfrm>
        </p:spPr>
        <p:txBody>
          <a:bodyPr>
            <a:normAutofit/>
          </a:bodyPr>
          <a:lstStyle/>
          <a:p>
            <a:r>
              <a:rPr lang="en-US" sz="1800" dirty="0" smtClean="0"/>
              <a:t>We can also use v-for to iterate over a range of numbers using the syntax v-for="n in count", where n represents the current number in the range and count is the number of items in the range.</a:t>
            </a:r>
          </a:p>
          <a:p>
            <a:r>
              <a:rPr lang="en-US" sz="1800" dirty="0" smtClean="0"/>
              <a:t>We </a:t>
            </a:r>
            <a:r>
              <a:rPr lang="en-US" sz="1800" dirty="0"/>
              <a:t>can use the v-bind:key directive to give each item in the list a unique identifier. This helps Vue.js track which items have been added, removed, or moved, and update the DOM accordingly.</a:t>
            </a:r>
            <a:endParaRPr lang="en-US" sz="1800" dirty="0" smtClean="0"/>
          </a:p>
        </p:txBody>
      </p:sp>
    </p:spTree>
    <p:extLst>
      <p:ext uri="{BB962C8B-B14F-4D97-AF65-F5344CB8AC3E}">
        <p14:creationId xmlns:p14="http://schemas.microsoft.com/office/powerpoint/2010/main" val="2413453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v-model </a:t>
            </a:r>
            <a:r>
              <a:rPr lang="en-US" dirty="0" smtClean="0"/>
              <a:t>( </a:t>
            </a:r>
            <a:r>
              <a:rPr lang="en-US" b="1" dirty="0" smtClean="0"/>
              <a:t>Two </a:t>
            </a:r>
            <a:r>
              <a:rPr lang="en-US" b="1" dirty="0"/>
              <a:t>way data </a:t>
            </a:r>
            <a:r>
              <a:rPr lang="en-US" b="1" dirty="0" smtClean="0"/>
              <a:t>binding </a:t>
            </a:r>
            <a:r>
              <a:rPr lang="en-US" dirty="0" smtClean="0"/>
              <a:t>)</a:t>
            </a:r>
            <a:endParaRPr lang="en-US" dirty="0"/>
          </a:p>
        </p:txBody>
      </p:sp>
      <p:sp>
        <p:nvSpPr>
          <p:cNvPr id="3" name="Content Placeholder 2"/>
          <p:cNvSpPr>
            <a:spLocks noGrp="1"/>
          </p:cNvSpPr>
          <p:nvPr>
            <p:ph sz="quarter" idx="15"/>
          </p:nvPr>
        </p:nvSpPr>
        <p:spPr/>
        <p:txBody>
          <a:bodyPr>
            <a:normAutofit/>
          </a:bodyPr>
          <a:lstStyle/>
          <a:p>
            <a:r>
              <a:rPr lang="en-US" sz="1800" b="1" dirty="0"/>
              <a:t>v-model </a:t>
            </a:r>
            <a:r>
              <a:rPr lang="en-US" sz="1800" dirty="0"/>
              <a:t>is a two-way binding directive in Vue.js, which allows us to bind form input values or components to a property in the Vue instance.</a:t>
            </a:r>
            <a:endParaRPr lang="en-US" sz="1800" dirty="0" smtClean="0"/>
          </a:p>
        </p:txBody>
      </p:sp>
      <p:pic>
        <p:nvPicPr>
          <p:cNvPr id="4" name="Picture 3"/>
          <p:cNvPicPr>
            <a:picLocks noChangeAspect="1"/>
          </p:cNvPicPr>
          <p:nvPr/>
        </p:nvPicPr>
        <p:blipFill>
          <a:blip r:embed="rId2"/>
          <a:stretch>
            <a:fillRect/>
          </a:stretch>
        </p:blipFill>
        <p:spPr>
          <a:xfrm>
            <a:off x="719138" y="1931631"/>
            <a:ext cx="4580650" cy="1631286"/>
          </a:xfrm>
          <a:prstGeom prst="rect">
            <a:avLst/>
          </a:prstGeom>
        </p:spPr>
      </p:pic>
      <p:pic>
        <p:nvPicPr>
          <p:cNvPr id="6" name="Picture 5"/>
          <p:cNvPicPr>
            <a:picLocks noChangeAspect="1"/>
          </p:cNvPicPr>
          <p:nvPr/>
        </p:nvPicPr>
        <p:blipFill>
          <a:blip r:embed="rId3"/>
          <a:stretch>
            <a:fillRect/>
          </a:stretch>
        </p:blipFill>
        <p:spPr>
          <a:xfrm>
            <a:off x="5480194" y="1594635"/>
            <a:ext cx="3160258" cy="2305278"/>
          </a:xfrm>
          <a:prstGeom prst="rect">
            <a:avLst/>
          </a:prstGeom>
        </p:spPr>
      </p:pic>
      <p:pic>
        <p:nvPicPr>
          <p:cNvPr id="9" name="Picture 8"/>
          <p:cNvPicPr>
            <a:picLocks noChangeAspect="1"/>
          </p:cNvPicPr>
          <p:nvPr/>
        </p:nvPicPr>
        <p:blipFill>
          <a:blip r:embed="rId4"/>
          <a:stretch>
            <a:fillRect/>
          </a:stretch>
        </p:blipFill>
        <p:spPr>
          <a:xfrm>
            <a:off x="1605935" y="3743386"/>
            <a:ext cx="2807056" cy="213402"/>
          </a:xfrm>
          <a:prstGeom prst="rect">
            <a:avLst/>
          </a:prstGeom>
        </p:spPr>
      </p:pic>
    </p:spTree>
    <p:extLst>
      <p:ext uri="{BB962C8B-B14F-4D97-AF65-F5344CB8AC3E}">
        <p14:creationId xmlns:p14="http://schemas.microsoft.com/office/powerpoint/2010/main" val="2776327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Important Points</a:t>
            </a:r>
            <a:endParaRPr lang="en-US" dirty="0"/>
          </a:p>
        </p:txBody>
      </p:sp>
      <p:sp>
        <p:nvSpPr>
          <p:cNvPr id="3" name="Content Placeholder 2"/>
          <p:cNvSpPr>
            <a:spLocks noGrp="1"/>
          </p:cNvSpPr>
          <p:nvPr>
            <p:ph sz="quarter" idx="15"/>
          </p:nvPr>
        </p:nvSpPr>
        <p:spPr>
          <a:xfrm>
            <a:off x="719138" y="879561"/>
            <a:ext cx="8042307" cy="3684501"/>
          </a:xfrm>
        </p:spPr>
        <p:txBody>
          <a:bodyPr>
            <a:noAutofit/>
          </a:bodyPr>
          <a:lstStyle/>
          <a:p>
            <a:r>
              <a:rPr lang="en-US" sz="1800" dirty="0"/>
              <a:t>v-model is a directive that creates a two-way binding between an input element and a property in the Vue instance.</a:t>
            </a:r>
          </a:p>
          <a:p>
            <a:r>
              <a:rPr lang="en-US" sz="1800" dirty="0"/>
              <a:t>The v-model directive can be used with various form input elements such as input, select, and textarea.</a:t>
            </a:r>
          </a:p>
          <a:p>
            <a:r>
              <a:rPr lang="en-US" sz="1800" dirty="0"/>
              <a:t>When a user interacts with the form input element, the value is automatically synced with the Vue instance property specified in v-model, and when the Vue instance property changes, the form input element is automatically updated</a:t>
            </a:r>
            <a:r>
              <a:rPr lang="en-US" sz="1800" dirty="0" smtClean="0"/>
              <a:t>.</a:t>
            </a:r>
            <a:endParaRPr lang="en-US" sz="1800" dirty="0"/>
          </a:p>
        </p:txBody>
      </p:sp>
    </p:spTree>
    <p:extLst>
      <p:ext uri="{BB962C8B-B14F-4D97-AF65-F5344CB8AC3E}">
        <p14:creationId xmlns:p14="http://schemas.microsoft.com/office/powerpoint/2010/main" val="184993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 – Day 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7594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702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r>
              <a:rPr lang="en-US" dirty="0" smtClean="0"/>
              <a:t> </a:t>
            </a:r>
            <a:endParaRPr lang="en-US" dirty="0"/>
          </a:p>
        </p:txBody>
      </p:sp>
      <p:sp>
        <p:nvSpPr>
          <p:cNvPr id="3" name="Content Placeholder 2"/>
          <p:cNvSpPr>
            <a:spLocks noGrp="1"/>
          </p:cNvSpPr>
          <p:nvPr>
            <p:ph sz="quarter" idx="15"/>
          </p:nvPr>
        </p:nvSpPr>
        <p:spPr/>
        <p:txBody>
          <a:bodyPr>
            <a:normAutofit/>
          </a:bodyPr>
          <a:lstStyle/>
          <a:p>
            <a:r>
              <a:rPr lang="en-US" sz="1800" dirty="0"/>
              <a:t>Props</a:t>
            </a:r>
          </a:p>
          <a:p>
            <a:r>
              <a:rPr lang="en-US" sz="1800" dirty="0" smtClean="0"/>
              <a:t>Directives</a:t>
            </a:r>
            <a:endParaRPr lang="en-US" sz="1800" dirty="0"/>
          </a:p>
          <a:p>
            <a:pPr lvl="1"/>
            <a:r>
              <a:rPr lang="en-US" dirty="0"/>
              <a:t>v-bind</a:t>
            </a:r>
          </a:p>
          <a:p>
            <a:pPr lvl="1"/>
            <a:r>
              <a:rPr lang="en-US" dirty="0"/>
              <a:t>v-html</a:t>
            </a:r>
          </a:p>
          <a:p>
            <a:pPr lvl="1"/>
            <a:r>
              <a:rPr lang="en-US" dirty="0"/>
              <a:t>v-for ( List Rendering )</a:t>
            </a:r>
          </a:p>
          <a:p>
            <a:pPr lvl="1"/>
            <a:r>
              <a:rPr lang="en-US" dirty="0"/>
              <a:t>v-model (Two way data binding </a:t>
            </a:r>
            <a:r>
              <a:rPr lang="en-US" dirty="0" smtClean="0"/>
              <a:t>)</a:t>
            </a:r>
            <a:endParaRPr lang="en-US" sz="1800" dirty="0" smtClean="0"/>
          </a:p>
          <a:p>
            <a:pPr marL="0" indent="0">
              <a:buNone/>
            </a:pPr>
            <a:endParaRPr lang="en-US" sz="1800" dirty="0" smtClean="0"/>
          </a:p>
        </p:txBody>
      </p:sp>
    </p:spTree>
    <p:extLst>
      <p:ext uri="{BB962C8B-B14F-4D97-AF65-F5344CB8AC3E}">
        <p14:creationId xmlns:p14="http://schemas.microsoft.com/office/powerpoint/2010/main" val="171830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Content Placeholder 2"/>
          <p:cNvSpPr>
            <a:spLocks noGrp="1"/>
          </p:cNvSpPr>
          <p:nvPr>
            <p:ph sz="quarter" idx="15"/>
          </p:nvPr>
        </p:nvSpPr>
        <p:spPr/>
        <p:txBody>
          <a:bodyPr>
            <a:noAutofit/>
          </a:bodyPr>
          <a:lstStyle/>
          <a:p>
            <a:r>
              <a:rPr lang="en-US" sz="1800" dirty="0"/>
              <a:t>Props are custom attributes that can be passed into the component from its parent component</a:t>
            </a:r>
            <a:r>
              <a:rPr lang="en-US" sz="1800" dirty="0" smtClean="0"/>
              <a:t>.</a:t>
            </a:r>
          </a:p>
          <a:p>
            <a:r>
              <a:rPr lang="en-US" sz="1800" dirty="0"/>
              <a:t>Here are a few key points to understand about props in Vue.js</a:t>
            </a:r>
            <a:r>
              <a:rPr lang="en-US" sz="1800" dirty="0" smtClean="0"/>
              <a:t>:</a:t>
            </a:r>
          </a:p>
          <a:p>
            <a:pPr lvl="1"/>
            <a:r>
              <a:rPr lang="en-US" dirty="0"/>
              <a:t>Props are used to pass data from a parent component to a child component.</a:t>
            </a:r>
          </a:p>
          <a:p>
            <a:pPr lvl="1"/>
            <a:r>
              <a:rPr lang="en-US" dirty="0"/>
              <a:t>Props are defined in the parent component and then passed down to the child component as attributes.</a:t>
            </a:r>
          </a:p>
          <a:p>
            <a:pPr lvl="1"/>
            <a:r>
              <a:rPr lang="en-US" dirty="0"/>
              <a:t>The child component can use the props in its template or script to customize its behavior or appearance.</a:t>
            </a:r>
          </a:p>
          <a:p>
            <a:pPr lvl="1"/>
            <a:r>
              <a:rPr lang="en-US" dirty="0"/>
              <a:t>Props are reactive, which means that if the value of a prop changes in the parent component, the child component will automatically update to reflect the new value.</a:t>
            </a:r>
          </a:p>
          <a:p>
            <a:pPr lvl="1"/>
            <a:r>
              <a:rPr lang="en-US" dirty="0"/>
              <a:t>Props are validated, which means that you can specify the type and other requirements for a prop to ensure that it is used correctly.</a:t>
            </a:r>
          </a:p>
          <a:p>
            <a:pPr marL="0" indent="0">
              <a:buNone/>
            </a:pPr>
            <a:endParaRPr lang="en-US" sz="1800" dirty="0"/>
          </a:p>
        </p:txBody>
      </p:sp>
    </p:spTree>
    <p:extLst>
      <p:ext uri="{BB962C8B-B14F-4D97-AF65-F5344CB8AC3E}">
        <p14:creationId xmlns:p14="http://schemas.microsoft.com/office/powerpoint/2010/main" val="2865524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Content Placeholder 2"/>
          <p:cNvSpPr>
            <a:spLocks noGrp="1"/>
          </p:cNvSpPr>
          <p:nvPr>
            <p:ph sz="quarter" idx="15"/>
          </p:nvPr>
        </p:nvSpPr>
        <p:spPr/>
        <p:txBody>
          <a:bodyPr>
            <a:noAutofit/>
          </a:bodyPr>
          <a:lstStyle/>
          <a:p>
            <a:r>
              <a:rPr lang="en-US" sz="1800" dirty="0" smtClean="0"/>
              <a:t>Props </a:t>
            </a:r>
            <a:r>
              <a:rPr lang="en-US" sz="1800" dirty="0"/>
              <a:t>are an important part of Vue.js because they allow you to create reusable and flexible components that can be easily customized to suit different use cases</a:t>
            </a:r>
            <a:r>
              <a:rPr lang="en-US" sz="1800" dirty="0" smtClean="0"/>
              <a:t>.</a:t>
            </a:r>
          </a:p>
          <a:p>
            <a:r>
              <a:rPr lang="en-US" sz="1800" dirty="0" smtClean="0"/>
              <a:t> </a:t>
            </a:r>
            <a:r>
              <a:rPr lang="en-US" sz="1800" dirty="0"/>
              <a:t>By passing data down through props, you can build complex user interfaces that are easy to maintain and extend.</a:t>
            </a:r>
          </a:p>
          <a:p>
            <a:pPr marL="0" indent="0">
              <a:buNone/>
            </a:pPr>
            <a:endParaRPr lang="en-US" sz="1800" dirty="0"/>
          </a:p>
        </p:txBody>
      </p:sp>
    </p:spTree>
    <p:extLst>
      <p:ext uri="{BB962C8B-B14F-4D97-AF65-F5344CB8AC3E}">
        <p14:creationId xmlns:p14="http://schemas.microsoft.com/office/powerpoint/2010/main" val="4252414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defineProps </a:t>
            </a:r>
          </a:p>
        </p:txBody>
      </p:sp>
      <p:sp>
        <p:nvSpPr>
          <p:cNvPr id="3" name="Content Placeholder 2"/>
          <p:cNvSpPr>
            <a:spLocks noGrp="1"/>
          </p:cNvSpPr>
          <p:nvPr>
            <p:ph sz="quarter" idx="15"/>
          </p:nvPr>
        </p:nvSpPr>
        <p:spPr/>
        <p:txBody>
          <a:bodyPr>
            <a:noAutofit/>
          </a:bodyPr>
          <a:lstStyle/>
          <a:p>
            <a:r>
              <a:rPr lang="en-US" sz="1800" dirty="0"/>
              <a:t>defineProps is a built-in macro in Vue.js that is used to define the props that a component accepts</a:t>
            </a:r>
            <a:r>
              <a:rPr lang="en-US" sz="1800" dirty="0" smtClean="0"/>
              <a:t>.</a:t>
            </a:r>
            <a:endParaRPr lang="en-US" sz="1800" dirty="0"/>
          </a:p>
          <a:p>
            <a:r>
              <a:rPr lang="en-US" sz="1800" dirty="0"/>
              <a:t>defineProps is used in the script section of a component to declare the props that the component expects to receive</a:t>
            </a:r>
            <a:r>
              <a:rPr lang="en-US" sz="1800" dirty="0" smtClean="0"/>
              <a:t>.</a:t>
            </a:r>
            <a:endParaRPr lang="en-US" sz="1800" dirty="0"/>
          </a:p>
          <a:p>
            <a:r>
              <a:rPr lang="en-US" sz="1800" dirty="0"/>
              <a:t>When defining props with defineProps, you can specify their name, type, default value, and other options</a:t>
            </a:r>
            <a:r>
              <a:rPr lang="en-US" sz="1800" dirty="0" smtClean="0"/>
              <a:t>.</a:t>
            </a:r>
            <a:endParaRPr lang="en-US" sz="1800" dirty="0"/>
          </a:p>
          <a:p>
            <a:r>
              <a:rPr lang="en-US" sz="1800" dirty="0"/>
              <a:t>Props defined with defineProps are reactive, which means that if the value of a prop changes in the parent component, the child component will automatically update to reflect the new value</a:t>
            </a:r>
            <a:r>
              <a:rPr lang="en-US" sz="1800" dirty="0" smtClean="0"/>
              <a:t>.</a:t>
            </a:r>
            <a:endParaRPr lang="en-US" sz="1800" dirty="0"/>
          </a:p>
        </p:txBody>
      </p:sp>
    </p:spTree>
    <p:extLst>
      <p:ext uri="{BB962C8B-B14F-4D97-AF65-F5344CB8AC3E}">
        <p14:creationId xmlns:p14="http://schemas.microsoft.com/office/powerpoint/2010/main" val="319845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Example </a:t>
            </a:r>
            <a:endParaRPr lang="en-US" dirty="0"/>
          </a:p>
        </p:txBody>
      </p:sp>
      <p:pic>
        <p:nvPicPr>
          <p:cNvPr id="4" name="Content Placeholder 3"/>
          <p:cNvPicPr>
            <a:picLocks noGrp="1" noChangeAspect="1"/>
          </p:cNvPicPr>
          <p:nvPr>
            <p:ph sz="quarter" idx="15"/>
          </p:nvPr>
        </p:nvPicPr>
        <p:blipFill>
          <a:blip r:embed="rId2"/>
          <a:stretch>
            <a:fillRect/>
          </a:stretch>
        </p:blipFill>
        <p:spPr>
          <a:xfrm>
            <a:off x="719572" y="851483"/>
            <a:ext cx="5069012" cy="3684588"/>
          </a:xfrm>
          <a:prstGeom prst="rect">
            <a:avLst/>
          </a:prstGeom>
        </p:spPr>
      </p:pic>
      <p:pic>
        <p:nvPicPr>
          <p:cNvPr id="5" name="Picture 4"/>
          <p:cNvPicPr>
            <a:picLocks noChangeAspect="1"/>
          </p:cNvPicPr>
          <p:nvPr/>
        </p:nvPicPr>
        <p:blipFill>
          <a:blip r:embed="rId3"/>
          <a:stretch>
            <a:fillRect/>
          </a:stretch>
        </p:blipFill>
        <p:spPr>
          <a:xfrm>
            <a:off x="1318205" y="4536071"/>
            <a:ext cx="3871745" cy="300468"/>
          </a:xfrm>
          <a:prstGeom prst="rect">
            <a:avLst/>
          </a:prstGeom>
        </p:spPr>
      </p:pic>
      <p:sp>
        <p:nvSpPr>
          <p:cNvPr id="6" name="TextBox 5"/>
          <p:cNvSpPr txBox="1"/>
          <p:nvPr/>
        </p:nvSpPr>
        <p:spPr>
          <a:xfrm>
            <a:off x="5980922" y="851483"/>
            <a:ext cx="2780523"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This Vue.js component represents a blog post, with a title and content passed in as </a:t>
            </a:r>
            <a:r>
              <a:rPr lang="en-US" sz="1800" dirty="0" smtClean="0"/>
              <a:t>props. </a:t>
            </a:r>
          </a:p>
          <a:p>
            <a:pPr marL="285750" indent="-285750">
              <a:buFont typeface="Arial" panose="020B0604020202020204" pitchFamily="34" charset="0"/>
              <a:buChar char="•"/>
            </a:pPr>
            <a:r>
              <a:rPr lang="en-US" sz="1800" dirty="0" smtClean="0"/>
              <a:t>The </a:t>
            </a:r>
            <a:r>
              <a:rPr lang="en-US" sz="1800" dirty="0"/>
              <a:t>defineProps function defines the title and content props with their respective types and requirements. </a:t>
            </a:r>
            <a:endParaRPr lang="en-US" sz="1800" dirty="0" smtClean="0"/>
          </a:p>
          <a:p>
            <a:pPr marL="285750" indent="-285750">
              <a:buFont typeface="Arial" panose="020B0604020202020204" pitchFamily="34" charset="0"/>
              <a:buChar char="•"/>
            </a:pPr>
            <a:r>
              <a:rPr lang="en-US" sz="1800" dirty="0" smtClean="0"/>
              <a:t>The </a:t>
            </a:r>
            <a:r>
              <a:rPr lang="en-US" sz="1800" dirty="0"/>
              <a:t>template renders the title and content props in </a:t>
            </a:r>
            <a:r>
              <a:rPr lang="en-US" sz="1800" dirty="0" smtClean="0"/>
              <a:t>HTML.</a:t>
            </a:r>
            <a:endParaRPr lang="en-US" sz="1800" dirty="0"/>
          </a:p>
        </p:txBody>
      </p:sp>
    </p:spTree>
    <p:extLst>
      <p:ext uri="{BB962C8B-B14F-4D97-AF65-F5344CB8AC3E}">
        <p14:creationId xmlns:p14="http://schemas.microsoft.com/office/powerpoint/2010/main" val="418238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MyBlog.vue in App.vue</a:t>
            </a:r>
            <a:endParaRPr lang="en-US" dirty="0"/>
          </a:p>
        </p:txBody>
      </p:sp>
      <p:pic>
        <p:nvPicPr>
          <p:cNvPr id="7" name="Picture 6"/>
          <p:cNvPicPr>
            <a:picLocks noChangeAspect="1"/>
          </p:cNvPicPr>
          <p:nvPr/>
        </p:nvPicPr>
        <p:blipFill>
          <a:blip r:embed="rId2"/>
          <a:stretch>
            <a:fillRect/>
          </a:stretch>
        </p:blipFill>
        <p:spPr>
          <a:xfrm>
            <a:off x="719572" y="1468912"/>
            <a:ext cx="4085916" cy="2048729"/>
          </a:xfrm>
          <a:prstGeom prst="rect">
            <a:avLst/>
          </a:prstGeom>
        </p:spPr>
      </p:pic>
      <p:pic>
        <p:nvPicPr>
          <p:cNvPr id="8" name="Picture 7"/>
          <p:cNvPicPr>
            <a:picLocks noChangeAspect="1"/>
          </p:cNvPicPr>
          <p:nvPr/>
        </p:nvPicPr>
        <p:blipFill>
          <a:blip r:embed="rId3"/>
          <a:stretch>
            <a:fillRect/>
          </a:stretch>
        </p:blipFill>
        <p:spPr>
          <a:xfrm>
            <a:off x="1582062" y="3628799"/>
            <a:ext cx="2360936" cy="257683"/>
          </a:xfrm>
          <a:prstGeom prst="rect">
            <a:avLst/>
          </a:prstGeom>
        </p:spPr>
      </p:pic>
      <p:pic>
        <p:nvPicPr>
          <p:cNvPr id="9" name="Picture 8"/>
          <p:cNvPicPr>
            <a:picLocks noChangeAspect="1"/>
          </p:cNvPicPr>
          <p:nvPr/>
        </p:nvPicPr>
        <p:blipFill>
          <a:blip r:embed="rId4"/>
          <a:stretch>
            <a:fillRect/>
          </a:stretch>
        </p:blipFill>
        <p:spPr>
          <a:xfrm>
            <a:off x="5225142" y="1237632"/>
            <a:ext cx="3231015" cy="2648850"/>
          </a:xfrm>
          <a:prstGeom prst="rect">
            <a:avLst/>
          </a:prstGeom>
        </p:spPr>
      </p:pic>
    </p:spTree>
    <p:extLst>
      <p:ext uri="{BB962C8B-B14F-4D97-AF65-F5344CB8AC3E}">
        <p14:creationId xmlns:p14="http://schemas.microsoft.com/office/powerpoint/2010/main" val="237271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5"/>
          </p:nvPr>
        </p:nvSpPr>
        <p:spPr/>
        <p:txBody>
          <a:bodyPr>
            <a:normAutofit/>
          </a:bodyPr>
          <a:lstStyle/>
          <a:p>
            <a:r>
              <a:rPr lang="en-US" sz="1800" dirty="0"/>
              <a:t>Directives are special attributes in Vue that allow you to apply reactive </a:t>
            </a:r>
            <a:r>
              <a:rPr lang="en-US" sz="1800" dirty="0" smtClean="0"/>
              <a:t>behavior </a:t>
            </a:r>
            <a:r>
              <a:rPr lang="en-US" sz="1800" dirty="0"/>
              <a:t>to elements in your templates. </a:t>
            </a:r>
            <a:endParaRPr lang="en-US" sz="1800" dirty="0" smtClean="0"/>
          </a:p>
          <a:p>
            <a:r>
              <a:rPr lang="en-US" sz="1800" dirty="0" smtClean="0"/>
              <a:t>Directives </a:t>
            </a:r>
            <a:r>
              <a:rPr lang="en-US" sz="1800" dirty="0"/>
              <a:t>are denoted by the </a:t>
            </a:r>
            <a:r>
              <a:rPr lang="en-US" sz="1800" b="1" dirty="0"/>
              <a:t>v-</a:t>
            </a:r>
            <a:r>
              <a:rPr lang="en-US" sz="1800" dirty="0"/>
              <a:t> prefix in the attribute name</a:t>
            </a:r>
            <a:r>
              <a:rPr lang="en-US" sz="1800" dirty="0" smtClean="0"/>
              <a:t>.</a:t>
            </a:r>
          </a:p>
          <a:p>
            <a:r>
              <a:rPr lang="en-US" sz="1800" dirty="0"/>
              <a:t>Directives provide a concise and powerful way to create dynamic and reactive templates in Vue. By binding elements to data properties and expressions, directives allow you to create complex and interactive user interfaces with minimal code.</a:t>
            </a:r>
            <a:endParaRPr lang="en-US" sz="1800" dirty="0" smtClean="0"/>
          </a:p>
        </p:txBody>
      </p:sp>
    </p:spTree>
    <p:extLst>
      <p:ext uri="{BB962C8B-B14F-4D97-AF65-F5344CB8AC3E}">
        <p14:creationId xmlns:p14="http://schemas.microsoft.com/office/powerpoint/2010/main" val="905691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Custom W-CO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D0888729-CA5C-4F4B-A186-6EC0E9CD9A04}"/>
    </a:ext>
  </a:extLst>
</a:theme>
</file>

<file path=ppt/theme/theme10.xml><?xml version="1.0" encoding="utf-8"?>
<a:theme xmlns:a="http://schemas.openxmlformats.org/drawingml/2006/main" name="3DEXCI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9D410EA-C332-4948-AC4C-404A73DC5525}"/>
    </a:ext>
  </a:extLst>
</a:theme>
</file>

<file path=ppt/theme/theme11.xml><?xml version="1.0" encoding="utf-8"?>
<a:theme xmlns:a="http://schemas.openxmlformats.org/drawingml/2006/main" name="SIMUL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7F32664-54D5-4ADF-BD66-428B86FBC754}"/>
    </a:ext>
  </a:extLst>
</a:theme>
</file>

<file path=ppt/theme/theme12.xml><?xml version="1.0" encoding="utf-8"?>
<a:theme xmlns:a="http://schemas.openxmlformats.org/drawingml/2006/main" name="DELM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21B6788-449B-4BCC-8100-DE8ED9AF99AC}"/>
    </a:ext>
  </a:extLst>
</a:theme>
</file>

<file path=ppt/theme/theme13.xml><?xml version="1.0" encoding="utf-8"?>
<a:theme xmlns:a="http://schemas.openxmlformats.org/drawingml/2006/main" name="MEDIDAT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B58FB3D9-3663-4EB6-AFBA-ACEA5D3D3960}"/>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T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7C1F2B64-A7B6-447A-8061-A6DCF4B6C3BF}"/>
    </a:ext>
  </a:extLst>
</a:theme>
</file>

<file path=ppt/theme/theme3.xml><?xml version="1.0" encoding="utf-8"?>
<a:theme xmlns:a="http://schemas.openxmlformats.org/drawingml/2006/main" name="BI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25BD6B7E-946A-4193-B169-0B00EE62DB81}"/>
    </a:ext>
  </a:extLst>
</a:theme>
</file>

<file path=ppt/theme/theme4.xml><?xml version="1.0" encoding="utf-8"?>
<a:theme xmlns:a="http://schemas.openxmlformats.org/drawingml/2006/main" name="GE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817BB683-5AED-4DA2-8B7C-0F84E1AA2FFD}"/>
    </a:ext>
  </a:extLst>
</a:theme>
</file>

<file path=ppt/theme/theme5.xml><?xml version="1.0" encoding="utf-8"?>
<a:theme xmlns:a="http://schemas.openxmlformats.org/drawingml/2006/main" name="SOLIDWORK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413A5E60-2BDD-4CAB-88ED-5B045221A30C}"/>
    </a:ext>
  </a:extLst>
</a:theme>
</file>

<file path=ppt/theme/theme6.xml><?xml version="1.0" encoding="utf-8"?>
<a:theme xmlns:a="http://schemas.openxmlformats.org/drawingml/2006/main" name="3D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9C30CA25-9DA5-4C6D-8DA0-99E8686B79B8}"/>
    </a:ext>
  </a:extLst>
</a:theme>
</file>

<file path=ppt/theme/theme7.xml><?xml version="1.0" encoding="utf-8"?>
<a:theme xmlns:a="http://schemas.openxmlformats.org/drawingml/2006/main" name="EN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95D9A3A-1C87-44B4-8884-6CC270157715}"/>
    </a:ext>
  </a:extLst>
</a:theme>
</file>

<file path=ppt/theme/theme8.xml><?xml version="1.0" encoding="utf-8"?>
<a:theme xmlns:a="http://schemas.openxmlformats.org/drawingml/2006/main" name="NETVIBE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35EB499-5650-4736-AF49-C4F1EF85A11F}"/>
    </a:ext>
  </a:extLst>
</a:theme>
</file>

<file path=ppt/theme/theme9.xml><?xml version="1.0" encoding="utf-8"?>
<a:theme xmlns:a="http://schemas.openxmlformats.org/drawingml/2006/main" name="CENTRICPLM">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BC6B7DD-C805-4E8E-A1C5-D5D40D5C6EE1}"/>
    </a:ext>
  </a:extLst>
</a:theme>
</file>

<file path=docProps/app.xml><?xml version="1.0" encoding="utf-8"?>
<Properties xmlns="http://schemas.openxmlformats.org/officeDocument/2006/extended-properties" xmlns:vt="http://schemas.openxmlformats.org/officeDocument/2006/docPropsVTypes">
  <Template>blank</Template>
  <TotalTime>8860</TotalTime>
  <Words>1179</Words>
  <Application>Microsoft Office PowerPoint</Application>
  <PresentationFormat>On-screen Show (16:9)</PresentationFormat>
  <Paragraphs>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20</vt:i4>
      </vt:variant>
    </vt:vector>
  </HeadingPairs>
  <TitlesOfParts>
    <vt:vector size="39" baseType="lpstr">
      <vt:lpstr>3ds Condensed</vt:lpstr>
      <vt:lpstr>3ds Light</vt:lpstr>
      <vt:lpstr>Arial</vt:lpstr>
      <vt:lpstr>Arial Narrow</vt:lpstr>
      <vt:lpstr>Calibri</vt:lpstr>
      <vt:lpstr>Wingdings 3</vt:lpstr>
      <vt:lpstr>CORPORATE</vt:lpstr>
      <vt:lpstr>CATIA</vt:lpstr>
      <vt:lpstr>BIOVIA</vt:lpstr>
      <vt:lpstr>GEOVIA</vt:lpstr>
      <vt:lpstr>SOLIDWORKS</vt:lpstr>
      <vt:lpstr>3DVIA</vt:lpstr>
      <vt:lpstr>ENOVIA</vt:lpstr>
      <vt:lpstr>NETVIBES</vt:lpstr>
      <vt:lpstr>CENTRICPLM</vt:lpstr>
      <vt:lpstr>3DEXCITE</vt:lpstr>
      <vt:lpstr>SIMULIA</vt:lpstr>
      <vt:lpstr>DELMIA</vt:lpstr>
      <vt:lpstr>MEDIDATA</vt:lpstr>
      <vt:lpstr>Vue</vt:lpstr>
      <vt:lpstr>Vue – Day 3</vt:lpstr>
      <vt:lpstr>Agenda </vt:lpstr>
      <vt:lpstr>Props</vt:lpstr>
      <vt:lpstr>Props</vt:lpstr>
      <vt:lpstr>defineProps </vt:lpstr>
      <vt:lpstr>Props Example </vt:lpstr>
      <vt:lpstr>Importing MyBlog.vue in App.vue</vt:lpstr>
      <vt:lpstr>Directives</vt:lpstr>
      <vt:lpstr>Directives</vt:lpstr>
      <vt:lpstr>v-bind</vt:lpstr>
      <vt:lpstr>v-bind – Important Points</vt:lpstr>
      <vt:lpstr>v-html</vt:lpstr>
      <vt:lpstr>v-html – Important Points</vt:lpstr>
      <vt:lpstr>v-for ( List Rendering )</vt:lpstr>
      <vt:lpstr>v-for – Important Points</vt:lpstr>
      <vt:lpstr>v-for – Important Points</vt:lpstr>
      <vt:lpstr>v-model ( Two way data binding )</vt:lpstr>
      <vt:lpstr>v-model – Important Points</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Amrita</dc:creator>
  <cp:lastModifiedBy>KAJULKAR Roshan</cp:lastModifiedBy>
  <cp:revision>192</cp:revision>
  <cp:lastPrinted>2022-07-12T06:46:00Z</cp:lastPrinted>
  <dcterms:created xsi:type="dcterms:W3CDTF">2021-06-04T07:22:08Z</dcterms:created>
  <dcterms:modified xsi:type="dcterms:W3CDTF">2023-07-26T08:54:31Z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