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84" r:id="rId5"/>
    <p:sldId id="286" r:id="rId6"/>
    <p:sldId id="287" r:id="rId7"/>
    <p:sldId id="261" r:id="rId8"/>
    <p:sldId id="302" r:id="rId9"/>
    <p:sldId id="301" r:id="rId10"/>
    <p:sldId id="297" r:id="rId11"/>
    <p:sldId id="298" r:id="rId12"/>
    <p:sldId id="299" r:id="rId13"/>
    <p:sldId id="300" r:id="rId14"/>
    <p:sldId id="294" r:id="rId15"/>
    <p:sldId id="303" r:id="rId16"/>
    <p:sldId id="29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899" autoAdjust="0"/>
  </p:normalViewPr>
  <p:slideViewPr>
    <p:cSldViewPr snapToGrid="0" snapToObjects="1" showGuides="1">
      <p:cViewPr varScale="1">
        <p:scale>
          <a:sx n="78" d="100"/>
          <a:sy n="78" d="100"/>
        </p:scale>
        <p:origin x="869" y="67"/>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4/12/2024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0D3DFC-11A7-4DDF-8AEE-A5ACE051EBF3}" type="slidenum">
              <a:rPr lang="en-US" smtClean="0"/>
              <a:t>3</a:t>
            </a:fld>
            <a:endParaRPr lang="en-US" dirty="0"/>
          </a:p>
        </p:txBody>
      </p:sp>
    </p:spTree>
    <p:extLst>
      <p:ext uri="{BB962C8B-B14F-4D97-AF65-F5344CB8AC3E}">
        <p14:creationId xmlns:p14="http://schemas.microsoft.com/office/powerpoint/2010/main" val="2964657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hyperlink" Target="https://youtu.be/8C0MKaIR-EE?si=S24DmohO0-DbkK1q" TargetMode="External"/><Relationship Id="rId2" Type="http://schemas.openxmlformats.org/officeDocument/2006/relationships/image" Target="../media/image14.jpeg"/><Relationship Id="rId1" Type="http://schemas.openxmlformats.org/officeDocument/2006/relationships/slideLayout" Target="../slideLayouts/slideLayout3.xml"/><Relationship Id="rId6" Type="http://schemas.openxmlformats.org/officeDocument/2006/relationships/hyperlink" Target="https://community.tableau.com/s/question/0D54T00000C6Ri6SAF/tableau-table-graph" TargetMode="External"/><Relationship Id="rId5" Type="http://schemas.openxmlformats.org/officeDocument/2006/relationships/hyperlink" Target="https://stackoverflow.com/questions/69015518/line-graphs-in-tableau" TargetMode="External"/><Relationship Id="rId4" Type="http://schemas.openxmlformats.org/officeDocument/2006/relationships/hyperlink" Target="https://stackoverflow.com/questions/49675825/tableau-desktop-add-calculated-fiel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title"/>
          </p:nvPr>
        </p:nvSpPr>
        <p:spPr>
          <a:xfrm>
            <a:off x="660400" y="1719071"/>
            <a:ext cx="6858000" cy="3157729"/>
          </a:xfrm>
        </p:spPr>
        <p:txBody>
          <a:bodyPr anchor="t">
            <a:normAutofit/>
          </a:bodyPr>
          <a:lstStyle/>
          <a:p>
            <a:r>
              <a:rPr lang="en-US" sz="5300" dirty="0"/>
              <a:t>CSIS 3860 Term Project</a:t>
            </a:r>
            <a:br>
              <a:rPr lang="en-US" sz="5600" dirty="0"/>
            </a:br>
            <a:br>
              <a:rPr lang="en-US" sz="5600" dirty="0"/>
            </a:br>
            <a:r>
              <a:rPr lang="en-US" sz="3600" dirty="0"/>
              <a:t>Road Accident Analysis</a:t>
            </a:r>
          </a:p>
        </p:txBody>
      </p:sp>
      <p:pic>
        <p:nvPicPr>
          <p:cNvPr id="2" name="Picture 1" descr="A collage of different types of cars&#10;&#10;Description automatically generated">
            <a:extLst>
              <a:ext uri="{FF2B5EF4-FFF2-40B4-BE49-F238E27FC236}">
                <a16:creationId xmlns:a16="http://schemas.microsoft.com/office/drawing/2014/main" id="{BADAA134-D14F-F020-4FAE-D929F07535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863840" y="1869440"/>
            <a:ext cx="4196080" cy="2333759"/>
          </a:xfrm>
          <a:prstGeom prst="rect">
            <a:avLst/>
          </a:prstGeom>
          <a:noFill/>
          <a:ln>
            <a:noFill/>
          </a:ln>
        </p:spPr>
      </p:pic>
      <p:sp>
        <p:nvSpPr>
          <p:cNvPr id="26" name="Subtitle 25">
            <a:extLst>
              <a:ext uri="{FF2B5EF4-FFF2-40B4-BE49-F238E27FC236}">
                <a16:creationId xmlns:a16="http://schemas.microsoft.com/office/drawing/2014/main" id="{06930851-3EE7-5B25-F590-CCB7467A2094}"/>
              </a:ext>
            </a:extLst>
          </p:cNvPr>
          <p:cNvSpPr>
            <a:spLocks noGrp="1"/>
          </p:cNvSpPr>
          <p:nvPr>
            <p:ph idx="1"/>
          </p:nvPr>
        </p:nvSpPr>
        <p:spPr>
          <a:xfrm>
            <a:off x="8026400" y="5259936"/>
            <a:ext cx="3895344" cy="1140968"/>
          </a:xfrm>
        </p:spPr>
        <p:txBody>
          <a:bodyPr>
            <a:normAutofit/>
          </a:bodyPr>
          <a:lstStyle/>
          <a:p>
            <a:pPr>
              <a:spcAft>
                <a:spcPts val="600"/>
              </a:spcAft>
            </a:pPr>
            <a:r>
              <a:rPr lang="en-US" dirty="0">
                <a:solidFill>
                  <a:schemeClr val="bg1">
                    <a:lumMod val="95000"/>
                  </a:schemeClr>
                </a:solidFill>
              </a:rPr>
              <a:t>Made By:</a:t>
            </a:r>
          </a:p>
          <a:p>
            <a:pPr>
              <a:spcAft>
                <a:spcPts val="600"/>
              </a:spcAft>
            </a:pPr>
            <a:r>
              <a:rPr lang="en-US" dirty="0">
                <a:solidFill>
                  <a:schemeClr val="bg1">
                    <a:lumMod val="95000"/>
                  </a:schemeClr>
                </a:solidFill>
              </a:rPr>
              <a:t>Arshdeep Singh Chandhok - 300381056</a:t>
            </a:r>
          </a:p>
          <a:p>
            <a:pPr>
              <a:spcAft>
                <a:spcPts val="600"/>
              </a:spcAft>
            </a:pPr>
            <a:r>
              <a:rPr lang="en-US" dirty="0">
                <a:solidFill>
                  <a:schemeClr val="bg1">
                    <a:lumMod val="95000"/>
                  </a:schemeClr>
                </a:solidFill>
              </a:rPr>
              <a:t>Tushar Shandilya - 300378305</a:t>
            </a:r>
          </a:p>
        </p:txBody>
      </p:sp>
      <p:sp>
        <p:nvSpPr>
          <p:cNvPr id="42" name="Slide Number Placeholder 3">
            <a:extLst>
              <a:ext uri="{FF2B5EF4-FFF2-40B4-BE49-F238E27FC236}">
                <a16:creationId xmlns:a16="http://schemas.microsoft.com/office/drawing/2014/main" id="{24C7E915-3581-F6BA-D089-482CA9C80416}"/>
              </a:ext>
            </a:extLst>
          </p:cNvPr>
          <p:cNvSpPr>
            <a:spLocks noGrp="1"/>
          </p:cNvSpPr>
          <p:nvPr>
            <p:ph type="sldNum" sz="quarter" idx="12"/>
          </p:nvPr>
        </p:nvSpPr>
        <p:spPr>
          <a:xfrm>
            <a:off x="3962400" y="6400904"/>
            <a:ext cx="365760" cy="246888"/>
          </a:xfrm>
        </p:spPr>
        <p:txBody>
          <a:bodyPr anchor="ctr">
            <a:normAutofit/>
          </a:bodyPr>
          <a:lstStyle/>
          <a:p>
            <a:pPr>
              <a:spcAft>
                <a:spcPts val="600"/>
              </a:spcAft>
            </a:pPr>
            <a:fld id="{8D0AFDD5-844D-364D-8AEC-50CF4D36D55D}" type="slidenum">
              <a:rPr lang="en-US" noProof="0" smtClean="0"/>
              <a:pPr>
                <a:spcAft>
                  <a:spcPts val="600"/>
                </a:spcAft>
              </a:pPr>
              <a:t>1</a:t>
            </a:fld>
            <a:endParaRPr lang="en-US" noProof="0"/>
          </a:p>
        </p:txBody>
      </p:sp>
      <p:sp>
        <p:nvSpPr>
          <p:cNvPr id="46" name="Date Placeholder 5" hidden="1">
            <a:extLst>
              <a:ext uri="{FF2B5EF4-FFF2-40B4-BE49-F238E27FC236}">
                <a16:creationId xmlns:a16="http://schemas.microsoft.com/office/drawing/2014/main" id="{4B3938B3-503A-1C55-47F0-6EDCAB28D85A}"/>
              </a:ext>
            </a:extLst>
          </p:cNvPr>
          <p:cNvSpPr>
            <a:spLocks noGrp="1"/>
          </p:cNvSpPr>
          <p:nvPr>
            <p:ph type="dt" sz="half" idx="4294967295"/>
          </p:nvPr>
        </p:nvSpPr>
        <p:spPr>
          <a:xfrm>
            <a:off x="10629145" y="6400904"/>
            <a:ext cx="640080" cy="246888"/>
          </a:xfrm>
        </p:spPr>
        <p:txBody>
          <a:bodyPr/>
          <a:lstStyle/>
          <a:p>
            <a:pPr>
              <a:spcAft>
                <a:spcPts val="600"/>
              </a:spcAft>
            </a:pPr>
            <a:r>
              <a:rPr lang="en-US" noProof="0"/>
              <a:t>20XX</a:t>
            </a:r>
          </a:p>
        </p:txBody>
      </p:sp>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a:xfrm>
            <a:off x="1139952" y="512064"/>
            <a:ext cx="9912096" cy="1014984"/>
          </a:xfrm>
        </p:spPr>
        <p:txBody>
          <a:bodyPr anchor="ctr">
            <a:normAutofit/>
          </a:bodyPr>
          <a:lstStyle/>
          <a:p>
            <a:r>
              <a:rPr lang="en-US" dirty="0"/>
              <a:t>Packed Bubbles</a:t>
            </a:r>
          </a:p>
        </p:txBody>
      </p:sp>
      <p:sp>
        <p:nvSpPr>
          <p:cNvPr id="27" name="Text Placeholder 2">
            <a:extLst>
              <a:ext uri="{FF2B5EF4-FFF2-40B4-BE49-F238E27FC236}">
                <a16:creationId xmlns:a16="http://schemas.microsoft.com/office/drawing/2014/main" id="{93680BC2-35FD-F3BF-0EA9-F0FD1126338F}"/>
              </a:ext>
            </a:extLst>
          </p:cNvPr>
          <p:cNvSpPr>
            <a:spLocks noGrp="1"/>
          </p:cNvSpPr>
          <p:nvPr>
            <p:ph idx="1"/>
          </p:nvPr>
        </p:nvSpPr>
        <p:spPr>
          <a:xfrm>
            <a:off x="484632" y="1810512"/>
            <a:ext cx="5404866" cy="4160520"/>
          </a:xfrm>
        </p:spPr>
        <p:txBody>
          <a:bodyPr>
            <a:normAutofit/>
          </a:bodyPr>
          <a:lstStyle/>
          <a:p>
            <a:r>
              <a:rPr lang="en-US" dirty="0"/>
              <a:t>Vehicle vs Casualties</a:t>
            </a:r>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a:xfrm>
            <a:off x="838200" y="6400904"/>
            <a:ext cx="365760" cy="246888"/>
          </a:xfrm>
        </p:spPr>
        <p:txBody>
          <a:bodyPr anchor="ctr">
            <a:normAutofit/>
          </a:bodyPr>
          <a:lstStyle/>
          <a:p>
            <a:pPr>
              <a:spcAft>
                <a:spcPts val="600"/>
              </a:spcAft>
            </a:pPr>
            <a:fld id="{8D0AFDD5-844D-364D-8AEC-50CF4D36D55D}" type="slidenum">
              <a:rPr lang="en-US" smtClean="0"/>
              <a:pPr>
                <a:spcAft>
                  <a:spcPts val="600"/>
                </a:spcAft>
              </a:pPr>
              <a:t>10</a:t>
            </a:fld>
            <a:endParaRPr lang="en-US"/>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a:xfrm>
            <a:off x="5364480" y="6400904"/>
            <a:ext cx="1463040" cy="246888"/>
          </a:xfrm>
        </p:spPr>
        <p:txBody>
          <a:bodyPr anchor="ctr">
            <a:normAutofit/>
          </a:bodyPr>
          <a:lstStyle/>
          <a:p>
            <a:pPr>
              <a:spcAft>
                <a:spcPts val="600"/>
              </a:spcAft>
            </a:pPr>
            <a:r>
              <a:rPr lang="en-US" dirty="0"/>
              <a:t>Road Accidents</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a:xfrm>
            <a:off x="10629145" y="6400904"/>
            <a:ext cx="640080" cy="246888"/>
          </a:xfrm>
        </p:spPr>
        <p:txBody>
          <a:bodyPr anchor="ctr">
            <a:normAutofit/>
          </a:bodyPr>
          <a:lstStyle/>
          <a:p>
            <a:pPr>
              <a:spcAft>
                <a:spcPts val="600"/>
              </a:spcAft>
            </a:pPr>
            <a:r>
              <a:rPr lang="en-US" dirty="0"/>
              <a:t>2024</a:t>
            </a:r>
          </a:p>
        </p:txBody>
      </p:sp>
      <p:pic>
        <p:nvPicPr>
          <p:cNvPr id="8" name="Picture 7" descr="A diagram of a circle&#10;&#10;Description automatically generated with medium confidence">
            <a:extLst>
              <a:ext uri="{FF2B5EF4-FFF2-40B4-BE49-F238E27FC236}">
                <a16:creationId xmlns:a16="http://schemas.microsoft.com/office/drawing/2014/main" id="{7B422772-2ADD-64DC-4475-EE91FF3C6750}"/>
              </a:ext>
            </a:extLst>
          </p:cNvPr>
          <p:cNvPicPr>
            <a:picLocks noChangeAspect="1"/>
          </p:cNvPicPr>
          <p:nvPr/>
        </p:nvPicPr>
        <p:blipFill rotWithShape="1">
          <a:blip r:embed="rId2"/>
          <a:srcRect l="25989" r="4835"/>
          <a:stretch/>
        </p:blipFill>
        <p:spPr>
          <a:xfrm>
            <a:off x="6079998" y="1810512"/>
            <a:ext cx="5404866" cy="4160520"/>
          </a:xfrm>
          <a:prstGeom prst="rect">
            <a:avLst/>
          </a:prstGeom>
          <a:noFill/>
        </p:spPr>
      </p:pic>
    </p:spTree>
    <p:extLst>
      <p:ext uri="{BB962C8B-B14F-4D97-AF65-F5344CB8AC3E}">
        <p14:creationId xmlns:p14="http://schemas.microsoft.com/office/powerpoint/2010/main" val="2092729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p:txBody>
          <a:bodyPr/>
          <a:lstStyle/>
          <a:p>
            <a:r>
              <a:rPr lang="en-US" altLang="zh-CN" dirty="0"/>
              <a:t>Conclusion</a:t>
            </a:r>
            <a:br>
              <a:rPr lang="en-US" dirty="0"/>
            </a:br>
            <a:endParaRPr lang="en-US"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5961888" y="3056128"/>
            <a:ext cx="5244592" cy="1495552"/>
          </a:xfrm>
        </p:spPr>
        <p:txBody>
          <a:bodyPr/>
          <a:lstStyle/>
          <a:p>
            <a:r>
              <a:rPr lang="en-US" altLang="zh-CN" dirty="0"/>
              <a:t>This study uses Tableau to visualize road accident data, exploring casualties, severity, vehicle types, monthly trends, and urban-rural disparities. It advocates tailored interventions based on the unequal distribution of injuries. The study promotes data-driven approaches to enhance road safety, saving lives, and improving public health.</a:t>
            </a:r>
            <a:endParaRPr lang="en-US" dirty="0"/>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11</a:t>
            </a:fld>
            <a:endParaRPr lang="en-US" dirty="0"/>
          </a:p>
        </p:txBody>
      </p:sp>
      <p:pic>
        <p:nvPicPr>
          <p:cNvPr id="5124" name="Picture 4">
            <a:extLst>
              <a:ext uri="{FF2B5EF4-FFF2-40B4-BE49-F238E27FC236}">
                <a16:creationId xmlns:a16="http://schemas.microsoft.com/office/drawing/2014/main" id="{8DDAF9E5-6C1C-21BE-4B68-F77C810F8F72}"/>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28999" r="2899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722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a:xfrm>
            <a:off x="1389888" y="1719072"/>
            <a:ext cx="5038344" cy="1709928"/>
          </a:xfrm>
        </p:spPr>
        <p:txBody>
          <a:bodyPr anchor="t">
            <a:normAutofit/>
          </a:bodyPr>
          <a:lstStyle/>
          <a:p>
            <a:r>
              <a:rPr lang="en-US" altLang="zh-CN" dirty="0"/>
              <a:t>References</a:t>
            </a:r>
            <a:endParaRPr lang="en-US" dirty="0"/>
          </a:p>
        </p:txBody>
      </p:sp>
      <p:pic>
        <p:nvPicPr>
          <p:cNvPr id="3074" name="Picture 2" descr="A car crash with a red car&#10;&#10;Description automatically generated">
            <a:extLst>
              <a:ext uri="{FF2B5EF4-FFF2-40B4-BE49-F238E27FC236}">
                <a16:creationId xmlns:a16="http://schemas.microsoft.com/office/drawing/2014/main" id="{2D7DEA18-637A-A381-F8FD-686119C0946A}"/>
              </a:ext>
            </a:extLst>
          </p:cNvPr>
          <p:cNvPicPr>
            <a:picLocks noGrp="1" noChangeAspect="1" noChangeArrowheads="1"/>
          </p:cNvPicPr>
          <p:nvPr>
            <p:ph type="pic" sz="quarter" idx="13"/>
          </p:nvPr>
        </p:nvPicPr>
        <p:blipFill rotWithShape="1">
          <a:blip r:embed="rId2">
            <a:extLst>
              <a:ext uri="{28A0092B-C50C-407E-A947-70E740481C1C}">
                <a14:useLocalDpi xmlns:a14="http://schemas.microsoft.com/office/drawing/2010/main" val="0"/>
              </a:ext>
            </a:extLst>
          </a:blip>
          <a:srcRect l="33123" r="28962" b="-1"/>
          <a:stretch/>
        </p:blipFill>
        <p:spPr bwMode="auto">
          <a:xfrm>
            <a:off x="8296656" y="10"/>
            <a:ext cx="3895344" cy="6857990"/>
          </a:xfrm>
          <a:prstGeom prst="rect">
            <a:avLst/>
          </a:prstGeom>
          <a:solidFill>
            <a:srgbClr val="FFFFFF"/>
          </a:solidFill>
        </p:spPr>
      </p:pic>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1389888" y="3054096"/>
            <a:ext cx="5010912" cy="2130552"/>
          </a:xfrm>
        </p:spPr>
        <p:txBody>
          <a:bodyPr>
            <a:normAutofit fontScale="85000" lnSpcReduction="20000"/>
          </a:bodyPr>
          <a:lstStyle/>
          <a:p>
            <a:pPr marL="342900" lvl="0" indent="-342900">
              <a:lnSpc>
                <a:spcPct val="115000"/>
              </a:lnSpc>
              <a:buFont typeface="Arial" panose="020B0604020202020204" pitchFamily="34" charset="0"/>
              <a:buChar char="•"/>
            </a:pPr>
            <a:r>
              <a:rPr lang="en-US" sz="1800" b="1" u="sng" kern="100" dirty="0">
                <a:solidFill>
                  <a:srgbClr val="000000"/>
                </a:solidFill>
                <a:highlight>
                  <a:srgbClr val="FFFFFF"/>
                </a:highlight>
                <a:latin typeface="Aptos" panose="020B0004020202020204" pitchFamily="34" charset="0"/>
                <a:ea typeface="Aptos" panose="020B0004020202020204" pitchFamily="34" charset="0"/>
                <a:cs typeface="Segoe UI" panose="020B0502040204020203" pitchFamily="34" charset="0"/>
                <a:hlinkClick r:id="rId3"/>
              </a:rPr>
              <a:t>https://youtu.be/8C0MKaIR-EE?si=S24DmohO0-DbkK1q</a:t>
            </a:r>
            <a:endParaRPr lang="en-IN" sz="1800" kern="100" dirty="0">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Arial" panose="020B0604020202020204" pitchFamily="34" charset="0"/>
              <a:buChar char="•"/>
            </a:pPr>
            <a:r>
              <a:rPr lang="en-US" sz="1800" b="1" u="sng" kern="100" dirty="0">
                <a:solidFill>
                  <a:srgbClr val="000000"/>
                </a:solidFill>
                <a:highlight>
                  <a:srgbClr val="FFFFFF"/>
                </a:highlight>
                <a:latin typeface="Aptos" panose="020B0004020202020204" pitchFamily="34" charset="0"/>
                <a:ea typeface="Aptos" panose="020B0004020202020204" pitchFamily="34" charset="0"/>
                <a:cs typeface="Segoe UI" panose="020B0502040204020203" pitchFamily="34" charset="0"/>
                <a:hlinkClick r:id="rId4"/>
              </a:rPr>
              <a:t>https://stackoverflow.com/questions/49675825/tableau-desktop-add-calculated-field</a:t>
            </a:r>
            <a:endParaRPr lang="en-IN" sz="1800" kern="100" dirty="0">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Arial" panose="020B0604020202020204" pitchFamily="34" charset="0"/>
              <a:buChar char="•"/>
            </a:pPr>
            <a:r>
              <a:rPr lang="en-US" sz="1800" b="1" u="sng" kern="100" dirty="0">
                <a:solidFill>
                  <a:srgbClr val="000000"/>
                </a:solidFill>
                <a:highlight>
                  <a:srgbClr val="FFFFFF"/>
                </a:highlight>
                <a:latin typeface="Aptos" panose="020B0004020202020204" pitchFamily="34" charset="0"/>
                <a:ea typeface="Aptos" panose="020B0004020202020204" pitchFamily="34" charset="0"/>
                <a:cs typeface="Segoe UI" panose="020B0502040204020203" pitchFamily="34" charset="0"/>
                <a:hlinkClick r:id="rId5"/>
              </a:rPr>
              <a:t>https://stackoverflow.com/questions/69015518/line-graphs-in-tableau</a:t>
            </a:r>
            <a:endParaRPr lang="en-IN" sz="1800" kern="100" dirty="0">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Arial" panose="020B0604020202020204" pitchFamily="34" charset="0"/>
              <a:buChar char="•"/>
            </a:pPr>
            <a:r>
              <a:rPr lang="en-US" sz="1800" b="1" u="sng" kern="100" dirty="0">
                <a:solidFill>
                  <a:srgbClr val="000000"/>
                </a:solidFill>
                <a:highlight>
                  <a:srgbClr val="FFFFFF"/>
                </a:highlight>
                <a:latin typeface="Aptos" panose="020B0004020202020204" pitchFamily="34" charset="0"/>
                <a:ea typeface="Aptos" panose="020B0004020202020204" pitchFamily="34" charset="0"/>
                <a:cs typeface="Segoe UI" panose="020B0502040204020203" pitchFamily="34" charset="0"/>
                <a:hlinkClick r:id="rId6"/>
              </a:rPr>
              <a:t>https://community.tableau.com/s/question/0D54T00000C6Ri6SAF/tableau-table-graph</a:t>
            </a:r>
            <a:endParaRPr lang="en-IN" sz="1800" kern="100" dirty="0">
              <a:latin typeface="Aptos" panose="020B0004020202020204" pitchFamily="34" charset="0"/>
              <a:ea typeface="Aptos" panose="020B0004020202020204" pitchFamily="34" charset="0"/>
              <a:cs typeface="Times New Roman" panose="02020603050405020304" pitchFamily="18" charset="0"/>
            </a:endParaRPr>
          </a:p>
          <a:p>
            <a:pPr marL="685800">
              <a:lnSpc>
                <a:spcPct val="115000"/>
              </a:lnSpc>
              <a:spcAft>
                <a:spcPts val="800"/>
              </a:spcAft>
            </a:pPr>
            <a:r>
              <a:rPr lang="en-US" sz="1800" b="1" kern="100" dirty="0">
                <a:solidFill>
                  <a:srgbClr val="000000"/>
                </a:solidFill>
                <a:effectLst/>
                <a:highlight>
                  <a:srgbClr val="FFFFFF"/>
                </a:highlight>
                <a:latin typeface="Aptos" panose="020B0004020202020204" pitchFamily="34" charset="0"/>
                <a:ea typeface="Aptos" panose="020B0004020202020204" pitchFamily="34" charset="0"/>
                <a:cs typeface="Segoe UI" panose="020B0502040204020203" pitchFamily="34"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a:xfrm>
            <a:off x="3962400" y="6400904"/>
            <a:ext cx="365760" cy="246888"/>
          </a:xfrm>
        </p:spPr>
        <p:txBody>
          <a:bodyPr anchor="ctr">
            <a:normAutofit/>
          </a:bodyPr>
          <a:lstStyle/>
          <a:p>
            <a:pPr>
              <a:spcAft>
                <a:spcPts val="600"/>
              </a:spcAft>
            </a:pPr>
            <a:fld id="{8D0AFDD5-844D-364D-8AEC-50CF4D36D55D}" type="slidenum">
              <a:rPr lang="en-US" smtClean="0"/>
              <a:pPr>
                <a:spcAft>
                  <a:spcPts val="600"/>
                </a:spcAft>
              </a:pPr>
              <a:t>12</a:t>
            </a:fld>
            <a:endParaRPr lang="en-US"/>
          </a:p>
        </p:txBody>
      </p:sp>
    </p:spTree>
    <p:extLst>
      <p:ext uri="{BB962C8B-B14F-4D97-AF65-F5344CB8AC3E}">
        <p14:creationId xmlns:p14="http://schemas.microsoft.com/office/powerpoint/2010/main" val="877817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title"/>
          </p:nvPr>
        </p:nvSpPr>
        <p:spPr>
          <a:xfrm>
            <a:off x="1037089" y="2594864"/>
            <a:ext cx="9912096" cy="1014984"/>
          </a:xfrm>
        </p:spPr>
        <p:txBody>
          <a:bodyPr anchor="t">
            <a:normAutofit/>
          </a:bodyPr>
          <a:lstStyle/>
          <a:p>
            <a:r>
              <a:rPr lang="en-US" dirty="0"/>
              <a:t>Thank you</a:t>
            </a:r>
          </a:p>
        </p:txBody>
      </p:sp>
      <p:sp>
        <p:nvSpPr>
          <p:cNvPr id="4103" name="Slide Number Placeholder 3">
            <a:extLst>
              <a:ext uri="{FF2B5EF4-FFF2-40B4-BE49-F238E27FC236}">
                <a16:creationId xmlns:a16="http://schemas.microsoft.com/office/drawing/2014/main" id="{456ED683-C8E3-42F2-C1F0-A4197ACE56E4}"/>
              </a:ext>
            </a:extLst>
          </p:cNvPr>
          <p:cNvSpPr>
            <a:spLocks noGrp="1"/>
          </p:cNvSpPr>
          <p:nvPr>
            <p:ph type="sldNum" sz="quarter" idx="12"/>
          </p:nvPr>
        </p:nvSpPr>
        <p:spPr/>
        <p:txBody>
          <a:bodyPr/>
          <a:lstStyle/>
          <a:p>
            <a:pPr>
              <a:spcAft>
                <a:spcPts val="600"/>
              </a:spcAft>
            </a:pPr>
            <a:fld id="{8D0AFDD5-844D-364D-8AEC-50CF4D36D55D}" type="slidenum">
              <a:rPr lang="en-US" noProof="0" smtClean="0"/>
              <a:pPr>
                <a:spcAft>
                  <a:spcPts val="600"/>
                </a:spcAft>
              </a:pPr>
              <a:t>13</a:t>
            </a:fld>
            <a:endParaRPr lang="en-US" noProof="0"/>
          </a:p>
        </p:txBody>
      </p:sp>
      <p:sp>
        <p:nvSpPr>
          <p:cNvPr id="4105" name="Footer Placeholder 4">
            <a:extLst>
              <a:ext uri="{FF2B5EF4-FFF2-40B4-BE49-F238E27FC236}">
                <a16:creationId xmlns:a16="http://schemas.microsoft.com/office/drawing/2014/main" id="{C0E90120-C92E-D035-98CD-83BA05C6FE87}"/>
              </a:ext>
            </a:extLst>
          </p:cNvPr>
          <p:cNvSpPr>
            <a:spLocks noGrp="1"/>
          </p:cNvSpPr>
          <p:nvPr>
            <p:ph type="ftr" sz="quarter" idx="11"/>
          </p:nvPr>
        </p:nvSpPr>
        <p:spPr/>
        <p:txBody>
          <a:bodyPr/>
          <a:lstStyle/>
          <a:p>
            <a:pPr>
              <a:spcAft>
                <a:spcPts val="600"/>
              </a:spcAft>
            </a:pPr>
            <a:r>
              <a:rPr lang="en-US" noProof="0" dirty="0"/>
              <a:t>Road Accident</a:t>
            </a:r>
          </a:p>
        </p:txBody>
      </p:sp>
      <p:sp>
        <p:nvSpPr>
          <p:cNvPr id="4107" name="Date Placeholder 5">
            <a:extLst>
              <a:ext uri="{FF2B5EF4-FFF2-40B4-BE49-F238E27FC236}">
                <a16:creationId xmlns:a16="http://schemas.microsoft.com/office/drawing/2014/main" id="{B39296D7-C512-79B9-1775-A39DCAD4CA50}"/>
              </a:ext>
            </a:extLst>
          </p:cNvPr>
          <p:cNvSpPr>
            <a:spLocks noGrp="1"/>
          </p:cNvSpPr>
          <p:nvPr>
            <p:ph type="dt" sz="half" idx="10"/>
          </p:nvPr>
        </p:nvSpPr>
        <p:spPr/>
        <p:txBody>
          <a:bodyPr/>
          <a:lstStyle/>
          <a:p>
            <a:pPr>
              <a:spcAft>
                <a:spcPts val="600"/>
              </a:spcAft>
            </a:pPr>
            <a:r>
              <a:rPr lang="en-US" noProof="0" dirty="0"/>
              <a:t>2024</a:t>
            </a:r>
          </a:p>
        </p:txBody>
      </p:sp>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Table of Contents</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t>Introduction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a:xfrm>
            <a:off x="2992056" y="4326702"/>
            <a:ext cx="2176272" cy="630936"/>
          </a:xfrm>
        </p:spPr>
        <p:txBody>
          <a:bodyPr/>
          <a:lstStyle/>
          <a:p>
            <a:r>
              <a:rPr lang="en-US" dirty="0"/>
              <a:t>Tableau Implementation</a:t>
            </a:r>
          </a:p>
          <a:p>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US" dirty="0"/>
              <a:t>Visualizations</a:t>
            </a:r>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US" dirty="0"/>
              <a:t>Conclusion</a:t>
            </a:r>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dirty="0" err="1"/>
              <a:t>Refrences</a:t>
            </a:r>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Road Accident</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2024</a:t>
            </a:r>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ctrTitle"/>
          </p:nvPr>
        </p:nvSpPr>
        <p:spPr>
          <a:xfrm>
            <a:off x="1527048" y="1901952"/>
            <a:ext cx="4873752" cy="1709928"/>
          </a:xfrm>
        </p:spPr>
        <p:txBody>
          <a:bodyPr anchor="t">
            <a:normAutofit/>
          </a:bodyPr>
          <a:lstStyle/>
          <a:p>
            <a:r>
              <a:rPr lang="en-US" sz="5600"/>
              <a:t>Introduction</a:t>
            </a:r>
            <a:br>
              <a:rPr lang="en-US" sz="5600"/>
            </a:br>
            <a:endParaRPr lang="en-US" sz="560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type="subTitle" idx="1"/>
          </p:nvPr>
        </p:nvSpPr>
        <p:spPr>
          <a:xfrm>
            <a:off x="1527048" y="3108960"/>
            <a:ext cx="3913632" cy="1883664"/>
          </a:xfrm>
        </p:spPr>
        <p:txBody>
          <a:bodyPr>
            <a:normAutofit fontScale="92500"/>
          </a:bodyPr>
          <a:lstStyle/>
          <a:p>
            <a:pPr>
              <a:lnSpc>
                <a:spcPct val="90000"/>
              </a:lnSpc>
            </a:pPr>
            <a:r>
              <a:rPr lang="en-US" sz="1400" dirty="0"/>
              <a:t>This project aims to analyze road accident data to improve road safety by providing stakeholders with valuable insights. With over 308,000 entries in the dataset, including factors like accident severity, location, and vehicle details, our focus areas include total casualties, monthly trends, and location-based patterns. By identifying high-risk areas and informing targeted preventive measures, we aim to enhance emergency response planning, infrastructure, and community engagement, ultimately promoting shared responsibility for road safety.</a:t>
            </a:r>
          </a:p>
        </p:txBody>
      </p:sp>
      <p:pic>
        <p:nvPicPr>
          <p:cNvPr id="2050" name="Picture 2">
            <a:extLst>
              <a:ext uri="{FF2B5EF4-FFF2-40B4-BE49-F238E27FC236}">
                <a16:creationId xmlns:a16="http://schemas.microsoft.com/office/drawing/2014/main" id="{CBE0BD1B-519E-0EF7-D8C1-524EA59D1382}"/>
              </a:ext>
            </a:extLst>
          </p:cNvPr>
          <p:cNvPicPr>
            <a:picLocks noGrp="1" noChangeAspect="1" noChangeArrowheads="1"/>
          </p:cNvPicPr>
          <p:nvPr>
            <p:ph type="pic" sz="quarter" idx="10"/>
          </p:nvPr>
        </p:nvPicPr>
        <p:blipFill rotWithShape="1">
          <a:blip r:embed="rId3">
            <a:extLst>
              <a:ext uri="{28A0092B-C50C-407E-A947-70E740481C1C}">
                <a14:useLocalDpi xmlns:a14="http://schemas.microsoft.com/office/drawing/2010/main" val="0"/>
              </a:ext>
            </a:extLst>
          </a:blip>
          <a:srcRect l="37186" r="19780" b="-1"/>
          <a:stretch/>
        </p:blipFill>
        <p:spPr bwMode="auto">
          <a:xfrm>
            <a:off x="6443482" y="812292"/>
            <a:ext cx="4636008" cy="4928616"/>
          </a:xfrm>
          <a:prstGeom prst="rect">
            <a:avLst/>
          </a:prstGeom>
          <a:solidFill>
            <a:srgbClr val="FFFFFF"/>
          </a:solidFill>
        </p:spPr>
      </p:pic>
      <p:sp>
        <p:nvSpPr>
          <p:cNvPr id="7" name="Slide Number Placeholder 6" hidden="1">
            <a:extLst>
              <a:ext uri="{FF2B5EF4-FFF2-40B4-BE49-F238E27FC236}">
                <a16:creationId xmlns:a16="http://schemas.microsoft.com/office/drawing/2014/main" id="{AA825C49-A1AB-D377-2071-D29B1E667AA9}"/>
              </a:ext>
            </a:extLst>
          </p:cNvPr>
          <p:cNvSpPr>
            <a:spLocks noGrp="1"/>
          </p:cNvSpPr>
          <p:nvPr>
            <p:ph type="sldNum" sz="quarter" idx="4294967295"/>
          </p:nvPr>
        </p:nvSpPr>
        <p:spPr>
          <a:xfrm>
            <a:off x="3962400" y="6400904"/>
            <a:ext cx="365760" cy="246888"/>
          </a:xfrm>
        </p:spPr>
        <p:txBody>
          <a:bodyPr/>
          <a:lstStyle/>
          <a:p>
            <a:pPr>
              <a:spcAft>
                <a:spcPts val="600"/>
              </a:spcAft>
            </a:pPr>
            <a:fld id="{8D0AFDD5-844D-364D-8AEC-50CF4D36D55D}" type="slidenum">
              <a:rPr lang="en-US" smtClean="0"/>
              <a:pPr>
                <a:spcAft>
                  <a:spcPts val="600"/>
                </a:spcAft>
              </a:pPr>
              <a:t>3</a:t>
            </a:fld>
            <a:endParaRPr lang="en-US"/>
          </a:p>
        </p:txBody>
      </p:sp>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a:xfrm>
            <a:off x="5978024" y="1783080"/>
            <a:ext cx="4959821" cy="1162762"/>
          </a:xfrm>
        </p:spPr>
        <p:txBody>
          <a:bodyPr anchor="t">
            <a:normAutofit/>
          </a:bodyPr>
          <a:lstStyle/>
          <a:p>
            <a:r>
              <a:rPr lang="en-US" sz="3800"/>
              <a:t>                  Implementation</a:t>
            </a:r>
          </a:p>
        </p:txBody>
      </p:sp>
      <p:pic>
        <p:nvPicPr>
          <p:cNvPr id="1026" name="Picture 2" descr="Tableau Logo and symbol, meaning, history, PNG, brand">
            <a:extLst>
              <a:ext uri="{FF2B5EF4-FFF2-40B4-BE49-F238E27FC236}">
                <a16:creationId xmlns:a16="http://schemas.microsoft.com/office/drawing/2014/main" id="{523DF831-E919-CC16-14D9-FB208315A81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205245"/>
            <a:ext cx="4351128" cy="2447509"/>
          </a:xfrm>
          <a:prstGeom prst="rect">
            <a:avLst/>
          </a:prstGeom>
          <a:solidFill>
            <a:srgbClr val="FFFFFF"/>
          </a:solidFill>
        </p:spPr>
      </p:pic>
      <p:sp>
        <p:nvSpPr>
          <p:cNvPr id="6" name="Content Placeholder 5">
            <a:extLst>
              <a:ext uri="{FF2B5EF4-FFF2-40B4-BE49-F238E27FC236}">
                <a16:creationId xmlns:a16="http://schemas.microsoft.com/office/drawing/2014/main" id="{7A0FF04D-EBD0-E0A5-E350-96A0FA829FFC}"/>
              </a:ext>
            </a:extLst>
          </p:cNvPr>
          <p:cNvSpPr>
            <a:spLocks noGrp="1"/>
          </p:cNvSpPr>
          <p:nvPr>
            <p:ph idx="1"/>
          </p:nvPr>
        </p:nvSpPr>
        <p:spPr>
          <a:xfrm>
            <a:off x="5961888" y="2944368"/>
            <a:ext cx="4818888" cy="2130552"/>
          </a:xfrm>
        </p:spPr>
        <p:txBody>
          <a:bodyPr>
            <a:normAutofit lnSpcReduction="10000"/>
          </a:bodyPr>
          <a:lstStyle/>
          <a:p>
            <a:pPr>
              <a:lnSpc>
                <a:spcPct val="90000"/>
              </a:lnSpc>
              <a:spcAft>
                <a:spcPts val="600"/>
              </a:spcAft>
            </a:pPr>
            <a:r>
              <a:rPr lang="en-US" sz="1400" dirty="0"/>
              <a:t>In Tableau, we're working with a dataset of 308,000 entries across 21 columns, encompassing both categorical and numeric data. Analyzing this mix requires meticulous attention to ensure accuracy, especially given the presence of numerous null values. Prior to analysis, thorough data preprocessing and cleaning are essential. Tableau's robust features facilitate the creation of interactive visualizations, enabling quick exploration of large datasets. Visualizations, ranging from bar charts to maps, offer intuitive insights, enhancing comprehension compared to static reports. Our goal is to tailor these visualizations to address key analysis questions, empowering stakeholders with actionable insights.</a:t>
            </a:r>
            <a:endParaRPr lang="en-IN" sz="1400" dirty="0"/>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a:xfrm>
            <a:off x="8072901" y="6400904"/>
            <a:ext cx="365760" cy="246888"/>
          </a:xfrm>
          <a:noFill/>
        </p:spPr>
        <p:txBody>
          <a:bodyPr anchor="ctr">
            <a:normAutofit/>
          </a:bodyPr>
          <a:lstStyle/>
          <a:p>
            <a:pPr>
              <a:spcAft>
                <a:spcPts val="600"/>
              </a:spcAft>
            </a:pPr>
            <a:fld id="{8D0AFDD5-844D-364D-8AEC-50CF4D36D55D}" type="slidenum">
              <a:rPr lang="en-US" smtClean="0"/>
              <a:pPr>
                <a:spcAft>
                  <a:spcPts val="600"/>
                </a:spcAft>
              </a:pPr>
              <a:t>4</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4294967295"/>
          </p:nvPr>
        </p:nvSpPr>
        <p:spPr>
          <a:xfrm>
            <a:off x="121920" y="6383736"/>
            <a:ext cx="1463040" cy="246888"/>
          </a:xfrm>
        </p:spPr>
        <p:txBody>
          <a:bodyPr/>
          <a:lstStyle/>
          <a:p>
            <a:pPr>
              <a:spcAft>
                <a:spcPts val="600"/>
              </a:spcAft>
            </a:pPr>
            <a:r>
              <a:rPr lang="en-US"/>
              <a:t>Road Accident Analysis</a:t>
            </a:r>
          </a:p>
        </p:txBody>
      </p:sp>
      <p:sp>
        <p:nvSpPr>
          <p:cNvPr id="2" name="Date Placeholder 1" hidden="1">
            <a:extLst>
              <a:ext uri="{FF2B5EF4-FFF2-40B4-BE49-F238E27FC236}">
                <a16:creationId xmlns:a16="http://schemas.microsoft.com/office/drawing/2014/main" id="{6E47F9DE-790E-73FB-5997-D28667522E25}"/>
              </a:ext>
            </a:extLst>
          </p:cNvPr>
          <p:cNvSpPr>
            <a:spLocks noGrp="1"/>
          </p:cNvSpPr>
          <p:nvPr>
            <p:ph type="dt" sz="half" idx="4294967295"/>
          </p:nvPr>
        </p:nvSpPr>
        <p:spPr>
          <a:xfrm>
            <a:off x="10629145" y="6400904"/>
            <a:ext cx="640080" cy="246888"/>
          </a:xfrm>
        </p:spPr>
        <p:txBody>
          <a:bodyPr/>
          <a:lstStyle/>
          <a:p>
            <a:pPr>
              <a:spcAft>
                <a:spcPts val="600"/>
              </a:spcAft>
            </a:pPr>
            <a:r>
              <a:rPr lang="en-US"/>
              <a:t>2024</a:t>
            </a:r>
          </a:p>
        </p:txBody>
      </p:sp>
    </p:spTree>
    <p:extLst>
      <p:ext uri="{BB962C8B-B14F-4D97-AF65-F5344CB8AC3E}">
        <p14:creationId xmlns:p14="http://schemas.microsoft.com/office/powerpoint/2010/main" val="2831084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r>
              <a:rPr lang="en-US" dirty="0"/>
              <a:t>Visualizations</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5</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Road Accident Analysis</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2024</a:t>
            </a:r>
          </a:p>
        </p:txBody>
      </p:sp>
      <p:sp>
        <p:nvSpPr>
          <p:cNvPr id="6" name="Content Placeholder 5">
            <a:extLst>
              <a:ext uri="{FF2B5EF4-FFF2-40B4-BE49-F238E27FC236}">
                <a16:creationId xmlns:a16="http://schemas.microsoft.com/office/drawing/2014/main" id="{7A0FF04D-EBD0-E0A5-E350-96A0FA829FFC}"/>
              </a:ext>
            </a:extLst>
          </p:cNvPr>
          <p:cNvSpPr>
            <a:spLocks noGrp="1"/>
          </p:cNvSpPr>
          <p:nvPr>
            <p:ph idx="1"/>
          </p:nvPr>
        </p:nvSpPr>
        <p:spPr>
          <a:xfrm>
            <a:off x="484632" y="1810512"/>
            <a:ext cx="8639048" cy="4681728"/>
          </a:xfrm>
        </p:spPr>
        <p:txBody>
          <a:bodyPr/>
          <a:lstStyle/>
          <a:p>
            <a:r>
              <a:rPr lang="en-US" dirty="0"/>
              <a:t>The Visualizations Used are –</a:t>
            </a:r>
          </a:p>
          <a:p>
            <a:r>
              <a:rPr lang="en-IN" sz="2400" dirty="0"/>
              <a:t>Stacked Bar Charts</a:t>
            </a:r>
          </a:p>
          <a:p>
            <a:r>
              <a:rPr lang="en-IN" sz="2400" dirty="0"/>
              <a:t>Breakdown by Light Conditions</a:t>
            </a:r>
          </a:p>
          <a:p>
            <a:r>
              <a:rPr lang="en-IN" sz="2400" dirty="0"/>
              <a:t>Horizontal Bar Charts (Severity vs Casualties)</a:t>
            </a:r>
          </a:p>
          <a:p>
            <a:r>
              <a:rPr lang="en-IN" sz="2400" dirty="0"/>
              <a:t>Maps</a:t>
            </a:r>
          </a:p>
          <a:p>
            <a:r>
              <a:rPr lang="en-IN" sz="2400" dirty="0"/>
              <a:t>Line Charts (Month-over-Month Difference)</a:t>
            </a:r>
          </a:p>
          <a:p>
            <a:r>
              <a:rPr lang="en-IN" sz="2400" dirty="0"/>
              <a:t>Pie Chart (Urban vs Rural)</a:t>
            </a:r>
          </a:p>
          <a:p>
            <a:r>
              <a:rPr lang="en-IN" sz="2400" dirty="0"/>
              <a:t>Speed Limit vs Casualties</a:t>
            </a:r>
          </a:p>
          <a:p>
            <a:r>
              <a:rPr lang="en-IN" sz="2400" dirty="0"/>
              <a:t>Packed Bubbles (Vehicles vs Casualties)</a:t>
            </a:r>
          </a:p>
          <a:p>
            <a:endParaRPr lang="en-IN" sz="2400" dirty="0"/>
          </a:p>
        </p:txBody>
      </p:sp>
    </p:spTree>
    <p:extLst>
      <p:ext uri="{BB962C8B-B14F-4D97-AF65-F5344CB8AC3E}">
        <p14:creationId xmlns:p14="http://schemas.microsoft.com/office/powerpoint/2010/main" val="2215335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a:xfrm>
            <a:off x="1139952" y="512064"/>
            <a:ext cx="9912096" cy="818896"/>
          </a:xfrm>
        </p:spPr>
        <p:txBody>
          <a:bodyPr anchor="t">
            <a:normAutofit fontScale="90000"/>
          </a:bodyPr>
          <a:lstStyle/>
          <a:p>
            <a:r>
              <a:rPr lang="en-US" dirty="0"/>
              <a:t>Stacked Bar Chart</a:t>
            </a:r>
          </a:p>
        </p:txBody>
      </p:sp>
      <p:sp>
        <p:nvSpPr>
          <p:cNvPr id="27" name="Text Placeholder 2">
            <a:extLst>
              <a:ext uri="{FF2B5EF4-FFF2-40B4-BE49-F238E27FC236}">
                <a16:creationId xmlns:a16="http://schemas.microsoft.com/office/drawing/2014/main" id="{93680BC2-35FD-F3BF-0EA9-F0FD1126338F}"/>
              </a:ext>
            </a:extLst>
          </p:cNvPr>
          <p:cNvSpPr>
            <a:spLocks noGrp="1"/>
          </p:cNvSpPr>
          <p:nvPr>
            <p:ph type="body" sz="quarter" idx="14"/>
          </p:nvPr>
        </p:nvSpPr>
        <p:spPr>
          <a:xfrm>
            <a:off x="685800" y="1956816"/>
            <a:ext cx="5048882" cy="3986784"/>
          </a:xfrm>
        </p:spPr>
        <p:txBody>
          <a:bodyPr/>
          <a:lstStyle/>
          <a:p>
            <a:r>
              <a:rPr lang="en-US" dirty="0" err="1"/>
              <a:t>Yearwise</a:t>
            </a:r>
            <a:r>
              <a:rPr lang="en-US" dirty="0"/>
              <a:t> Casualties</a:t>
            </a:r>
          </a:p>
        </p:txBody>
      </p:sp>
      <p:pic>
        <p:nvPicPr>
          <p:cNvPr id="7" name="Content Placeholder 6" descr="A screenshot of a graph&#10;&#10;Description automatically generated">
            <a:extLst>
              <a:ext uri="{FF2B5EF4-FFF2-40B4-BE49-F238E27FC236}">
                <a16:creationId xmlns:a16="http://schemas.microsoft.com/office/drawing/2014/main" id="{8760FCCD-22DB-9B49-FA0E-12419D275B9F}"/>
              </a:ext>
            </a:extLst>
          </p:cNvPr>
          <p:cNvPicPr>
            <a:picLocks noGrp="1" noChangeAspect="1"/>
          </p:cNvPicPr>
          <p:nvPr>
            <p:ph sz="half" idx="2"/>
          </p:nvPr>
        </p:nvPicPr>
        <p:blipFill rotWithShape="1">
          <a:blip r:embed="rId2"/>
          <a:srcRect t="9384" r="-2" b="-2"/>
          <a:stretch/>
        </p:blipFill>
        <p:spPr>
          <a:xfrm>
            <a:off x="932688" y="2944368"/>
            <a:ext cx="4604512" cy="2785100"/>
          </a:xfrm>
          <a:prstGeom prst="rect">
            <a:avLst/>
          </a:prstGeom>
          <a:noFill/>
        </p:spPr>
      </p:pic>
      <p:sp>
        <p:nvSpPr>
          <p:cNvPr id="28" name="Text Placeholder 4">
            <a:extLst>
              <a:ext uri="{FF2B5EF4-FFF2-40B4-BE49-F238E27FC236}">
                <a16:creationId xmlns:a16="http://schemas.microsoft.com/office/drawing/2014/main" id="{CD652DB6-D9F2-E10D-90B7-B18C04A8DD54}"/>
              </a:ext>
            </a:extLst>
          </p:cNvPr>
          <p:cNvSpPr>
            <a:spLocks noGrp="1"/>
          </p:cNvSpPr>
          <p:nvPr>
            <p:ph type="body" sz="quarter" idx="19"/>
          </p:nvPr>
        </p:nvSpPr>
        <p:spPr>
          <a:xfrm>
            <a:off x="6358128" y="1956816"/>
            <a:ext cx="5047488" cy="3986784"/>
          </a:xfrm>
        </p:spPr>
        <p:txBody>
          <a:bodyPr/>
          <a:lstStyle/>
          <a:p>
            <a:r>
              <a:rPr lang="en-US" dirty="0"/>
              <a:t>Casualties by Day/ Night</a:t>
            </a:r>
          </a:p>
        </p:txBody>
      </p:sp>
      <p:pic>
        <p:nvPicPr>
          <p:cNvPr id="10" name="Content Placeholder 9" descr="A screenshot of a graph&#10;&#10;Description automatically generated">
            <a:extLst>
              <a:ext uri="{FF2B5EF4-FFF2-40B4-BE49-F238E27FC236}">
                <a16:creationId xmlns:a16="http://schemas.microsoft.com/office/drawing/2014/main" id="{21F2AD9E-C5A0-4CFA-845E-D20171D2394C}"/>
              </a:ext>
            </a:extLst>
          </p:cNvPr>
          <p:cNvPicPr>
            <a:picLocks noGrp="1" noChangeAspect="1"/>
          </p:cNvPicPr>
          <p:nvPr>
            <p:ph sz="half" idx="20"/>
          </p:nvPr>
        </p:nvPicPr>
        <p:blipFill rotWithShape="1">
          <a:blip r:embed="rId3"/>
          <a:srcRect l="10337" r="12720" b="2"/>
          <a:stretch/>
        </p:blipFill>
        <p:spPr>
          <a:xfrm>
            <a:off x="6600154" y="2944368"/>
            <a:ext cx="4608576" cy="2785100"/>
          </a:xfrm>
          <a:prstGeom prst="rect">
            <a:avLst/>
          </a:prstGeom>
          <a:noFill/>
        </p:spPr>
      </p:pic>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a:xfrm>
            <a:off x="838200" y="6400904"/>
            <a:ext cx="365760" cy="246888"/>
          </a:xfrm>
        </p:spPr>
        <p:txBody>
          <a:bodyPr anchor="ctr">
            <a:normAutofit/>
          </a:bodyPr>
          <a:lstStyle/>
          <a:p>
            <a:pPr>
              <a:spcAft>
                <a:spcPts val="600"/>
              </a:spcAft>
            </a:pPr>
            <a:fld id="{8D0AFDD5-844D-364D-8AEC-50CF4D36D55D}" type="slidenum">
              <a:rPr lang="en-US" smtClean="0"/>
              <a:pPr>
                <a:spcAft>
                  <a:spcPts val="600"/>
                </a:spcAft>
              </a:pPr>
              <a:t>6</a:t>
            </a:fld>
            <a:endParaRPr lang="en-US"/>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a:xfrm>
            <a:off x="5364480" y="6400904"/>
            <a:ext cx="1463040" cy="246888"/>
          </a:xfrm>
        </p:spPr>
        <p:txBody>
          <a:bodyPr anchor="ctr">
            <a:normAutofit/>
          </a:bodyPr>
          <a:lstStyle/>
          <a:p>
            <a:pPr>
              <a:spcAft>
                <a:spcPts val="600"/>
              </a:spcAft>
            </a:pPr>
            <a:r>
              <a:rPr lang="en-US" dirty="0"/>
              <a:t>Road Accident </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a:xfrm>
            <a:off x="10629145" y="6400904"/>
            <a:ext cx="640080" cy="246888"/>
          </a:xfrm>
        </p:spPr>
        <p:txBody>
          <a:bodyPr anchor="ctr">
            <a:normAutofit/>
          </a:bodyPr>
          <a:lstStyle/>
          <a:p>
            <a:pPr>
              <a:spcAft>
                <a:spcPts val="600"/>
              </a:spcAft>
            </a:pPr>
            <a:r>
              <a:rPr lang="en-US" dirty="0"/>
              <a:t>2024</a:t>
            </a:r>
          </a:p>
        </p:txBody>
      </p:sp>
    </p:spTree>
    <p:extLst>
      <p:ext uri="{BB962C8B-B14F-4D97-AF65-F5344CB8AC3E}">
        <p14:creationId xmlns:p14="http://schemas.microsoft.com/office/powerpoint/2010/main" val="4245695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a:xfrm>
            <a:off x="1139952" y="512064"/>
            <a:ext cx="9912096" cy="1014984"/>
          </a:xfrm>
        </p:spPr>
        <p:txBody>
          <a:bodyPr anchor="t">
            <a:normAutofit fontScale="90000"/>
          </a:bodyPr>
          <a:lstStyle/>
          <a:p>
            <a:r>
              <a:rPr lang="en-US" dirty="0"/>
              <a:t>Map &amp; Horizontal Bar Chart</a:t>
            </a:r>
          </a:p>
        </p:txBody>
      </p:sp>
      <p:sp>
        <p:nvSpPr>
          <p:cNvPr id="27" name="Text Placeholder 2">
            <a:extLst>
              <a:ext uri="{FF2B5EF4-FFF2-40B4-BE49-F238E27FC236}">
                <a16:creationId xmlns:a16="http://schemas.microsoft.com/office/drawing/2014/main" id="{93680BC2-35FD-F3BF-0EA9-F0FD1126338F}"/>
              </a:ext>
            </a:extLst>
          </p:cNvPr>
          <p:cNvSpPr>
            <a:spLocks noGrp="1"/>
          </p:cNvSpPr>
          <p:nvPr>
            <p:ph type="body" sz="quarter" idx="14"/>
          </p:nvPr>
        </p:nvSpPr>
        <p:spPr>
          <a:xfrm>
            <a:off x="685800" y="1956816"/>
            <a:ext cx="5048882" cy="3986784"/>
          </a:xfrm>
        </p:spPr>
        <p:txBody>
          <a:bodyPr>
            <a:normAutofit/>
          </a:bodyPr>
          <a:lstStyle/>
          <a:p>
            <a:r>
              <a:rPr lang="en-US" dirty="0"/>
              <a:t>Map</a:t>
            </a:r>
          </a:p>
        </p:txBody>
      </p:sp>
      <p:pic>
        <p:nvPicPr>
          <p:cNvPr id="16" name="Picture 15" descr="A map of the united kingdom&#10;&#10;Description automatically generated">
            <a:extLst>
              <a:ext uri="{FF2B5EF4-FFF2-40B4-BE49-F238E27FC236}">
                <a16:creationId xmlns:a16="http://schemas.microsoft.com/office/drawing/2014/main" id="{F53149C2-4C44-409E-2457-671DA7DB50CE}"/>
              </a:ext>
            </a:extLst>
          </p:cNvPr>
          <p:cNvPicPr>
            <a:picLocks noChangeAspect="1"/>
          </p:cNvPicPr>
          <p:nvPr/>
        </p:nvPicPr>
        <p:blipFill rotWithShape="1">
          <a:blip r:embed="rId2"/>
          <a:srcRect l="12155" r="1046" b="-3"/>
          <a:stretch/>
        </p:blipFill>
        <p:spPr>
          <a:xfrm>
            <a:off x="932688" y="2944368"/>
            <a:ext cx="4604512" cy="2785100"/>
          </a:xfrm>
          <a:prstGeom prst="rect">
            <a:avLst/>
          </a:prstGeom>
          <a:noFill/>
        </p:spPr>
      </p:pic>
      <p:sp>
        <p:nvSpPr>
          <p:cNvPr id="28" name="Text Placeholder 4">
            <a:extLst>
              <a:ext uri="{FF2B5EF4-FFF2-40B4-BE49-F238E27FC236}">
                <a16:creationId xmlns:a16="http://schemas.microsoft.com/office/drawing/2014/main" id="{CD652DB6-D9F2-E10D-90B7-B18C04A8DD54}"/>
              </a:ext>
            </a:extLst>
          </p:cNvPr>
          <p:cNvSpPr>
            <a:spLocks noGrp="1"/>
          </p:cNvSpPr>
          <p:nvPr>
            <p:ph type="body" sz="quarter" idx="19"/>
          </p:nvPr>
        </p:nvSpPr>
        <p:spPr>
          <a:xfrm>
            <a:off x="6358128" y="1956816"/>
            <a:ext cx="5047488" cy="3986784"/>
          </a:xfrm>
        </p:spPr>
        <p:txBody>
          <a:bodyPr>
            <a:normAutofit/>
          </a:bodyPr>
          <a:lstStyle/>
          <a:p>
            <a:r>
              <a:rPr lang="en-US" dirty="0"/>
              <a:t>Severity vs Casualties</a:t>
            </a:r>
          </a:p>
        </p:txBody>
      </p:sp>
      <p:pic>
        <p:nvPicPr>
          <p:cNvPr id="13" name="Picture 12" descr="A graph with green and purple squares&#10;&#10;Description automatically generated">
            <a:extLst>
              <a:ext uri="{FF2B5EF4-FFF2-40B4-BE49-F238E27FC236}">
                <a16:creationId xmlns:a16="http://schemas.microsoft.com/office/drawing/2014/main" id="{DF86DF67-0B60-2FED-ED90-1ABB37DC7334}"/>
              </a:ext>
            </a:extLst>
          </p:cNvPr>
          <p:cNvPicPr>
            <a:picLocks noChangeAspect="1"/>
          </p:cNvPicPr>
          <p:nvPr/>
        </p:nvPicPr>
        <p:blipFill rotWithShape="1">
          <a:blip r:embed="rId3"/>
          <a:srcRect l="8438" r="14206" b="3"/>
          <a:stretch/>
        </p:blipFill>
        <p:spPr>
          <a:xfrm>
            <a:off x="6600154" y="2944368"/>
            <a:ext cx="4608576" cy="2785100"/>
          </a:xfrm>
          <a:prstGeom prst="rect">
            <a:avLst/>
          </a:prstGeom>
          <a:noFill/>
        </p:spPr>
      </p:pic>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a:xfrm>
            <a:off x="838200" y="6400904"/>
            <a:ext cx="365760" cy="246888"/>
          </a:xfrm>
        </p:spPr>
        <p:txBody>
          <a:bodyPr anchor="ctr">
            <a:normAutofit/>
          </a:bodyPr>
          <a:lstStyle/>
          <a:p>
            <a:pPr>
              <a:spcAft>
                <a:spcPts val="600"/>
              </a:spcAft>
            </a:pPr>
            <a:fld id="{8D0AFDD5-844D-364D-8AEC-50CF4D36D55D}" type="slidenum">
              <a:rPr lang="en-US" smtClean="0"/>
              <a:pPr>
                <a:spcAft>
                  <a:spcPts val="600"/>
                </a:spcAft>
              </a:pPr>
              <a:t>7</a:t>
            </a:fld>
            <a:endParaRPr lang="en-US"/>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a:xfrm>
            <a:off x="5364480" y="6400904"/>
            <a:ext cx="1463040" cy="246888"/>
          </a:xfrm>
        </p:spPr>
        <p:txBody>
          <a:bodyPr anchor="ctr">
            <a:normAutofit/>
          </a:bodyPr>
          <a:lstStyle/>
          <a:p>
            <a:pPr>
              <a:spcAft>
                <a:spcPts val="600"/>
              </a:spcAft>
            </a:pPr>
            <a:r>
              <a:rPr lang="en-US" dirty="0"/>
              <a:t>Road Accidents</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a:xfrm>
            <a:off x="10629145" y="6400904"/>
            <a:ext cx="640080" cy="246888"/>
          </a:xfrm>
        </p:spPr>
        <p:txBody>
          <a:bodyPr anchor="ctr">
            <a:normAutofit/>
          </a:bodyPr>
          <a:lstStyle/>
          <a:p>
            <a:pPr>
              <a:spcAft>
                <a:spcPts val="600"/>
              </a:spcAft>
            </a:pPr>
            <a:r>
              <a:rPr lang="en-US" dirty="0"/>
              <a:t>2024</a:t>
            </a:r>
          </a:p>
        </p:txBody>
      </p:sp>
    </p:spTree>
    <p:extLst>
      <p:ext uri="{BB962C8B-B14F-4D97-AF65-F5344CB8AC3E}">
        <p14:creationId xmlns:p14="http://schemas.microsoft.com/office/powerpoint/2010/main" val="187536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a:xfrm>
            <a:off x="1139952" y="512064"/>
            <a:ext cx="9912096" cy="1014984"/>
          </a:xfrm>
        </p:spPr>
        <p:txBody>
          <a:bodyPr anchor="t">
            <a:normAutofit/>
          </a:bodyPr>
          <a:lstStyle/>
          <a:p>
            <a:r>
              <a:rPr lang="en-US" dirty="0"/>
              <a:t>Trend Lines</a:t>
            </a:r>
          </a:p>
        </p:txBody>
      </p:sp>
      <p:sp>
        <p:nvSpPr>
          <p:cNvPr id="27" name="Text Placeholder 2">
            <a:extLst>
              <a:ext uri="{FF2B5EF4-FFF2-40B4-BE49-F238E27FC236}">
                <a16:creationId xmlns:a16="http://schemas.microsoft.com/office/drawing/2014/main" id="{93680BC2-35FD-F3BF-0EA9-F0FD1126338F}"/>
              </a:ext>
            </a:extLst>
          </p:cNvPr>
          <p:cNvSpPr>
            <a:spLocks noGrp="1"/>
          </p:cNvSpPr>
          <p:nvPr>
            <p:ph type="body" sz="quarter" idx="14"/>
          </p:nvPr>
        </p:nvSpPr>
        <p:spPr>
          <a:xfrm>
            <a:off x="518159" y="1778000"/>
            <a:ext cx="5315713" cy="4175760"/>
          </a:xfrm>
        </p:spPr>
        <p:txBody>
          <a:bodyPr>
            <a:normAutofit/>
          </a:bodyPr>
          <a:lstStyle/>
          <a:p>
            <a:r>
              <a:rPr lang="en-US" dirty="0"/>
              <a:t>MoM Difference</a:t>
            </a:r>
          </a:p>
        </p:txBody>
      </p:sp>
      <p:pic>
        <p:nvPicPr>
          <p:cNvPr id="5" name="Picture 4" descr="A graph of a graph showing different colored lines&#10;&#10;Description automatically generated with medium confidence">
            <a:extLst>
              <a:ext uri="{FF2B5EF4-FFF2-40B4-BE49-F238E27FC236}">
                <a16:creationId xmlns:a16="http://schemas.microsoft.com/office/drawing/2014/main" id="{18DF0007-E403-7F56-267A-1B76FB7CCB76}"/>
              </a:ext>
            </a:extLst>
          </p:cNvPr>
          <p:cNvPicPr>
            <a:picLocks noChangeAspect="1"/>
          </p:cNvPicPr>
          <p:nvPr/>
        </p:nvPicPr>
        <p:blipFill rotWithShape="1">
          <a:blip r:embed="rId2"/>
          <a:srcRect l="679" r="197" b="-2"/>
          <a:stretch/>
        </p:blipFill>
        <p:spPr>
          <a:xfrm>
            <a:off x="518160" y="2944368"/>
            <a:ext cx="5315713" cy="2785100"/>
          </a:xfrm>
          <a:prstGeom prst="rect">
            <a:avLst/>
          </a:prstGeom>
          <a:noFill/>
        </p:spPr>
      </p:pic>
      <p:pic>
        <p:nvPicPr>
          <p:cNvPr id="13" name="Picture 12" descr="A graph with green and purple squares&#10;&#10;Description automatically generated">
            <a:extLst>
              <a:ext uri="{FF2B5EF4-FFF2-40B4-BE49-F238E27FC236}">
                <a16:creationId xmlns:a16="http://schemas.microsoft.com/office/drawing/2014/main" id="{DF86DF67-0B60-2FED-ED90-1ABB37DC7334}"/>
              </a:ext>
            </a:extLst>
          </p:cNvPr>
          <p:cNvPicPr>
            <a:picLocks noChangeAspect="1"/>
          </p:cNvPicPr>
          <p:nvPr/>
        </p:nvPicPr>
        <p:blipFill rotWithShape="1">
          <a:blip r:embed="rId3"/>
          <a:srcRect l="8438" r="14206" b="3"/>
          <a:stretch/>
        </p:blipFill>
        <p:spPr>
          <a:xfrm>
            <a:off x="6600154" y="2944368"/>
            <a:ext cx="4608576" cy="2785100"/>
          </a:xfrm>
          <a:prstGeom prst="rect">
            <a:avLst/>
          </a:prstGeom>
          <a:noFill/>
        </p:spPr>
      </p:pic>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a:xfrm>
            <a:off x="838200" y="6400904"/>
            <a:ext cx="365760" cy="246888"/>
          </a:xfrm>
        </p:spPr>
        <p:txBody>
          <a:bodyPr anchor="ctr">
            <a:normAutofit/>
          </a:bodyPr>
          <a:lstStyle/>
          <a:p>
            <a:pPr>
              <a:spcAft>
                <a:spcPts val="600"/>
              </a:spcAft>
            </a:pPr>
            <a:fld id="{8D0AFDD5-844D-364D-8AEC-50CF4D36D55D}" type="slidenum">
              <a:rPr lang="en-US" smtClean="0"/>
              <a:pPr>
                <a:spcAft>
                  <a:spcPts val="600"/>
                </a:spcAft>
              </a:pPr>
              <a:t>8</a:t>
            </a:fld>
            <a:endParaRPr lang="en-US"/>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a:xfrm>
            <a:off x="5364480" y="6400904"/>
            <a:ext cx="1463040" cy="246888"/>
          </a:xfrm>
        </p:spPr>
        <p:txBody>
          <a:bodyPr anchor="ctr">
            <a:normAutofit/>
          </a:bodyPr>
          <a:lstStyle/>
          <a:p>
            <a:pPr>
              <a:spcAft>
                <a:spcPts val="600"/>
              </a:spcAft>
            </a:pPr>
            <a:r>
              <a:rPr lang="en-US" dirty="0"/>
              <a:t>Road Accidents</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a:xfrm>
            <a:off x="10629145" y="6400904"/>
            <a:ext cx="640080" cy="246888"/>
          </a:xfrm>
        </p:spPr>
        <p:txBody>
          <a:bodyPr anchor="ctr">
            <a:normAutofit/>
          </a:bodyPr>
          <a:lstStyle/>
          <a:p>
            <a:pPr>
              <a:spcAft>
                <a:spcPts val="600"/>
              </a:spcAft>
            </a:pPr>
            <a:r>
              <a:rPr lang="en-US" dirty="0"/>
              <a:t>2024</a:t>
            </a:r>
          </a:p>
        </p:txBody>
      </p:sp>
      <p:sp>
        <p:nvSpPr>
          <p:cNvPr id="8" name="Text Placeholder 7">
            <a:extLst>
              <a:ext uri="{FF2B5EF4-FFF2-40B4-BE49-F238E27FC236}">
                <a16:creationId xmlns:a16="http://schemas.microsoft.com/office/drawing/2014/main" id="{913A726A-8004-3935-C82A-B2B0AF888FB9}"/>
              </a:ext>
            </a:extLst>
          </p:cNvPr>
          <p:cNvSpPr>
            <a:spLocks noGrp="1"/>
          </p:cNvSpPr>
          <p:nvPr>
            <p:ph type="body" sz="quarter" idx="19"/>
          </p:nvPr>
        </p:nvSpPr>
        <p:spPr>
          <a:xfrm>
            <a:off x="6238240" y="1778000"/>
            <a:ext cx="5679440" cy="4175760"/>
          </a:xfrm>
        </p:spPr>
        <p:txBody>
          <a:bodyPr/>
          <a:lstStyle/>
          <a:p>
            <a:r>
              <a:rPr lang="en-IN" dirty="0"/>
              <a:t>MoM Difference By Months</a:t>
            </a:r>
          </a:p>
        </p:txBody>
      </p:sp>
      <p:pic>
        <p:nvPicPr>
          <p:cNvPr id="10" name="Picture 9" descr="A screen shot of a computer&#10;&#10;Description automatically generated">
            <a:extLst>
              <a:ext uri="{FF2B5EF4-FFF2-40B4-BE49-F238E27FC236}">
                <a16:creationId xmlns:a16="http://schemas.microsoft.com/office/drawing/2014/main" id="{873E10C1-2245-315B-106F-E658C57B74AB}"/>
              </a:ext>
            </a:extLst>
          </p:cNvPr>
          <p:cNvPicPr>
            <a:picLocks noChangeAspect="1"/>
          </p:cNvPicPr>
          <p:nvPr/>
        </p:nvPicPr>
        <p:blipFill>
          <a:blip r:embed="rId4"/>
          <a:stretch>
            <a:fillRect/>
          </a:stretch>
        </p:blipFill>
        <p:spPr>
          <a:xfrm>
            <a:off x="6390640" y="2755753"/>
            <a:ext cx="5374640" cy="3182767"/>
          </a:xfrm>
          <a:prstGeom prst="rect">
            <a:avLst/>
          </a:prstGeom>
        </p:spPr>
      </p:pic>
    </p:spTree>
    <p:extLst>
      <p:ext uri="{BB962C8B-B14F-4D97-AF65-F5344CB8AC3E}">
        <p14:creationId xmlns:p14="http://schemas.microsoft.com/office/powerpoint/2010/main" val="206529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90000"/>
          </a:schemeClr>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a:xfrm>
            <a:off x="1139952" y="512064"/>
            <a:ext cx="9912096" cy="1014984"/>
          </a:xfrm>
        </p:spPr>
        <p:txBody>
          <a:bodyPr anchor="t">
            <a:normAutofit/>
          </a:bodyPr>
          <a:lstStyle/>
          <a:p>
            <a:r>
              <a:rPr lang="en-US" dirty="0"/>
              <a:t>Pie Chart</a:t>
            </a:r>
          </a:p>
        </p:txBody>
      </p:sp>
      <p:sp>
        <p:nvSpPr>
          <p:cNvPr id="27" name="Text Placeholder 2">
            <a:extLst>
              <a:ext uri="{FF2B5EF4-FFF2-40B4-BE49-F238E27FC236}">
                <a16:creationId xmlns:a16="http://schemas.microsoft.com/office/drawing/2014/main" id="{93680BC2-35FD-F3BF-0EA9-F0FD1126338F}"/>
              </a:ext>
            </a:extLst>
          </p:cNvPr>
          <p:cNvSpPr>
            <a:spLocks noGrp="1"/>
          </p:cNvSpPr>
          <p:nvPr>
            <p:ph type="body" sz="quarter" idx="14"/>
          </p:nvPr>
        </p:nvSpPr>
        <p:spPr>
          <a:xfrm>
            <a:off x="518160" y="1984352"/>
            <a:ext cx="5194998" cy="3969408"/>
          </a:xfrm>
        </p:spPr>
        <p:txBody>
          <a:bodyPr>
            <a:normAutofit/>
          </a:bodyPr>
          <a:lstStyle/>
          <a:p>
            <a:r>
              <a:rPr lang="en-US" dirty="0"/>
              <a:t>Urban Vs Rural</a:t>
            </a:r>
          </a:p>
        </p:txBody>
      </p:sp>
      <p:pic>
        <p:nvPicPr>
          <p:cNvPr id="13" name="Picture 12" descr="A graph with green and purple squares&#10;&#10;Description automatically generated">
            <a:extLst>
              <a:ext uri="{FF2B5EF4-FFF2-40B4-BE49-F238E27FC236}">
                <a16:creationId xmlns:a16="http://schemas.microsoft.com/office/drawing/2014/main" id="{DF86DF67-0B60-2FED-ED90-1ABB37DC7334}"/>
              </a:ext>
            </a:extLst>
          </p:cNvPr>
          <p:cNvPicPr>
            <a:picLocks noChangeAspect="1"/>
          </p:cNvPicPr>
          <p:nvPr/>
        </p:nvPicPr>
        <p:blipFill rotWithShape="1">
          <a:blip r:embed="rId2"/>
          <a:srcRect l="8438" r="14206" b="3"/>
          <a:stretch/>
        </p:blipFill>
        <p:spPr>
          <a:xfrm>
            <a:off x="6600154" y="2944368"/>
            <a:ext cx="4608576" cy="2785100"/>
          </a:xfrm>
          <a:prstGeom prst="rect">
            <a:avLst/>
          </a:prstGeom>
          <a:noFill/>
        </p:spPr>
      </p:pic>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a:xfrm>
            <a:off x="838200" y="6400904"/>
            <a:ext cx="365760" cy="246888"/>
          </a:xfrm>
        </p:spPr>
        <p:txBody>
          <a:bodyPr anchor="ctr">
            <a:normAutofit/>
          </a:bodyPr>
          <a:lstStyle/>
          <a:p>
            <a:pPr>
              <a:spcAft>
                <a:spcPts val="600"/>
              </a:spcAft>
            </a:pPr>
            <a:fld id="{8D0AFDD5-844D-364D-8AEC-50CF4D36D55D}" type="slidenum">
              <a:rPr lang="en-US" smtClean="0"/>
              <a:pPr>
                <a:spcAft>
                  <a:spcPts val="600"/>
                </a:spcAft>
              </a:pPr>
              <a:t>9</a:t>
            </a:fld>
            <a:endParaRPr lang="en-US"/>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a:xfrm>
            <a:off x="5364480" y="6400904"/>
            <a:ext cx="1463040" cy="246888"/>
          </a:xfrm>
        </p:spPr>
        <p:txBody>
          <a:bodyPr anchor="ctr">
            <a:normAutofit/>
          </a:bodyPr>
          <a:lstStyle/>
          <a:p>
            <a:pPr>
              <a:spcAft>
                <a:spcPts val="600"/>
              </a:spcAft>
            </a:pPr>
            <a:r>
              <a:rPr lang="en-US" dirty="0"/>
              <a:t>Road Accidents</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a:xfrm>
            <a:off x="10629145" y="6400904"/>
            <a:ext cx="640080" cy="246888"/>
          </a:xfrm>
        </p:spPr>
        <p:txBody>
          <a:bodyPr anchor="ctr">
            <a:normAutofit/>
          </a:bodyPr>
          <a:lstStyle/>
          <a:p>
            <a:pPr>
              <a:spcAft>
                <a:spcPts val="600"/>
              </a:spcAft>
            </a:pPr>
            <a:r>
              <a:rPr lang="en-US" dirty="0"/>
              <a:t>2024</a:t>
            </a:r>
          </a:p>
        </p:txBody>
      </p:sp>
      <p:pic>
        <p:nvPicPr>
          <p:cNvPr id="6" name="Picture 5" descr="A yellow circle with a number of different colored circles&#10;&#10;Description automatically generated with medium confidence">
            <a:extLst>
              <a:ext uri="{FF2B5EF4-FFF2-40B4-BE49-F238E27FC236}">
                <a16:creationId xmlns:a16="http://schemas.microsoft.com/office/drawing/2014/main" id="{86146510-64B2-24D2-87EE-E14D1AD73AC4}"/>
              </a:ext>
            </a:extLst>
          </p:cNvPr>
          <p:cNvPicPr>
            <a:picLocks noChangeAspect="1"/>
          </p:cNvPicPr>
          <p:nvPr/>
        </p:nvPicPr>
        <p:blipFill>
          <a:blip r:embed="rId3"/>
          <a:stretch>
            <a:fillRect/>
          </a:stretch>
        </p:blipFill>
        <p:spPr>
          <a:xfrm>
            <a:off x="638872" y="2944368"/>
            <a:ext cx="5074285" cy="2487930"/>
          </a:xfrm>
          <a:prstGeom prst="rect">
            <a:avLst/>
          </a:prstGeom>
        </p:spPr>
      </p:pic>
      <p:sp>
        <p:nvSpPr>
          <p:cNvPr id="9" name="Text Placeholder 8">
            <a:extLst>
              <a:ext uri="{FF2B5EF4-FFF2-40B4-BE49-F238E27FC236}">
                <a16:creationId xmlns:a16="http://schemas.microsoft.com/office/drawing/2014/main" id="{F547A17E-85E4-B300-A1D5-9F42ECE0BECB}"/>
              </a:ext>
            </a:extLst>
          </p:cNvPr>
          <p:cNvSpPr>
            <a:spLocks noGrp="1"/>
          </p:cNvSpPr>
          <p:nvPr>
            <p:ph type="body" sz="quarter" idx="19"/>
          </p:nvPr>
        </p:nvSpPr>
        <p:spPr/>
        <p:txBody>
          <a:bodyPr/>
          <a:lstStyle/>
          <a:p>
            <a:r>
              <a:rPr lang="en-IN" dirty="0"/>
              <a:t>Speed Limit VS Casualties</a:t>
            </a:r>
          </a:p>
        </p:txBody>
      </p:sp>
      <p:pic>
        <p:nvPicPr>
          <p:cNvPr id="12" name="Picture 11" descr="A pie chart with a number of different colored circles&#10;&#10;Description automatically generated">
            <a:extLst>
              <a:ext uri="{FF2B5EF4-FFF2-40B4-BE49-F238E27FC236}">
                <a16:creationId xmlns:a16="http://schemas.microsoft.com/office/drawing/2014/main" id="{6328C169-4BBA-7484-D120-354C1B1CA2FE}"/>
              </a:ext>
            </a:extLst>
          </p:cNvPr>
          <p:cNvPicPr>
            <a:picLocks noChangeAspect="1"/>
          </p:cNvPicPr>
          <p:nvPr/>
        </p:nvPicPr>
        <p:blipFill>
          <a:blip r:embed="rId4"/>
          <a:stretch>
            <a:fillRect/>
          </a:stretch>
        </p:blipFill>
        <p:spPr>
          <a:xfrm>
            <a:off x="7091044" y="2944368"/>
            <a:ext cx="3961003" cy="2487930"/>
          </a:xfrm>
          <a:prstGeom prst="rect">
            <a:avLst/>
          </a:prstGeom>
        </p:spPr>
      </p:pic>
    </p:spTree>
    <p:extLst>
      <p:ext uri="{BB962C8B-B14F-4D97-AF65-F5344CB8AC3E}">
        <p14:creationId xmlns:p14="http://schemas.microsoft.com/office/powerpoint/2010/main" val="984982357"/>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{7419F309-D33E-4D15-B0FE-53DB9859D626}tf11429527_win32</Template>
  <TotalTime>69</TotalTime>
  <Words>473</Words>
  <Application>Microsoft Office PowerPoint</Application>
  <PresentationFormat>Widescreen</PresentationFormat>
  <Paragraphs>85</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Arial</vt:lpstr>
      <vt:lpstr>Calibri</vt:lpstr>
      <vt:lpstr>Century Gothic</vt:lpstr>
      <vt:lpstr>Karla</vt:lpstr>
      <vt:lpstr>Univers Condensed Light</vt:lpstr>
      <vt:lpstr>Office Theme</vt:lpstr>
      <vt:lpstr>CSIS 3860 Term Project  Road Accident Analysis</vt:lpstr>
      <vt:lpstr>Table of Contents</vt:lpstr>
      <vt:lpstr>Introduction </vt:lpstr>
      <vt:lpstr>                  Implementation</vt:lpstr>
      <vt:lpstr>Visualizations</vt:lpstr>
      <vt:lpstr>Stacked Bar Chart</vt:lpstr>
      <vt:lpstr>Map &amp; Horizontal Bar Chart</vt:lpstr>
      <vt:lpstr>Trend Lines</vt:lpstr>
      <vt:lpstr>Pie Chart</vt:lpstr>
      <vt:lpstr>Packed Bubbles</vt:lpstr>
      <vt:lpstr>Conclusion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CSIS 3860 Term Project  Road Accident Analysis</dc:title>
  <dc:creator>Shandilya, Tushar</dc:creator>
  <cp:lastModifiedBy>Shandilya, Tushar</cp:lastModifiedBy>
  <cp:revision>3</cp:revision>
  <dcterms:created xsi:type="dcterms:W3CDTF">2024-04-12T20:37:25Z</dcterms:created>
  <dcterms:modified xsi:type="dcterms:W3CDTF">2024-04-12T22:14:18Z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