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66" r:id="rId10"/>
    <p:sldId id="267" r:id="rId11"/>
  </p:sldIdLst>
  <p:sldSz cx="9144000" cy="6858000" type="screen4x3"/>
  <p:notesSz cx="6858000" cy="9144000"/>
  <p:embeddedFontLst>
    <p:embeddedFont>
      <p:font typeface="Bitter" panose="020B0604020202020204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5194b25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5194b250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5194b250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55307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55307e5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55307e5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87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76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0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4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22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e7e7e0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e7e7e09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2e7e7e09a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 descr="70645.17-UOM-New-Brand-PowerPoint-Template-Title-Blu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7883"/>
            <a:ext cx="9376100" cy="69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76550" y="2725399"/>
            <a:ext cx="6400800" cy="88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Malicious and Benign Websites</a:t>
            </a:r>
          </a:p>
          <a:p>
            <a:pPr fontAlgn="base"/>
            <a:r>
              <a:rPr lang="en-US" sz="1600" dirty="0"/>
              <a:t>Classify by application and network features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4422554" y="4378175"/>
            <a:ext cx="2538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Implemented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Md </a:t>
            </a:r>
            <a:r>
              <a:rPr lang="en-US" sz="1800" dirty="0" err="1"/>
              <a:t>Maminur</a:t>
            </a:r>
            <a:r>
              <a:rPr lang="en-US" sz="1800" dirty="0"/>
              <a:t> Islam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144825" y="2882200"/>
            <a:ext cx="24990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Thanks!!!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</a:pPr>
            <a:r>
              <a:rPr lang="en-US" sz="3200" b="1" dirty="0">
                <a:latin typeface="Bitter"/>
                <a:ea typeface="Bitter"/>
                <a:cs typeface="Bitter"/>
                <a:sym typeface="Bitter"/>
              </a:rPr>
              <a:t>Objective</a:t>
            </a:r>
            <a:endParaRPr sz="32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FBE8E-756C-4037-8D6F-DFE4DFD04756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dirty="0">
                <a:latin typeface="Georgia" panose="02040502050405020303" pitchFamily="18" charset="0"/>
              </a:rPr>
              <a:t>Websites have become intruder’s main target.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Costly to manually analyze each URL one by one and add to blacklist.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Goal:</a:t>
            </a:r>
            <a:endParaRPr lang="en-US" sz="1900" dirty="0">
              <a:latin typeface="Georgia" panose="02040502050405020303" pitchFamily="18" charset="0"/>
            </a:endParaRP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Detect malicious web pages using ML based classifiers</a:t>
            </a:r>
            <a:endParaRPr lang="en-US" sz="19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Dataset &amp; Pre-processing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Dataset:</a:t>
            </a:r>
            <a:endParaRPr lang="en-US" sz="28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Collected from Kaggle.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1780 data points.</a:t>
            </a:r>
          </a:p>
          <a:p>
            <a:r>
              <a:rPr lang="en-US" dirty="0">
                <a:latin typeface="Georgia" panose="02040502050405020303" pitchFamily="18" charset="0"/>
              </a:rPr>
              <a:t>Features:</a:t>
            </a:r>
            <a:endParaRPr lang="en-US" sz="1900" dirty="0">
              <a:latin typeface="Georgia" panose="02040502050405020303" pitchFamily="18" charset="0"/>
            </a:endParaRP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Total 20 features.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Both network and application features.</a:t>
            </a:r>
          </a:p>
          <a:p>
            <a:pPr lvl="1"/>
            <a:r>
              <a:rPr lang="en-US" sz="2000" dirty="0"/>
              <a:t>URL_LENGTH, SERVER, CONTENT_LENGTH, REMOTE_IPS, DNS_QUERY_TIMES etc.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Challenges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B619D8AC-B4E8-42A5-9E40-6E3D14D29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715266"/>
                <a:ext cx="78867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sz="2800" dirty="0">
                    <a:latin typeface="Georgia" panose="02040502050405020303" pitchFamily="18" charset="0"/>
                  </a:rPr>
                  <a:t>Too many categorical features</a:t>
                </a:r>
              </a:p>
              <a:p>
                <a:pPr lvl="1"/>
                <a:r>
                  <a:rPr lang="en-US" sz="2000" dirty="0">
                    <a:latin typeface="Georgia" panose="02040502050405020303" pitchFamily="18" charset="0"/>
                  </a:rPr>
                  <a:t>High cardinality.</a:t>
                </a:r>
              </a:p>
              <a:p>
                <a:pPr lvl="1"/>
                <a:r>
                  <a:rPr lang="en-US" sz="2000" dirty="0">
                    <a:latin typeface="Georgia" panose="02040502050405020303" pitchFamily="18" charset="0"/>
                  </a:rPr>
                  <a:t>Existing approaches produce more than 1000 features.</a:t>
                </a:r>
              </a:p>
              <a:p>
                <a:r>
                  <a:rPr lang="en-US" dirty="0">
                    <a:latin typeface="Georgia" panose="02040502050405020303" pitchFamily="18" charset="0"/>
                  </a:rPr>
                  <a:t>Solution:</a:t>
                </a:r>
                <a:endParaRPr lang="en-US" sz="1900" dirty="0">
                  <a:latin typeface="Georgia" panose="02040502050405020303" pitchFamily="18" charset="0"/>
                </a:endParaRPr>
              </a:p>
              <a:p>
                <a:pPr lvl="1"/>
                <a:r>
                  <a:rPr lang="en-US" sz="2000" dirty="0">
                    <a:latin typeface="Georgia" panose="02040502050405020303" pitchFamily="18" charset="0"/>
                  </a:rPr>
                  <a:t>Replace high cardinality feature values by numeric values(</a:t>
                </a:r>
                <a:r>
                  <a:rPr lang="en-US" sz="2000" dirty="0" err="1">
                    <a:latin typeface="Georgia" panose="02040502050405020303" pitchFamily="18" charset="0"/>
                  </a:rPr>
                  <a:t>Moeyersoms</a:t>
                </a:r>
                <a:r>
                  <a:rPr lang="en-US" sz="2000" dirty="0">
                    <a:latin typeface="Georgia" panose="02040502050405020303" pitchFamily="18" charset="0"/>
                  </a:rPr>
                  <a:t> &amp; Martens, 2015).</a:t>
                </a:r>
              </a:p>
              <a:p>
                <a:pPr lvl="1"/>
                <a:r>
                  <a:rPr lang="en-US" sz="2000" dirty="0">
                    <a:latin typeface="Georgia" panose="02040502050405020303" pitchFamily="18" charset="0"/>
                  </a:rPr>
                  <a:t>Supervised Ratio: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  <a:p>
                <a:pPr lvl="1"/>
                <a:r>
                  <a:rPr lang="en-US" sz="2000" dirty="0">
                    <a:latin typeface="Georgia" panose="02040502050405020303" pitchFamily="18" charset="0"/>
                  </a:rPr>
                  <a:t>Weight of Evidence: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B619D8AC-B4E8-42A5-9E40-6E3D14D29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5266"/>
                <a:ext cx="7886700" cy="4351338"/>
              </a:xfrm>
              <a:prstGeom prst="rect">
                <a:avLst/>
              </a:prstGeom>
              <a:blipFill>
                <a:blip r:embed="rId5"/>
                <a:stretch>
                  <a:fillRect l="-14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7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Pre-processing &amp; Classification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Pre-processing:</a:t>
            </a:r>
            <a:endParaRPr lang="en-US" sz="19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Fill missing values.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Replace categorical values.</a:t>
            </a:r>
          </a:p>
          <a:p>
            <a:r>
              <a:rPr lang="en-US" dirty="0">
                <a:latin typeface="Georgia" panose="02040502050405020303" pitchFamily="18" charset="0"/>
              </a:rPr>
              <a:t>Classification:</a:t>
            </a:r>
            <a:endParaRPr lang="en-US" sz="19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Compared performance among Neural Net, Decision Tree, SVM, Random Forest and K-Nearest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270569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Observations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dirty="0">
                <a:latin typeface="Georgia" panose="02040502050405020303" pitchFamily="18" charset="0"/>
              </a:rPr>
              <a:t>Neural is fast and ≈90% accurate</a:t>
            </a: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SVM shows better performance(≈92%) than NN but very slow.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KNN and NN shows almost similar performance.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Decision Tree and Random Forest show best performance.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5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sz="1800" dirty="0">
              <a:latin typeface="Georgia" panose="02040502050405020303" pitchFamily="18" charset="0"/>
            </a:endParaRPr>
          </a:p>
        </p:txBody>
      </p:sp>
      <p:pic>
        <p:nvPicPr>
          <p:cNvPr id="5" name="Picture 4" descr="A close up of a blackboard&#10;&#10;Description generated with very high confidence">
            <a:extLst>
              <a:ext uri="{FF2B5EF4-FFF2-40B4-BE49-F238E27FC236}">
                <a16:creationId xmlns:a16="http://schemas.microsoft.com/office/drawing/2014/main" id="{F323760A-4873-4601-9C19-D30105A23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87543"/>
            <a:ext cx="8229601" cy="4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Future Work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1844564" y="2561896"/>
            <a:ext cx="6014545" cy="190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Experiment with other datasets available in the internet.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6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2950200" y="2872950"/>
            <a:ext cx="32436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Questions?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242</Words>
  <Application>Microsoft Office PowerPoint</Application>
  <PresentationFormat>On-screen Show 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Bitter</vt:lpstr>
      <vt:lpstr>Cambria Math</vt:lpstr>
      <vt:lpstr>Calibri</vt:lpstr>
      <vt:lpstr>Georgia</vt:lpstr>
      <vt:lpstr>Office Theme</vt:lpstr>
      <vt:lpstr>PowerPoint Presentation</vt:lpstr>
      <vt:lpstr>Objective</vt:lpstr>
      <vt:lpstr>Dataset &amp; Pre-processing</vt:lpstr>
      <vt:lpstr>Challenges</vt:lpstr>
      <vt:lpstr>Pre-processing &amp; Classification</vt:lpstr>
      <vt:lpstr>Observations</vt:lpstr>
      <vt:lpstr>PowerPoint Presentation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Mominul Islam</dc:creator>
  <cp:lastModifiedBy>Mominul Islam</cp:lastModifiedBy>
  <cp:revision>33</cp:revision>
  <dcterms:modified xsi:type="dcterms:W3CDTF">2019-04-18T01:56:29Z</dcterms:modified>
</cp:coreProperties>
</file>