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9"/>
  </p:notesMasterIdLst>
  <p:sldIdLst>
    <p:sldId id="256" r:id="rId5"/>
    <p:sldId id="289" r:id="rId6"/>
    <p:sldId id="321" r:id="rId7"/>
    <p:sldId id="322" r:id="rId8"/>
    <p:sldId id="323" r:id="rId9"/>
    <p:sldId id="324" r:id="rId10"/>
    <p:sldId id="325" r:id="rId11"/>
    <p:sldId id="326" r:id="rId12"/>
    <p:sldId id="327" r:id="rId13"/>
    <p:sldId id="328" r:id="rId14"/>
    <p:sldId id="329" r:id="rId15"/>
    <p:sldId id="330" r:id="rId16"/>
    <p:sldId id="331" r:id="rId17"/>
    <p:sldId id="340" r:id="rId18"/>
    <p:sldId id="333" r:id="rId19"/>
    <p:sldId id="334" r:id="rId20"/>
    <p:sldId id="332" r:id="rId21"/>
    <p:sldId id="335" r:id="rId22"/>
    <p:sldId id="336" r:id="rId23"/>
    <p:sldId id="337" r:id="rId24"/>
    <p:sldId id="338" r:id="rId25"/>
    <p:sldId id="339" r:id="rId26"/>
    <p:sldId id="343" r:id="rId27"/>
    <p:sldId id="341" r:id="rId28"/>
    <p:sldId id="342" r:id="rId29"/>
    <p:sldId id="344" r:id="rId30"/>
    <p:sldId id="345" r:id="rId31"/>
    <p:sldId id="346" r:id="rId32"/>
    <p:sldId id="347" r:id="rId33"/>
    <p:sldId id="348" r:id="rId34"/>
    <p:sldId id="349" r:id="rId35"/>
    <p:sldId id="350" r:id="rId36"/>
    <p:sldId id="351" r:id="rId37"/>
    <p:sldId id="353" r:id="rId38"/>
    <p:sldId id="352" r:id="rId39"/>
    <p:sldId id="354" r:id="rId40"/>
    <p:sldId id="355" r:id="rId41"/>
    <p:sldId id="357" r:id="rId42"/>
    <p:sldId id="409" r:id="rId43"/>
    <p:sldId id="356" r:id="rId44"/>
    <p:sldId id="358" r:id="rId45"/>
    <p:sldId id="359" r:id="rId46"/>
    <p:sldId id="360" r:id="rId47"/>
    <p:sldId id="361" r:id="rId48"/>
    <p:sldId id="362" r:id="rId49"/>
    <p:sldId id="363" r:id="rId50"/>
    <p:sldId id="364" r:id="rId51"/>
    <p:sldId id="365" r:id="rId52"/>
    <p:sldId id="410" r:id="rId53"/>
    <p:sldId id="366" r:id="rId54"/>
    <p:sldId id="367" r:id="rId55"/>
    <p:sldId id="368" r:id="rId56"/>
    <p:sldId id="369" r:id="rId57"/>
    <p:sldId id="370" r:id="rId58"/>
    <p:sldId id="371" r:id="rId59"/>
    <p:sldId id="372" r:id="rId60"/>
    <p:sldId id="374" r:id="rId61"/>
    <p:sldId id="375" r:id="rId62"/>
    <p:sldId id="373" r:id="rId63"/>
    <p:sldId id="376" r:id="rId64"/>
    <p:sldId id="377" r:id="rId65"/>
    <p:sldId id="396" r:id="rId66"/>
    <p:sldId id="378" r:id="rId67"/>
    <p:sldId id="379" r:id="rId68"/>
    <p:sldId id="380" r:id="rId69"/>
    <p:sldId id="381" r:id="rId70"/>
    <p:sldId id="382" r:id="rId71"/>
    <p:sldId id="383" r:id="rId72"/>
    <p:sldId id="384" r:id="rId73"/>
    <p:sldId id="386" r:id="rId74"/>
    <p:sldId id="397" r:id="rId75"/>
    <p:sldId id="387" r:id="rId76"/>
    <p:sldId id="388" r:id="rId77"/>
    <p:sldId id="389" r:id="rId78"/>
    <p:sldId id="385" r:id="rId79"/>
    <p:sldId id="390" r:id="rId80"/>
    <p:sldId id="391" r:id="rId81"/>
    <p:sldId id="392" r:id="rId82"/>
    <p:sldId id="393" r:id="rId83"/>
    <p:sldId id="394" r:id="rId84"/>
    <p:sldId id="395" r:id="rId85"/>
    <p:sldId id="398" r:id="rId86"/>
    <p:sldId id="399" r:id="rId87"/>
    <p:sldId id="400" r:id="rId88"/>
    <p:sldId id="401" r:id="rId89"/>
    <p:sldId id="402" r:id="rId90"/>
    <p:sldId id="403" r:id="rId91"/>
    <p:sldId id="404" r:id="rId92"/>
    <p:sldId id="405" r:id="rId93"/>
    <p:sldId id="406" r:id="rId94"/>
    <p:sldId id="408" r:id="rId95"/>
    <p:sldId id="407" r:id="rId96"/>
    <p:sldId id="411" r:id="rId97"/>
    <p:sldId id="320"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05E44-377A-4446-8000-C7CD9A775D26}" v="7" dt="2022-10-13T05:09:49.097"/>
    <p1510:client id="{331DEE88-00AC-495D-B3EF-7975061D3AF7}" v="5" dt="2022-10-14T05:56:47.479"/>
    <p1510:client id="{620DE5E9-CD06-427A-BDC6-ED52AE336B71}" v="15" dt="2022-09-20T06:19:02.902"/>
    <p1510:client id="{713326F1-1DA1-4D9A-85E6-F7C3938B7F70}" v="2" dt="2021-11-22T17:27:05.460"/>
    <p1510:client id="{81B5246D-91FA-42EE-AD2E-A0091B188FEC}" v="629" dt="2022-10-13T04:15:59.196"/>
    <p1510:client id="{AD7FF4ED-933A-4543-8BD5-37B591B26E65}" v="4" dt="2022-09-08T05:24:27.113"/>
    <p1510:client id="{B6778614-193C-4941-9D5D-BA5C5AE15148}" v="2" dt="2022-09-22T05:09:51.470"/>
    <p1510:client id="{D2060622-203B-4964-A14F-4BCC4849A7AC}" v="3" dt="2022-10-11T06:12:48.823"/>
    <p1510:client id="{D5F063E1-5E1C-4710-AD0F-6C6BAB396708}" v="2" dt="2021-11-07T10:53:21.141"/>
    <p1510:client id="{EA6CAB09-41B4-4F3D-BEF4-084EBE22B807}" v="1" dt="2022-09-22T09:58:40.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TA BHARDWAJ" userId="S::ishita_201900284@smit.smu.edu.in::19fb1a55-6225-4d8e-b6d0-546fd5160c5e" providerId="AD" clId="Web-{D5F063E1-5E1C-4710-AD0F-6C6BAB396708}"/>
    <pc:docChg chg="sldOrd">
      <pc:chgData name="ISHITA BHARDWAJ" userId="S::ishita_201900284@smit.smu.edu.in::19fb1a55-6225-4d8e-b6d0-546fd5160c5e" providerId="AD" clId="Web-{D5F063E1-5E1C-4710-AD0F-6C6BAB396708}" dt="2021-11-07T10:53:21.141" v="1"/>
      <pc:docMkLst>
        <pc:docMk/>
      </pc:docMkLst>
      <pc:sldChg chg="ord">
        <pc:chgData name="ISHITA BHARDWAJ" userId="S::ishita_201900284@smit.smu.edu.in::19fb1a55-6225-4d8e-b6d0-546fd5160c5e" providerId="AD" clId="Web-{D5F063E1-5E1C-4710-AD0F-6C6BAB396708}" dt="2021-11-07T10:53:21.141" v="1"/>
        <pc:sldMkLst>
          <pc:docMk/>
          <pc:sldMk cId="0" sldId="371"/>
        </pc:sldMkLst>
      </pc:sldChg>
    </pc:docChg>
  </pc:docChgLst>
  <pc:docChgLst>
    <pc:chgData name="Kiran Gautam,SMIT" userId="S::kiran.g@smit.smu.edu.in::c27fb120-03b9-4e8f-a96e-b2abcd0eadb9" providerId="AD" clId="Web-{D2060622-203B-4964-A14F-4BCC4849A7AC}"/>
    <pc:docChg chg="modSld">
      <pc:chgData name="Kiran Gautam,SMIT" userId="S::kiran.g@smit.smu.edu.in::c27fb120-03b9-4e8f-a96e-b2abcd0eadb9" providerId="AD" clId="Web-{D2060622-203B-4964-A14F-4BCC4849A7AC}" dt="2022-10-11T06:12:48.823" v="2" actId="1076"/>
      <pc:docMkLst>
        <pc:docMk/>
      </pc:docMkLst>
      <pc:sldChg chg="modSp">
        <pc:chgData name="Kiran Gautam,SMIT" userId="S::kiran.g@smit.smu.edu.in::c27fb120-03b9-4e8f-a96e-b2abcd0eadb9" providerId="AD" clId="Web-{D2060622-203B-4964-A14F-4BCC4849A7AC}" dt="2022-10-11T06:12:48.823" v="2" actId="1076"/>
        <pc:sldMkLst>
          <pc:docMk/>
          <pc:sldMk cId="0" sldId="359"/>
        </pc:sldMkLst>
        <pc:picChg chg="mod">
          <ac:chgData name="Kiran Gautam,SMIT" userId="S::kiran.g@smit.smu.edu.in::c27fb120-03b9-4e8f-a96e-b2abcd0eadb9" providerId="AD" clId="Web-{D2060622-203B-4964-A14F-4BCC4849A7AC}" dt="2022-10-11T06:12:48.823" v="2" actId="1076"/>
          <ac:picMkLst>
            <pc:docMk/>
            <pc:sldMk cId="0" sldId="359"/>
            <ac:picMk id="3075" creationId="{00000000-0000-0000-0000-000000000000}"/>
          </ac:picMkLst>
        </pc:picChg>
      </pc:sldChg>
    </pc:docChg>
  </pc:docChgLst>
  <pc:docChgLst>
    <pc:chgData name="Kiran Gautam,SMIT" userId="S::kiran.g@smit.smu.edu.in::c27fb120-03b9-4e8f-a96e-b2abcd0eadb9" providerId="AD" clId="Web-{81B5246D-91FA-42EE-AD2E-A0091B188FEC}"/>
    <pc:docChg chg="addSld modSld">
      <pc:chgData name="Kiran Gautam,SMIT" userId="S::kiran.g@smit.smu.edu.in::c27fb120-03b9-4e8f-a96e-b2abcd0eadb9" providerId="AD" clId="Web-{81B5246D-91FA-42EE-AD2E-A0091B188FEC}" dt="2022-10-13T04:15:59.196" v="630" actId="20577"/>
      <pc:docMkLst>
        <pc:docMk/>
      </pc:docMkLst>
      <pc:sldChg chg="modSp">
        <pc:chgData name="Kiran Gautam,SMIT" userId="S::kiran.g@smit.smu.edu.in::c27fb120-03b9-4e8f-a96e-b2abcd0eadb9" providerId="AD" clId="Web-{81B5246D-91FA-42EE-AD2E-A0091B188FEC}" dt="2022-10-13T03:56:12.424" v="261" actId="20577"/>
        <pc:sldMkLst>
          <pc:docMk/>
          <pc:sldMk cId="0" sldId="397"/>
        </pc:sldMkLst>
        <pc:spChg chg="mod">
          <ac:chgData name="Kiran Gautam,SMIT" userId="S::kiran.g@smit.smu.edu.in::c27fb120-03b9-4e8f-a96e-b2abcd0eadb9" providerId="AD" clId="Web-{81B5246D-91FA-42EE-AD2E-A0091B188FEC}" dt="2022-10-13T03:56:12.424" v="261" actId="20577"/>
          <ac:spMkLst>
            <pc:docMk/>
            <pc:sldMk cId="0" sldId="397"/>
            <ac:spMk id="3" creationId="{00000000-0000-0000-0000-000000000000}"/>
          </ac:spMkLst>
        </pc:spChg>
      </pc:sldChg>
      <pc:sldChg chg="modSp">
        <pc:chgData name="Kiran Gautam,SMIT" userId="S::kiran.g@smit.smu.edu.in::c27fb120-03b9-4e8f-a96e-b2abcd0eadb9" providerId="AD" clId="Web-{81B5246D-91FA-42EE-AD2E-A0091B188FEC}" dt="2022-10-13T04:03:31.360" v="271" actId="20577"/>
        <pc:sldMkLst>
          <pc:docMk/>
          <pc:sldMk cId="0" sldId="406"/>
        </pc:sldMkLst>
        <pc:spChg chg="mod">
          <ac:chgData name="Kiran Gautam,SMIT" userId="S::kiran.g@smit.smu.edu.in::c27fb120-03b9-4e8f-a96e-b2abcd0eadb9" providerId="AD" clId="Web-{81B5246D-91FA-42EE-AD2E-A0091B188FEC}" dt="2022-10-13T04:03:31.360" v="271" actId="20577"/>
          <ac:spMkLst>
            <pc:docMk/>
            <pc:sldMk cId="0" sldId="406"/>
            <ac:spMk id="3" creationId="{00000000-0000-0000-0000-000000000000}"/>
          </ac:spMkLst>
        </pc:spChg>
      </pc:sldChg>
      <pc:sldChg chg="modSp new">
        <pc:chgData name="Kiran Gautam,SMIT" userId="S::kiran.g@smit.smu.edu.in::c27fb120-03b9-4e8f-a96e-b2abcd0eadb9" providerId="AD" clId="Web-{81B5246D-91FA-42EE-AD2E-A0091B188FEC}" dt="2022-10-13T04:15:59.196" v="630" actId="20577"/>
        <pc:sldMkLst>
          <pc:docMk/>
          <pc:sldMk cId="2533095642" sldId="411"/>
        </pc:sldMkLst>
        <pc:spChg chg="mod">
          <ac:chgData name="Kiran Gautam,SMIT" userId="S::kiran.g@smit.smu.edu.in::c27fb120-03b9-4e8f-a96e-b2abcd0eadb9" providerId="AD" clId="Web-{81B5246D-91FA-42EE-AD2E-A0091B188FEC}" dt="2022-10-13T04:06:49.335" v="285" actId="20577"/>
          <ac:spMkLst>
            <pc:docMk/>
            <pc:sldMk cId="2533095642" sldId="411"/>
            <ac:spMk id="2" creationId="{BA2C6398-D6E4-774A-BBF6-64B98EA9CD3E}"/>
          </ac:spMkLst>
        </pc:spChg>
        <pc:spChg chg="mod">
          <ac:chgData name="Kiran Gautam,SMIT" userId="S::kiran.g@smit.smu.edu.in::c27fb120-03b9-4e8f-a96e-b2abcd0eadb9" providerId="AD" clId="Web-{81B5246D-91FA-42EE-AD2E-A0091B188FEC}" dt="2022-10-13T04:15:59.196" v="630" actId="20577"/>
          <ac:spMkLst>
            <pc:docMk/>
            <pc:sldMk cId="2533095642" sldId="411"/>
            <ac:spMk id="3" creationId="{0E54B62E-AEF1-9B50-BAFE-DB3E04B44975}"/>
          </ac:spMkLst>
        </pc:spChg>
      </pc:sldChg>
    </pc:docChg>
  </pc:docChgLst>
  <pc:docChgLst>
    <pc:chgData name="Kiran Gautam,SMIT" userId="S::kiran.g@smit.smu.edu.in::c27fb120-03b9-4e8f-a96e-b2abcd0eadb9" providerId="AD" clId="Web-{EA6CAB09-41B4-4F3D-BEF4-084EBE22B807}"/>
    <pc:docChg chg="modSld">
      <pc:chgData name="Kiran Gautam,SMIT" userId="S::kiran.g@smit.smu.edu.in::c27fb120-03b9-4e8f-a96e-b2abcd0eadb9" providerId="AD" clId="Web-{EA6CAB09-41B4-4F3D-BEF4-084EBE22B807}" dt="2022-09-22T09:58:40.403" v="0" actId="1076"/>
      <pc:docMkLst>
        <pc:docMk/>
      </pc:docMkLst>
      <pc:sldChg chg="modSp">
        <pc:chgData name="Kiran Gautam,SMIT" userId="S::kiran.g@smit.smu.edu.in::c27fb120-03b9-4e8f-a96e-b2abcd0eadb9" providerId="AD" clId="Web-{EA6CAB09-41B4-4F3D-BEF4-084EBE22B807}" dt="2022-09-22T09:58:40.403" v="0" actId="1076"/>
        <pc:sldMkLst>
          <pc:docMk/>
          <pc:sldMk cId="0" sldId="330"/>
        </pc:sldMkLst>
        <pc:picChg chg="mod">
          <ac:chgData name="Kiran Gautam,SMIT" userId="S::kiran.g@smit.smu.edu.in::c27fb120-03b9-4e8f-a96e-b2abcd0eadb9" providerId="AD" clId="Web-{EA6CAB09-41B4-4F3D-BEF4-084EBE22B807}" dt="2022-09-22T09:58:40.403" v="0" actId="1076"/>
          <ac:picMkLst>
            <pc:docMk/>
            <pc:sldMk cId="0" sldId="330"/>
            <ac:picMk id="77826" creationId="{00000000-0000-0000-0000-000000000000}"/>
          </ac:picMkLst>
        </pc:picChg>
      </pc:sldChg>
    </pc:docChg>
  </pc:docChgLst>
  <pc:docChgLst>
    <pc:chgData name="Kiran Gautam,SMIT" userId="S::kiran.g@smit.smu.edu.in::c27fb120-03b9-4e8f-a96e-b2abcd0eadb9" providerId="AD" clId="Web-{1F805E44-377A-4446-8000-C7CD9A775D26}"/>
    <pc:docChg chg="modSld">
      <pc:chgData name="Kiran Gautam,SMIT" userId="S::kiran.g@smit.smu.edu.in::c27fb120-03b9-4e8f-a96e-b2abcd0eadb9" providerId="AD" clId="Web-{1F805E44-377A-4446-8000-C7CD9A775D26}" dt="2022-10-13T05:09:49.097" v="6" actId="1076"/>
      <pc:docMkLst>
        <pc:docMk/>
      </pc:docMkLst>
      <pc:sldChg chg="modSp">
        <pc:chgData name="Kiran Gautam,SMIT" userId="S::kiran.g@smit.smu.edu.in::c27fb120-03b9-4e8f-a96e-b2abcd0eadb9" providerId="AD" clId="Web-{1F805E44-377A-4446-8000-C7CD9A775D26}" dt="2022-10-13T04:47:14.903" v="2" actId="1076"/>
        <pc:sldMkLst>
          <pc:docMk/>
          <pc:sldMk cId="0" sldId="361"/>
        </pc:sldMkLst>
        <pc:picChg chg="mod">
          <ac:chgData name="Kiran Gautam,SMIT" userId="S::kiran.g@smit.smu.edu.in::c27fb120-03b9-4e8f-a96e-b2abcd0eadb9" providerId="AD" clId="Web-{1F805E44-377A-4446-8000-C7CD9A775D26}" dt="2022-10-13T04:47:14.903" v="2" actId="1076"/>
          <ac:picMkLst>
            <pc:docMk/>
            <pc:sldMk cId="0" sldId="361"/>
            <ac:picMk id="4" creationId="{00000000-0000-0000-0000-000000000000}"/>
          </ac:picMkLst>
        </pc:picChg>
      </pc:sldChg>
      <pc:sldChg chg="modSp">
        <pc:chgData name="Kiran Gautam,SMIT" userId="S::kiran.g@smit.smu.edu.in::c27fb120-03b9-4e8f-a96e-b2abcd0eadb9" providerId="AD" clId="Web-{1F805E44-377A-4446-8000-C7CD9A775D26}" dt="2022-10-13T05:09:49.097" v="6" actId="1076"/>
        <pc:sldMkLst>
          <pc:docMk/>
          <pc:sldMk cId="0" sldId="364"/>
        </pc:sldMkLst>
        <pc:picChg chg="mod">
          <ac:chgData name="Kiran Gautam,SMIT" userId="S::kiran.g@smit.smu.edu.in::c27fb120-03b9-4e8f-a96e-b2abcd0eadb9" providerId="AD" clId="Web-{1F805E44-377A-4446-8000-C7CD9A775D26}" dt="2022-10-13T05:09:49.097" v="6" actId="1076"/>
          <ac:picMkLst>
            <pc:docMk/>
            <pc:sldMk cId="0" sldId="364"/>
            <ac:picMk id="3074" creationId="{00000000-0000-0000-0000-000000000000}"/>
          </ac:picMkLst>
        </pc:picChg>
      </pc:sldChg>
    </pc:docChg>
  </pc:docChgLst>
  <pc:docChgLst>
    <pc:chgData name="ADITTYA PRASAD" userId="S::adittya_201900262@smit.smu.edu.in::17804e7c-51c5-467a-b380-36c3c1bba61c" providerId="AD" clId="Web-{713326F1-1DA1-4D9A-85E6-F7C3938B7F70}"/>
    <pc:docChg chg="modSld">
      <pc:chgData name="ADITTYA PRASAD" userId="S::adittya_201900262@smit.smu.edu.in::17804e7c-51c5-467a-b380-36c3c1bba61c" providerId="AD" clId="Web-{713326F1-1DA1-4D9A-85E6-F7C3938B7F70}" dt="2021-11-22T17:27:05.460" v="1"/>
      <pc:docMkLst>
        <pc:docMk/>
      </pc:docMkLst>
      <pc:sldChg chg="mod modShow">
        <pc:chgData name="ADITTYA PRASAD" userId="S::adittya_201900262@smit.smu.edu.in::17804e7c-51c5-467a-b380-36c3c1bba61c" providerId="AD" clId="Web-{713326F1-1DA1-4D9A-85E6-F7C3938B7F70}" dt="2021-11-22T17:27:05.460" v="1"/>
        <pc:sldMkLst>
          <pc:docMk/>
          <pc:sldMk cId="0" sldId="405"/>
        </pc:sldMkLst>
      </pc:sldChg>
    </pc:docChg>
  </pc:docChgLst>
  <pc:docChgLst>
    <pc:chgData name="Kiran Gautam,SMIT" userId="S::kiran.g@smit.smu.edu.in::c27fb120-03b9-4e8f-a96e-b2abcd0eadb9" providerId="AD" clId="Web-{AD7FF4ED-933A-4543-8BD5-37B591B26E65}"/>
    <pc:docChg chg="modSld">
      <pc:chgData name="Kiran Gautam,SMIT" userId="S::kiran.g@smit.smu.edu.in::c27fb120-03b9-4e8f-a96e-b2abcd0eadb9" providerId="AD" clId="Web-{AD7FF4ED-933A-4543-8BD5-37B591B26E65}" dt="2022-09-08T05:24:27.113" v="3" actId="14100"/>
      <pc:docMkLst>
        <pc:docMk/>
      </pc:docMkLst>
      <pc:sldChg chg="modSp">
        <pc:chgData name="Kiran Gautam,SMIT" userId="S::kiran.g@smit.smu.edu.in::c27fb120-03b9-4e8f-a96e-b2abcd0eadb9" providerId="AD" clId="Web-{AD7FF4ED-933A-4543-8BD5-37B591B26E65}" dt="2022-09-08T05:24:27.113" v="3" actId="14100"/>
        <pc:sldMkLst>
          <pc:docMk/>
          <pc:sldMk cId="0" sldId="331"/>
        </pc:sldMkLst>
        <pc:picChg chg="mod">
          <ac:chgData name="Kiran Gautam,SMIT" userId="S::kiran.g@smit.smu.edu.in::c27fb120-03b9-4e8f-a96e-b2abcd0eadb9" providerId="AD" clId="Web-{AD7FF4ED-933A-4543-8BD5-37B591B26E65}" dt="2022-09-08T05:24:27.113" v="3" actId="14100"/>
          <ac:picMkLst>
            <pc:docMk/>
            <pc:sldMk cId="0" sldId="331"/>
            <ac:picMk id="78850" creationId="{00000000-0000-0000-0000-000000000000}"/>
          </ac:picMkLst>
        </pc:picChg>
      </pc:sldChg>
    </pc:docChg>
  </pc:docChgLst>
  <pc:docChgLst>
    <pc:chgData name="Kiran Gautam,SMIT" userId="S::kiran.g@smit.smu.edu.in::c27fb120-03b9-4e8f-a96e-b2abcd0eadb9" providerId="AD" clId="Web-{620DE5E9-CD06-427A-BDC6-ED52AE336B71}"/>
    <pc:docChg chg="modSld">
      <pc:chgData name="Kiran Gautam,SMIT" userId="S::kiran.g@smit.smu.edu.in::c27fb120-03b9-4e8f-a96e-b2abcd0eadb9" providerId="AD" clId="Web-{620DE5E9-CD06-427A-BDC6-ED52AE336B71}" dt="2022-09-20T06:19:02.902" v="14" actId="1076"/>
      <pc:docMkLst>
        <pc:docMk/>
      </pc:docMkLst>
      <pc:sldChg chg="modSp">
        <pc:chgData name="Kiran Gautam,SMIT" userId="S::kiran.g@smit.smu.edu.in::c27fb120-03b9-4e8f-a96e-b2abcd0eadb9" providerId="AD" clId="Web-{620DE5E9-CD06-427A-BDC6-ED52AE336B71}" dt="2022-09-20T05:39:17.013" v="0" actId="14100"/>
        <pc:sldMkLst>
          <pc:docMk/>
          <pc:sldMk cId="0" sldId="331"/>
        </pc:sldMkLst>
        <pc:picChg chg="mod">
          <ac:chgData name="Kiran Gautam,SMIT" userId="S::kiran.g@smit.smu.edu.in::c27fb120-03b9-4e8f-a96e-b2abcd0eadb9" providerId="AD" clId="Web-{620DE5E9-CD06-427A-BDC6-ED52AE336B71}" dt="2022-09-20T05:39:17.013" v="0" actId="14100"/>
          <ac:picMkLst>
            <pc:docMk/>
            <pc:sldMk cId="0" sldId="331"/>
            <ac:picMk id="78850" creationId="{00000000-0000-0000-0000-000000000000}"/>
          </ac:picMkLst>
        </pc:picChg>
      </pc:sldChg>
      <pc:sldChg chg="modSp">
        <pc:chgData name="Kiran Gautam,SMIT" userId="S::kiran.g@smit.smu.edu.in::c27fb120-03b9-4e8f-a96e-b2abcd0eadb9" providerId="AD" clId="Web-{620DE5E9-CD06-427A-BDC6-ED52AE336B71}" dt="2022-09-20T05:48:49.719" v="4" actId="14100"/>
        <pc:sldMkLst>
          <pc:docMk/>
          <pc:sldMk cId="0" sldId="334"/>
        </pc:sldMkLst>
        <pc:picChg chg="mod">
          <ac:chgData name="Kiran Gautam,SMIT" userId="S::kiran.g@smit.smu.edu.in::c27fb120-03b9-4e8f-a96e-b2abcd0eadb9" providerId="AD" clId="Web-{620DE5E9-CD06-427A-BDC6-ED52AE336B71}" dt="2022-09-20T05:48:49.719" v="4" actId="14100"/>
          <ac:picMkLst>
            <pc:docMk/>
            <pc:sldMk cId="0" sldId="334"/>
            <ac:picMk id="4" creationId="{00000000-0000-0000-0000-000000000000}"/>
          </ac:picMkLst>
        </pc:picChg>
      </pc:sldChg>
      <pc:sldChg chg="modSp">
        <pc:chgData name="Kiran Gautam,SMIT" userId="S::kiran.g@smit.smu.edu.in::c27fb120-03b9-4e8f-a96e-b2abcd0eadb9" providerId="AD" clId="Web-{620DE5E9-CD06-427A-BDC6-ED52AE336B71}" dt="2022-09-20T06:09:36.837" v="6" actId="1076"/>
        <pc:sldMkLst>
          <pc:docMk/>
          <pc:sldMk cId="0" sldId="345"/>
        </pc:sldMkLst>
        <pc:picChg chg="mod">
          <ac:chgData name="Kiran Gautam,SMIT" userId="S::kiran.g@smit.smu.edu.in::c27fb120-03b9-4e8f-a96e-b2abcd0eadb9" providerId="AD" clId="Web-{620DE5E9-CD06-427A-BDC6-ED52AE336B71}" dt="2022-09-20T06:09:36.837" v="6" actId="1076"/>
          <ac:picMkLst>
            <pc:docMk/>
            <pc:sldMk cId="0" sldId="345"/>
            <ac:picMk id="1026" creationId="{00000000-0000-0000-0000-000000000000}"/>
          </ac:picMkLst>
        </pc:picChg>
      </pc:sldChg>
      <pc:sldChg chg="modSp">
        <pc:chgData name="Kiran Gautam,SMIT" userId="S::kiran.g@smit.smu.edu.in::c27fb120-03b9-4e8f-a96e-b2abcd0eadb9" providerId="AD" clId="Web-{620DE5E9-CD06-427A-BDC6-ED52AE336B71}" dt="2022-09-20T06:19:02.902" v="14" actId="1076"/>
        <pc:sldMkLst>
          <pc:docMk/>
          <pc:sldMk cId="0" sldId="347"/>
        </pc:sldMkLst>
        <pc:picChg chg="mod">
          <ac:chgData name="Kiran Gautam,SMIT" userId="S::kiran.g@smit.smu.edu.in::c27fb120-03b9-4e8f-a96e-b2abcd0eadb9" providerId="AD" clId="Web-{620DE5E9-CD06-427A-BDC6-ED52AE336B71}" dt="2022-09-20T06:19:02.902" v="14" actId="1076"/>
          <ac:picMkLst>
            <pc:docMk/>
            <pc:sldMk cId="0" sldId="347"/>
            <ac:picMk id="2050" creationId="{00000000-0000-0000-0000-000000000000}"/>
          </ac:picMkLst>
        </pc:picChg>
      </pc:sldChg>
    </pc:docChg>
  </pc:docChgLst>
  <pc:docChgLst>
    <pc:chgData name="Kiran Gautam,SMIT" userId="S::kiran.g@smit.smu.edu.in::c27fb120-03b9-4e8f-a96e-b2abcd0eadb9" providerId="AD" clId="Web-{331DEE88-00AC-495D-B3EF-7975061D3AF7}"/>
    <pc:docChg chg="modSld">
      <pc:chgData name="Kiran Gautam,SMIT" userId="S::kiran.g@smit.smu.edu.in::c27fb120-03b9-4e8f-a96e-b2abcd0eadb9" providerId="AD" clId="Web-{331DEE88-00AC-495D-B3EF-7975061D3AF7}" dt="2022-10-14T05:56:47.479" v="4" actId="1076"/>
      <pc:docMkLst>
        <pc:docMk/>
      </pc:docMkLst>
      <pc:sldChg chg="modSp">
        <pc:chgData name="Kiran Gautam,SMIT" userId="S::kiran.g@smit.smu.edu.in::c27fb120-03b9-4e8f-a96e-b2abcd0eadb9" providerId="AD" clId="Web-{331DEE88-00AC-495D-B3EF-7975061D3AF7}" dt="2022-10-14T05:49:17.547" v="3" actId="1076"/>
        <pc:sldMkLst>
          <pc:docMk/>
          <pc:sldMk cId="0" sldId="370"/>
        </pc:sldMkLst>
        <pc:picChg chg="mod">
          <ac:chgData name="Kiran Gautam,SMIT" userId="S::kiran.g@smit.smu.edu.in::c27fb120-03b9-4e8f-a96e-b2abcd0eadb9" providerId="AD" clId="Web-{331DEE88-00AC-495D-B3EF-7975061D3AF7}" dt="2022-10-14T05:49:17.547" v="3" actId="1076"/>
          <ac:picMkLst>
            <pc:docMk/>
            <pc:sldMk cId="0" sldId="370"/>
            <ac:picMk id="4" creationId="{00000000-0000-0000-0000-000000000000}"/>
          </ac:picMkLst>
        </pc:picChg>
      </pc:sldChg>
      <pc:sldChg chg="modSp">
        <pc:chgData name="Kiran Gautam,SMIT" userId="S::kiran.g@smit.smu.edu.in::c27fb120-03b9-4e8f-a96e-b2abcd0eadb9" providerId="AD" clId="Web-{331DEE88-00AC-495D-B3EF-7975061D3AF7}" dt="2022-10-14T05:56:47.479" v="4" actId="1076"/>
        <pc:sldMkLst>
          <pc:docMk/>
          <pc:sldMk cId="0" sldId="372"/>
        </pc:sldMkLst>
        <pc:picChg chg="mod">
          <ac:chgData name="Kiran Gautam,SMIT" userId="S::kiran.g@smit.smu.edu.in::c27fb120-03b9-4e8f-a96e-b2abcd0eadb9" providerId="AD" clId="Web-{331DEE88-00AC-495D-B3EF-7975061D3AF7}" dt="2022-10-14T05:56:47.479" v="4" actId="1076"/>
          <ac:picMkLst>
            <pc:docMk/>
            <pc:sldMk cId="0" sldId="372"/>
            <ac:picMk id="4" creationId="{00000000-0000-0000-0000-000000000000}"/>
          </ac:picMkLst>
        </pc:picChg>
      </pc:sldChg>
    </pc:docChg>
  </pc:docChgLst>
  <pc:docChgLst>
    <pc:chgData name="Kiran Gautam,SMIT" userId="S::kiran.g@smit.smu.edu.in::c27fb120-03b9-4e8f-a96e-b2abcd0eadb9" providerId="AD" clId="Web-{B6778614-193C-4941-9D5D-BA5C5AE15148}"/>
    <pc:docChg chg="modSld">
      <pc:chgData name="Kiran Gautam,SMIT" userId="S::kiran.g@smit.smu.edu.in::c27fb120-03b9-4e8f-a96e-b2abcd0eadb9" providerId="AD" clId="Web-{B6778614-193C-4941-9D5D-BA5C5AE15148}" dt="2022-09-22T05:09:51.470" v="1" actId="1076"/>
      <pc:docMkLst>
        <pc:docMk/>
      </pc:docMkLst>
      <pc:sldChg chg="modSp">
        <pc:chgData name="Kiran Gautam,SMIT" userId="S::kiran.g@smit.smu.edu.in::c27fb120-03b9-4e8f-a96e-b2abcd0eadb9" providerId="AD" clId="Web-{B6778614-193C-4941-9D5D-BA5C5AE15148}" dt="2022-09-22T05:09:51.470" v="1" actId="1076"/>
        <pc:sldMkLst>
          <pc:docMk/>
          <pc:sldMk cId="0" sldId="351"/>
        </pc:sldMkLst>
        <pc:picChg chg="mod">
          <ac:chgData name="Kiran Gautam,SMIT" userId="S::kiran.g@smit.smu.edu.in::c27fb120-03b9-4e8f-a96e-b2abcd0eadb9" providerId="AD" clId="Web-{B6778614-193C-4941-9D5D-BA5C5AE15148}" dt="2022-09-22T05:09:51.470" v="1" actId="1076"/>
          <ac:picMkLst>
            <pc:docMk/>
            <pc:sldMk cId="0" sldId="351"/>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8E214-7F58-4E31-8427-5DBEBEC697BC}" type="datetimeFigureOut">
              <a:rPr lang="en-IN" smtClean="0"/>
              <a:pPr/>
              <a:t>13-10-2022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A261F-8184-462A-81CA-A1AEB7942235}" type="slidenum">
              <a:rPr lang="en-IN" smtClean="0"/>
              <a:pPr/>
              <a:t>‹#›</a:t>
            </a:fld>
            <a:endParaRPr lang="en-IN"/>
          </a:p>
        </p:txBody>
      </p:sp>
    </p:spTree>
    <p:extLst>
      <p:ext uri="{BB962C8B-B14F-4D97-AF65-F5344CB8AC3E}">
        <p14:creationId xmlns:p14="http://schemas.microsoft.com/office/powerpoint/2010/main" val="24406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ABB771-1927-43B6-BE8A-45FC45316F47}" type="datetime1">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6324E-E327-4EB1-BB6A-B7B834DD6754}"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53B17-6CC2-483B-B123-124959AC978D}" type="datetime1">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63DE8-53A7-4BDF-9E99-AD6ADE534A73}" type="datetime1">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0277-FF0E-44FD-94FA-5728ADDDFCBB}" type="datetime1">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594F-7D42-4E91-83C6-0D9A6C663C41}" type="datetime1">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6324E-E327-4EB1-BB6A-B7B834DD6754}"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C6217C-705F-41D6-9215-0F63192898A2}" type="datetime1">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AB7741-9C80-4B9B-98CA-9CB3DC0B2BFF}" type="datetime1">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D6324E-E327-4EB1-BB6A-B7B834DD6754}"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5C9D7D-389C-46C2-B3FC-F773E9B4C0D6}" type="datetime1">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27D0-80C0-40C1-8F90-E100659009B0}" type="datetime1">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312C0-FD37-463F-8501-C8765A4EEF73}" type="datetime1">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6324E-E327-4EB1-BB6A-B7B834DD6754}"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0B359-3D46-4249-9918-E527D1376024}" type="datetime1">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6324E-E327-4EB1-BB6A-B7B834DD675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06A254D-E1D6-4F98-B9F5-1154127A408F}" type="datetime1">
              <a:rPr lang="en-IN" smtClean="0"/>
              <a:pPr/>
              <a:t>13-10-2022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D6324E-E327-4EB1-BB6A-B7B834DD675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r>
              <a:rPr lang="en-IN" sz="3600"/>
              <a:t>Chapter 3: Digital transmission</a:t>
            </a:r>
          </a:p>
        </p:txBody>
      </p:sp>
      <p:sp>
        <p:nvSpPr>
          <p:cNvPr id="3" name="Subtitle 2"/>
          <p:cNvSpPr>
            <a:spLocks noGrp="1"/>
          </p:cNvSpPr>
          <p:nvPr>
            <p:ph type="subTitle" idx="1"/>
          </p:nvPr>
        </p:nvSpPr>
        <p:spPr>
          <a:xfrm>
            <a:off x="611560" y="3501008"/>
            <a:ext cx="5760640" cy="1752600"/>
          </a:xfrm>
        </p:spPr>
        <p:txBody>
          <a:bodyPr/>
          <a:lstStyle/>
          <a:p>
            <a:r>
              <a:rPr lang="en-IN"/>
              <a:t>5</a:t>
            </a:r>
            <a:r>
              <a:rPr lang="en-IN" baseline="30000"/>
              <a:t>th</a:t>
            </a:r>
            <a:r>
              <a:rPr lang="en-IN"/>
              <a:t> Semester</a:t>
            </a:r>
          </a:p>
          <a:p>
            <a:r>
              <a:rPr lang="en-IN"/>
              <a:t>Dept. of CSE</a:t>
            </a:r>
          </a:p>
        </p:txBody>
      </p:sp>
    </p:spTree>
    <p:extLst>
      <p:ext uri="{BB962C8B-B14F-4D97-AF65-F5344CB8AC3E}">
        <p14:creationId xmlns:p14="http://schemas.microsoft.com/office/powerpoint/2010/main" val="329266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Types of Polar Encoding</a:t>
            </a:r>
          </a:p>
        </p:txBody>
      </p:sp>
      <p:sp>
        <p:nvSpPr>
          <p:cNvPr id="3" name="Content Placeholder 2"/>
          <p:cNvSpPr>
            <a:spLocks noGrp="1"/>
          </p:cNvSpPr>
          <p:nvPr>
            <p:ph idx="1"/>
          </p:nvPr>
        </p:nvSpPr>
        <p:spPr/>
        <p:txBody>
          <a:bodyPr/>
          <a:lstStyle/>
          <a:p>
            <a:r>
              <a:rPr lang="en-US"/>
              <a:t>Polar encoding uses two signal levels</a:t>
            </a:r>
          </a:p>
          <a:p>
            <a:pPr lvl="1"/>
            <a:r>
              <a:rPr lang="en-US"/>
              <a:t>Positive &amp; Negative Polarities</a:t>
            </a:r>
          </a:p>
          <a:p>
            <a:r>
              <a:rPr lang="en-US"/>
              <a:t>Voltage are on the both side of time axis</a:t>
            </a:r>
          </a:p>
          <a:p>
            <a:endParaRPr lang="en-US"/>
          </a:p>
        </p:txBody>
      </p:sp>
      <p:pic>
        <p:nvPicPr>
          <p:cNvPr id="4" name="Picture 4"/>
          <p:cNvPicPr>
            <a:picLocks noChangeAspect="1" noChangeArrowheads="1"/>
          </p:cNvPicPr>
          <p:nvPr/>
        </p:nvPicPr>
        <p:blipFill>
          <a:blip r:embed="rId2" cstate="print"/>
          <a:srcRect/>
          <a:stretch>
            <a:fillRect/>
          </a:stretch>
        </p:blipFill>
        <p:spPr bwMode="auto">
          <a:xfrm>
            <a:off x="609600" y="3124200"/>
            <a:ext cx="7711440"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Non-Return to Zero (NRZ)</a:t>
            </a:r>
          </a:p>
        </p:txBody>
      </p:sp>
      <p:sp>
        <p:nvSpPr>
          <p:cNvPr id="3" name="Content Placeholder 2"/>
          <p:cNvSpPr>
            <a:spLocks noGrp="1"/>
          </p:cNvSpPr>
          <p:nvPr>
            <p:ph idx="1"/>
          </p:nvPr>
        </p:nvSpPr>
        <p:spPr/>
        <p:txBody>
          <a:bodyPr/>
          <a:lstStyle/>
          <a:p>
            <a:r>
              <a:rPr lang="en-US" sz="2200"/>
              <a:t>NRZ encoding can be of two types:</a:t>
            </a:r>
          </a:p>
          <a:p>
            <a:endParaRPr lang="en-US" sz="2200"/>
          </a:p>
          <a:p>
            <a:r>
              <a:rPr lang="en-US" sz="2200"/>
              <a:t>NRZ-Level (NRZ-L)</a:t>
            </a:r>
          </a:p>
          <a:p>
            <a:pPr lvl="1"/>
            <a:r>
              <a:rPr lang="en-US" sz="2100"/>
              <a:t>“0” is encoded with one </a:t>
            </a:r>
            <a:r>
              <a:rPr lang="en-US" sz="2100" b="1"/>
              <a:t>polarity</a:t>
            </a:r>
            <a:r>
              <a:rPr lang="en-US" sz="2100"/>
              <a:t>, say “+5V”</a:t>
            </a:r>
          </a:p>
          <a:p>
            <a:pPr lvl="1"/>
            <a:r>
              <a:rPr lang="en-US" sz="2100"/>
              <a:t>“1” is encoded with another </a:t>
            </a:r>
            <a:r>
              <a:rPr lang="en-US" sz="2100" b="1"/>
              <a:t>polarity</a:t>
            </a:r>
            <a:r>
              <a:rPr lang="en-US" sz="2100"/>
              <a:t>, say “-5V”</a:t>
            </a:r>
          </a:p>
          <a:p>
            <a:pPr lvl="1"/>
            <a:endParaRPr lang="en-US" sz="2100"/>
          </a:p>
          <a:p>
            <a:pPr lvl="1"/>
            <a:endParaRPr lang="en-US" sz="2100"/>
          </a:p>
          <a:p>
            <a:r>
              <a:rPr lang="en-US" sz="2200"/>
              <a:t>NRZ-Invert (NRZ-I)</a:t>
            </a:r>
          </a:p>
          <a:p>
            <a:pPr lvl="1"/>
            <a:r>
              <a:rPr lang="en-US" sz="2100"/>
              <a:t>“0” is encoded with </a:t>
            </a:r>
            <a:r>
              <a:rPr lang="en-US" sz="2100" b="1"/>
              <a:t>no change </a:t>
            </a:r>
            <a:r>
              <a:rPr lang="en-US" sz="2100"/>
              <a:t>in polarity from previous bit</a:t>
            </a:r>
          </a:p>
          <a:p>
            <a:pPr lvl="1"/>
            <a:r>
              <a:rPr lang="en-US" sz="2100"/>
              <a:t>“1” is encoded with a </a:t>
            </a:r>
            <a:r>
              <a:rPr lang="en-US" sz="2100" b="1"/>
              <a:t>change </a:t>
            </a:r>
            <a:r>
              <a:rPr lang="en-US" sz="2100"/>
              <a:t>in polarity from previous bit</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NRZ-Level (NRZ-L)</a:t>
            </a:r>
          </a:p>
        </p:txBody>
      </p:sp>
      <p:sp>
        <p:nvSpPr>
          <p:cNvPr id="3" name="Content Placeholder 2"/>
          <p:cNvSpPr>
            <a:spLocks noGrp="1"/>
          </p:cNvSpPr>
          <p:nvPr>
            <p:ph idx="1"/>
          </p:nvPr>
        </p:nvSpPr>
        <p:spPr>
          <a:xfrm>
            <a:off x="457200" y="1600200"/>
            <a:ext cx="8229600" cy="1219200"/>
          </a:xfrm>
        </p:spPr>
        <p:txBody>
          <a:bodyPr>
            <a:normAutofit lnSpcReduction="10000"/>
          </a:bodyPr>
          <a:lstStyle/>
          <a:p>
            <a:r>
              <a:rPr lang="en-US"/>
              <a:t>Digital Data: 0 1 0 0 1 1 1 0</a:t>
            </a:r>
          </a:p>
          <a:p>
            <a:r>
              <a:rPr lang="en-US"/>
              <a:t>+</a:t>
            </a:r>
            <a:r>
              <a:rPr lang="en-US" err="1"/>
              <a:t>ve</a:t>
            </a:r>
            <a:r>
              <a:rPr lang="en-US"/>
              <a:t> voltage for one symbol (say 0) and –</a:t>
            </a:r>
            <a:r>
              <a:rPr lang="en-US" err="1"/>
              <a:t>ve</a:t>
            </a:r>
            <a:r>
              <a:rPr lang="en-US"/>
              <a:t> voltage for the other symbol (say 1)</a:t>
            </a:r>
          </a:p>
        </p:txBody>
      </p:sp>
      <p:pic>
        <p:nvPicPr>
          <p:cNvPr id="77826" name="Picture 2"/>
          <p:cNvPicPr>
            <a:picLocks noChangeAspect="1" noChangeArrowheads="1"/>
          </p:cNvPicPr>
          <p:nvPr/>
        </p:nvPicPr>
        <p:blipFill>
          <a:blip r:embed="rId2" cstate="print"/>
          <a:srcRect/>
          <a:stretch>
            <a:fillRect/>
          </a:stretch>
        </p:blipFill>
        <p:spPr bwMode="auto">
          <a:xfrm>
            <a:off x="243208" y="3237118"/>
            <a:ext cx="8659738"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linds(horizontal)">
                                      <p:cBhvr>
                                        <p:cTn id="7"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NRZ-Invert (NRZ-I)</a:t>
            </a:r>
          </a:p>
        </p:txBody>
      </p:sp>
      <p:sp>
        <p:nvSpPr>
          <p:cNvPr id="3" name="Content Placeholder 2"/>
          <p:cNvSpPr>
            <a:spLocks noGrp="1"/>
          </p:cNvSpPr>
          <p:nvPr>
            <p:ph idx="1"/>
          </p:nvPr>
        </p:nvSpPr>
        <p:spPr>
          <a:xfrm>
            <a:off x="457200" y="1600200"/>
            <a:ext cx="8305800" cy="1676400"/>
          </a:xfrm>
        </p:spPr>
        <p:txBody>
          <a:bodyPr>
            <a:normAutofit/>
          </a:bodyPr>
          <a:lstStyle/>
          <a:p>
            <a:r>
              <a:rPr lang="en-US"/>
              <a:t>1 symbol inverts the polarity and 0 does not.</a:t>
            </a:r>
          </a:p>
          <a:p>
            <a:pPr lvl="1"/>
            <a:r>
              <a:rPr lang="en-US" err="1"/>
              <a:t>i.e</a:t>
            </a:r>
            <a:r>
              <a:rPr lang="en-US"/>
              <a:t> for each 1 in bit sequence, the signal is inverted but no change of level for bit 0</a:t>
            </a:r>
          </a:p>
          <a:p>
            <a:r>
              <a:rPr lang="en-US"/>
              <a:t>Digital Signal: 0 1 0 0 1 1 1 0</a:t>
            </a:r>
          </a:p>
        </p:txBody>
      </p:sp>
      <p:pic>
        <p:nvPicPr>
          <p:cNvPr id="78850" name="Picture 2"/>
          <p:cNvPicPr>
            <a:picLocks noChangeAspect="1" noChangeArrowheads="1"/>
          </p:cNvPicPr>
          <p:nvPr/>
        </p:nvPicPr>
        <p:blipFill>
          <a:blip r:embed="rId2" cstate="print"/>
          <a:srcRect/>
          <a:stretch>
            <a:fillRect/>
          </a:stretch>
        </p:blipFill>
        <p:spPr bwMode="auto">
          <a:xfrm>
            <a:off x="239656" y="1523606"/>
            <a:ext cx="8571907" cy="48925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990600"/>
          </a:xfrm>
        </p:spPr>
        <p:txBody>
          <a:bodyPr>
            <a:normAutofit/>
          </a:bodyPr>
          <a:lstStyle/>
          <a:p>
            <a:r>
              <a:rPr lang="en-US" sz="4400"/>
              <a:t>Characteristics of Line Encoding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Signal element  vs. Data element</a:t>
            </a:r>
          </a:p>
        </p:txBody>
      </p:sp>
      <p:sp>
        <p:nvSpPr>
          <p:cNvPr id="3" name="Content Placeholder 2"/>
          <p:cNvSpPr>
            <a:spLocks noGrp="1"/>
          </p:cNvSpPr>
          <p:nvPr>
            <p:ph idx="1"/>
          </p:nvPr>
        </p:nvSpPr>
        <p:spPr/>
        <p:txBody>
          <a:bodyPr/>
          <a:lstStyle/>
          <a:p>
            <a:r>
              <a:rPr lang="en-US" b="1"/>
              <a:t>Data element:</a:t>
            </a:r>
          </a:p>
          <a:p>
            <a:pPr lvl="1"/>
            <a:r>
              <a:rPr lang="en-US"/>
              <a:t>Smallest entity that can represent a piece of information. (in bits)</a:t>
            </a:r>
          </a:p>
          <a:p>
            <a:pPr lvl="1"/>
            <a:endParaRPr lang="en-US"/>
          </a:p>
          <a:p>
            <a:r>
              <a:rPr lang="en-US" b="1"/>
              <a:t>Signal element: </a:t>
            </a:r>
          </a:p>
          <a:p>
            <a:pPr lvl="1"/>
            <a:r>
              <a:rPr lang="en-US"/>
              <a:t>Shortest unit (time-wise) of a digital signal.</a:t>
            </a:r>
          </a:p>
          <a:p>
            <a:endParaRPr lang="en-US"/>
          </a:p>
          <a:p>
            <a:r>
              <a:rPr lang="en-US"/>
              <a:t>Signal element carries data element</a:t>
            </a:r>
          </a:p>
          <a:p>
            <a:endParaRPr lang="en-US"/>
          </a:p>
          <a:p>
            <a:pPr algn="ctr">
              <a:buNone/>
            </a:pPr>
            <a:r>
              <a:rPr lang="en-US" sz="2800" b="1"/>
              <a:t>Signal Element Vs Data Element</a:t>
            </a:r>
          </a:p>
          <a:p>
            <a:pPr algn="ctr">
              <a:buNone/>
            </a:pPr>
            <a:endParaRPr lang="en-US" sz="2800" b="1"/>
          </a:p>
          <a:p>
            <a:pPr algn="ctr">
              <a:buNone/>
            </a:pPr>
            <a:r>
              <a:rPr lang="en-US" sz="2800" b="1"/>
              <a:t>Data Rate Vs Signal Rate</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a:t>Signal element versus data element</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1454395" y="1477806"/>
            <a:ext cx="6219867" cy="49806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rate vs. Signal rate</a:t>
            </a:r>
          </a:p>
        </p:txBody>
      </p:sp>
      <p:sp>
        <p:nvSpPr>
          <p:cNvPr id="3" name="Content Placeholder 2"/>
          <p:cNvSpPr>
            <a:spLocks noGrp="1"/>
          </p:cNvSpPr>
          <p:nvPr>
            <p:ph idx="1"/>
          </p:nvPr>
        </p:nvSpPr>
        <p:spPr/>
        <p:txBody>
          <a:bodyPr>
            <a:noAutofit/>
          </a:bodyPr>
          <a:lstStyle/>
          <a:p>
            <a:pPr algn="just"/>
            <a:r>
              <a:rPr lang="en-US" sz="2800" b="1"/>
              <a:t>Data rate</a:t>
            </a:r>
            <a:r>
              <a:rPr lang="en-US" sz="2800"/>
              <a:t>: </a:t>
            </a:r>
          </a:p>
          <a:p>
            <a:pPr lvl="1" algn="just"/>
            <a:r>
              <a:rPr lang="en-US" sz="2400"/>
              <a:t>The number of data elements (bits) sent in 1s (bps). </a:t>
            </a:r>
          </a:p>
          <a:p>
            <a:pPr lvl="1" algn="just"/>
            <a:r>
              <a:rPr lang="en-US" sz="2400"/>
              <a:t>It also called as bit rate.</a:t>
            </a:r>
          </a:p>
          <a:p>
            <a:pPr algn="just"/>
            <a:r>
              <a:rPr lang="en-US" sz="2800" b="1"/>
              <a:t>Signal rate: </a:t>
            </a:r>
          </a:p>
          <a:p>
            <a:pPr lvl="1" algn="just"/>
            <a:r>
              <a:rPr lang="en-US" sz="2400"/>
              <a:t>The number of signal elements sent in 1s (baud). </a:t>
            </a:r>
          </a:p>
          <a:p>
            <a:pPr lvl="1" algn="just"/>
            <a:r>
              <a:rPr lang="en-US" sz="2400"/>
              <a:t>It is also called as </a:t>
            </a:r>
            <a:r>
              <a:rPr lang="en-US" sz="2400" b="1"/>
              <a:t>pulse rate or baud rate.</a:t>
            </a:r>
          </a:p>
          <a:p>
            <a:pPr algn="just"/>
            <a:r>
              <a:rPr lang="en-US" sz="2800" b="1"/>
              <a:t>We wish to:</a:t>
            </a:r>
          </a:p>
          <a:p>
            <a:pPr lvl="1" algn="just"/>
            <a:r>
              <a:rPr lang="en-US" sz="2400"/>
              <a:t>Increase the data rate (increase the speed of transmission)</a:t>
            </a:r>
          </a:p>
          <a:p>
            <a:pPr lvl="1" algn="just"/>
            <a:r>
              <a:rPr lang="en-US" sz="2400"/>
              <a:t>Decrease the signal rate (decrease the bandwidth requirement)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a:t>The baud or signal rate can be expressed as:</a:t>
            </a:r>
          </a:p>
          <a:p>
            <a:pPr algn="ctr">
              <a:buFont typeface="Wingdings" pitchFamily="2" charset="2"/>
              <a:buNone/>
            </a:pPr>
            <a:endParaRPr lang="en-US" sz="2800"/>
          </a:p>
          <a:p>
            <a:pPr algn="ctr">
              <a:buFont typeface="Wingdings" pitchFamily="2" charset="2"/>
              <a:buNone/>
            </a:pPr>
            <a:r>
              <a:rPr lang="en-US" sz="2800"/>
              <a:t>S</a:t>
            </a:r>
            <a:r>
              <a:rPr lang="en-US" sz="2800" baseline="-25000"/>
              <a:t>avg</a:t>
            </a:r>
            <a:r>
              <a:rPr lang="en-US" sz="2800"/>
              <a:t> = c x N x 1/r bauds</a:t>
            </a:r>
          </a:p>
          <a:p>
            <a:pPr algn="ctr">
              <a:buFont typeface="Wingdings" pitchFamily="2" charset="2"/>
              <a:buNone/>
            </a:pPr>
            <a:endParaRPr lang="en-US" sz="2800"/>
          </a:p>
          <a:p>
            <a:pPr lvl="1" algn="just">
              <a:buFont typeface="Wingdings" pitchFamily="2" charset="2"/>
              <a:buNone/>
            </a:pPr>
            <a:r>
              <a:rPr lang="en-US" sz="2400"/>
              <a:t>where, N is data rate</a:t>
            </a:r>
          </a:p>
          <a:p>
            <a:pPr lvl="1" algn="just">
              <a:buFont typeface="Wingdings" pitchFamily="2" charset="2"/>
              <a:buNone/>
            </a:pPr>
            <a:r>
              <a:rPr lang="en-US" sz="2400"/>
              <a:t>c is the case factor (worst, best &amp; avg.)</a:t>
            </a:r>
          </a:p>
          <a:p>
            <a:pPr lvl="1" algn="just">
              <a:buFont typeface="Wingdings" pitchFamily="2" charset="2"/>
              <a:buNone/>
            </a:pPr>
            <a:r>
              <a:rPr lang="en-US" sz="2400"/>
              <a:t>r is the ratio between data element &amp; signal element</a:t>
            </a:r>
          </a:p>
          <a:p>
            <a:pPr lvl="1" algn="just">
              <a:buFont typeface="Wingdings" pitchFamily="2" charset="2"/>
              <a:buNone/>
            </a:pPr>
            <a:r>
              <a:rPr lang="en-US" sz="2400"/>
              <a:t>S is the baud rate or signal rate</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457200" y="1600200"/>
            <a:ext cx="8229600" cy="1981200"/>
          </a:xfrm>
        </p:spPr>
        <p:txBody>
          <a:bodyPr>
            <a:normAutofit/>
          </a:bodyPr>
          <a:lstStyle/>
          <a:p>
            <a:pPr algn="just"/>
            <a:r>
              <a:rPr lang="en-US" sz="2800"/>
              <a:t>A signal is carrying data in which one data element is encoded as one signal element. If the bit rate is 100 kbps, what is the average value of the baud rate if c is between 0 and 1?</a:t>
            </a:r>
          </a:p>
          <a:p>
            <a:endParaRPr lang="en-US" sz="2800"/>
          </a:p>
        </p:txBody>
      </p:sp>
      <p:sp>
        <p:nvSpPr>
          <p:cNvPr id="4" name="TextBox 3"/>
          <p:cNvSpPr txBox="1"/>
          <p:nvPr/>
        </p:nvSpPr>
        <p:spPr>
          <a:xfrm>
            <a:off x="228600" y="3810001"/>
            <a:ext cx="8763000" cy="1384995"/>
          </a:xfrm>
          <a:prstGeom prst="rect">
            <a:avLst/>
          </a:prstGeom>
          <a:noFill/>
        </p:spPr>
        <p:txBody>
          <a:bodyPr wrap="square" rtlCol="0">
            <a:spAutoFit/>
          </a:bodyPr>
          <a:lstStyle/>
          <a:p>
            <a:pPr algn="just"/>
            <a:r>
              <a:rPr lang="en-US" sz="2800"/>
              <a:t>Solution</a:t>
            </a:r>
          </a:p>
          <a:p>
            <a:pPr algn="just"/>
            <a:r>
              <a:rPr lang="en-US" sz="2800"/>
              <a:t>We assume that the average value of c is 1/2 . </a:t>
            </a:r>
          </a:p>
          <a:p>
            <a:pPr algn="just"/>
            <a:r>
              <a:rPr lang="en-US" sz="2800"/>
              <a:t>The baud rate is then</a:t>
            </a:r>
          </a:p>
        </p:txBody>
      </p:sp>
      <p:pic>
        <p:nvPicPr>
          <p:cNvPr id="5" name="Picture 11"/>
          <p:cNvPicPr>
            <a:picLocks noChangeAspect="1" noChangeArrowheads="1"/>
          </p:cNvPicPr>
          <p:nvPr/>
        </p:nvPicPr>
        <p:blipFill>
          <a:blip r:embed="rId2" cstate="print"/>
          <a:srcRect/>
          <a:stretch>
            <a:fillRect/>
          </a:stretch>
        </p:blipFill>
        <p:spPr bwMode="auto">
          <a:xfrm>
            <a:off x="609600" y="5562600"/>
            <a:ext cx="7518618" cy="838200"/>
          </a:xfrm>
          <a:prstGeom prst="rect">
            <a:avLst/>
          </a:prstGeom>
          <a:noFill/>
          <a:ln w="57150" cmpd="thickThin">
            <a:solidFill>
              <a:schemeClr val="folHlink"/>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Introduction</a:t>
            </a:r>
            <a:endParaRPr lang="en-US"/>
          </a:p>
        </p:txBody>
      </p:sp>
      <p:sp>
        <p:nvSpPr>
          <p:cNvPr id="4" name="Content Placeholder 3"/>
          <p:cNvSpPr>
            <a:spLocks noGrp="1"/>
          </p:cNvSpPr>
          <p:nvPr>
            <p:ph idx="1"/>
          </p:nvPr>
        </p:nvSpPr>
        <p:spPr/>
        <p:txBody>
          <a:bodyPr/>
          <a:lstStyle/>
          <a:p>
            <a:r>
              <a:rPr lang="en-US"/>
              <a:t>The user data can be in one of two formats:</a:t>
            </a:r>
          </a:p>
          <a:p>
            <a:pPr lvl="1"/>
            <a:r>
              <a:rPr lang="en-US"/>
              <a:t>Analog: Human voice as converted by typical home telephones </a:t>
            </a:r>
          </a:p>
          <a:p>
            <a:pPr lvl="1"/>
            <a:r>
              <a:rPr lang="en-US"/>
              <a:t>Digital: Computer files</a:t>
            </a:r>
          </a:p>
          <a:p>
            <a:pPr lvl="1"/>
            <a:endParaRPr lang="en-US"/>
          </a:p>
          <a:p>
            <a:r>
              <a:rPr lang="en-US"/>
              <a:t>The transmitted signals, representing the data, can also be in one of two formats: </a:t>
            </a:r>
          </a:p>
          <a:p>
            <a:pPr lvl="1"/>
            <a:r>
              <a:rPr lang="en-US"/>
              <a:t>Analog or Digital</a:t>
            </a:r>
          </a:p>
          <a:p>
            <a:pPr lvl="1"/>
            <a:endParaRPr lang="en-US"/>
          </a:p>
          <a:p>
            <a:r>
              <a:rPr lang="en-US"/>
              <a:t>The conversion of the user data into a transmission signal is called </a:t>
            </a:r>
            <a:r>
              <a:rPr lang="en-US" b="1"/>
              <a:t>Encoding</a:t>
            </a:r>
            <a:r>
              <a:rPr 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Baseline Wandering</a:t>
            </a:r>
          </a:p>
        </p:txBody>
      </p:sp>
      <p:sp>
        <p:nvSpPr>
          <p:cNvPr id="3" name="Content Placeholder 2"/>
          <p:cNvSpPr>
            <a:spLocks noGrp="1"/>
          </p:cNvSpPr>
          <p:nvPr>
            <p:ph idx="1"/>
          </p:nvPr>
        </p:nvSpPr>
        <p:spPr/>
        <p:txBody>
          <a:bodyPr/>
          <a:lstStyle/>
          <a:p>
            <a:pPr>
              <a:lnSpc>
                <a:spcPct val="90000"/>
              </a:lnSpc>
            </a:pPr>
            <a:r>
              <a:rPr lang="en-US"/>
              <a:t>A receiver will evaluate the average power of the received signal (called the </a:t>
            </a:r>
            <a:r>
              <a:rPr lang="en-US" b="1"/>
              <a:t>baseline</a:t>
            </a:r>
            <a:r>
              <a:rPr lang="en-US"/>
              <a:t>) and use that to determine the value of the incoming data elements.</a:t>
            </a:r>
          </a:p>
          <a:p>
            <a:pPr>
              <a:lnSpc>
                <a:spcPct val="90000"/>
              </a:lnSpc>
            </a:pPr>
            <a:endParaRPr lang="en-US"/>
          </a:p>
          <a:p>
            <a:pPr>
              <a:lnSpc>
                <a:spcPct val="90000"/>
              </a:lnSpc>
            </a:pPr>
            <a:r>
              <a:rPr lang="en-US"/>
              <a:t>If the incoming signal does not vary over a long period of time[long sequence of 0’s and 1’s], the baseline will drift and thus cause errors in detection of incoming data elements.</a:t>
            </a:r>
          </a:p>
          <a:p>
            <a:pPr>
              <a:lnSpc>
                <a:spcPct val="90000"/>
              </a:lnSpc>
              <a:buNone/>
            </a:pPr>
            <a:r>
              <a:rPr lang="en-US"/>
              <a:t> </a:t>
            </a:r>
          </a:p>
          <a:p>
            <a:pPr>
              <a:lnSpc>
                <a:spcPct val="90000"/>
              </a:lnSpc>
            </a:pPr>
            <a:r>
              <a:rPr lang="en-US"/>
              <a:t>A good line encoding scheme should prevent long runs of fixed amplitude.</a:t>
            </a:r>
          </a:p>
          <a:p>
            <a:pPr lvl="1">
              <a:lnSpc>
                <a:spcPct val="90000"/>
              </a:lnSpc>
            </a:pPr>
            <a:r>
              <a:rPr lang="en-US" sz="2000"/>
              <a:t>Needs to prevent baseline wandering</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DC Component</a:t>
            </a:r>
          </a:p>
        </p:txBody>
      </p:sp>
      <p:sp>
        <p:nvSpPr>
          <p:cNvPr id="3" name="Content Placeholder 2"/>
          <p:cNvSpPr>
            <a:spLocks noGrp="1"/>
          </p:cNvSpPr>
          <p:nvPr>
            <p:ph idx="1"/>
          </p:nvPr>
        </p:nvSpPr>
        <p:spPr/>
        <p:txBody>
          <a:bodyPr/>
          <a:lstStyle/>
          <a:p>
            <a:r>
              <a:rPr lang="en-US"/>
              <a:t>When the voltage level remains constant for long periods of time [long sequence of 0’s or 1’s], there is an increase in the low frequencies of the signal. </a:t>
            </a:r>
          </a:p>
          <a:p>
            <a:endParaRPr lang="en-US"/>
          </a:p>
          <a:p>
            <a:r>
              <a:rPr lang="en-US"/>
              <a:t>Most channels may not support the low frequencies.</a:t>
            </a:r>
          </a:p>
          <a:p>
            <a:r>
              <a:rPr lang="en-US"/>
              <a:t>This will require the removal of the dc component of a transmitted signal.</a:t>
            </a:r>
          </a:p>
          <a:p>
            <a:endParaRPr lang="en-US"/>
          </a:p>
          <a:p>
            <a:r>
              <a:rPr lang="en-US"/>
              <a:t>A good line coding should not have any DC component.</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a:t>Self-Synchronization</a:t>
            </a:r>
          </a:p>
        </p:txBody>
      </p:sp>
      <p:sp>
        <p:nvSpPr>
          <p:cNvPr id="3" name="Content Placeholder 2"/>
          <p:cNvSpPr>
            <a:spLocks noGrp="1"/>
          </p:cNvSpPr>
          <p:nvPr>
            <p:ph idx="1"/>
          </p:nvPr>
        </p:nvSpPr>
        <p:spPr>
          <a:xfrm>
            <a:off x="457200" y="1219200"/>
            <a:ext cx="8229600" cy="1752600"/>
          </a:xfrm>
        </p:spPr>
        <p:txBody>
          <a:bodyPr/>
          <a:lstStyle/>
          <a:p>
            <a:r>
              <a:rPr lang="en-US"/>
              <a:t>The clocks at the sender and the receiver must have the same bit interval. </a:t>
            </a:r>
          </a:p>
          <a:p>
            <a:r>
              <a:rPr lang="en-US"/>
              <a:t>If the receiver clock is faster or slower it will misinterpret the incoming bit stream.</a:t>
            </a:r>
          </a:p>
          <a:p>
            <a:endParaRPr lang="en-US"/>
          </a:p>
        </p:txBody>
      </p:sp>
      <p:pic>
        <p:nvPicPr>
          <p:cNvPr id="4" name="Picture 6"/>
          <p:cNvPicPr>
            <a:picLocks noChangeAspect="1" noChangeArrowheads="1"/>
          </p:cNvPicPr>
          <p:nvPr/>
        </p:nvPicPr>
        <p:blipFill>
          <a:blip r:embed="rId2" cstate="print"/>
          <a:srcRect/>
          <a:stretch>
            <a:fillRect/>
          </a:stretch>
        </p:blipFill>
        <p:spPr bwMode="auto">
          <a:xfrm>
            <a:off x="838200" y="2971800"/>
            <a:ext cx="7351048" cy="3657600"/>
          </a:xfrm>
          <a:prstGeom prst="rect">
            <a:avLst/>
          </a:prstGeom>
          <a:noFill/>
          <a:ln w="9525">
            <a:noFill/>
            <a:miter lim="800000"/>
            <a:headEnd/>
            <a:tailEnd/>
          </a:ln>
          <a:effectLst/>
        </p:spPr>
      </p:pic>
      <p:sp>
        <p:nvSpPr>
          <p:cNvPr id="5" name="TextBox 4"/>
          <p:cNvSpPr txBox="1"/>
          <p:nvPr/>
        </p:nvSpPr>
        <p:spPr>
          <a:xfrm>
            <a:off x="2743200" y="6488668"/>
            <a:ext cx="4267200" cy="338554"/>
          </a:xfrm>
          <a:prstGeom prst="rect">
            <a:avLst/>
          </a:prstGeom>
          <a:noFill/>
        </p:spPr>
        <p:txBody>
          <a:bodyPr wrap="square" rtlCol="0">
            <a:spAutoFit/>
          </a:bodyPr>
          <a:lstStyle/>
          <a:p>
            <a:pPr>
              <a:buNone/>
            </a:pPr>
            <a:r>
              <a:rPr lang="en-US" sz="1600" b="1"/>
              <a:t>Effect of lack of synchronization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Issues</a:t>
            </a:r>
            <a:endParaRPr lang="en-US"/>
          </a:p>
        </p:txBody>
      </p:sp>
      <p:sp>
        <p:nvSpPr>
          <p:cNvPr id="3" name="Content Placeholder 2"/>
          <p:cNvSpPr>
            <a:spLocks noGrp="1"/>
          </p:cNvSpPr>
          <p:nvPr>
            <p:ph idx="1"/>
          </p:nvPr>
        </p:nvSpPr>
        <p:spPr/>
        <p:txBody>
          <a:bodyPr/>
          <a:lstStyle/>
          <a:p>
            <a:r>
              <a:rPr lang="en-IN"/>
              <a:t>Both NRZ-I and NRZ-L suffers</a:t>
            </a:r>
          </a:p>
          <a:p>
            <a:endParaRPr lang="en-IN"/>
          </a:p>
          <a:p>
            <a:pPr lvl="1"/>
            <a:r>
              <a:rPr lang="en-IN"/>
              <a:t>Baseline wandering</a:t>
            </a:r>
          </a:p>
          <a:p>
            <a:pPr lvl="1"/>
            <a:endParaRPr lang="en-IN"/>
          </a:p>
          <a:p>
            <a:pPr lvl="1"/>
            <a:r>
              <a:rPr lang="en-IN"/>
              <a:t>Synchronisation problem</a:t>
            </a:r>
          </a:p>
          <a:p>
            <a:pPr lvl="1"/>
            <a:endParaRPr lang="en-IN"/>
          </a:p>
          <a:p>
            <a:pPr lvl="1"/>
            <a:r>
              <a:rPr lang="en-IN"/>
              <a:t>DC component problem</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Polar - RZ</a:t>
            </a:r>
          </a:p>
        </p:txBody>
      </p:sp>
      <p:sp>
        <p:nvSpPr>
          <p:cNvPr id="3" name="Content Placeholder 2"/>
          <p:cNvSpPr>
            <a:spLocks noGrp="1"/>
          </p:cNvSpPr>
          <p:nvPr>
            <p:ph idx="1"/>
          </p:nvPr>
        </p:nvSpPr>
        <p:spPr/>
        <p:txBody>
          <a:bodyPr>
            <a:normAutofit lnSpcReduction="10000"/>
          </a:bodyPr>
          <a:lstStyle/>
          <a:p>
            <a:pPr>
              <a:lnSpc>
                <a:spcPct val="90000"/>
              </a:lnSpc>
            </a:pPr>
            <a:r>
              <a:rPr lang="en-US"/>
              <a:t>The </a:t>
            </a:r>
            <a:r>
              <a:rPr lang="en-US" b="1"/>
              <a:t>Return to Zero </a:t>
            </a:r>
            <a:r>
              <a:rPr lang="en-US"/>
              <a:t>(RZ) scheme uses</a:t>
            </a:r>
            <a:r>
              <a:rPr lang="en-US" b="1"/>
              <a:t> three </a:t>
            </a:r>
            <a:r>
              <a:rPr lang="en-US"/>
              <a:t>voltage values. +v, 0, -v. </a:t>
            </a:r>
          </a:p>
          <a:p>
            <a:pPr>
              <a:lnSpc>
                <a:spcPct val="90000"/>
              </a:lnSpc>
            </a:pPr>
            <a:endParaRPr lang="en-US"/>
          </a:p>
          <a:p>
            <a:pPr>
              <a:lnSpc>
                <a:spcPct val="90000"/>
              </a:lnSpc>
            </a:pPr>
            <a:r>
              <a:rPr lang="en-US"/>
              <a:t>Each symbol has a transition in the middle. </a:t>
            </a:r>
          </a:p>
          <a:p>
            <a:pPr lvl="1">
              <a:lnSpc>
                <a:spcPct val="90000"/>
              </a:lnSpc>
            </a:pPr>
            <a:r>
              <a:rPr lang="en-US"/>
              <a:t>Either from high to zero or from low to zero.</a:t>
            </a:r>
          </a:p>
          <a:p>
            <a:pPr lvl="1">
              <a:lnSpc>
                <a:spcPct val="90000"/>
              </a:lnSpc>
            </a:pPr>
            <a:endParaRPr lang="en-US"/>
          </a:p>
          <a:p>
            <a:pPr>
              <a:lnSpc>
                <a:spcPct val="90000"/>
              </a:lnSpc>
            </a:pPr>
            <a:r>
              <a:rPr lang="en-US"/>
              <a:t>This scheme has more signal transitions (two per symbol) and therefore requires a greater bandwidth.</a:t>
            </a:r>
          </a:p>
          <a:p>
            <a:pPr>
              <a:lnSpc>
                <a:spcPct val="90000"/>
              </a:lnSpc>
            </a:pPr>
            <a:endParaRPr lang="en-US"/>
          </a:p>
          <a:p>
            <a:pPr>
              <a:lnSpc>
                <a:spcPct val="90000"/>
              </a:lnSpc>
            </a:pPr>
            <a:r>
              <a:rPr lang="en-US"/>
              <a:t>No DC components or baseline wandering.</a:t>
            </a:r>
          </a:p>
          <a:p>
            <a:pPr>
              <a:lnSpc>
                <a:spcPct val="90000"/>
              </a:lnSpc>
            </a:pPr>
            <a:endParaRPr lang="en-US"/>
          </a:p>
          <a:p>
            <a:pPr>
              <a:lnSpc>
                <a:spcPct val="90000"/>
              </a:lnSpc>
            </a:pPr>
            <a:r>
              <a:rPr lang="en-US"/>
              <a:t>Self synchronization - transition indicates symbol value.</a:t>
            </a:r>
          </a:p>
          <a:p>
            <a:pPr>
              <a:lnSpc>
                <a:spcPct val="90000"/>
              </a:lnSpc>
            </a:pPr>
            <a:endParaRPr lang="en-US"/>
          </a:p>
          <a:p>
            <a:pPr>
              <a:lnSpc>
                <a:spcPct val="90000"/>
              </a:lnSpc>
            </a:pPr>
            <a:r>
              <a:rPr lang="en-US"/>
              <a:t>More complex as it uses three voltage level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Polar - RZ</a:t>
            </a:r>
          </a:p>
        </p:txBody>
      </p:sp>
      <p:sp>
        <p:nvSpPr>
          <p:cNvPr id="3" name="Content Placeholder 2"/>
          <p:cNvSpPr>
            <a:spLocks noGrp="1"/>
          </p:cNvSpPr>
          <p:nvPr>
            <p:ph idx="1"/>
          </p:nvPr>
        </p:nvSpPr>
        <p:spPr/>
        <p:txBody>
          <a:bodyPr/>
          <a:lstStyle/>
          <a:p>
            <a:pPr lvl="1"/>
            <a:r>
              <a:rPr lang="en-US" sz="2100"/>
              <a:t>1 is encoded as: (+V, Transition 0V)</a:t>
            </a:r>
          </a:p>
          <a:p>
            <a:pPr lvl="1"/>
            <a:r>
              <a:rPr lang="en-US" sz="2100"/>
              <a:t>0 is encoded as: ( −V, Transition 0 V)</a:t>
            </a:r>
          </a:p>
          <a:p>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2895600"/>
            <a:ext cx="6553200" cy="331383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Polar - </a:t>
            </a:r>
            <a:r>
              <a:rPr lang="en-US" err="1"/>
              <a:t>Biphase</a:t>
            </a:r>
            <a:r>
              <a:rPr lang="en-US"/>
              <a:t>: Manchester</a:t>
            </a:r>
          </a:p>
        </p:txBody>
      </p:sp>
      <p:sp>
        <p:nvSpPr>
          <p:cNvPr id="3" name="Content Placeholder 2"/>
          <p:cNvSpPr>
            <a:spLocks noGrp="1"/>
          </p:cNvSpPr>
          <p:nvPr>
            <p:ph idx="1"/>
          </p:nvPr>
        </p:nvSpPr>
        <p:spPr/>
        <p:txBody>
          <a:bodyPr/>
          <a:lstStyle/>
          <a:p>
            <a:pPr>
              <a:lnSpc>
                <a:spcPct val="90000"/>
              </a:lnSpc>
            </a:pPr>
            <a:r>
              <a:rPr lang="en-US"/>
              <a:t>Manchester coding consists of combining the NRZ-L and RZ schemes.</a:t>
            </a:r>
          </a:p>
          <a:p>
            <a:pPr>
              <a:lnSpc>
                <a:spcPct val="90000"/>
              </a:lnSpc>
            </a:pPr>
            <a:endParaRPr lang="en-US" sz="2800"/>
          </a:p>
          <a:p>
            <a:pPr lvl="1">
              <a:lnSpc>
                <a:spcPct val="90000"/>
              </a:lnSpc>
            </a:pPr>
            <a:r>
              <a:rPr lang="en-US" sz="2400"/>
              <a:t>Every symbol has a level transition in the middle:</a:t>
            </a:r>
          </a:p>
          <a:p>
            <a:pPr lvl="2">
              <a:lnSpc>
                <a:spcPct val="90000"/>
              </a:lnSpc>
            </a:pPr>
            <a:r>
              <a:rPr lang="en-US" sz="2200"/>
              <a:t> from high to low or low to high. </a:t>
            </a:r>
          </a:p>
          <a:p>
            <a:pPr lvl="2">
              <a:lnSpc>
                <a:spcPct val="90000"/>
              </a:lnSpc>
            </a:pPr>
            <a:endParaRPr lang="en-US" sz="2200"/>
          </a:p>
          <a:p>
            <a:r>
              <a:rPr lang="en-US"/>
              <a:t>It  uses a polarity inversion in the </a:t>
            </a:r>
            <a:r>
              <a:rPr lang="en-US" b="1"/>
              <a:t>middle </a:t>
            </a:r>
            <a:r>
              <a:rPr lang="en-US"/>
              <a:t>of each bit </a:t>
            </a:r>
          </a:p>
          <a:p>
            <a:pPr lvl="1"/>
            <a:r>
              <a:rPr lang="en-US"/>
              <a:t>Low to high represents one</a:t>
            </a:r>
          </a:p>
          <a:p>
            <a:pPr lvl="1"/>
            <a:r>
              <a:rPr lang="en-US"/>
              <a:t>High to low represents zero</a:t>
            </a:r>
          </a:p>
          <a:p>
            <a:pPr lvl="2">
              <a:lnSpc>
                <a:spcPct val="90000"/>
              </a:lnSpc>
              <a:buNone/>
            </a:pPr>
            <a:endParaRPr lang="en-US" sz="2200"/>
          </a:p>
          <a:p>
            <a:pPr lvl="1">
              <a:lnSpc>
                <a:spcPct val="90000"/>
              </a:lnSpc>
            </a:pPr>
            <a:r>
              <a:rPr lang="en-US" sz="2400"/>
              <a:t>Uses only two voltage levels.</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Manchester</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867022" y="2584483"/>
            <a:ext cx="7308893" cy="2895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Polar – </a:t>
            </a:r>
            <a:r>
              <a:rPr lang="en-US" err="1"/>
              <a:t>Biphase</a:t>
            </a:r>
            <a:r>
              <a:rPr lang="en-US"/>
              <a:t> :</a:t>
            </a:r>
            <a:r>
              <a:rPr lang="en-US">
                <a:solidFill>
                  <a:schemeClr val="hlink"/>
                </a:solidFill>
              </a:rPr>
              <a:t> </a:t>
            </a:r>
            <a:r>
              <a:rPr lang="en-US"/>
              <a:t>Differential Manchester </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a:t>Differential Manchester coding consists of combining the NRZ-I and RZ schemes.</a:t>
            </a:r>
          </a:p>
          <a:p>
            <a:pPr>
              <a:lnSpc>
                <a:spcPct val="90000"/>
              </a:lnSpc>
            </a:pPr>
            <a:endParaRPr lang="en-US"/>
          </a:p>
          <a:p>
            <a:pPr lvl="1">
              <a:lnSpc>
                <a:spcPct val="90000"/>
              </a:lnSpc>
            </a:pPr>
            <a:r>
              <a:rPr lang="en-US" sz="2400"/>
              <a:t>It used two voltage level</a:t>
            </a:r>
          </a:p>
          <a:p>
            <a:pPr lvl="1">
              <a:lnSpc>
                <a:spcPct val="90000"/>
              </a:lnSpc>
            </a:pPr>
            <a:r>
              <a:rPr lang="en-US" sz="2400"/>
              <a:t>two signal changes to represent “0” and one signal change to represent “1”</a:t>
            </a:r>
          </a:p>
          <a:p>
            <a:pPr lvl="1">
              <a:lnSpc>
                <a:spcPct val="90000"/>
              </a:lnSpc>
            </a:pPr>
            <a:endParaRPr lang="en-US" sz="2400"/>
          </a:p>
          <a:p>
            <a:pPr lvl="1">
              <a:lnSpc>
                <a:spcPct val="90000"/>
              </a:lnSpc>
            </a:pPr>
            <a:endParaRPr lang="en-US" sz="2400"/>
          </a:p>
          <a:p>
            <a:pPr lvl="1">
              <a:lnSpc>
                <a:spcPct val="90000"/>
              </a:lnSpc>
            </a:pPr>
            <a:r>
              <a:rPr lang="en-US" sz="2400"/>
              <a:t>Every symbol has a level transition in the middle.</a:t>
            </a:r>
          </a:p>
          <a:p>
            <a:pPr lvl="1">
              <a:lnSpc>
                <a:spcPct val="90000"/>
              </a:lnSpc>
            </a:pPr>
            <a:endParaRPr lang="en-US" sz="2400"/>
          </a:p>
          <a:p>
            <a:pPr lvl="1">
              <a:lnSpc>
                <a:spcPct val="90000"/>
              </a:lnSpc>
            </a:pPr>
            <a:r>
              <a:rPr lang="en-US" sz="2400"/>
              <a:t> If the next bit is 0, there is a transition in the beginning of bit (inversion)</a:t>
            </a:r>
          </a:p>
          <a:p>
            <a:pPr lvl="1">
              <a:lnSpc>
                <a:spcPct val="90000"/>
              </a:lnSpc>
            </a:pPr>
            <a:endParaRPr lang="en-US" sz="2400"/>
          </a:p>
          <a:p>
            <a:pPr lvl="1">
              <a:lnSpc>
                <a:spcPct val="90000"/>
              </a:lnSpc>
            </a:pPr>
            <a:r>
              <a:rPr lang="en-US" sz="2400"/>
              <a:t> If the next bit is 1, there is a no transition in the beginning of bit (no inversion)</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Differential Manchester</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976" y="1176955"/>
            <a:ext cx="6966575" cy="551524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Introduction</a:t>
            </a:r>
            <a:endParaRPr lang="en-US"/>
          </a:p>
        </p:txBody>
      </p:sp>
      <p:sp>
        <p:nvSpPr>
          <p:cNvPr id="3" name="Content Placeholder 2"/>
          <p:cNvSpPr>
            <a:spLocks noGrp="1"/>
          </p:cNvSpPr>
          <p:nvPr>
            <p:ph idx="1"/>
          </p:nvPr>
        </p:nvSpPr>
        <p:spPr/>
        <p:txBody>
          <a:bodyPr/>
          <a:lstStyle/>
          <a:p>
            <a:r>
              <a:rPr lang="en-US"/>
              <a:t>In data communications, the user data must be put in a format (signal) suitable for the transmission media</a:t>
            </a:r>
          </a:p>
          <a:p>
            <a:endParaRPr lang="en-US"/>
          </a:p>
          <a:p>
            <a:r>
              <a:rPr lang="en-US"/>
              <a:t>Four Possibilities:</a:t>
            </a:r>
          </a:p>
        </p:txBody>
      </p:sp>
      <p:graphicFrame>
        <p:nvGraphicFramePr>
          <p:cNvPr id="4" name="Table 3"/>
          <p:cNvGraphicFramePr>
            <a:graphicFrameLocks noGrp="1"/>
          </p:cNvGraphicFramePr>
          <p:nvPr/>
        </p:nvGraphicFramePr>
        <p:xfrm>
          <a:off x="1143000" y="3657600"/>
          <a:ext cx="6096000" cy="2931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t>Data</a:t>
                      </a:r>
                    </a:p>
                  </a:txBody>
                  <a:tcPr/>
                </a:tc>
                <a:tc>
                  <a:txBody>
                    <a:bodyPr/>
                    <a:lstStyle/>
                    <a:p>
                      <a:r>
                        <a:rPr lang="en-US"/>
                        <a:t>Signal</a:t>
                      </a:r>
                    </a:p>
                  </a:txBody>
                  <a:tcPr/>
                </a:tc>
                <a:tc>
                  <a:txBody>
                    <a:bodyPr/>
                    <a:lstStyle/>
                    <a:p>
                      <a:r>
                        <a:rPr lang="en-US"/>
                        <a:t>Technique</a:t>
                      </a:r>
                    </a:p>
                  </a:txBody>
                  <a:tcPr/>
                </a:tc>
                <a:extLst>
                  <a:ext uri="{0D108BD9-81ED-4DB2-BD59-A6C34878D82A}">
                    <a16:rowId xmlns:a16="http://schemas.microsoft.com/office/drawing/2014/main" val="10000"/>
                  </a:ext>
                </a:extLst>
              </a:tr>
              <a:tr h="370840">
                <a:tc>
                  <a:txBody>
                    <a:bodyPr/>
                    <a:lstStyle/>
                    <a:p>
                      <a:r>
                        <a:rPr lang="en-US"/>
                        <a:t>Digital</a:t>
                      </a:r>
                    </a:p>
                  </a:txBody>
                  <a:tcPr/>
                </a:tc>
                <a:tc>
                  <a:txBody>
                    <a:bodyPr/>
                    <a:lstStyle/>
                    <a:p>
                      <a:r>
                        <a:rPr lang="en-US"/>
                        <a:t>Digital</a:t>
                      </a:r>
                    </a:p>
                    <a:p>
                      <a:endParaRPr lang="en-US"/>
                    </a:p>
                  </a:txBody>
                  <a:tcPr/>
                </a:tc>
                <a:tc rowSpan="2">
                  <a:txBody>
                    <a:bodyPr/>
                    <a:lstStyle/>
                    <a:p>
                      <a:endParaRPr lang="en-US"/>
                    </a:p>
                    <a:p>
                      <a:r>
                        <a:rPr lang="en-US"/>
                        <a:t>     Encoding</a:t>
                      </a:r>
                    </a:p>
                  </a:txBody>
                  <a:tcPr/>
                </a:tc>
                <a:extLst>
                  <a:ext uri="{0D108BD9-81ED-4DB2-BD59-A6C34878D82A}">
                    <a16:rowId xmlns:a16="http://schemas.microsoft.com/office/drawing/2014/main" val="10001"/>
                  </a:ext>
                </a:extLst>
              </a:tr>
              <a:tr h="370840">
                <a:tc>
                  <a:txBody>
                    <a:bodyPr/>
                    <a:lstStyle/>
                    <a:p>
                      <a:r>
                        <a:rPr lang="en-US"/>
                        <a:t>Analog</a:t>
                      </a:r>
                    </a:p>
                  </a:txBody>
                  <a:tcPr/>
                </a:tc>
                <a:tc>
                  <a:txBody>
                    <a:bodyPr/>
                    <a:lstStyle/>
                    <a:p>
                      <a:r>
                        <a:rPr lang="en-US"/>
                        <a:t>Digital</a:t>
                      </a:r>
                    </a:p>
                    <a:p>
                      <a:endParaRPr lang="en-US"/>
                    </a:p>
                  </a:txBody>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a:t>Analog</a:t>
                      </a:r>
                    </a:p>
                  </a:txBody>
                  <a:tcPr/>
                </a:tc>
                <a:tc>
                  <a:txBody>
                    <a:bodyPr/>
                    <a:lstStyle/>
                    <a:p>
                      <a:r>
                        <a:rPr lang="en-US"/>
                        <a:t>Analog</a:t>
                      </a:r>
                    </a:p>
                    <a:p>
                      <a:endParaRPr lang="en-US"/>
                    </a:p>
                  </a:txBody>
                  <a:tcPr/>
                </a:tc>
                <a:tc rowSpan="2">
                  <a:txBody>
                    <a:bodyPr/>
                    <a:lstStyle/>
                    <a:p>
                      <a:endParaRPr lang="en-US"/>
                    </a:p>
                    <a:p>
                      <a:r>
                        <a:rPr lang="en-US"/>
                        <a:t>    Modulation</a:t>
                      </a:r>
                    </a:p>
                  </a:txBody>
                  <a:tcPr/>
                </a:tc>
                <a:extLst>
                  <a:ext uri="{0D108BD9-81ED-4DB2-BD59-A6C34878D82A}">
                    <a16:rowId xmlns:a16="http://schemas.microsoft.com/office/drawing/2014/main" val="10003"/>
                  </a:ext>
                </a:extLst>
              </a:tr>
              <a:tr h="370840">
                <a:tc>
                  <a:txBody>
                    <a:bodyPr/>
                    <a:lstStyle/>
                    <a:p>
                      <a:r>
                        <a:rPr lang="en-US"/>
                        <a:t>Digital</a:t>
                      </a:r>
                    </a:p>
                  </a:txBody>
                  <a:tcPr/>
                </a:tc>
                <a:tc>
                  <a:txBody>
                    <a:bodyPr/>
                    <a:lstStyle/>
                    <a:p>
                      <a:r>
                        <a:rPr lang="en-US"/>
                        <a:t>Analog</a:t>
                      </a:r>
                    </a:p>
                    <a:p>
                      <a:endParaRPr lang="en-US"/>
                    </a:p>
                  </a:txBody>
                  <a:tcPr/>
                </a:tc>
                <a:tc v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Manchester and Differential Manchester</a:t>
            </a:r>
          </a:p>
        </p:txBody>
      </p:sp>
      <p:sp>
        <p:nvSpPr>
          <p:cNvPr id="3" name="Content Placeholder 2"/>
          <p:cNvSpPr>
            <a:spLocks noGrp="1"/>
          </p:cNvSpPr>
          <p:nvPr>
            <p:ph idx="1"/>
          </p:nvPr>
        </p:nvSpPr>
        <p:spPr/>
        <p:txBody>
          <a:bodyPr>
            <a:normAutofit/>
          </a:bodyPr>
          <a:lstStyle/>
          <a:p>
            <a:pPr algn="just"/>
            <a:r>
              <a:rPr lang="en-US" sz="2200"/>
              <a:t>In Manchester and differential Manchester encoding, the transition at the middle of the bit is used for synchronization.</a:t>
            </a:r>
          </a:p>
          <a:p>
            <a:pPr algn="just"/>
            <a:endParaRPr lang="en-US" sz="2200"/>
          </a:p>
          <a:p>
            <a:pPr algn="just"/>
            <a:endParaRPr lang="en-US" sz="2200"/>
          </a:p>
          <a:p>
            <a:pPr algn="just"/>
            <a:r>
              <a:rPr lang="en-US" sz="2200"/>
              <a:t>The minimum bandwidth of Manchester and differential Manchester is 2 times that of NRZ. </a:t>
            </a:r>
          </a:p>
          <a:p>
            <a:pPr algn="just"/>
            <a:endParaRPr lang="en-US" sz="2200"/>
          </a:p>
          <a:p>
            <a:pPr algn="just"/>
            <a:r>
              <a:rPr lang="en-US" sz="2200"/>
              <a:t>There is no DC component and no baseline wandering.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a:t>
            </a:r>
          </a:p>
        </p:txBody>
      </p:sp>
      <p:sp>
        <p:nvSpPr>
          <p:cNvPr id="3" name="Content Placeholder 2"/>
          <p:cNvSpPr>
            <a:spLocks noGrp="1"/>
          </p:cNvSpPr>
          <p:nvPr>
            <p:ph idx="1"/>
          </p:nvPr>
        </p:nvSpPr>
        <p:spPr/>
        <p:txBody>
          <a:bodyPr/>
          <a:lstStyle/>
          <a:p>
            <a:r>
              <a:rPr lang="en-US"/>
              <a:t>Encode the following Digital date using Manchester and Differential Manchester</a:t>
            </a:r>
          </a:p>
          <a:p>
            <a:r>
              <a:rPr lang="en-US"/>
              <a:t>Digital Data: 0 0 1 1 0 1 0 1 1 1 0 0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Bipolar - Alternate Mark Inversion (AMI)</a:t>
            </a:r>
          </a:p>
        </p:txBody>
      </p:sp>
      <p:sp>
        <p:nvSpPr>
          <p:cNvPr id="3" name="Content Placeholder 2"/>
          <p:cNvSpPr>
            <a:spLocks noGrp="1"/>
          </p:cNvSpPr>
          <p:nvPr>
            <p:ph idx="1"/>
          </p:nvPr>
        </p:nvSpPr>
        <p:spPr/>
        <p:txBody>
          <a:bodyPr/>
          <a:lstStyle/>
          <a:p>
            <a:pPr algn="just"/>
            <a:r>
              <a:rPr lang="en-US"/>
              <a:t>Code uses 3 voltage levels: - +, 0, -, to represent the symbols (note not transitions to zero as in RZ).</a:t>
            </a:r>
          </a:p>
          <a:p>
            <a:pPr algn="just"/>
            <a:endParaRPr lang="en-US"/>
          </a:p>
          <a:p>
            <a:pPr algn="just"/>
            <a:r>
              <a:rPr lang="en-US"/>
              <a:t>Voltage level for one symbol is at “0” and the other alternates between +</a:t>
            </a:r>
            <a:r>
              <a:rPr lang="en-US" err="1"/>
              <a:t>ve</a:t>
            </a:r>
            <a:r>
              <a:rPr lang="en-US"/>
              <a:t> and  -</a:t>
            </a:r>
            <a:r>
              <a:rPr lang="en-US" err="1"/>
              <a:t>ve</a:t>
            </a:r>
            <a:r>
              <a:rPr lang="en-US"/>
              <a:t>.</a:t>
            </a:r>
          </a:p>
          <a:p>
            <a:pPr algn="just"/>
            <a:endParaRPr lang="en-US"/>
          </a:p>
          <a:p>
            <a:pPr algn="just"/>
            <a:r>
              <a:rPr lang="en-US"/>
              <a:t>The “0” symbol is represented by zero voltage and </a:t>
            </a:r>
          </a:p>
          <a:p>
            <a:pPr algn="just"/>
            <a:r>
              <a:rPr lang="en-US"/>
              <a:t>The “1” symbol alternates between +V and -V.</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Bipolar - Alternate Mark Inversion (AMI)</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974930" y="2704458"/>
            <a:ext cx="7115175" cy="2305050"/>
          </a:xfrm>
          <a:prstGeom prst="rect">
            <a:avLst/>
          </a:prstGeom>
          <a:noFill/>
          <a:ln w="9525">
            <a:noFill/>
            <a:miter lim="800000"/>
            <a:headEnd/>
            <a:tailEnd/>
          </a:ln>
          <a:effectLst/>
        </p:spPr>
      </p:pic>
      <p:sp>
        <p:nvSpPr>
          <p:cNvPr id="5" name="TextBox 4"/>
          <p:cNvSpPr txBox="1"/>
          <p:nvPr/>
        </p:nvSpPr>
        <p:spPr>
          <a:xfrm>
            <a:off x="838200" y="1752600"/>
            <a:ext cx="6629400" cy="461665"/>
          </a:xfrm>
          <a:prstGeom prst="rect">
            <a:avLst/>
          </a:prstGeom>
          <a:noFill/>
        </p:spPr>
        <p:txBody>
          <a:bodyPr wrap="square" rtlCol="0">
            <a:spAutoFit/>
          </a:bodyPr>
          <a:lstStyle/>
          <a:p>
            <a:pPr>
              <a:buNone/>
            </a:pPr>
            <a:r>
              <a:rPr lang="en-US" sz="2400"/>
              <a:t>Digital Data: 0  1  0  0  1  0</a:t>
            </a:r>
          </a:p>
        </p:txBody>
      </p:sp>
      <p:sp>
        <p:nvSpPr>
          <p:cNvPr id="6" name="TextBox 5"/>
          <p:cNvSpPr txBox="1"/>
          <p:nvPr/>
        </p:nvSpPr>
        <p:spPr>
          <a:xfrm>
            <a:off x="1219200" y="5715000"/>
            <a:ext cx="7086600" cy="461665"/>
          </a:xfrm>
          <a:prstGeom prst="rect">
            <a:avLst/>
          </a:prstGeom>
          <a:noFill/>
        </p:spPr>
        <p:txBody>
          <a:bodyPr wrap="square" rtlCol="0">
            <a:spAutoFit/>
          </a:bodyPr>
          <a:lstStyle/>
          <a:p>
            <a:pPr>
              <a:buNone/>
            </a:pPr>
            <a:r>
              <a:rPr lang="en-US" sz="2400"/>
              <a:t>Assuming previous voltage level is -</a:t>
            </a:r>
            <a:r>
              <a:rPr lang="en-US" sz="2400" err="1"/>
              <a:t>ve</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Bipolar - Alternate Mark Inversion (AMI)</a:t>
            </a:r>
          </a:p>
        </p:txBody>
      </p:sp>
      <p:sp>
        <p:nvSpPr>
          <p:cNvPr id="3" name="Content Placeholder 2"/>
          <p:cNvSpPr>
            <a:spLocks noGrp="1"/>
          </p:cNvSpPr>
          <p:nvPr>
            <p:ph idx="1"/>
          </p:nvPr>
        </p:nvSpPr>
        <p:spPr/>
        <p:txBody>
          <a:bodyPr/>
          <a:lstStyle/>
          <a:p>
            <a:r>
              <a:rPr lang="en-US"/>
              <a:t>AMI alternates the voltage polarity for successive 1 bits</a:t>
            </a:r>
          </a:p>
          <a:p>
            <a:endParaRPr lang="en-US"/>
          </a:p>
          <a:p>
            <a:r>
              <a:rPr lang="en-US"/>
              <a:t>0 bits will be represented by “0V”</a:t>
            </a:r>
          </a:p>
          <a:p>
            <a:endParaRPr lang="en-US"/>
          </a:p>
          <a:p>
            <a:r>
              <a:rPr lang="en-US"/>
              <a:t>AMI lacks self-synchronization for long streams of 0</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Bipolar - </a:t>
            </a:r>
            <a:r>
              <a:rPr lang="en-US" err="1"/>
              <a:t>Pseudoternary</a:t>
            </a:r>
            <a:endParaRPr lang="en-US"/>
          </a:p>
        </p:txBody>
      </p:sp>
      <p:sp>
        <p:nvSpPr>
          <p:cNvPr id="3" name="Content Placeholder 2"/>
          <p:cNvSpPr>
            <a:spLocks noGrp="1"/>
          </p:cNvSpPr>
          <p:nvPr>
            <p:ph idx="1"/>
          </p:nvPr>
        </p:nvSpPr>
        <p:spPr/>
        <p:txBody>
          <a:bodyPr/>
          <a:lstStyle/>
          <a:p>
            <a:r>
              <a:rPr lang="en-US" err="1"/>
              <a:t>Pseudoternary</a:t>
            </a:r>
            <a:r>
              <a:rPr lang="en-US"/>
              <a:t> is the reverse of AMI.</a:t>
            </a:r>
          </a:p>
          <a:p>
            <a:pPr algn="just"/>
            <a:r>
              <a:rPr lang="en-US"/>
              <a:t>Code uses 3 voltage levels: - +, 0, -, to represent the symbols (note not transitions to zero as in RZ).</a:t>
            </a:r>
          </a:p>
          <a:p>
            <a:pPr algn="just"/>
            <a:endParaRPr lang="en-US"/>
          </a:p>
          <a:p>
            <a:pPr algn="just"/>
            <a:r>
              <a:rPr lang="en-US"/>
              <a:t>Voltage level for one symbol is at “0” and the other alternates between +</a:t>
            </a:r>
            <a:r>
              <a:rPr lang="en-US" err="1"/>
              <a:t>ve</a:t>
            </a:r>
            <a:r>
              <a:rPr lang="en-US"/>
              <a:t> and  -</a:t>
            </a:r>
            <a:r>
              <a:rPr lang="en-US" err="1"/>
              <a:t>ve</a:t>
            </a:r>
            <a:r>
              <a:rPr lang="en-US"/>
              <a:t>.</a:t>
            </a:r>
          </a:p>
          <a:p>
            <a:pPr algn="just"/>
            <a:endParaRPr lang="en-US"/>
          </a:p>
          <a:p>
            <a:pPr algn="just"/>
            <a:r>
              <a:rPr lang="en-US"/>
              <a:t>The “1” symbol is represented by zero voltage and </a:t>
            </a:r>
          </a:p>
          <a:p>
            <a:pPr algn="just"/>
            <a:r>
              <a:rPr lang="en-US"/>
              <a:t>The “0” symbol alternates between +V and -V.</a:t>
            </a:r>
          </a:p>
          <a:p>
            <a:endParaRPr lang="en-US"/>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Bipolar - </a:t>
            </a:r>
            <a:r>
              <a:rPr lang="en-US" err="1"/>
              <a:t>Pseudoternary</a:t>
            </a:r>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2066334"/>
            <a:ext cx="8229600" cy="3944532"/>
          </a:xfrm>
          <a:prstGeom prst="rect">
            <a:avLst/>
          </a:prstGeom>
          <a:noFill/>
          <a:ln w="9525">
            <a:noFill/>
            <a:miter lim="800000"/>
            <a:headEnd/>
            <a:tailEnd/>
          </a:ln>
          <a:effectLst/>
        </p:spPr>
      </p:pic>
      <p:sp>
        <p:nvSpPr>
          <p:cNvPr id="6" name="TextBox 5"/>
          <p:cNvSpPr txBox="1"/>
          <p:nvPr/>
        </p:nvSpPr>
        <p:spPr>
          <a:xfrm>
            <a:off x="914400" y="1524000"/>
            <a:ext cx="6629400" cy="461665"/>
          </a:xfrm>
          <a:prstGeom prst="rect">
            <a:avLst/>
          </a:prstGeom>
          <a:noFill/>
        </p:spPr>
        <p:txBody>
          <a:bodyPr wrap="square" rtlCol="0">
            <a:spAutoFit/>
          </a:bodyPr>
          <a:lstStyle/>
          <a:p>
            <a:pPr>
              <a:buNone/>
            </a:pPr>
            <a:r>
              <a:rPr lang="en-US" sz="2400"/>
              <a:t>Digital Data: 0  1  0  0  1  0</a:t>
            </a:r>
          </a:p>
        </p:txBody>
      </p:sp>
      <p:sp>
        <p:nvSpPr>
          <p:cNvPr id="7" name="TextBox 6"/>
          <p:cNvSpPr txBox="1"/>
          <p:nvPr/>
        </p:nvSpPr>
        <p:spPr>
          <a:xfrm>
            <a:off x="1066800" y="5943600"/>
            <a:ext cx="7086600" cy="461665"/>
          </a:xfrm>
          <a:prstGeom prst="rect">
            <a:avLst/>
          </a:prstGeom>
          <a:noFill/>
        </p:spPr>
        <p:txBody>
          <a:bodyPr wrap="square" rtlCol="0">
            <a:spAutoFit/>
          </a:bodyPr>
          <a:lstStyle/>
          <a:p>
            <a:pPr>
              <a:buNone/>
            </a:pPr>
            <a:r>
              <a:rPr lang="en-US" sz="2400"/>
              <a:t>Assuming previous voltage level is -</a:t>
            </a:r>
            <a:r>
              <a:rPr lang="en-US" sz="2400" err="1"/>
              <a:t>ve</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90600"/>
          </a:xfrm>
        </p:spPr>
        <p:txBody>
          <a:bodyPr>
            <a:noAutofit/>
          </a:bodyPr>
          <a:lstStyle/>
          <a:p>
            <a:r>
              <a:rPr lang="en-US" sz="3600"/>
              <a:t>Bipolar schemes: AMI and </a:t>
            </a:r>
            <a:r>
              <a:rPr lang="en-US" sz="3600" err="1"/>
              <a:t>pseudoternary</a:t>
            </a:r>
            <a:endParaRPr lang="en-US" sz="3600"/>
          </a:p>
        </p:txBody>
      </p:sp>
      <p:sp>
        <p:nvSpPr>
          <p:cNvPr id="3" name="Content Placeholder 2"/>
          <p:cNvSpPr>
            <a:spLocks noGrp="1"/>
          </p:cNvSpPr>
          <p:nvPr>
            <p:ph idx="1"/>
          </p:nvPr>
        </p:nvSpPr>
        <p:spPr/>
        <p:txBody>
          <a:bodyPr/>
          <a:lstStyle/>
          <a:p>
            <a:r>
              <a:rPr lang="en-US"/>
              <a:t>It is a better alternative to NRZ.</a:t>
            </a:r>
          </a:p>
          <a:p>
            <a:endParaRPr lang="en-US"/>
          </a:p>
          <a:p>
            <a:r>
              <a:rPr lang="en-US"/>
              <a:t>Has no DC component or baseline wandering.</a:t>
            </a:r>
          </a:p>
          <a:p>
            <a:endParaRPr lang="en-US"/>
          </a:p>
          <a:p>
            <a:r>
              <a:rPr lang="en-US"/>
              <a:t>Has no self synchronization because long runs of “0”s results in no signal transitions.</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Multilevel Schemes</a:t>
            </a:r>
          </a:p>
        </p:txBody>
      </p:sp>
      <p:sp>
        <p:nvSpPr>
          <p:cNvPr id="3" name="Content Placeholder 2"/>
          <p:cNvSpPr>
            <a:spLocks noGrp="1"/>
          </p:cNvSpPr>
          <p:nvPr>
            <p:ph idx="1"/>
          </p:nvPr>
        </p:nvSpPr>
        <p:spPr/>
        <p:txBody>
          <a:bodyPr>
            <a:normAutofit lnSpcReduction="10000"/>
          </a:bodyPr>
          <a:lstStyle/>
          <a:p>
            <a:pPr>
              <a:lnSpc>
                <a:spcPct val="90000"/>
              </a:lnSpc>
            </a:pPr>
            <a:r>
              <a:rPr lang="en-US"/>
              <a:t>In these schemes we increase the number of data bits per symbol thereby increasing the bit rate.</a:t>
            </a:r>
          </a:p>
          <a:p>
            <a:pPr>
              <a:lnSpc>
                <a:spcPct val="90000"/>
              </a:lnSpc>
            </a:pPr>
            <a:endParaRPr lang="en-US"/>
          </a:p>
          <a:p>
            <a:pPr>
              <a:lnSpc>
                <a:spcPct val="90000"/>
              </a:lnSpc>
            </a:pPr>
            <a:r>
              <a:rPr lang="en-US"/>
              <a:t>Since we are dealing with binary data we only have 2 types of data element a 1 or a 0.</a:t>
            </a:r>
          </a:p>
          <a:p>
            <a:pPr>
              <a:lnSpc>
                <a:spcPct val="90000"/>
              </a:lnSpc>
            </a:pPr>
            <a:endParaRPr lang="en-US"/>
          </a:p>
          <a:p>
            <a:pPr>
              <a:lnSpc>
                <a:spcPct val="90000"/>
              </a:lnSpc>
            </a:pPr>
            <a:r>
              <a:rPr lang="en-US"/>
              <a:t>We can combine the 2 data elements into a pattern of m elements to create 2</a:t>
            </a:r>
            <a:r>
              <a:rPr lang="en-US" baseline="30000"/>
              <a:t>m</a:t>
            </a:r>
            <a:r>
              <a:rPr lang="en-US"/>
              <a:t> symbols.</a:t>
            </a:r>
          </a:p>
          <a:p>
            <a:pPr>
              <a:lnSpc>
                <a:spcPct val="90000"/>
              </a:lnSpc>
            </a:pPr>
            <a:endParaRPr lang="en-US"/>
          </a:p>
          <a:p>
            <a:pPr>
              <a:lnSpc>
                <a:spcPct val="90000"/>
              </a:lnSpc>
            </a:pPr>
            <a:r>
              <a:rPr lang="en-US"/>
              <a:t>If we have L signal levels, we can use n signal elements to create </a:t>
            </a:r>
            <a:r>
              <a:rPr lang="en-US" err="1"/>
              <a:t>L</a:t>
            </a:r>
            <a:r>
              <a:rPr lang="en-US" baseline="30000" err="1"/>
              <a:t>n</a:t>
            </a:r>
            <a:r>
              <a:rPr lang="en-US"/>
              <a:t> signal elements.</a:t>
            </a:r>
          </a:p>
          <a:p>
            <a:pPr>
              <a:lnSpc>
                <a:spcPct val="90000"/>
              </a:lnSpc>
            </a:pPr>
            <a:endParaRPr lang="en-US"/>
          </a:p>
          <a:p>
            <a:pPr>
              <a:lnSpc>
                <a:spcPct val="90000"/>
              </a:lnSpc>
            </a:pPr>
            <a:r>
              <a:rPr lang="en-US"/>
              <a:t>Now we  have 2</a:t>
            </a:r>
            <a:r>
              <a:rPr lang="en-US" baseline="30000"/>
              <a:t>m</a:t>
            </a:r>
            <a:r>
              <a:rPr lang="en-US"/>
              <a:t> symbols and </a:t>
            </a:r>
            <a:r>
              <a:rPr lang="en-US" err="1"/>
              <a:t>L</a:t>
            </a:r>
            <a:r>
              <a:rPr lang="en-US" baseline="30000" err="1"/>
              <a:t>n</a:t>
            </a:r>
            <a:r>
              <a:rPr lang="en-US"/>
              <a:t> signals.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990600"/>
          </a:xfrm>
        </p:spPr>
        <p:txBody>
          <a:bodyPr>
            <a:noAutofit/>
          </a:bodyPr>
          <a:lstStyle/>
          <a:p>
            <a:r>
              <a:rPr lang="en-US" b="1"/>
              <a:t>DIGITAL-TO-DIGITAL CONVERSION</a:t>
            </a:r>
          </a:p>
        </p:txBody>
      </p:sp>
      <p:sp>
        <p:nvSpPr>
          <p:cNvPr id="3" name="Content Placeholder 2"/>
          <p:cNvSpPr>
            <a:spLocks noGrp="1"/>
          </p:cNvSpPr>
          <p:nvPr>
            <p:ph idx="1"/>
          </p:nvPr>
        </p:nvSpPr>
        <p:spPr/>
        <p:txBody>
          <a:bodyPr/>
          <a:lstStyle/>
          <a:p>
            <a:r>
              <a:rPr lang="en-US"/>
              <a:t>Method to represent digital data by using digital signal</a:t>
            </a:r>
          </a:p>
          <a:p>
            <a:endParaRPr lang="en-US"/>
          </a:p>
          <a:p>
            <a:r>
              <a:rPr lang="en-US"/>
              <a:t>The conversion involves three techniques: </a:t>
            </a:r>
          </a:p>
          <a:p>
            <a:pPr lvl="1"/>
            <a:r>
              <a:rPr lang="en-US" b="1"/>
              <a:t>Line coding</a:t>
            </a:r>
          </a:p>
          <a:p>
            <a:pPr lvl="1"/>
            <a:r>
              <a:rPr lang="en-US" b="1"/>
              <a:t>Block coding and </a:t>
            </a:r>
          </a:p>
          <a:p>
            <a:pPr lvl="1"/>
            <a:r>
              <a:rPr lang="en-US" b="1"/>
              <a:t>Scrambling</a:t>
            </a:r>
          </a:p>
          <a:p>
            <a:pPr lvl="1"/>
            <a:endParaRPr lang="en-US"/>
          </a:p>
          <a:p>
            <a:pPr lvl="1"/>
            <a:r>
              <a:rPr lang="en-US"/>
              <a:t>Line coding is always needed</a:t>
            </a:r>
          </a:p>
          <a:p>
            <a:pPr lvl="1"/>
            <a:r>
              <a:rPr lang="en-US"/>
              <a:t>Block coding and scrambling may or may not be needed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Multilevel Schemes</a:t>
            </a:r>
          </a:p>
        </p:txBody>
      </p:sp>
      <p:sp>
        <p:nvSpPr>
          <p:cNvPr id="3" name="Content Placeholder 2"/>
          <p:cNvSpPr>
            <a:spLocks noGrp="1"/>
          </p:cNvSpPr>
          <p:nvPr>
            <p:ph idx="1"/>
          </p:nvPr>
        </p:nvSpPr>
        <p:spPr>
          <a:xfrm>
            <a:off x="457200" y="1600200"/>
            <a:ext cx="8305800" cy="5105400"/>
          </a:xfrm>
        </p:spPr>
        <p:txBody>
          <a:bodyPr>
            <a:normAutofit fontScale="92500" lnSpcReduction="10000"/>
          </a:bodyPr>
          <a:lstStyle/>
          <a:p>
            <a:pPr algn="just"/>
            <a:r>
              <a:rPr lang="en-US"/>
              <a:t>Depending on the length of binary pattern, length of signal patter and number of levels in signaling, code designer have classified coding as </a:t>
            </a:r>
            <a:r>
              <a:rPr lang="en-US" b="1" err="1"/>
              <a:t>mBnL</a:t>
            </a:r>
            <a:r>
              <a:rPr lang="en-US"/>
              <a:t>.</a:t>
            </a:r>
          </a:p>
          <a:p>
            <a:pPr algn="just"/>
            <a:r>
              <a:rPr lang="en-US"/>
              <a:t>In the notation </a:t>
            </a:r>
            <a:r>
              <a:rPr lang="en-US" err="1"/>
              <a:t>mBnL</a:t>
            </a:r>
            <a:r>
              <a:rPr lang="en-US"/>
              <a:t>, </a:t>
            </a:r>
          </a:p>
          <a:p>
            <a:pPr algn="just"/>
            <a:r>
              <a:rPr lang="en-US"/>
              <a:t>m is the length of the binary pattern, </a:t>
            </a:r>
          </a:p>
          <a:p>
            <a:pPr algn="just"/>
            <a:r>
              <a:rPr lang="en-US"/>
              <a:t>B represents binary data, </a:t>
            </a:r>
          </a:p>
          <a:p>
            <a:pPr algn="just"/>
            <a:r>
              <a:rPr lang="en-US"/>
              <a:t>n represents the length of the signal pattern and </a:t>
            </a:r>
          </a:p>
          <a:p>
            <a:pPr algn="just"/>
            <a:r>
              <a:rPr lang="en-US"/>
              <a:t>L the number of levels.</a:t>
            </a:r>
          </a:p>
          <a:p>
            <a:pPr lvl="1" algn="just"/>
            <a:r>
              <a:rPr lang="en-US"/>
              <a:t>L = B binary, </a:t>
            </a:r>
          </a:p>
          <a:p>
            <a:pPr lvl="1" algn="just"/>
            <a:r>
              <a:rPr lang="en-US"/>
              <a:t>L = T for 3 ternary, </a:t>
            </a:r>
          </a:p>
          <a:p>
            <a:pPr lvl="1" algn="just"/>
            <a:r>
              <a:rPr lang="en-US"/>
              <a:t>L = Q for 4 quaternary.</a:t>
            </a:r>
          </a:p>
          <a:p>
            <a:pPr lvl="1" algn="just"/>
            <a:endParaRPr lang="en-US"/>
          </a:p>
          <a:p>
            <a:pPr algn="just"/>
            <a:r>
              <a:rPr lang="en-US" b="1">
                <a:latin typeface="Arial" pitchFamily="34" charset="0"/>
              </a:rPr>
              <a:t>In </a:t>
            </a:r>
            <a:r>
              <a:rPr lang="en-US" b="1" i="1" err="1">
                <a:latin typeface="Arial" pitchFamily="34" charset="0"/>
              </a:rPr>
              <a:t>m</a:t>
            </a:r>
            <a:r>
              <a:rPr lang="en-US" b="1" err="1">
                <a:latin typeface="Arial" pitchFamily="34" charset="0"/>
              </a:rPr>
              <a:t>B</a:t>
            </a:r>
            <a:r>
              <a:rPr lang="en-US" b="1" i="1" err="1">
                <a:latin typeface="Arial" pitchFamily="34" charset="0"/>
              </a:rPr>
              <a:t>n</a:t>
            </a:r>
            <a:r>
              <a:rPr lang="en-US" b="1" err="1">
                <a:latin typeface="Arial" pitchFamily="34" charset="0"/>
              </a:rPr>
              <a:t>L</a:t>
            </a:r>
            <a:r>
              <a:rPr lang="en-US" b="1">
                <a:latin typeface="Arial" pitchFamily="34" charset="0"/>
              </a:rPr>
              <a:t> schemes, a pattern of </a:t>
            </a:r>
            <a:r>
              <a:rPr lang="en-US" b="1" i="1">
                <a:latin typeface="Arial" pitchFamily="34" charset="0"/>
              </a:rPr>
              <a:t>m</a:t>
            </a:r>
            <a:r>
              <a:rPr lang="en-US" b="1">
                <a:latin typeface="Arial" pitchFamily="34" charset="0"/>
              </a:rPr>
              <a:t> data elements is encoded as a pattern of </a:t>
            </a:r>
            <a:r>
              <a:rPr lang="en-US" b="1" i="1">
                <a:latin typeface="Arial" pitchFamily="34" charset="0"/>
              </a:rPr>
              <a:t>n</a:t>
            </a:r>
            <a:r>
              <a:rPr lang="en-US" b="1">
                <a:latin typeface="Arial" pitchFamily="34" charset="0"/>
              </a:rPr>
              <a:t> signal elements in which 2</a:t>
            </a:r>
            <a:r>
              <a:rPr lang="en-US" b="1" baseline="30000">
                <a:latin typeface="Arial" pitchFamily="34" charset="0"/>
              </a:rPr>
              <a:t>m</a:t>
            </a:r>
            <a:r>
              <a:rPr lang="en-US" b="1">
                <a:latin typeface="Arial" pitchFamily="34" charset="0"/>
              </a:rPr>
              <a:t> ≤ </a:t>
            </a:r>
            <a:r>
              <a:rPr lang="en-US" b="1" err="1">
                <a:latin typeface="Arial" pitchFamily="34" charset="0"/>
              </a:rPr>
              <a:t>L</a:t>
            </a:r>
            <a:r>
              <a:rPr lang="en-US" b="1" baseline="30000" err="1">
                <a:latin typeface="Arial" pitchFamily="34" charset="0"/>
              </a:rPr>
              <a:t>n</a:t>
            </a:r>
            <a:r>
              <a:rPr lang="en-US" b="1">
                <a:latin typeface="Arial" pitchFamily="34" charset="0"/>
              </a:rPr>
              <a:t>.</a:t>
            </a:r>
          </a:p>
          <a:p>
            <a:pPr lvl="1"/>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Multilevel: 2B1Q scheme</a:t>
            </a:r>
          </a:p>
        </p:txBody>
      </p:sp>
      <p:sp>
        <p:nvSpPr>
          <p:cNvPr id="3" name="Content Placeholder 2"/>
          <p:cNvSpPr>
            <a:spLocks noGrp="1"/>
          </p:cNvSpPr>
          <p:nvPr>
            <p:ph idx="1"/>
          </p:nvPr>
        </p:nvSpPr>
        <p:spPr/>
        <p:txBody>
          <a:bodyPr/>
          <a:lstStyle/>
          <a:p>
            <a:r>
              <a:rPr lang="en-US" sz="2200"/>
              <a:t>Two binary, one quaternary.</a:t>
            </a:r>
          </a:p>
          <a:p>
            <a:endParaRPr lang="en-US" sz="2200"/>
          </a:p>
          <a:p>
            <a:r>
              <a:rPr lang="en-US" sz="2200"/>
              <a:t>It uses data patterns of size 2 and encodes the 2-bit patterns as one signal element belonging to a four-level signal. </a:t>
            </a:r>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Multilevel: 2B1Q scheme</a:t>
            </a:r>
          </a:p>
        </p:txBody>
      </p:sp>
      <p:pic>
        <p:nvPicPr>
          <p:cNvPr id="3075" name="Picture 3"/>
          <p:cNvPicPr>
            <a:picLocks noChangeAspect="1" noChangeArrowheads="1"/>
          </p:cNvPicPr>
          <p:nvPr/>
        </p:nvPicPr>
        <p:blipFill>
          <a:blip r:embed="rId2" cstate="print"/>
          <a:srcRect/>
          <a:stretch>
            <a:fillRect/>
          </a:stretch>
        </p:blipFill>
        <p:spPr bwMode="auto">
          <a:xfrm>
            <a:off x="455621" y="1470700"/>
            <a:ext cx="6858000" cy="467880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Multilevel: 8B6T scheme</a:t>
            </a:r>
          </a:p>
        </p:txBody>
      </p:sp>
      <p:sp>
        <p:nvSpPr>
          <p:cNvPr id="3" name="Content Placeholder 2"/>
          <p:cNvSpPr>
            <a:spLocks noGrp="1"/>
          </p:cNvSpPr>
          <p:nvPr>
            <p:ph idx="1"/>
          </p:nvPr>
        </p:nvSpPr>
        <p:spPr>
          <a:xfrm>
            <a:off x="457200" y="1600200"/>
            <a:ext cx="8382000" cy="4876800"/>
          </a:xfrm>
        </p:spPr>
        <p:txBody>
          <a:bodyPr/>
          <a:lstStyle/>
          <a:p>
            <a:r>
              <a:rPr lang="en-US" sz="2200"/>
              <a:t>Scheme is eight binary, six ternary</a:t>
            </a:r>
          </a:p>
          <a:p>
            <a:endParaRPr lang="en-US" sz="2200"/>
          </a:p>
          <a:p>
            <a:r>
              <a:rPr lang="en-US" sz="2200"/>
              <a:t>The idea is to encode a pattern of 8 bits as a pattern of 6 signal elements, where the signal has three levels (ternary) (-, 0 and +)</a:t>
            </a:r>
          </a:p>
          <a:p>
            <a:endParaRPr lang="en-US" sz="2200"/>
          </a:p>
          <a:p>
            <a:r>
              <a:rPr lang="en-US" sz="2200"/>
              <a:t>In this type of scheme, we can have 2</a:t>
            </a:r>
            <a:r>
              <a:rPr lang="en-US" sz="2200" baseline="30000"/>
              <a:t>8</a:t>
            </a:r>
            <a:r>
              <a:rPr lang="en-US" sz="2200"/>
              <a:t> = 256 different data patterns and 3</a:t>
            </a:r>
            <a:r>
              <a:rPr lang="en-US" sz="2200" baseline="30000"/>
              <a:t>6</a:t>
            </a:r>
            <a:r>
              <a:rPr lang="en-US" sz="2200"/>
              <a:t> = 729 different signal patterns</a:t>
            </a:r>
          </a:p>
          <a:p>
            <a:endParaRPr lang="en-US" sz="2200"/>
          </a:p>
          <a:p>
            <a:r>
              <a:rPr lang="en-US" sz="2200"/>
              <a:t>Suppose we have 0 0 0 1 0 0 0 1 can be encoded as - 0 – 0 + +</a:t>
            </a:r>
          </a:p>
          <a:p>
            <a:endParaRPr lang="en-US" sz="2200"/>
          </a:p>
          <a:p>
            <a:r>
              <a:rPr lang="en-US" sz="2200"/>
              <a:t>The idea is to encode  a pattern of 8 bits with 6 signal element, where the signal has three levels.</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Multilevel: 8B6T scheme</a:t>
            </a:r>
          </a:p>
        </p:txBody>
      </p:sp>
      <p:pic>
        <p:nvPicPr>
          <p:cNvPr id="4" name="Picture 6"/>
          <p:cNvPicPr>
            <a:picLocks noGrp="1" noChangeAspect="1" noChangeArrowheads="1"/>
          </p:cNvPicPr>
          <p:nvPr>
            <p:ph idx="1"/>
          </p:nvPr>
        </p:nvPicPr>
        <p:blipFill>
          <a:blip r:embed="rId2" cstate="print"/>
          <a:srcRect/>
          <a:stretch>
            <a:fillRect/>
          </a:stretch>
        </p:blipFill>
        <p:spPr bwMode="auto">
          <a:xfrm>
            <a:off x="741104" y="4352734"/>
            <a:ext cx="7510240" cy="151689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295400" y="22860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a:t>Bit Pattern</a:t>
                      </a:r>
                    </a:p>
                  </a:txBody>
                  <a:tcPr/>
                </a:tc>
                <a:tc>
                  <a:txBody>
                    <a:bodyPr/>
                    <a:lstStyle/>
                    <a:p>
                      <a:pPr algn="ctr"/>
                      <a:r>
                        <a:rPr lang="en-US"/>
                        <a:t>Signal Pattern</a:t>
                      </a:r>
                    </a:p>
                  </a:txBody>
                  <a:tcPr/>
                </a:tc>
                <a:extLst>
                  <a:ext uri="{0D108BD9-81ED-4DB2-BD59-A6C34878D82A}">
                    <a16:rowId xmlns:a16="http://schemas.microsoft.com/office/drawing/2014/main" val="10000"/>
                  </a:ext>
                </a:extLst>
              </a:tr>
              <a:tr h="370840">
                <a:tc>
                  <a:txBody>
                    <a:bodyPr/>
                    <a:lstStyle/>
                    <a:p>
                      <a:pPr algn="ctr"/>
                      <a:r>
                        <a:rPr lang="en-US"/>
                        <a:t>0 0 0 1 0 0 0 1</a:t>
                      </a:r>
                    </a:p>
                  </a:txBody>
                  <a:tcPr/>
                </a:tc>
                <a:tc>
                  <a:txBody>
                    <a:bodyPr/>
                    <a:lstStyle/>
                    <a:p>
                      <a:pPr algn="ctr"/>
                      <a:r>
                        <a:rPr lang="en-US"/>
                        <a:t>- 0 – 0 + +</a:t>
                      </a:r>
                    </a:p>
                  </a:txBody>
                  <a:tcPr/>
                </a:tc>
                <a:extLst>
                  <a:ext uri="{0D108BD9-81ED-4DB2-BD59-A6C34878D82A}">
                    <a16:rowId xmlns:a16="http://schemas.microsoft.com/office/drawing/2014/main" val="10001"/>
                  </a:ext>
                </a:extLst>
              </a:tr>
              <a:tr h="370840">
                <a:tc>
                  <a:txBody>
                    <a:bodyPr/>
                    <a:lstStyle/>
                    <a:p>
                      <a:pPr algn="ctr"/>
                      <a:r>
                        <a:rPr lang="en-US"/>
                        <a:t>0 1 0 1 0 0 1 1</a:t>
                      </a:r>
                    </a:p>
                  </a:txBody>
                  <a:tcPr/>
                </a:tc>
                <a:tc>
                  <a:txBody>
                    <a:bodyPr/>
                    <a:lstStyle/>
                    <a:p>
                      <a:pPr algn="ctr"/>
                      <a:r>
                        <a:rPr lang="en-US"/>
                        <a:t>- + - + + 0</a:t>
                      </a:r>
                    </a:p>
                  </a:txBody>
                  <a:tcPr/>
                </a:tc>
                <a:extLst>
                  <a:ext uri="{0D108BD9-81ED-4DB2-BD59-A6C34878D82A}">
                    <a16:rowId xmlns:a16="http://schemas.microsoft.com/office/drawing/2014/main" val="10002"/>
                  </a:ext>
                </a:extLst>
              </a:tr>
              <a:tr h="370840">
                <a:tc>
                  <a:txBody>
                    <a:bodyPr/>
                    <a:lstStyle/>
                    <a:p>
                      <a:pPr algn="ctr"/>
                      <a:r>
                        <a:rPr lang="en-US"/>
                        <a:t>0 1 0 1 0 0 0 0</a:t>
                      </a:r>
                    </a:p>
                  </a:txBody>
                  <a:tcPr/>
                </a:tc>
                <a:tc>
                  <a:txBody>
                    <a:bodyPr/>
                    <a:lstStyle/>
                    <a:p>
                      <a:pPr algn="ctr"/>
                      <a:r>
                        <a:rPr lang="en-US"/>
                        <a:t>+ - - + 0 +</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533400" y="1524000"/>
            <a:ext cx="7924800" cy="430887"/>
          </a:xfrm>
          <a:prstGeom prst="rect">
            <a:avLst/>
          </a:prstGeom>
          <a:noFill/>
        </p:spPr>
        <p:txBody>
          <a:bodyPr wrap="square" rtlCol="0">
            <a:spAutoFit/>
          </a:bodyPr>
          <a:lstStyle/>
          <a:p>
            <a:pPr>
              <a:buNone/>
            </a:pPr>
            <a:r>
              <a:rPr lang="en-US" sz="2200"/>
              <a:t>Data to Encode: 0 0 0 1 0 0 0 1 0 1 0 1 0 0 1 1 0 1 0 1 0 0 0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4D-PAM5</a:t>
            </a:r>
          </a:p>
        </p:txBody>
      </p:sp>
      <p:sp>
        <p:nvSpPr>
          <p:cNvPr id="3" name="Content Placeholder 2"/>
          <p:cNvSpPr>
            <a:spLocks noGrp="1"/>
          </p:cNvSpPr>
          <p:nvPr>
            <p:ph idx="1"/>
          </p:nvPr>
        </p:nvSpPr>
        <p:spPr/>
        <p:txBody>
          <a:bodyPr>
            <a:normAutofit fontScale="85000" lnSpcReduction="20000"/>
          </a:bodyPr>
          <a:lstStyle/>
          <a:p>
            <a:pPr algn="just">
              <a:lnSpc>
                <a:spcPct val="90000"/>
              </a:lnSpc>
            </a:pPr>
            <a:r>
              <a:rPr lang="en-US">
                <a:latin typeface="Times New Roman" pitchFamily="18" charset="0"/>
              </a:rPr>
              <a:t>In some cases, we split the signal transmission up and distribute it over several links.</a:t>
            </a:r>
          </a:p>
          <a:p>
            <a:pPr algn="just">
              <a:lnSpc>
                <a:spcPct val="90000"/>
              </a:lnSpc>
            </a:pPr>
            <a:endParaRPr lang="en-US">
              <a:latin typeface="Times New Roman" pitchFamily="18" charset="0"/>
            </a:endParaRPr>
          </a:p>
          <a:p>
            <a:pPr algn="just">
              <a:lnSpc>
                <a:spcPct val="90000"/>
              </a:lnSpc>
            </a:pPr>
            <a:r>
              <a:rPr lang="en-US">
                <a:latin typeface="Times New Roman" pitchFamily="18" charset="0"/>
              </a:rPr>
              <a:t>The separate segments are transmitted simultaneously. </a:t>
            </a:r>
          </a:p>
          <a:p>
            <a:pPr algn="just">
              <a:lnSpc>
                <a:spcPct val="90000"/>
              </a:lnSpc>
            </a:pPr>
            <a:endParaRPr lang="en-US">
              <a:latin typeface="Times New Roman" pitchFamily="18" charset="0"/>
            </a:endParaRPr>
          </a:p>
          <a:p>
            <a:pPr algn="just">
              <a:lnSpc>
                <a:spcPct val="90000"/>
              </a:lnSpc>
            </a:pPr>
            <a:r>
              <a:rPr lang="en-US">
                <a:latin typeface="Times New Roman" pitchFamily="18" charset="0"/>
              </a:rPr>
              <a:t>This reduces the signaling rate per link -&gt; lower bandwidth.</a:t>
            </a:r>
          </a:p>
          <a:p>
            <a:pPr algn="just">
              <a:buNone/>
            </a:pPr>
            <a:endParaRPr lang="en-US">
              <a:latin typeface="Times New Roman" pitchFamily="18" charset="0"/>
            </a:endParaRPr>
          </a:p>
          <a:p>
            <a:pPr algn="just"/>
            <a:r>
              <a:rPr lang="en-US">
                <a:latin typeface="Times New Roman" pitchFamily="18" charset="0"/>
              </a:rPr>
              <a:t>Four dimensional five-level pulse amplitude modulation. </a:t>
            </a:r>
          </a:p>
          <a:p>
            <a:pPr algn="just"/>
            <a:endParaRPr lang="en-US">
              <a:latin typeface="Times New Roman" pitchFamily="18" charset="0"/>
            </a:endParaRPr>
          </a:p>
          <a:p>
            <a:pPr algn="just"/>
            <a:r>
              <a:rPr lang="en-US">
                <a:latin typeface="Times New Roman" pitchFamily="18" charset="0"/>
              </a:rPr>
              <a:t>The 4D means that data is sent over four wires (channel) at the same time.</a:t>
            </a:r>
          </a:p>
          <a:p>
            <a:pPr algn="just"/>
            <a:endParaRPr lang="en-US">
              <a:latin typeface="Times New Roman" pitchFamily="18" charset="0"/>
            </a:endParaRPr>
          </a:p>
          <a:p>
            <a:pPr algn="just"/>
            <a:r>
              <a:rPr lang="en-US">
                <a:latin typeface="Times New Roman" pitchFamily="18" charset="0"/>
              </a:rPr>
              <a:t> It uses five voltage levels, such as -2, -1, 0, 1, and 2.</a:t>
            </a:r>
          </a:p>
          <a:p>
            <a:pPr algn="just"/>
            <a:endParaRPr lang="en-US">
              <a:latin typeface="Times New Roman" pitchFamily="18" charset="0"/>
            </a:endParaRPr>
          </a:p>
          <a:p>
            <a:pPr algn="just"/>
            <a:r>
              <a:rPr lang="en-US">
                <a:latin typeface="Times New Roman" pitchFamily="18" charset="0"/>
              </a:rPr>
              <a:t>However, one level, level 0, is used only for error detection . </a:t>
            </a:r>
          </a:p>
          <a:p>
            <a:pPr algn="just"/>
            <a:endParaRPr lang="en-US">
              <a:latin typeface="Times New Roman" pitchFamily="18" charset="0"/>
            </a:endParaRPr>
          </a:p>
          <a:p>
            <a:pPr algn="just"/>
            <a:r>
              <a:rPr lang="en-US">
                <a:latin typeface="Times New Roman" pitchFamily="18" charset="0"/>
              </a:rPr>
              <a:t>The technique is designed to send data over four channels (four wires).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4D-PAM5 (8B4Q)</a:t>
            </a:r>
          </a:p>
        </p:txBody>
      </p:sp>
      <p:sp>
        <p:nvSpPr>
          <p:cNvPr id="3" name="Content Placeholder 2"/>
          <p:cNvSpPr>
            <a:spLocks noGrp="1"/>
          </p:cNvSpPr>
          <p:nvPr>
            <p:ph idx="1"/>
          </p:nvPr>
        </p:nvSpPr>
        <p:spPr>
          <a:xfrm>
            <a:off x="457200" y="1600200"/>
            <a:ext cx="8229600" cy="1524000"/>
          </a:xfrm>
        </p:spPr>
        <p:txBody>
          <a:bodyPr>
            <a:normAutofit/>
          </a:bodyPr>
          <a:lstStyle/>
          <a:p>
            <a:r>
              <a:rPr lang="en-US"/>
              <a:t>Scheme is eight binary, Four Quaternary</a:t>
            </a:r>
          </a:p>
          <a:p>
            <a:r>
              <a:rPr lang="en-US"/>
              <a:t>In this type of scheme, we can have 2</a:t>
            </a:r>
            <a:r>
              <a:rPr lang="en-US" baseline="30000"/>
              <a:t>8</a:t>
            </a:r>
            <a:r>
              <a:rPr lang="en-US"/>
              <a:t> = 256 different data patterns and 4</a:t>
            </a:r>
            <a:r>
              <a:rPr lang="en-US" baseline="30000"/>
              <a:t>4</a:t>
            </a:r>
            <a:r>
              <a:rPr lang="en-US"/>
              <a:t> = 256 different signal patterns</a:t>
            </a:r>
          </a:p>
          <a:p>
            <a:endParaRPr lang="en-US"/>
          </a:p>
          <a:p>
            <a:endParaRPr lang="en-US"/>
          </a:p>
        </p:txBody>
      </p:sp>
      <p:pic>
        <p:nvPicPr>
          <p:cNvPr id="6" name="Picture 7"/>
          <p:cNvPicPr>
            <a:picLocks noChangeAspect="1" noChangeArrowheads="1"/>
          </p:cNvPicPr>
          <p:nvPr/>
        </p:nvPicPr>
        <p:blipFill>
          <a:blip r:embed="rId2" cstate="print"/>
          <a:srcRect/>
          <a:stretch>
            <a:fillRect/>
          </a:stretch>
        </p:blipFill>
        <p:spPr bwMode="auto">
          <a:xfrm>
            <a:off x="990600" y="3124200"/>
            <a:ext cx="7424631" cy="3352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Multitransition</a:t>
            </a:r>
            <a:r>
              <a:rPr lang="en-US"/>
              <a:t>: MLT-3 scheme</a:t>
            </a:r>
          </a:p>
        </p:txBody>
      </p:sp>
      <p:sp>
        <p:nvSpPr>
          <p:cNvPr id="3" name="Content Placeholder 2"/>
          <p:cNvSpPr>
            <a:spLocks noGrp="1"/>
          </p:cNvSpPr>
          <p:nvPr>
            <p:ph idx="1"/>
          </p:nvPr>
        </p:nvSpPr>
        <p:spPr/>
        <p:txBody>
          <a:bodyPr/>
          <a:lstStyle/>
          <a:p>
            <a:pPr eaLnBrk="0" hangingPunct="0"/>
            <a:r>
              <a:rPr lang="en-US">
                <a:latin typeface="Times New Roman" pitchFamily="18" charset="0"/>
              </a:rPr>
              <a:t>Multiline Transmission, three levels</a:t>
            </a:r>
          </a:p>
          <a:p>
            <a:pPr eaLnBrk="0" hangingPunct="0"/>
            <a:endParaRPr lang="en-US">
              <a:latin typeface="Times New Roman" pitchFamily="18" charset="0"/>
            </a:endParaRPr>
          </a:p>
          <a:p>
            <a:pPr eaLnBrk="0" hangingPunct="0"/>
            <a:r>
              <a:rPr lang="en-US">
                <a:latin typeface="Times New Roman" pitchFamily="18" charset="0"/>
              </a:rPr>
              <a:t>It uses three voltage level (+, 0, -)</a:t>
            </a:r>
          </a:p>
          <a:p>
            <a:pPr eaLnBrk="0" hangingPunct="0"/>
            <a:endParaRPr lang="en-US">
              <a:latin typeface="Times New Roman" pitchFamily="18" charset="0"/>
            </a:endParaRPr>
          </a:p>
          <a:p>
            <a:pPr eaLnBrk="0" hangingPunct="0"/>
            <a:r>
              <a:rPr lang="en-US">
                <a:latin typeface="Times New Roman" pitchFamily="18" charset="0"/>
              </a:rPr>
              <a:t>Three rules are:</a:t>
            </a:r>
          </a:p>
          <a:p>
            <a:pPr eaLnBrk="0" hangingPunct="0"/>
            <a:endParaRPr lang="en-US">
              <a:latin typeface="Times New Roman" pitchFamily="18" charset="0"/>
            </a:endParaRPr>
          </a:p>
          <a:p>
            <a:pPr marL="1005840" lvl="2" indent="-457200" eaLnBrk="0" hangingPunct="0">
              <a:buFont typeface="+mj-lt"/>
              <a:buAutoNum type="arabicParenR"/>
            </a:pPr>
            <a:r>
              <a:rPr lang="en-US" sz="2400">
                <a:latin typeface="Times New Roman" pitchFamily="18" charset="0"/>
              </a:rPr>
              <a:t>If the next bit is 0, there is no transition. </a:t>
            </a:r>
          </a:p>
          <a:p>
            <a:pPr marL="1005840" lvl="2" indent="-457200" eaLnBrk="0" hangingPunct="0">
              <a:buFont typeface="+mj-lt"/>
              <a:buAutoNum type="arabicParenR"/>
            </a:pPr>
            <a:r>
              <a:rPr lang="en-US" sz="2400">
                <a:latin typeface="Times New Roman" pitchFamily="18" charset="0"/>
              </a:rPr>
              <a:t>If the next bit is 1 and the current level is not 0, the next level is 0. </a:t>
            </a:r>
          </a:p>
          <a:p>
            <a:pPr marL="1005840" lvl="2" indent="-457200" eaLnBrk="0" hangingPunct="0">
              <a:buFont typeface="+mj-lt"/>
              <a:buAutoNum type="arabicParenR"/>
            </a:pPr>
            <a:r>
              <a:rPr lang="en-US" sz="2400">
                <a:latin typeface="Times New Roman" pitchFamily="18" charset="0"/>
              </a:rPr>
              <a:t>If the next bit is 1 and the current level is 0, the next level is the opposite of the last nonzero level. </a:t>
            </a:r>
            <a:endParaRPr lang="en-US" sz="1600">
              <a:latin typeface="Times New Roman" pitchFamily="18" charset="0"/>
            </a:endParaRPr>
          </a:p>
          <a:p>
            <a:endParaRPr lang="en-US"/>
          </a:p>
        </p:txBody>
      </p:sp>
      <p:pic>
        <p:nvPicPr>
          <p:cNvPr id="3074" name="Picture 2"/>
          <p:cNvPicPr>
            <a:picLocks noChangeAspect="1" noChangeArrowheads="1"/>
          </p:cNvPicPr>
          <p:nvPr/>
        </p:nvPicPr>
        <p:blipFill>
          <a:blip r:embed="rId2" cstate="print"/>
          <a:srcRect/>
          <a:stretch>
            <a:fillRect/>
          </a:stretch>
        </p:blipFill>
        <p:spPr bwMode="auto">
          <a:xfrm>
            <a:off x="5049116" y="1645227"/>
            <a:ext cx="3995305" cy="267133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Multitransition</a:t>
            </a:r>
            <a:r>
              <a:rPr lang="en-US"/>
              <a:t>: MLT-3 scheme</a:t>
            </a:r>
          </a:p>
        </p:txBody>
      </p:sp>
      <p:pic>
        <p:nvPicPr>
          <p:cNvPr id="4" name="Picture 6"/>
          <p:cNvPicPr>
            <a:picLocks noGrp="1" noChangeAspect="1" noChangeArrowheads="1"/>
          </p:cNvPicPr>
          <p:nvPr>
            <p:ph idx="1"/>
          </p:nvPr>
        </p:nvPicPr>
        <p:blipFill>
          <a:blip r:embed="rId2" cstate="print"/>
          <a:srcRect/>
          <a:stretch>
            <a:fillRect/>
          </a:stretch>
        </p:blipFill>
        <p:spPr bwMode="auto">
          <a:xfrm>
            <a:off x="685800" y="2209800"/>
            <a:ext cx="4746725" cy="1828800"/>
          </a:xfrm>
          <a:prstGeom prst="rect">
            <a:avLst/>
          </a:prstGeom>
          <a:noFill/>
        </p:spPr>
      </p:pic>
      <p:sp>
        <p:nvSpPr>
          <p:cNvPr id="5" name="TextBox 4"/>
          <p:cNvSpPr txBox="1"/>
          <p:nvPr/>
        </p:nvSpPr>
        <p:spPr>
          <a:xfrm>
            <a:off x="990600" y="1524000"/>
            <a:ext cx="6019800" cy="461665"/>
          </a:xfrm>
          <a:prstGeom prst="rect">
            <a:avLst/>
          </a:prstGeom>
          <a:noFill/>
        </p:spPr>
        <p:txBody>
          <a:bodyPr wrap="square" rtlCol="0">
            <a:spAutoFit/>
          </a:bodyPr>
          <a:lstStyle/>
          <a:p>
            <a:pPr>
              <a:buNone/>
            </a:pPr>
            <a:r>
              <a:rPr lang="en-US" sz="2400"/>
              <a:t>Data to Encode: 0 1 0 1 1 0 1 1 0</a:t>
            </a:r>
            <a:endParaRPr lang="en-US" sz="2400" b="1"/>
          </a:p>
        </p:txBody>
      </p:sp>
      <p:pic>
        <p:nvPicPr>
          <p:cNvPr id="2052" name="Picture 4"/>
          <p:cNvPicPr>
            <a:picLocks noChangeAspect="1" noChangeArrowheads="1"/>
          </p:cNvPicPr>
          <p:nvPr/>
        </p:nvPicPr>
        <p:blipFill>
          <a:blip r:embed="rId3" cstate="print"/>
          <a:srcRect/>
          <a:stretch>
            <a:fillRect/>
          </a:stretch>
        </p:blipFill>
        <p:spPr bwMode="auto">
          <a:xfrm>
            <a:off x="5334000" y="2133600"/>
            <a:ext cx="3657600" cy="2444220"/>
          </a:xfrm>
          <a:prstGeom prst="rect">
            <a:avLst/>
          </a:prstGeom>
          <a:noFill/>
          <a:ln w="9525">
            <a:noFill/>
            <a:miter lim="800000"/>
            <a:headEnd/>
            <a:tailEnd/>
          </a:ln>
        </p:spPr>
      </p:pic>
      <p:sp>
        <p:nvSpPr>
          <p:cNvPr id="8" name="Rectangle 7"/>
          <p:cNvSpPr/>
          <p:nvPr/>
        </p:nvSpPr>
        <p:spPr>
          <a:xfrm>
            <a:off x="0" y="5181600"/>
            <a:ext cx="9144000" cy="1323439"/>
          </a:xfrm>
          <a:prstGeom prst="rect">
            <a:avLst/>
          </a:prstGeom>
        </p:spPr>
        <p:txBody>
          <a:bodyPr wrap="square">
            <a:spAutoFit/>
          </a:bodyPr>
          <a:lstStyle/>
          <a:p>
            <a:pPr marL="1005840" lvl="2" indent="-457200" eaLnBrk="0" hangingPunct="0">
              <a:buFont typeface="+mj-lt"/>
              <a:buAutoNum type="arabicParenR"/>
            </a:pPr>
            <a:r>
              <a:rPr lang="en-US" sz="2000">
                <a:latin typeface="Times New Roman" pitchFamily="18" charset="0"/>
              </a:rPr>
              <a:t>If the next bit is 0, there is no transition. </a:t>
            </a:r>
          </a:p>
          <a:p>
            <a:pPr marL="1005840" lvl="2" indent="-457200" eaLnBrk="0" hangingPunct="0">
              <a:buFont typeface="+mj-lt"/>
              <a:buAutoNum type="arabicParenR"/>
            </a:pPr>
            <a:r>
              <a:rPr lang="en-US" sz="2000">
                <a:latin typeface="Times New Roman" pitchFamily="18" charset="0"/>
              </a:rPr>
              <a:t>If the next bit is 1 and the current level is not 0, the next level is 0. </a:t>
            </a:r>
          </a:p>
          <a:p>
            <a:pPr marL="1005840" lvl="2" indent="-457200" eaLnBrk="0" hangingPunct="0">
              <a:buFont typeface="+mj-lt"/>
              <a:buAutoNum type="arabicParenR"/>
            </a:pPr>
            <a:r>
              <a:rPr lang="en-US" sz="2000">
                <a:latin typeface="Times New Roman" pitchFamily="18" charset="0"/>
              </a:rPr>
              <a:t>If the next bit is 1 and the current level is 0, the next level is the opposite of the last nonzero level. </a:t>
            </a:r>
            <a:endParaRPr lang="en-US" sz="1400">
              <a:latin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Multitransition</a:t>
            </a:r>
            <a:r>
              <a:rPr lang="en-US"/>
              <a:t>: MLT-3 scheme</a:t>
            </a:r>
          </a:p>
        </p:txBody>
      </p:sp>
      <p:pic>
        <p:nvPicPr>
          <p:cNvPr id="1026" name="Picture 2"/>
          <p:cNvPicPr>
            <a:picLocks noChangeAspect="1" noChangeArrowheads="1"/>
          </p:cNvPicPr>
          <p:nvPr/>
        </p:nvPicPr>
        <p:blipFill>
          <a:blip r:embed="rId2" cstate="print"/>
          <a:srcRect/>
          <a:stretch>
            <a:fillRect/>
          </a:stretch>
        </p:blipFill>
        <p:spPr bwMode="auto">
          <a:xfrm>
            <a:off x="381000" y="1752600"/>
            <a:ext cx="8565173" cy="4267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Line Coding</a:t>
            </a:r>
          </a:p>
        </p:txBody>
      </p:sp>
      <p:sp>
        <p:nvSpPr>
          <p:cNvPr id="3" name="Content Placeholder 2"/>
          <p:cNvSpPr>
            <a:spLocks noGrp="1"/>
          </p:cNvSpPr>
          <p:nvPr>
            <p:ph idx="1"/>
          </p:nvPr>
        </p:nvSpPr>
        <p:spPr>
          <a:xfrm>
            <a:off x="457200" y="1600200"/>
            <a:ext cx="8229600" cy="1676400"/>
          </a:xfrm>
        </p:spPr>
        <p:txBody>
          <a:bodyPr/>
          <a:lstStyle/>
          <a:p>
            <a:r>
              <a:rPr lang="en-US"/>
              <a:t>Converting a string of 1’s and 0’s (digital data) into a sequence of signals that denote the 1’s and 0’s.</a:t>
            </a:r>
          </a:p>
          <a:p>
            <a:pPr lvl="1"/>
            <a:r>
              <a:rPr lang="en-US"/>
              <a:t>For example a high voltage level (+V) could represent a “1” and a low voltage level (0 or -V) could represent a “0”.</a:t>
            </a:r>
          </a:p>
          <a:p>
            <a:pPr lvl="1"/>
            <a:endParaRPr lang="en-US"/>
          </a:p>
          <a:p>
            <a:endParaRPr lang="en-US"/>
          </a:p>
        </p:txBody>
      </p:sp>
      <p:pic>
        <p:nvPicPr>
          <p:cNvPr id="5" name="Picture 6"/>
          <p:cNvPicPr>
            <a:picLocks noChangeAspect="1" noChangeArrowheads="1"/>
          </p:cNvPicPr>
          <p:nvPr/>
        </p:nvPicPr>
        <p:blipFill>
          <a:blip r:embed="rId2" cstate="print"/>
          <a:srcRect/>
          <a:stretch>
            <a:fillRect/>
          </a:stretch>
        </p:blipFill>
        <p:spPr bwMode="auto">
          <a:xfrm>
            <a:off x="609600" y="3429000"/>
            <a:ext cx="8205849" cy="25146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Encode the following Digital date using MLT -3 Encoding Scheme.</a:t>
            </a:r>
          </a:p>
          <a:p>
            <a:pPr>
              <a:buNone/>
            </a:pPr>
            <a:r>
              <a:rPr lang="en-US"/>
              <a:t>A) 1 1 0 0 1 0 1 1 0</a:t>
            </a:r>
          </a:p>
          <a:p>
            <a:pPr>
              <a:buNone/>
            </a:pPr>
            <a:r>
              <a:rPr lang="en-US"/>
              <a:t>B) 0 1 0 1 1 0 1 1 1 0 1 1 0</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Scrambling</a:t>
            </a:r>
          </a:p>
        </p:txBody>
      </p:sp>
      <p:sp>
        <p:nvSpPr>
          <p:cNvPr id="3" name="Content Placeholder 2"/>
          <p:cNvSpPr>
            <a:spLocks noGrp="1"/>
          </p:cNvSpPr>
          <p:nvPr>
            <p:ph idx="1"/>
          </p:nvPr>
        </p:nvSpPr>
        <p:spPr/>
        <p:txBody>
          <a:bodyPr>
            <a:normAutofit/>
          </a:bodyPr>
          <a:lstStyle/>
          <a:p>
            <a:pPr algn="just" eaLnBrk="0" hangingPunct="0">
              <a:buFontTx/>
              <a:buChar char="•"/>
            </a:pPr>
            <a:r>
              <a:rPr lang="en-US">
                <a:latin typeface="Times New Roman" pitchFamily="18" charset="0"/>
              </a:rPr>
              <a:t>Bipolar AMI encoding does not have a DC component. </a:t>
            </a:r>
          </a:p>
          <a:p>
            <a:pPr algn="just" eaLnBrk="0" hangingPunct="0">
              <a:buFontTx/>
              <a:buChar char="•"/>
            </a:pPr>
            <a:endParaRPr lang="en-US">
              <a:latin typeface="Times New Roman" pitchFamily="18" charset="0"/>
            </a:endParaRPr>
          </a:p>
          <a:p>
            <a:pPr algn="just" eaLnBrk="0" hangingPunct="0">
              <a:buFontTx/>
              <a:buChar char="•"/>
            </a:pPr>
            <a:r>
              <a:rPr lang="en-US">
                <a:latin typeface="Times New Roman" pitchFamily="18" charset="0"/>
              </a:rPr>
              <a:t>However, a long sequence of Os upsets the synchronization.</a:t>
            </a:r>
          </a:p>
          <a:p>
            <a:pPr algn="just" eaLnBrk="0" hangingPunct="0">
              <a:buFontTx/>
              <a:buChar char="•"/>
            </a:pPr>
            <a:endParaRPr lang="en-US">
              <a:latin typeface="Times New Roman" pitchFamily="18" charset="0"/>
            </a:endParaRPr>
          </a:p>
          <a:p>
            <a:pPr algn="just" eaLnBrk="0" hangingPunct="0">
              <a:buFontTx/>
              <a:buChar char="•"/>
            </a:pPr>
            <a:r>
              <a:rPr lang="en-US">
                <a:latin typeface="Times New Roman" pitchFamily="18" charset="0"/>
              </a:rPr>
              <a:t>If we can find a way to avoid a long sequence of Os in the original stream, we can use bipolar AMI for long distances.</a:t>
            </a:r>
          </a:p>
          <a:p>
            <a:pPr algn="just" eaLnBrk="0" hangingPunct="0">
              <a:buFontTx/>
              <a:buChar char="•"/>
            </a:pPr>
            <a:endParaRPr lang="en-US">
              <a:latin typeface="Times New Roman" pitchFamily="18" charset="0"/>
            </a:endParaRPr>
          </a:p>
          <a:p>
            <a:pPr algn="just" eaLnBrk="0" hangingPunct="0">
              <a:buFontTx/>
              <a:buChar char="•"/>
            </a:pPr>
            <a:r>
              <a:rPr lang="en-US">
                <a:latin typeface="Times New Roman" pitchFamily="18" charset="0"/>
              </a:rPr>
              <a:t>To provide synchronization a solution is to substitutes long zero-level pulses with a combination of other levels to provide synchronization is called </a:t>
            </a:r>
            <a:r>
              <a:rPr lang="en-US" b="1">
                <a:latin typeface="Times New Roman" pitchFamily="18" charset="0"/>
              </a:rPr>
              <a:t>scrambling.</a:t>
            </a:r>
          </a:p>
          <a:p>
            <a:pPr algn="just" eaLnBrk="0" hangingPunct="0">
              <a:buFontTx/>
              <a:buChar char="•"/>
            </a:pPr>
            <a:endParaRPr lang="en-US"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Scrambling</a:t>
            </a:r>
          </a:p>
        </p:txBody>
      </p:sp>
      <p:sp>
        <p:nvSpPr>
          <p:cNvPr id="3" name="Content Placeholder 2"/>
          <p:cNvSpPr>
            <a:spLocks noGrp="1"/>
          </p:cNvSpPr>
          <p:nvPr>
            <p:ph idx="1"/>
          </p:nvPr>
        </p:nvSpPr>
        <p:spPr/>
        <p:txBody>
          <a:bodyPr>
            <a:normAutofit fontScale="77500" lnSpcReduction="20000"/>
          </a:bodyPr>
          <a:lstStyle/>
          <a:p>
            <a:pPr algn="just"/>
            <a:r>
              <a:rPr lang="en-US" sz="2800">
                <a:latin typeface="Times New Roman" pitchFamily="18" charset="0"/>
              </a:rPr>
              <a:t>Sequences that would result in constant voltage are replaced by filling sequence that will provide sufficient transition for the receiver’s clock to maintain synchronization.</a:t>
            </a:r>
          </a:p>
          <a:p>
            <a:pPr algn="just"/>
            <a:endParaRPr lang="en-US" sz="2800">
              <a:latin typeface="Times New Roman" pitchFamily="18" charset="0"/>
            </a:endParaRPr>
          </a:p>
          <a:p>
            <a:pPr algn="just"/>
            <a:r>
              <a:rPr lang="en-US" sz="2800">
                <a:latin typeface="Times New Roman" pitchFamily="18" charset="0"/>
              </a:rPr>
              <a:t>Filling sequence will be recognized by receiver and replace with original data sequence</a:t>
            </a:r>
          </a:p>
          <a:p>
            <a:pPr eaLnBrk="0" hangingPunct="0">
              <a:buFontTx/>
              <a:buChar char="•"/>
            </a:pPr>
            <a:endParaRPr lang="en-US" sz="2800">
              <a:latin typeface="Times New Roman" pitchFamily="18" charset="0"/>
            </a:endParaRPr>
          </a:p>
          <a:p>
            <a:pPr eaLnBrk="0" hangingPunct="0">
              <a:buFontTx/>
              <a:buChar char="•"/>
            </a:pPr>
            <a:r>
              <a:rPr lang="en-US" sz="2800">
                <a:latin typeface="Times New Roman" pitchFamily="18" charset="0"/>
              </a:rPr>
              <a:t>Scrambling is done at the same time as encoding. </a:t>
            </a:r>
          </a:p>
          <a:p>
            <a:pPr eaLnBrk="0" hangingPunct="0">
              <a:buFontTx/>
              <a:buChar char="•"/>
            </a:pPr>
            <a:endParaRPr lang="en-US" sz="2800">
              <a:latin typeface="Times New Roman" pitchFamily="18" charset="0"/>
            </a:endParaRPr>
          </a:p>
          <a:p>
            <a:pPr eaLnBrk="0" hangingPunct="0">
              <a:buFontTx/>
              <a:buChar char="•"/>
            </a:pPr>
            <a:r>
              <a:rPr lang="en-US" sz="2800">
                <a:latin typeface="Times New Roman" pitchFamily="18" charset="0"/>
              </a:rPr>
              <a:t>The system needs to insert the required pulses based on the defined scrambling rules. </a:t>
            </a:r>
          </a:p>
          <a:p>
            <a:pPr eaLnBrk="0" hangingPunct="0">
              <a:buFontTx/>
              <a:buChar char="•"/>
            </a:pPr>
            <a:endParaRPr lang="en-US" sz="2800">
              <a:latin typeface="Times New Roman" pitchFamily="18" charset="0"/>
            </a:endParaRPr>
          </a:p>
          <a:p>
            <a:pPr eaLnBrk="0" hangingPunct="0">
              <a:buFontTx/>
              <a:buChar char="•"/>
            </a:pPr>
            <a:r>
              <a:rPr lang="en-US" sz="2800">
                <a:latin typeface="Times New Roman" pitchFamily="18" charset="0"/>
              </a:rPr>
              <a:t>Two common scrambling techniques are:</a:t>
            </a:r>
          </a:p>
          <a:p>
            <a:pPr lvl="1" eaLnBrk="0" hangingPunct="0">
              <a:buFontTx/>
              <a:buChar char="•"/>
            </a:pPr>
            <a:r>
              <a:rPr lang="en-US" sz="2400">
                <a:latin typeface="Times New Roman" pitchFamily="18" charset="0"/>
              </a:rPr>
              <a:t> </a:t>
            </a:r>
            <a:r>
              <a:rPr lang="en-US" sz="2400" b="1">
                <a:latin typeface="Times New Roman" pitchFamily="18" charset="0"/>
              </a:rPr>
              <a:t>B8ZS and</a:t>
            </a:r>
          </a:p>
          <a:p>
            <a:pPr lvl="1" eaLnBrk="0" hangingPunct="0">
              <a:buFontTx/>
              <a:buChar char="•"/>
            </a:pPr>
            <a:r>
              <a:rPr lang="en-US" sz="2400" b="1">
                <a:latin typeface="Times New Roman" pitchFamily="18" charset="0"/>
              </a:rPr>
              <a:t> HDB3</a:t>
            </a:r>
            <a:endParaRPr lang="en-US" sz="24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b="1"/>
              <a:t>B8ZS Scrambling Techniques</a:t>
            </a:r>
          </a:p>
        </p:txBody>
      </p:sp>
      <p:sp>
        <p:nvSpPr>
          <p:cNvPr id="3" name="Content Placeholder 2"/>
          <p:cNvSpPr>
            <a:spLocks noGrp="1"/>
          </p:cNvSpPr>
          <p:nvPr>
            <p:ph idx="1"/>
          </p:nvPr>
        </p:nvSpPr>
        <p:spPr>
          <a:xfrm>
            <a:off x="457200" y="1600200"/>
            <a:ext cx="8305800" cy="4953000"/>
          </a:xfrm>
        </p:spPr>
        <p:txBody>
          <a:bodyPr>
            <a:normAutofit fontScale="92500" lnSpcReduction="20000"/>
          </a:bodyPr>
          <a:lstStyle/>
          <a:p>
            <a:pPr algn="just"/>
            <a:r>
              <a:rPr lang="en-US"/>
              <a:t>Bipolar with 8-zero substitution </a:t>
            </a:r>
          </a:p>
          <a:p>
            <a:pPr algn="just"/>
            <a:endParaRPr lang="en-US"/>
          </a:p>
          <a:p>
            <a:pPr algn="just"/>
            <a:r>
              <a:rPr lang="en-US"/>
              <a:t>In this technique, eight consecutive zero-level voltages are replaced by the sequence </a:t>
            </a:r>
            <a:r>
              <a:rPr lang="en-US" b="1"/>
              <a:t>OOOVBOVB</a:t>
            </a:r>
            <a:r>
              <a:rPr lang="en-US"/>
              <a:t>.</a:t>
            </a:r>
          </a:p>
          <a:p>
            <a:pPr lvl="1" algn="just"/>
            <a:r>
              <a:rPr lang="en-US" b="1"/>
              <a:t>V </a:t>
            </a:r>
            <a:r>
              <a:rPr lang="en-US"/>
              <a:t>stands for </a:t>
            </a:r>
            <a:r>
              <a:rPr lang="en-US" b="1"/>
              <a:t>violation</a:t>
            </a:r>
            <a:r>
              <a:rPr lang="en-US"/>
              <a:t>, it violates the line encoding rule and </a:t>
            </a:r>
          </a:p>
          <a:p>
            <a:pPr lvl="1" algn="just"/>
            <a:r>
              <a:rPr lang="en-US" b="1"/>
              <a:t>B</a:t>
            </a:r>
            <a:r>
              <a:rPr lang="en-US"/>
              <a:t> stands for </a:t>
            </a:r>
            <a:r>
              <a:rPr lang="en-US" b="1"/>
              <a:t>bipolar</a:t>
            </a:r>
            <a:r>
              <a:rPr lang="en-US"/>
              <a:t>, it implements the bipolar line encoding rule</a:t>
            </a:r>
          </a:p>
          <a:p>
            <a:endParaRPr lang="en-US"/>
          </a:p>
          <a:p>
            <a:endParaRPr lang="en-US"/>
          </a:p>
          <a:p>
            <a:endParaRPr lang="en-US"/>
          </a:p>
          <a:p>
            <a:endParaRPr lang="en-US"/>
          </a:p>
          <a:p>
            <a:endParaRPr lang="en-US"/>
          </a:p>
          <a:p>
            <a:endParaRPr lang="en-US"/>
          </a:p>
          <a:p>
            <a:pPr algn="just"/>
            <a:r>
              <a:rPr lang="en-US"/>
              <a:t>This table provides the sequence of 8 different voltage level that can be used to replace the sequence of 8 consecutive 0’s based on what the preceding voltage level was</a:t>
            </a:r>
          </a:p>
        </p:txBody>
      </p:sp>
      <p:graphicFrame>
        <p:nvGraphicFramePr>
          <p:cNvPr id="4" name="Table 3"/>
          <p:cNvGraphicFramePr>
            <a:graphicFrameLocks noGrp="1"/>
          </p:cNvGraphicFramePr>
          <p:nvPr/>
        </p:nvGraphicFramePr>
        <p:xfrm>
          <a:off x="914400" y="3810000"/>
          <a:ext cx="6096000" cy="12852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a:t>Last</a:t>
                      </a:r>
                      <a:r>
                        <a:rPr lang="en-US" baseline="0"/>
                        <a:t> Pulse</a:t>
                      </a:r>
                      <a:endParaRPr lang="en-US"/>
                    </a:p>
                  </a:txBody>
                  <a:tcPr>
                    <a:solidFill>
                      <a:srgbClr val="0070C0"/>
                    </a:solidFill>
                  </a:tcPr>
                </a:tc>
                <a:tc>
                  <a:txBody>
                    <a:bodyPr/>
                    <a:lstStyle/>
                    <a:p>
                      <a:pPr algn="ctr"/>
                      <a:r>
                        <a:rPr lang="en-US" sz="1800" b="1" kern="1200" baseline="0">
                          <a:solidFill>
                            <a:schemeClr val="lt1"/>
                          </a:solidFill>
                          <a:latin typeface="+mn-lt"/>
                          <a:ea typeface="+mn-ea"/>
                          <a:cs typeface="+mn-cs"/>
                        </a:rPr>
                        <a:t>Substitution</a:t>
                      </a:r>
                    </a:p>
                  </a:txBody>
                  <a:tcPr>
                    <a:solidFill>
                      <a:srgbClr val="0070C0"/>
                    </a:solidFill>
                  </a:tcPr>
                </a:tc>
                <a:extLst>
                  <a:ext uri="{0D108BD9-81ED-4DB2-BD59-A6C34878D82A}">
                    <a16:rowId xmlns:a16="http://schemas.microsoft.com/office/drawing/2014/main" val="10000"/>
                  </a:ext>
                </a:extLst>
              </a:tr>
              <a:tr h="370840">
                <a:tc>
                  <a:txBody>
                    <a:bodyPr/>
                    <a:lstStyle/>
                    <a:p>
                      <a:pPr algn="ctr"/>
                      <a:r>
                        <a:rPr lang="en-US" sz="2400"/>
                        <a:t>+</a:t>
                      </a:r>
                    </a:p>
                  </a:txBody>
                  <a:tcPr/>
                </a:tc>
                <a:tc>
                  <a:txBody>
                    <a:bodyPr/>
                    <a:lstStyle/>
                    <a:p>
                      <a:pPr algn="ctr"/>
                      <a:r>
                        <a:rPr lang="en-US" sz="2400"/>
                        <a:t>0 0 0 + - 0 - +</a:t>
                      </a:r>
                    </a:p>
                  </a:txBody>
                  <a:tcPr/>
                </a:tc>
                <a:extLst>
                  <a:ext uri="{0D108BD9-81ED-4DB2-BD59-A6C34878D82A}">
                    <a16:rowId xmlns:a16="http://schemas.microsoft.com/office/drawing/2014/main" val="10001"/>
                  </a:ext>
                </a:extLst>
              </a:tr>
              <a:tr h="370840">
                <a:tc>
                  <a:txBody>
                    <a:bodyPr/>
                    <a:lstStyle/>
                    <a:p>
                      <a:pPr algn="ctr"/>
                      <a:r>
                        <a:rPr lang="en-US" sz="2400"/>
                        <a:t>-</a:t>
                      </a:r>
                    </a:p>
                  </a:txBody>
                  <a:tcPr/>
                </a:tc>
                <a:tc>
                  <a:txBody>
                    <a:bodyPr/>
                    <a:lstStyle/>
                    <a:p>
                      <a:pPr algn="ctr"/>
                      <a:r>
                        <a:rPr lang="en-US" sz="2400"/>
                        <a:t>0 0 0</a:t>
                      </a:r>
                      <a:r>
                        <a:rPr lang="en-US" sz="2400" baseline="0"/>
                        <a:t> </a:t>
                      </a:r>
                      <a:r>
                        <a:rPr lang="en-US" sz="2400"/>
                        <a:t>- +</a:t>
                      </a:r>
                      <a:r>
                        <a:rPr lang="en-US" sz="2400" baseline="0"/>
                        <a:t> 0 + -</a:t>
                      </a:r>
                      <a:endParaRPr lang="en-US" sz="240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839200" cy="990600"/>
          </a:xfrm>
        </p:spPr>
        <p:txBody>
          <a:bodyPr>
            <a:noAutofit/>
          </a:bodyPr>
          <a:lstStyle/>
          <a:p>
            <a:r>
              <a:rPr lang="en-US" sz="3600" b="1" i="1"/>
              <a:t>Two cases of B8ZS scrambling technique</a:t>
            </a:r>
            <a:endParaRPr lang="en-US" sz="3600"/>
          </a:p>
        </p:txBody>
      </p:sp>
      <p:pic>
        <p:nvPicPr>
          <p:cNvPr id="4" name="Picture 6"/>
          <p:cNvPicPr>
            <a:picLocks noGrp="1" noChangeAspect="1" noChangeArrowheads="1"/>
          </p:cNvPicPr>
          <p:nvPr>
            <p:ph idx="1"/>
          </p:nvPr>
        </p:nvPicPr>
        <p:blipFill>
          <a:blip r:embed="rId2" cstate="print"/>
          <a:srcRect/>
          <a:stretch>
            <a:fillRect/>
          </a:stretch>
        </p:blipFill>
        <p:spPr bwMode="auto">
          <a:xfrm>
            <a:off x="381975" y="1883827"/>
            <a:ext cx="8225899" cy="24384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524000" y="4876800"/>
          <a:ext cx="6096000" cy="15941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37127">
                <a:tc>
                  <a:txBody>
                    <a:bodyPr/>
                    <a:lstStyle/>
                    <a:p>
                      <a:pPr algn="ctr"/>
                      <a:r>
                        <a:rPr lang="en-US"/>
                        <a:t>Last</a:t>
                      </a:r>
                      <a:r>
                        <a:rPr lang="en-US" baseline="0"/>
                        <a:t> Pulse</a:t>
                      </a:r>
                      <a:endParaRPr lang="en-US"/>
                    </a:p>
                  </a:txBody>
                  <a:tcPr>
                    <a:solidFill>
                      <a:srgbClr val="0070C0"/>
                    </a:solidFill>
                  </a:tcPr>
                </a:tc>
                <a:tc>
                  <a:txBody>
                    <a:bodyPr/>
                    <a:lstStyle/>
                    <a:p>
                      <a:pPr algn="ctr"/>
                      <a:r>
                        <a:rPr lang="en-US" sz="1800" b="1" kern="1200" baseline="0">
                          <a:solidFill>
                            <a:schemeClr val="lt1"/>
                          </a:solidFill>
                          <a:latin typeface="+mn-lt"/>
                          <a:ea typeface="+mn-ea"/>
                          <a:cs typeface="+mn-cs"/>
                        </a:rPr>
                        <a:t>Substitution</a:t>
                      </a:r>
                    </a:p>
                  </a:txBody>
                  <a:tcPr>
                    <a:solidFill>
                      <a:srgbClr val="0070C0"/>
                    </a:solidFill>
                  </a:tcPr>
                </a:tc>
                <a:extLst>
                  <a:ext uri="{0D108BD9-81ED-4DB2-BD59-A6C34878D82A}">
                    <a16:rowId xmlns:a16="http://schemas.microsoft.com/office/drawing/2014/main" val="10000"/>
                  </a:ext>
                </a:extLst>
              </a:tr>
              <a:tr h="771236">
                <a:tc>
                  <a:txBody>
                    <a:bodyPr/>
                    <a:lstStyle/>
                    <a:p>
                      <a:pPr algn="ctr"/>
                      <a:r>
                        <a:rPr lang="en-US" sz="2400"/>
                        <a:t>+</a:t>
                      </a:r>
                    </a:p>
                  </a:txBody>
                  <a:tcPr/>
                </a:tc>
                <a:tc>
                  <a:txBody>
                    <a:bodyPr/>
                    <a:lstStyle/>
                    <a:p>
                      <a:pPr algn="ctr"/>
                      <a:r>
                        <a:rPr lang="en-US" sz="2400"/>
                        <a:t>0 0 0 + - 0 - +</a:t>
                      </a:r>
                    </a:p>
                  </a:txBody>
                  <a:tcPr/>
                </a:tc>
                <a:extLst>
                  <a:ext uri="{0D108BD9-81ED-4DB2-BD59-A6C34878D82A}">
                    <a16:rowId xmlns:a16="http://schemas.microsoft.com/office/drawing/2014/main" val="10001"/>
                  </a:ext>
                </a:extLst>
              </a:tr>
              <a:tr h="415636">
                <a:tc>
                  <a:txBody>
                    <a:bodyPr/>
                    <a:lstStyle/>
                    <a:p>
                      <a:pPr algn="ctr"/>
                      <a:r>
                        <a:rPr lang="en-US" sz="2400"/>
                        <a:t>-</a:t>
                      </a:r>
                    </a:p>
                  </a:txBody>
                  <a:tcPr/>
                </a:tc>
                <a:tc>
                  <a:txBody>
                    <a:bodyPr/>
                    <a:lstStyle/>
                    <a:p>
                      <a:pPr algn="ctr"/>
                      <a:r>
                        <a:rPr lang="en-US" sz="2400"/>
                        <a:t>0 0 0</a:t>
                      </a:r>
                      <a:r>
                        <a:rPr lang="en-US" sz="2400" baseline="0"/>
                        <a:t> </a:t>
                      </a:r>
                      <a:r>
                        <a:rPr lang="en-US" sz="2400"/>
                        <a:t>- +</a:t>
                      </a:r>
                      <a:r>
                        <a:rPr lang="en-US" sz="2400" baseline="0"/>
                        <a:t> 0 + -</a:t>
                      </a:r>
                      <a:endParaRPr lang="en-US" sz="240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HDB3 Scrambling Techniques</a:t>
            </a:r>
            <a:endParaRPr lang="en-US"/>
          </a:p>
        </p:txBody>
      </p:sp>
      <p:sp>
        <p:nvSpPr>
          <p:cNvPr id="3" name="Content Placeholder 2"/>
          <p:cNvSpPr>
            <a:spLocks noGrp="1"/>
          </p:cNvSpPr>
          <p:nvPr>
            <p:ph idx="1"/>
          </p:nvPr>
        </p:nvSpPr>
        <p:spPr/>
        <p:txBody>
          <a:bodyPr>
            <a:normAutofit lnSpcReduction="10000"/>
          </a:bodyPr>
          <a:lstStyle/>
          <a:p>
            <a:pPr algn="just"/>
            <a:r>
              <a:rPr lang="en-US" sz="2200"/>
              <a:t>High-Density Bipolar-3 Zero</a:t>
            </a:r>
          </a:p>
          <a:p>
            <a:pPr algn="just"/>
            <a:endParaRPr lang="en-US" sz="2200"/>
          </a:p>
          <a:p>
            <a:pPr algn="just"/>
            <a:r>
              <a:rPr lang="en-US" sz="2200"/>
              <a:t>Based on bipolar-AMI</a:t>
            </a:r>
          </a:p>
          <a:p>
            <a:pPr algn="just"/>
            <a:endParaRPr lang="en-US" sz="2200"/>
          </a:p>
          <a:p>
            <a:pPr algn="just"/>
            <a:r>
              <a:rPr lang="en-US" sz="2200"/>
              <a:t>HDB3 substitutes four consecutive zeros with </a:t>
            </a:r>
            <a:r>
              <a:rPr lang="en-US" sz="2200" b="1"/>
              <a:t>000V</a:t>
            </a:r>
            <a:r>
              <a:rPr lang="en-US" sz="2200"/>
              <a:t> or </a:t>
            </a:r>
            <a:r>
              <a:rPr lang="en-US" sz="2200" b="1"/>
              <a:t>B00V</a:t>
            </a:r>
            <a:r>
              <a:rPr lang="en-US" sz="2200"/>
              <a:t> depending on the number of nonzero pulses after the last substitution.</a:t>
            </a:r>
          </a:p>
          <a:p>
            <a:pPr algn="just"/>
            <a:endParaRPr lang="en-US" sz="2200"/>
          </a:p>
          <a:p>
            <a:r>
              <a:rPr lang="en-US" sz="2200"/>
              <a:t>The two rules can be stated as follows:</a:t>
            </a:r>
          </a:p>
          <a:p>
            <a:pPr marL="731520" lvl="1" indent="-457200">
              <a:buFont typeface="+mj-lt"/>
              <a:buAutoNum type="arabicPeriod"/>
            </a:pPr>
            <a:r>
              <a:rPr lang="en-US" sz="1800"/>
              <a:t>If the number of nonzero pulses after the last substitution is odd, the substitution pattern will be OOOV</a:t>
            </a:r>
          </a:p>
          <a:p>
            <a:pPr marL="731520" lvl="1" indent="-457200">
              <a:buFont typeface="+mj-lt"/>
              <a:buAutoNum type="arabicPeriod"/>
            </a:pPr>
            <a:endParaRPr lang="en-US" sz="1800"/>
          </a:p>
          <a:p>
            <a:pPr marL="731520" lvl="1" indent="-457200">
              <a:buFont typeface="+mj-lt"/>
              <a:buAutoNum type="arabicPeriod"/>
            </a:pPr>
            <a:r>
              <a:rPr lang="en-US" sz="1800"/>
              <a:t>If the number of nonzero pulses after the last substitution is even, the substitution pattern will be BOOV</a:t>
            </a:r>
          </a:p>
          <a:p>
            <a:pPr algn="just"/>
            <a:endParaRPr lang="en-US" sz="2200"/>
          </a:p>
          <a:p>
            <a:pPr algn="just"/>
            <a:endParaRPr lang="en-US" sz="2200"/>
          </a:p>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b="1"/>
              <a:t>HDB3 Scrambling Techniques</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517659" y="3345417"/>
            <a:ext cx="7467600" cy="3310138"/>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066800" y="1534160"/>
          <a:ext cx="6096001" cy="1559560"/>
        </p:xfrm>
        <a:graphic>
          <a:graphicData uri="http://schemas.openxmlformats.org/drawingml/2006/table">
            <a:tbl>
              <a:tblPr firstRow="1" bandRow="1">
                <a:tableStyleId>{5C22544A-7EE6-4342-B048-85BDC9FD1C3A}</a:tableStyleId>
              </a:tblPr>
              <a:tblGrid>
                <a:gridCol w="1128889">
                  <a:extLst>
                    <a:ext uri="{9D8B030D-6E8A-4147-A177-3AD203B41FA5}">
                      <a16:colId xmlns:a16="http://schemas.microsoft.com/office/drawing/2014/main" val="20000"/>
                    </a:ext>
                  </a:extLst>
                </a:gridCol>
                <a:gridCol w="2483556">
                  <a:extLst>
                    <a:ext uri="{9D8B030D-6E8A-4147-A177-3AD203B41FA5}">
                      <a16:colId xmlns:a16="http://schemas.microsoft.com/office/drawing/2014/main" val="20001"/>
                    </a:ext>
                  </a:extLst>
                </a:gridCol>
                <a:gridCol w="2483556">
                  <a:extLst>
                    <a:ext uri="{9D8B030D-6E8A-4147-A177-3AD203B41FA5}">
                      <a16:colId xmlns:a16="http://schemas.microsoft.com/office/drawing/2014/main" val="20002"/>
                    </a:ext>
                  </a:extLst>
                </a:gridCol>
              </a:tblGrid>
              <a:tr h="370840">
                <a:tc rowSpan="2">
                  <a:txBody>
                    <a:bodyPr/>
                    <a:lstStyle/>
                    <a:p>
                      <a:pPr algn="ctr"/>
                      <a:r>
                        <a:rPr lang="en-US" sz="1600"/>
                        <a:t>Last</a:t>
                      </a:r>
                      <a:r>
                        <a:rPr lang="en-US" sz="1600" baseline="0"/>
                        <a:t> Pulse</a:t>
                      </a:r>
                      <a:endParaRPr lang="en-US" sz="1600"/>
                    </a:p>
                  </a:txBody>
                  <a:tcPr>
                    <a:solidFill>
                      <a:srgbClr val="0070C0"/>
                    </a:solidFill>
                  </a:tcPr>
                </a:tc>
                <a:tc gridSpan="2">
                  <a:txBody>
                    <a:bodyPr/>
                    <a:lstStyle/>
                    <a:p>
                      <a:pPr algn="ctr"/>
                      <a:r>
                        <a:rPr lang="en-US" sz="1800" b="1" kern="1200" baseline="0">
                          <a:solidFill>
                            <a:schemeClr val="lt1"/>
                          </a:solidFill>
                          <a:latin typeface="+mn-lt"/>
                          <a:ea typeface="+mn-ea"/>
                          <a:cs typeface="+mn-cs"/>
                        </a:rPr>
                        <a:t>Number of 1’s since last substitution</a:t>
                      </a:r>
                    </a:p>
                  </a:txBody>
                  <a:tcPr>
                    <a:solidFill>
                      <a:srgbClr val="0070C0"/>
                    </a:solidFill>
                  </a:tcPr>
                </a:tc>
                <a:tc hMerge="1">
                  <a:txBody>
                    <a:bodyPr/>
                    <a:lstStyle/>
                    <a:p>
                      <a:pPr algn="ctr"/>
                      <a:endParaRPr lang="en-US" sz="1800" b="1" kern="1200" baseline="0">
                        <a:solidFill>
                          <a:schemeClr val="lt1"/>
                        </a:solidFill>
                        <a:latin typeface="+mn-lt"/>
                        <a:ea typeface="+mn-ea"/>
                        <a:cs typeface="+mn-cs"/>
                      </a:endParaRPr>
                    </a:p>
                  </a:txBody>
                  <a:tcPr>
                    <a:solidFill>
                      <a:srgbClr val="0070C0"/>
                    </a:solidFill>
                  </a:tcPr>
                </a:tc>
                <a:extLst>
                  <a:ext uri="{0D108BD9-81ED-4DB2-BD59-A6C34878D82A}">
                    <a16:rowId xmlns:a16="http://schemas.microsoft.com/office/drawing/2014/main" val="10000"/>
                  </a:ext>
                </a:extLst>
              </a:tr>
              <a:tr h="370840">
                <a:tc vMerge="1">
                  <a:txBody>
                    <a:bodyPr/>
                    <a:lstStyle/>
                    <a:p>
                      <a:pPr algn="ctr"/>
                      <a:endParaRPr lang="en-US" sz="2400"/>
                    </a:p>
                  </a:txBody>
                  <a:tcPr/>
                </a:tc>
                <a:tc>
                  <a:txBody>
                    <a:bodyPr/>
                    <a:lstStyle/>
                    <a:p>
                      <a:pPr algn="ctr"/>
                      <a:r>
                        <a:rPr lang="en-US" sz="2000"/>
                        <a:t>Odd</a:t>
                      </a:r>
                    </a:p>
                  </a:txBody>
                  <a:tcPr/>
                </a:tc>
                <a:tc>
                  <a:txBody>
                    <a:bodyPr/>
                    <a:lstStyle/>
                    <a:p>
                      <a:pPr algn="ctr"/>
                      <a:r>
                        <a:rPr lang="en-US" sz="2000"/>
                        <a:t>Even</a:t>
                      </a:r>
                    </a:p>
                  </a:txBody>
                  <a:tcPr/>
                </a:tc>
                <a:extLst>
                  <a:ext uri="{0D108BD9-81ED-4DB2-BD59-A6C34878D82A}">
                    <a16:rowId xmlns:a16="http://schemas.microsoft.com/office/drawing/2014/main" val="10001"/>
                  </a:ext>
                </a:extLst>
              </a:tr>
              <a:tr h="370840">
                <a:tc>
                  <a:txBody>
                    <a:bodyPr/>
                    <a:lstStyle/>
                    <a:p>
                      <a:pPr algn="ctr"/>
                      <a:r>
                        <a:rPr lang="en-US" sz="2000"/>
                        <a:t>-</a:t>
                      </a:r>
                    </a:p>
                  </a:txBody>
                  <a:tcPr/>
                </a:tc>
                <a:tc>
                  <a:txBody>
                    <a:bodyPr/>
                    <a:lstStyle/>
                    <a:p>
                      <a:pPr algn="ctr"/>
                      <a:r>
                        <a:rPr lang="en-US" sz="2000"/>
                        <a:t>0 0 0 -</a:t>
                      </a:r>
                    </a:p>
                  </a:txBody>
                  <a:tcPr/>
                </a:tc>
                <a:tc>
                  <a:txBody>
                    <a:bodyPr/>
                    <a:lstStyle/>
                    <a:p>
                      <a:pPr algn="ctr"/>
                      <a:r>
                        <a:rPr lang="en-US" sz="2000"/>
                        <a:t>+</a:t>
                      </a:r>
                      <a:r>
                        <a:rPr lang="en-US" sz="2000" baseline="0"/>
                        <a:t> 0 0 +</a:t>
                      </a:r>
                      <a:endParaRPr lang="en-US" sz="2000"/>
                    </a:p>
                  </a:txBody>
                  <a:tcPr/>
                </a:tc>
                <a:extLst>
                  <a:ext uri="{0D108BD9-81ED-4DB2-BD59-A6C34878D82A}">
                    <a16:rowId xmlns:a16="http://schemas.microsoft.com/office/drawing/2014/main" val="10002"/>
                  </a:ext>
                </a:extLst>
              </a:tr>
              <a:tr h="370840">
                <a:tc>
                  <a:txBody>
                    <a:bodyPr/>
                    <a:lstStyle/>
                    <a:p>
                      <a:pPr algn="ctr"/>
                      <a:r>
                        <a:rPr lang="en-US" sz="2000"/>
                        <a:t>+</a:t>
                      </a:r>
                    </a:p>
                  </a:txBody>
                  <a:tcPr/>
                </a:tc>
                <a:tc>
                  <a:txBody>
                    <a:bodyPr/>
                    <a:lstStyle/>
                    <a:p>
                      <a:pPr algn="ctr"/>
                      <a:r>
                        <a:rPr lang="en-US" sz="2000"/>
                        <a:t>0 0 0 +</a:t>
                      </a:r>
                    </a:p>
                  </a:txBody>
                  <a:tcPr/>
                </a:tc>
                <a:tc>
                  <a:txBody>
                    <a:bodyPr/>
                    <a:lstStyle/>
                    <a:p>
                      <a:pPr algn="ctr"/>
                      <a:r>
                        <a:rPr lang="en-US" sz="2000"/>
                        <a:t>-</a:t>
                      </a:r>
                      <a:r>
                        <a:rPr lang="en-US" sz="2000" baseline="0"/>
                        <a:t> 0 0 -</a:t>
                      </a:r>
                      <a:endParaRPr lang="en-US" sz="200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Coding</a:t>
            </a:r>
          </a:p>
        </p:txBody>
      </p:sp>
      <p:sp>
        <p:nvSpPr>
          <p:cNvPr id="3" name="Content Placeholder 2"/>
          <p:cNvSpPr>
            <a:spLocks noGrp="1"/>
          </p:cNvSpPr>
          <p:nvPr>
            <p:ph idx="1"/>
          </p:nvPr>
        </p:nvSpPr>
        <p:spPr/>
        <p:txBody>
          <a:bodyPr/>
          <a:lstStyle/>
          <a:p>
            <a:r>
              <a:rPr lang="en-US" sz="2200"/>
              <a:t>It is used to improve the performance of Line Coding</a:t>
            </a:r>
          </a:p>
          <a:p>
            <a:endParaRPr lang="en-US" sz="2200"/>
          </a:p>
          <a:p>
            <a:r>
              <a:rPr lang="en-US" sz="2200"/>
              <a:t>Introduce redundancy to achieve synchronization.</a:t>
            </a:r>
          </a:p>
          <a:p>
            <a:endParaRPr lang="en-US" sz="2200"/>
          </a:p>
          <a:p>
            <a:r>
              <a:rPr lang="en-US" sz="2200"/>
              <a:t>Allows error detection to some extend.</a:t>
            </a:r>
          </a:p>
          <a:p>
            <a:endParaRPr lang="en-US" sz="2200"/>
          </a:p>
          <a:p>
            <a:r>
              <a:rPr lang="en-US" sz="2200"/>
              <a:t>Block coding is normally referred to as </a:t>
            </a:r>
            <a:r>
              <a:rPr lang="en-US" sz="2200" err="1"/>
              <a:t>mB</a:t>
            </a:r>
            <a:r>
              <a:rPr lang="en-US" sz="2200"/>
              <a:t>/</a:t>
            </a:r>
            <a:r>
              <a:rPr lang="en-US" sz="2200" err="1"/>
              <a:t>nB</a:t>
            </a:r>
            <a:r>
              <a:rPr lang="en-US" sz="2200"/>
              <a:t> coding</a:t>
            </a:r>
          </a:p>
          <a:p>
            <a:endParaRPr lang="en-US" sz="2200"/>
          </a:p>
          <a:p>
            <a:r>
              <a:rPr lang="en-US" sz="2200"/>
              <a:t>It replaces each m-bit group with an n-bit group.</a:t>
            </a:r>
          </a:p>
          <a:p>
            <a:endParaRPr lang="en-US" sz="2200"/>
          </a:p>
          <a:p>
            <a:r>
              <a:rPr lang="en-US" sz="2200"/>
              <a:t>In general, block coding changes a block of </a:t>
            </a:r>
            <a:r>
              <a:rPr lang="en-US" sz="2200" b="1"/>
              <a:t>m bits </a:t>
            </a:r>
            <a:r>
              <a:rPr lang="en-US" sz="2200"/>
              <a:t>into a block of </a:t>
            </a:r>
            <a:r>
              <a:rPr lang="en-US" sz="2200" b="1"/>
              <a:t>n bits</a:t>
            </a:r>
            <a:r>
              <a:rPr lang="en-US" sz="2200"/>
              <a:t>, where </a:t>
            </a:r>
            <a:r>
              <a:rPr lang="en-US" sz="2200" b="1"/>
              <a:t>n</a:t>
            </a:r>
            <a:r>
              <a:rPr lang="en-US" sz="2200"/>
              <a:t> is larger than </a:t>
            </a:r>
            <a:r>
              <a:rPr lang="en-US" sz="2200" b="1"/>
              <a:t>m</a:t>
            </a:r>
            <a:r>
              <a:rPr lang="en-US" sz="2200"/>
              <a:t>.</a:t>
            </a:r>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Coding</a:t>
            </a:r>
          </a:p>
        </p:txBody>
      </p:sp>
      <p:sp>
        <p:nvSpPr>
          <p:cNvPr id="3" name="Content Placeholder 2"/>
          <p:cNvSpPr>
            <a:spLocks noGrp="1"/>
          </p:cNvSpPr>
          <p:nvPr>
            <p:ph idx="1"/>
          </p:nvPr>
        </p:nvSpPr>
        <p:spPr/>
        <p:txBody>
          <a:bodyPr/>
          <a:lstStyle/>
          <a:p>
            <a:pPr eaLnBrk="0" hangingPunct="0"/>
            <a:r>
              <a:rPr lang="en-US" sz="2200"/>
              <a:t>Block coding normally involves </a:t>
            </a:r>
            <a:r>
              <a:rPr lang="en-US" sz="2200" b="1"/>
              <a:t>three steps</a:t>
            </a:r>
            <a:r>
              <a:rPr lang="en-US" sz="2200"/>
              <a:t>: </a:t>
            </a:r>
          </a:p>
          <a:p>
            <a:pPr lvl="1" eaLnBrk="0" hangingPunct="0">
              <a:buFontTx/>
              <a:buChar char="•"/>
            </a:pPr>
            <a:r>
              <a:rPr lang="en-US" sz="2200" b="1"/>
              <a:t>Division</a:t>
            </a:r>
            <a:r>
              <a:rPr lang="en-US" sz="2200"/>
              <a:t> : In the division step, a sequence of bits is divided into groups of m bits. For example, in 4B/5B encoding, the original bit sequence is divided into 4-bit groups. </a:t>
            </a:r>
          </a:p>
          <a:p>
            <a:pPr lvl="1" eaLnBrk="0" hangingPunct="0">
              <a:buFontTx/>
              <a:buChar char="•"/>
            </a:pPr>
            <a:endParaRPr lang="en-US" sz="2200"/>
          </a:p>
          <a:p>
            <a:pPr lvl="1" eaLnBrk="0" hangingPunct="0">
              <a:buFontTx/>
              <a:buChar char="•"/>
            </a:pPr>
            <a:r>
              <a:rPr lang="en-US" sz="2200" b="1"/>
              <a:t>Substitution</a:t>
            </a:r>
            <a:r>
              <a:rPr lang="en-US" sz="2200"/>
              <a:t>: In substitution step, we substitute an m-bit group for an n-bit group. For example, in 4B/5B encoding we substitute a 4-bit code for a 5-bit group. </a:t>
            </a:r>
          </a:p>
          <a:p>
            <a:pPr lvl="1" eaLnBrk="0" hangingPunct="0">
              <a:buFontTx/>
              <a:buChar char="•"/>
            </a:pPr>
            <a:endParaRPr lang="en-US" sz="2200"/>
          </a:p>
          <a:p>
            <a:pPr lvl="1" eaLnBrk="0" hangingPunct="0">
              <a:buFontTx/>
              <a:buChar char="•"/>
            </a:pPr>
            <a:r>
              <a:rPr lang="en-US" sz="2200" b="1"/>
              <a:t>Combination</a:t>
            </a:r>
            <a:r>
              <a:rPr lang="en-US" sz="2200"/>
              <a:t>: The n-bit groups are combined together to form a stream. The new stream has more bits than the original bits.  </a:t>
            </a:r>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914400" y="2209800"/>
            <a:ext cx="7593430" cy="4114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Line coding Schemes</a:t>
            </a:r>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221518"/>
            <a:ext cx="8229600" cy="36341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a:t>Using block coding 4B/5B with NRZ-I line coding scheme</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842419"/>
            <a:ext cx="8229600" cy="239236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4B/5B mapping codes</a:t>
            </a:r>
            <a:endParaRPr lang="en-US"/>
          </a:p>
        </p:txBody>
      </p:sp>
      <p:grpSp>
        <p:nvGrpSpPr>
          <p:cNvPr id="4" name="Group 7"/>
          <p:cNvGrpSpPr>
            <a:grpSpLocks noGrp="1"/>
          </p:cNvGrpSpPr>
          <p:nvPr/>
        </p:nvGrpSpPr>
        <p:grpSpPr bwMode="auto">
          <a:xfrm>
            <a:off x="457200" y="1600200"/>
            <a:ext cx="8229600" cy="4876800"/>
            <a:chOff x="134" y="559"/>
            <a:chExt cx="5482" cy="4058"/>
          </a:xfrm>
        </p:grpSpPr>
        <p:pic>
          <p:nvPicPr>
            <p:cNvPr id="5" name="Picture 5"/>
            <p:cNvPicPr>
              <a:picLocks noChangeAspect="1" noChangeArrowheads="1"/>
            </p:cNvPicPr>
            <p:nvPr/>
          </p:nvPicPr>
          <p:blipFill>
            <a:blip r:embed="rId2" cstate="print"/>
            <a:srcRect/>
            <a:stretch>
              <a:fillRect/>
            </a:stretch>
          </p:blipFill>
          <p:spPr bwMode="auto">
            <a:xfrm>
              <a:off x="134" y="559"/>
              <a:ext cx="5482" cy="1745"/>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134" y="2208"/>
              <a:ext cx="5465" cy="2409"/>
            </a:xfrm>
            <a:prstGeom prst="rect">
              <a:avLst/>
            </a:prstGeom>
            <a:noFill/>
            <a:ln w="9525">
              <a:noFill/>
              <a:miter lim="800000"/>
              <a:headEnd/>
              <a:tailEnd/>
            </a:ln>
          </p:spPr>
        </p:pic>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4B/5B</a:t>
            </a:r>
            <a:endParaRPr lang="en-US"/>
          </a:p>
        </p:txBody>
      </p:sp>
      <p:sp>
        <p:nvSpPr>
          <p:cNvPr id="3" name="Content Placeholder 2"/>
          <p:cNvSpPr>
            <a:spLocks noGrp="1"/>
          </p:cNvSpPr>
          <p:nvPr>
            <p:ph idx="1"/>
          </p:nvPr>
        </p:nvSpPr>
        <p:spPr>
          <a:xfrm>
            <a:off x="457200" y="1600200"/>
            <a:ext cx="8229600" cy="5029200"/>
          </a:xfrm>
        </p:spPr>
        <p:txBody>
          <a:bodyPr/>
          <a:lstStyle/>
          <a:p>
            <a:r>
              <a:rPr lang="en-US"/>
              <a:t>Was designed to be used with NRZ-I</a:t>
            </a:r>
          </a:p>
          <a:p>
            <a:endParaRPr lang="en-US"/>
          </a:p>
          <a:p>
            <a:r>
              <a:rPr lang="en-US"/>
              <a:t>NRZ-I was having a synchronization problem for long sequence of 0’s.</a:t>
            </a:r>
          </a:p>
          <a:p>
            <a:endParaRPr lang="en-US"/>
          </a:p>
          <a:p>
            <a:r>
              <a:rPr lang="en-US"/>
              <a:t>Aim is to change the bit stream prior to NRZ-I so that it eliminates long sequence of 0’s.</a:t>
            </a:r>
          </a:p>
          <a:p>
            <a:endParaRPr lang="en-US"/>
          </a:p>
          <a:p>
            <a:r>
              <a:rPr lang="en-US"/>
              <a:t>In 4B/5B Scheme,</a:t>
            </a:r>
          </a:p>
          <a:p>
            <a:pPr lvl="1"/>
            <a:r>
              <a:rPr lang="en-US"/>
              <a:t>The 5-bit code has no more then one leading 0 and no more then two trailing 0’s.</a:t>
            </a:r>
          </a:p>
          <a:p>
            <a:pPr lvl="1"/>
            <a:r>
              <a:rPr lang="en-US"/>
              <a:t>This implies that more then three consecutive 0’s do not occur. </a:t>
            </a:r>
          </a:p>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990600"/>
          </a:xfrm>
        </p:spPr>
        <p:txBody>
          <a:bodyPr>
            <a:noAutofit/>
          </a:bodyPr>
          <a:lstStyle/>
          <a:p>
            <a:r>
              <a:rPr lang="en-US" sz="3600" b="1"/>
              <a:t>ANALOG-TO-DIGITAL CONVERSION</a:t>
            </a:r>
          </a:p>
        </p:txBody>
      </p:sp>
      <p:sp>
        <p:nvSpPr>
          <p:cNvPr id="3" name="Content Placeholder 2"/>
          <p:cNvSpPr>
            <a:spLocks noGrp="1"/>
          </p:cNvSpPr>
          <p:nvPr>
            <p:ph idx="1"/>
          </p:nvPr>
        </p:nvSpPr>
        <p:spPr/>
        <p:txBody>
          <a:bodyPr/>
          <a:lstStyle/>
          <a:p>
            <a:r>
              <a:rPr lang="en-US"/>
              <a:t>Two techniques of analog signal to digital data:</a:t>
            </a:r>
          </a:p>
          <a:p>
            <a:pPr>
              <a:buNone/>
            </a:pPr>
            <a:endParaRPr lang="en-US"/>
          </a:p>
          <a:p>
            <a:pPr marL="457200" indent="-457200">
              <a:buFont typeface="+mj-lt"/>
              <a:buAutoNum type="arabicPeriod"/>
            </a:pPr>
            <a:r>
              <a:rPr lang="en-US" b="1"/>
              <a:t>Pulse Code Modulation (PCM)</a:t>
            </a:r>
          </a:p>
          <a:p>
            <a:pPr marL="457200" indent="-457200">
              <a:buFont typeface="+mj-lt"/>
              <a:buAutoNum type="arabicPeriod"/>
            </a:pPr>
            <a:endParaRPr lang="en-US" b="1"/>
          </a:p>
          <a:p>
            <a:pPr marL="457200" indent="-457200">
              <a:buFont typeface="+mj-lt"/>
              <a:buAutoNum type="arabicPeriod"/>
            </a:pPr>
            <a:r>
              <a:rPr lang="fr-FR" b="1"/>
              <a:t>Delta Modulation (DM)</a:t>
            </a:r>
            <a:endParaRPr lang="en-US" b="1"/>
          </a:p>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Pulse Code Modulation (PCM)</a:t>
            </a:r>
            <a:endParaRPr lang="en-US" b="1"/>
          </a:p>
        </p:txBody>
      </p:sp>
      <p:sp>
        <p:nvSpPr>
          <p:cNvPr id="6" name="Content Placeholder 5"/>
          <p:cNvSpPr>
            <a:spLocks noGrp="1"/>
          </p:cNvSpPr>
          <p:nvPr>
            <p:ph idx="1"/>
          </p:nvPr>
        </p:nvSpPr>
        <p:spPr>
          <a:xfrm>
            <a:off x="609600" y="1676400"/>
            <a:ext cx="8229600" cy="4876800"/>
          </a:xfrm>
        </p:spPr>
        <p:txBody>
          <a:bodyPr/>
          <a:lstStyle/>
          <a:p>
            <a:pPr>
              <a:buNone/>
            </a:pPr>
            <a:r>
              <a:rPr lang="en-MY"/>
              <a:t>Technique to change an </a:t>
            </a:r>
            <a:r>
              <a:rPr lang="en-MY" err="1"/>
              <a:t>Analog</a:t>
            </a:r>
            <a:r>
              <a:rPr lang="en-MY"/>
              <a:t> signal to digital data (digitization) is called pulse code modulation (PCM). </a:t>
            </a:r>
          </a:p>
          <a:p>
            <a:pPr>
              <a:buNone/>
            </a:pPr>
            <a:r>
              <a:rPr lang="en-MY"/>
              <a:t>A PCM encoder has </a:t>
            </a:r>
            <a:r>
              <a:rPr lang="en-MY" b="1"/>
              <a:t>three processes</a:t>
            </a:r>
            <a:r>
              <a:rPr lang="en-MY"/>
              <a:t>.</a:t>
            </a:r>
          </a:p>
          <a:p>
            <a:pPr>
              <a:buNone/>
            </a:pPr>
            <a:endParaRPr lang="en-MY"/>
          </a:p>
          <a:p>
            <a:pPr eaLnBrk="0" hangingPunct="0">
              <a:buNone/>
            </a:pPr>
            <a:r>
              <a:rPr lang="en-MY" sz="2800">
                <a:latin typeface="Times New Roman" pitchFamily="18" charset="0"/>
              </a:rPr>
              <a:t>1. </a:t>
            </a:r>
            <a:r>
              <a:rPr lang="en-MY" sz="2800" b="1">
                <a:latin typeface="Times New Roman" pitchFamily="18" charset="0"/>
              </a:rPr>
              <a:t>Sampling: </a:t>
            </a:r>
            <a:r>
              <a:rPr lang="en-MY" sz="2800">
                <a:latin typeface="Times New Roman" pitchFamily="18" charset="0"/>
              </a:rPr>
              <a:t>The </a:t>
            </a:r>
            <a:r>
              <a:rPr lang="en-MY" sz="2800" err="1">
                <a:latin typeface="Times New Roman" pitchFamily="18" charset="0"/>
              </a:rPr>
              <a:t>analog</a:t>
            </a:r>
            <a:r>
              <a:rPr lang="en-MY" sz="2800">
                <a:latin typeface="Times New Roman" pitchFamily="18" charset="0"/>
              </a:rPr>
              <a:t> signal is sampled.</a:t>
            </a:r>
          </a:p>
          <a:p>
            <a:pPr eaLnBrk="0" hangingPunct="0">
              <a:buNone/>
            </a:pPr>
            <a:r>
              <a:rPr lang="en-MY" sz="2800">
                <a:latin typeface="Times New Roman" pitchFamily="18" charset="0"/>
              </a:rPr>
              <a:t>2. </a:t>
            </a:r>
            <a:r>
              <a:rPr lang="en-MY" sz="2800" b="1">
                <a:latin typeface="Times New Roman" pitchFamily="18" charset="0"/>
              </a:rPr>
              <a:t>Quantization</a:t>
            </a:r>
            <a:r>
              <a:rPr lang="en-MY" sz="2800">
                <a:latin typeface="Times New Roman" pitchFamily="18" charset="0"/>
              </a:rPr>
              <a:t>: The sampled signal is quantized.</a:t>
            </a:r>
          </a:p>
          <a:p>
            <a:pPr eaLnBrk="0" hangingPunct="0">
              <a:buNone/>
            </a:pPr>
            <a:r>
              <a:rPr lang="en-MY" sz="2800">
                <a:latin typeface="Times New Roman" pitchFamily="18" charset="0"/>
              </a:rPr>
              <a:t>3. </a:t>
            </a:r>
            <a:r>
              <a:rPr lang="en-MY" sz="2800" b="1">
                <a:latin typeface="Times New Roman" pitchFamily="18" charset="0"/>
              </a:rPr>
              <a:t>Encoding: </a:t>
            </a:r>
            <a:r>
              <a:rPr lang="en-MY" sz="2800">
                <a:latin typeface="Times New Roman" pitchFamily="18" charset="0"/>
              </a:rPr>
              <a:t>The quantized values are encoded as streams of bits.</a:t>
            </a:r>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Pulse Code Modulation (PCM)</a:t>
            </a:r>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2179297"/>
            <a:ext cx="8229600" cy="371860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Sampling</a:t>
            </a:r>
          </a:p>
        </p:txBody>
      </p:sp>
      <p:sp>
        <p:nvSpPr>
          <p:cNvPr id="3" name="Content Placeholder 2"/>
          <p:cNvSpPr>
            <a:spLocks noGrp="1"/>
          </p:cNvSpPr>
          <p:nvPr>
            <p:ph idx="1"/>
          </p:nvPr>
        </p:nvSpPr>
        <p:spPr/>
        <p:txBody>
          <a:bodyPr/>
          <a:lstStyle/>
          <a:p>
            <a:r>
              <a:rPr lang="en-US">
                <a:latin typeface="Times New Roman" pitchFamily="18" charset="0"/>
              </a:rPr>
              <a:t>The analog signal is sampled every Ts</a:t>
            </a:r>
          </a:p>
          <a:p>
            <a:pPr lvl="1"/>
            <a:r>
              <a:rPr lang="en-US">
                <a:latin typeface="Times New Roman" pitchFamily="18" charset="0"/>
              </a:rPr>
              <a:t>where Ts is the sample interval or period. </a:t>
            </a:r>
          </a:p>
          <a:p>
            <a:pPr lvl="1"/>
            <a:endParaRPr lang="en-US">
              <a:latin typeface="Times New Roman" pitchFamily="18" charset="0"/>
            </a:endParaRPr>
          </a:p>
          <a:p>
            <a:r>
              <a:rPr lang="en-US">
                <a:latin typeface="Times New Roman" pitchFamily="18" charset="0"/>
              </a:rPr>
              <a:t>The inverse of the sampling interval is called the sampling rate or sampling frequency and denoted by </a:t>
            </a:r>
            <a:r>
              <a:rPr lang="en-US" err="1">
                <a:latin typeface="Times New Roman" pitchFamily="18" charset="0"/>
              </a:rPr>
              <a:t>fs</a:t>
            </a:r>
            <a:endParaRPr lang="en-US">
              <a:latin typeface="Times New Roman" pitchFamily="18" charset="0"/>
            </a:endParaRPr>
          </a:p>
          <a:p>
            <a:pPr lvl="1"/>
            <a:r>
              <a:rPr lang="en-US">
                <a:latin typeface="Times New Roman" pitchFamily="18" charset="0"/>
              </a:rPr>
              <a:t>where </a:t>
            </a:r>
            <a:r>
              <a:rPr lang="en-US" err="1">
                <a:latin typeface="Times New Roman" pitchFamily="18" charset="0"/>
              </a:rPr>
              <a:t>fs</a:t>
            </a:r>
            <a:r>
              <a:rPr lang="en-US">
                <a:latin typeface="Times New Roman" pitchFamily="18" charset="0"/>
              </a:rPr>
              <a:t> = 1/Ts. </a:t>
            </a:r>
            <a:endParaRPr lang="en-MY">
              <a:latin typeface="Times New Roman" pitchFamily="18" charset="0"/>
            </a:endParaRPr>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Sampling Methods</a:t>
            </a:r>
          </a:p>
        </p:txBody>
      </p:sp>
      <p:sp>
        <p:nvSpPr>
          <p:cNvPr id="3" name="Content Placeholder 2"/>
          <p:cNvSpPr>
            <a:spLocks noGrp="1"/>
          </p:cNvSpPr>
          <p:nvPr>
            <p:ph idx="1"/>
          </p:nvPr>
        </p:nvSpPr>
        <p:spPr/>
        <p:txBody>
          <a:bodyPr>
            <a:normAutofit/>
          </a:bodyPr>
          <a:lstStyle/>
          <a:p>
            <a:pPr>
              <a:buFontTx/>
              <a:buChar char="•"/>
            </a:pPr>
            <a:r>
              <a:rPr lang="en-US" b="1">
                <a:latin typeface="Times New Roman" pitchFamily="18" charset="0"/>
              </a:rPr>
              <a:t>Ideal </a:t>
            </a:r>
            <a:r>
              <a:rPr lang="en-US">
                <a:latin typeface="Times New Roman" pitchFamily="18" charset="0"/>
              </a:rPr>
              <a:t>: </a:t>
            </a:r>
            <a:r>
              <a:rPr lang="en-MY">
                <a:latin typeface="Times New Roman" pitchFamily="18" charset="0"/>
              </a:rPr>
              <a:t>In ideal sampling, pulses at each sampling instant with amplitude equal to signal at that point of time are sampled. This is an ideal sampling method and cannot be easily implemented.</a:t>
            </a:r>
          </a:p>
          <a:p>
            <a:pPr>
              <a:buFontTx/>
              <a:buChar char="•"/>
            </a:pPr>
            <a:endParaRPr lang="en-US">
              <a:latin typeface="Times New Roman" pitchFamily="18" charset="0"/>
            </a:endParaRPr>
          </a:p>
          <a:p>
            <a:pPr>
              <a:buFontTx/>
              <a:buChar char="•"/>
            </a:pPr>
            <a:r>
              <a:rPr lang="en-US">
                <a:latin typeface="Times New Roman" pitchFamily="18" charset="0"/>
              </a:rPr>
              <a:t> </a:t>
            </a:r>
            <a:r>
              <a:rPr lang="en-US" b="1">
                <a:latin typeface="Times New Roman" pitchFamily="18" charset="0"/>
              </a:rPr>
              <a:t>Natural</a:t>
            </a:r>
            <a:r>
              <a:rPr lang="en-US">
                <a:latin typeface="Times New Roman" pitchFamily="18" charset="0"/>
              </a:rPr>
              <a:t>: A pulse of short width with varying amplitude. </a:t>
            </a:r>
            <a:r>
              <a:rPr lang="en-MY">
                <a:latin typeface="Times New Roman" pitchFamily="18" charset="0"/>
              </a:rPr>
              <a:t>In natural sampling, a high-speed switch is turned on for only the small period of time when the sampling occurs. The result is a sequence of samples that retains the shape of the </a:t>
            </a:r>
            <a:r>
              <a:rPr lang="en-MY" err="1">
                <a:latin typeface="Times New Roman" pitchFamily="18" charset="0"/>
              </a:rPr>
              <a:t>analog</a:t>
            </a:r>
            <a:r>
              <a:rPr lang="en-MY">
                <a:latin typeface="Times New Roman" pitchFamily="18" charset="0"/>
              </a:rPr>
              <a:t> signal. </a:t>
            </a:r>
          </a:p>
          <a:p>
            <a:pPr>
              <a:buNone/>
            </a:pPr>
            <a:r>
              <a:rPr lang="en-US">
                <a:latin typeface="Times New Roman" pitchFamily="18" charset="0"/>
              </a:rPr>
              <a:t> </a:t>
            </a:r>
          </a:p>
          <a:p>
            <a:pPr>
              <a:buFontTx/>
              <a:buChar char="•"/>
            </a:pPr>
            <a:r>
              <a:rPr lang="en-US" b="1">
                <a:latin typeface="Times New Roman" pitchFamily="18" charset="0"/>
              </a:rPr>
              <a:t>Flat-top</a:t>
            </a:r>
            <a:r>
              <a:rPr lang="en-US">
                <a:latin typeface="Times New Roman" pitchFamily="18" charset="0"/>
              </a:rPr>
              <a:t>: </a:t>
            </a:r>
            <a:r>
              <a:rPr lang="en-MY">
                <a:latin typeface="Times New Roman" pitchFamily="18" charset="0"/>
              </a:rPr>
              <a:t>The most common sampling method, also called as </a:t>
            </a:r>
            <a:r>
              <a:rPr lang="en-MY" b="1">
                <a:latin typeface="Times New Roman" pitchFamily="18" charset="0"/>
              </a:rPr>
              <a:t>sample and hold </a:t>
            </a:r>
            <a:r>
              <a:rPr lang="en-MY">
                <a:latin typeface="Times New Roman" pitchFamily="18" charset="0"/>
              </a:rPr>
              <a:t>is similar to natural but with constant amplitude value. It creates flat-top samples by using a circuit.</a:t>
            </a:r>
          </a:p>
          <a:p>
            <a:pPr>
              <a:buFontTx/>
              <a:buChar char="•"/>
            </a:pPr>
            <a:endParaRPr lang="en-MY">
              <a:latin typeface="Times New Roman" pitchFamily="18" charset="0"/>
            </a:endParaRPr>
          </a:p>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Sampling Methods</a:t>
            </a:r>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790401"/>
            <a:ext cx="8019854" cy="43818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decide the sampling rate (Ts)</a:t>
            </a:r>
          </a:p>
        </p:txBody>
      </p:sp>
      <p:sp>
        <p:nvSpPr>
          <p:cNvPr id="3" name="Content Placeholder 2"/>
          <p:cNvSpPr>
            <a:spLocks noGrp="1"/>
          </p:cNvSpPr>
          <p:nvPr>
            <p:ph idx="1"/>
          </p:nvPr>
        </p:nvSpPr>
        <p:spPr/>
        <p:txBody>
          <a:bodyPr/>
          <a:lstStyle/>
          <a:p>
            <a:r>
              <a:rPr lang="en-US"/>
              <a:t>According to </a:t>
            </a:r>
            <a:r>
              <a:rPr lang="en-US" b="1" err="1"/>
              <a:t>Nyquist</a:t>
            </a:r>
            <a:r>
              <a:rPr lang="en-US"/>
              <a:t>, to reproduce the original analog signal(at receiver side), the sampling rate must be at least </a:t>
            </a:r>
            <a:r>
              <a:rPr lang="en-US" b="1"/>
              <a:t>twice the highest frequency of the original signal</a:t>
            </a:r>
            <a:r>
              <a:rPr lang="en-US"/>
              <a:t>.</a:t>
            </a:r>
          </a:p>
          <a:p>
            <a:endParaRPr lang="en-US"/>
          </a:p>
          <a:p>
            <a:r>
              <a:rPr lang="en-US"/>
              <a:t>Telephone companies digitize voice by assuming a maximum frequency of 4000 Hz. </a:t>
            </a:r>
          </a:p>
          <a:p>
            <a:pPr lvl="1"/>
            <a:r>
              <a:rPr lang="en-US"/>
              <a:t>The sampling rate therefore is 8000 samples per second.</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err="1"/>
              <a:t>Unipolar</a:t>
            </a:r>
            <a:endParaRPr lang="en-US" b="1"/>
          </a:p>
        </p:txBody>
      </p:sp>
      <p:sp>
        <p:nvSpPr>
          <p:cNvPr id="3" name="Content Placeholder 2"/>
          <p:cNvSpPr>
            <a:spLocks noGrp="1"/>
          </p:cNvSpPr>
          <p:nvPr>
            <p:ph idx="1"/>
          </p:nvPr>
        </p:nvSpPr>
        <p:spPr/>
        <p:txBody>
          <a:bodyPr/>
          <a:lstStyle/>
          <a:p>
            <a:pPr>
              <a:lnSpc>
                <a:spcPct val="90000"/>
              </a:lnSpc>
            </a:pPr>
            <a:r>
              <a:rPr lang="en-US"/>
              <a:t>All signal levels are on one side of the time axis </a:t>
            </a:r>
          </a:p>
          <a:p>
            <a:pPr lvl="1">
              <a:lnSpc>
                <a:spcPct val="90000"/>
              </a:lnSpc>
              <a:buFontTx/>
              <a:buChar char="-"/>
            </a:pPr>
            <a:r>
              <a:rPr lang="en-US"/>
              <a:t>either above or below</a:t>
            </a:r>
          </a:p>
          <a:p>
            <a:pPr lvl="1">
              <a:lnSpc>
                <a:spcPct val="90000"/>
              </a:lnSpc>
              <a:buFontTx/>
              <a:buChar char="-"/>
            </a:pPr>
            <a:endParaRPr lang="en-US"/>
          </a:p>
          <a:p>
            <a:pPr>
              <a:lnSpc>
                <a:spcPct val="90000"/>
              </a:lnSpc>
            </a:pPr>
            <a:r>
              <a:rPr lang="en-US" b="1"/>
              <a:t>NRZ </a:t>
            </a:r>
            <a:r>
              <a:rPr lang="en-US"/>
              <a:t>- Non Return to Zero scheme is an example of this code.</a:t>
            </a:r>
          </a:p>
          <a:p>
            <a:pPr>
              <a:lnSpc>
                <a:spcPct val="90000"/>
              </a:lnSpc>
            </a:pPr>
            <a:endParaRPr lang="en-US"/>
          </a:p>
          <a:p>
            <a:pPr>
              <a:lnSpc>
                <a:spcPct val="90000"/>
              </a:lnSpc>
            </a:pPr>
            <a:r>
              <a:rPr lang="en-US" err="1"/>
              <a:t>Unipolar</a:t>
            </a:r>
            <a:r>
              <a:rPr lang="en-US"/>
              <a:t> uses </a:t>
            </a:r>
            <a:r>
              <a:rPr lang="en-US" b="1"/>
              <a:t>only one signal level </a:t>
            </a:r>
            <a:r>
              <a:rPr lang="en-US"/>
              <a:t>(one polarity)</a:t>
            </a:r>
          </a:p>
          <a:p>
            <a:pPr lvl="1">
              <a:lnSpc>
                <a:spcPct val="90000"/>
              </a:lnSpc>
            </a:pPr>
            <a:r>
              <a:rPr lang="en-US" sz="2400"/>
              <a:t>+</a:t>
            </a:r>
            <a:r>
              <a:rPr lang="en-US" sz="2400" err="1"/>
              <a:t>ve</a:t>
            </a:r>
            <a:r>
              <a:rPr lang="en-US" sz="2400"/>
              <a:t> voltage is binary “1”</a:t>
            </a:r>
          </a:p>
          <a:p>
            <a:pPr lvl="1">
              <a:lnSpc>
                <a:spcPct val="90000"/>
              </a:lnSpc>
            </a:pPr>
            <a:r>
              <a:rPr lang="en-US" sz="2400"/>
              <a:t>No voltage (Zero) is binary “0”</a:t>
            </a:r>
          </a:p>
          <a:p>
            <a:pPr>
              <a:lnSpc>
                <a:spcPct val="90000"/>
              </a:lnSpc>
            </a:pPr>
            <a:endParaRPr lang="en-US"/>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Quantization</a:t>
            </a:r>
          </a:p>
        </p:txBody>
      </p:sp>
      <p:sp>
        <p:nvSpPr>
          <p:cNvPr id="3" name="Content Placeholder 2"/>
          <p:cNvSpPr>
            <a:spLocks noGrp="1"/>
          </p:cNvSpPr>
          <p:nvPr>
            <p:ph idx="1"/>
          </p:nvPr>
        </p:nvSpPr>
        <p:spPr/>
        <p:txBody>
          <a:bodyPr>
            <a:normAutofit lnSpcReduction="10000"/>
          </a:bodyPr>
          <a:lstStyle/>
          <a:p>
            <a:pPr>
              <a:lnSpc>
                <a:spcPct val="90000"/>
              </a:lnSpc>
            </a:pPr>
            <a:r>
              <a:rPr lang="en-US"/>
              <a:t>Sampling results in a series of pulses(PAM Signals) of varying amplitude values ranging between two limits: a min and a max.</a:t>
            </a:r>
          </a:p>
          <a:p>
            <a:pPr>
              <a:lnSpc>
                <a:spcPct val="90000"/>
              </a:lnSpc>
            </a:pPr>
            <a:endParaRPr lang="en-US"/>
          </a:p>
          <a:p>
            <a:pPr>
              <a:lnSpc>
                <a:spcPct val="90000"/>
              </a:lnSpc>
            </a:pPr>
            <a:r>
              <a:rPr lang="en-US"/>
              <a:t>The amplitude values are infinite between the two limits.</a:t>
            </a:r>
          </a:p>
          <a:p>
            <a:pPr>
              <a:lnSpc>
                <a:spcPct val="90000"/>
              </a:lnSpc>
            </a:pPr>
            <a:endParaRPr lang="en-US"/>
          </a:p>
          <a:p>
            <a:pPr>
              <a:lnSpc>
                <a:spcPct val="90000"/>
              </a:lnSpc>
            </a:pPr>
            <a:r>
              <a:rPr lang="en-US"/>
              <a:t>We need to map the </a:t>
            </a:r>
            <a:r>
              <a:rPr lang="en-US" i="1"/>
              <a:t>infinite</a:t>
            </a:r>
            <a:r>
              <a:rPr lang="en-US"/>
              <a:t> amplitude values onto a finite set of known values.</a:t>
            </a:r>
          </a:p>
          <a:p>
            <a:pPr>
              <a:lnSpc>
                <a:spcPct val="90000"/>
              </a:lnSpc>
            </a:pPr>
            <a:endParaRPr lang="en-US"/>
          </a:p>
          <a:p>
            <a:pPr>
              <a:lnSpc>
                <a:spcPct val="90000"/>
              </a:lnSpc>
            </a:pPr>
            <a:r>
              <a:rPr lang="en-US"/>
              <a:t>This is achieved by dividing the distance between min and max into </a:t>
            </a:r>
            <a:r>
              <a:rPr lang="en-US" b="1"/>
              <a:t>L zones</a:t>
            </a:r>
            <a:r>
              <a:rPr lang="en-US"/>
              <a:t>, each of</a:t>
            </a:r>
            <a:r>
              <a:rPr lang="en-US">
                <a:solidFill>
                  <a:schemeClr val="hlink"/>
                </a:solidFill>
              </a:rPr>
              <a:t> </a:t>
            </a:r>
            <a:r>
              <a:rPr lang="en-US" b="1"/>
              <a:t>height </a:t>
            </a:r>
            <a:r>
              <a:rPr lang="en-US" b="1">
                <a:latin typeface="Symbol" pitchFamily="18" charset="2"/>
                <a:sym typeface="Symbol" pitchFamily="18" charset="2"/>
              </a:rPr>
              <a:t></a:t>
            </a:r>
          </a:p>
          <a:p>
            <a:pPr>
              <a:lnSpc>
                <a:spcPct val="90000"/>
              </a:lnSpc>
            </a:pPr>
            <a:endParaRPr lang="en-US">
              <a:solidFill>
                <a:schemeClr val="hlink"/>
              </a:solidFill>
              <a:latin typeface="Symbol" pitchFamily="18" charset="2"/>
              <a:sym typeface="Symbol" pitchFamily="18" charset="2"/>
            </a:endParaRPr>
          </a:p>
          <a:p>
            <a:pPr algn="ctr">
              <a:lnSpc>
                <a:spcPct val="90000"/>
              </a:lnSpc>
              <a:buFont typeface="Wingdings" pitchFamily="2" charset="2"/>
              <a:buNone/>
            </a:pPr>
            <a:r>
              <a:rPr lang="en-US" b="1">
                <a:latin typeface="Symbol" pitchFamily="18" charset="2"/>
                <a:sym typeface="Symbol" pitchFamily="18" charset="2"/>
              </a:rPr>
              <a:t></a:t>
            </a:r>
            <a:r>
              <a:rPr lang="en-US" b="1"/>
              <a:t> = (</a:t>
            </a:r>
            <a:r>
              <a:rPr lang="en-US" b="1" err="1"/>
              <a:t>V</a:t>
            </a:r>
            <a:r>
              <a:rPr lang="en-US" b="1" baseline="-25000" err="1"/>
              <a:t>Max</a:t>
            </a:r>
            <a:r>
              <a:rPr lang="en-US" b="1"/>
              <a:t> - </a:t>
            </a:r>
            <a:r>
              <a:rPr lang="en-US" b="1" err="1"/>
              <a:t>V</a:t>
            </a:r>
            <a:r>
              <a:rPr lang="en-US" b="1" baseline="-25000" err="1"/>
              <a:t>Min</a:t>
            </a:r>
            <a:r>
              <a:rPr lang="en-US" b="1"/>
              <a:t>)/L</a:t>
            </a:r>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of Quantization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a:t>The following are the steps of Quantization:</a:t>
            </a:r>
          </a:p>
          <a:p>
            <a:endParaRPr lang="en-US"/>
          </a:p>
          <a:p>
            <a:r>
              <a:rPr lang="en-US"/>
              <a:t>1. We assume that the original analog signal has instantaneous amplitude between </a:t>
            </a:r>
            <a:r>
              <a:rPr lang="en-US" err="1"/>
              <a:t>Vmin</a:t>
            </a:r>
            <a:r>
              <a:rPr lang="en-US"/>
              <a:t> </a:t>
            </a:r>
            <a:r>
              <a:rPr lang="en-US" err="1"/>
              <a:t>amd</a:t>
            </a:r>
            <a:r>
              <a:rPr lang="en-US"/>
              <a:t> Vmax.</a:t>
            </a:r>
            <a:endParaRPr lang="en-US">
              <a:cs typeface="Arial"/>
            </a:endParaRPr>
          </a:p>
          <a:p>
            <a:endParaRPr lang="en-US">
              <a:cs typeface="Arial"/>
            </a:endParaRPr>
          </a:p>
          <a:p>
            <a:r>
              <a:rPr lang="en-US">
                <a:cs typeface="Arial"/>
              </a:rPr>
              <a:t>2. we </a:t>
            </a:r>
            <a:r>
              <a:rPr lang="en-US" err="1">
                <a:cs typeface="Arial"/>
              </a:rPr>
              <a:t>devide</a:t>
            </a:r>
            <a:r>
              <a:rPr lang="en-US">
                <a:cs typeface="Arial"/>
              </a:rPr>
              <a:t> the range into L zones , each of height of Delta.</a:t>
            </a:r>
          </a:p>
          <a:p>
            <a:pPr marL="0" indent="0">
              <a:buNone/>
            </a:pPr>
            <a:r>
              <a:rPr lang="en-US">
                <a:cs typeface="Arial"/>
              </a:rPr>
              <a:t>                           Delta= (Vmax-</a:t>
            </a:r>
            <a:r>
              <a:rPr lang="en-US" err="1">
                <a:cs typeface="Arial"/>
              </a:rPr>
              <a:t>Vmin</a:t>
            </a:r>
            <a:r>
              <a:rPr lang="en-US">
                <a:cs typeface="Arial"/>
              </a:rPr>
              <a:t>)/L</a:t>
            </a:r>
            <a:endParaRPr lang="en-US"/>
          </a:p>
          <a:p>
            <a:pPr marL="0" indent="0">
              <a:buNone/>
            </a:pPr>
            <a:endParaRPr lang="en-US">
              <a:cs typeface="Arial"/>
            </a:endParaRPr>
          </a:p>
          <a:p>
            <a:r>
              <a:rPr lang="en-US">
                <a:cs typeface="Arial"/>
              </a:rPr>
              <a:t>3.We Assign quantized value of 0 to L-1 to the midpoint of each zone.</a:t>
            </a:r>
          </a:p>
          <a:p>
            <a:endParaRPr lang="en-US">
              <a:cs typeface="Arial"/>
            </a:endParaRPr>
          </a:p>
          <a:p>
            <a:r>
              <a:rPr lang="en-US">
                <a:cs typeface="Arial"/>
              </a:rPr>
              <a:t>4.We approximate the value of the sample amplitude to the quantized values.</a:t>
            </a:r>
          </a:p>
          <a:p>
            <a:pPr marL="0" indent="0">
              <a:buNone/>
            </a:pPr>
            <a:endParaRPr lang="en-US">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Quantization Levels</a:t>
            </a:r>
          </a:p>
        </p:txBody>
      </p:sp>
      <p:sp>
        <p:nvSpPr>
          <p:cNvPr id="3" name="Content Placeholder 2"/>
          <p:cNvSpPr>
            <a:spLocks noGrp="1"/>
          </p:cNvSpPr>
          <p:nvPr>
            <p:ph idx="1"/>
          </p:nvPr>
        </p:nvSpPr>
        <p:spPr/>
        <p:txBody>
          <a:bodyPr/>
          <a:lstStyle/>
          <a:p>
            <a:r>
              <a:rPr lang="en-US"/>
              <a:t>The midpoint of each zone is assigned a value from 0 to L-1 (resulting in L values)</a:t>
            </a:r>
          </a:p>
          <a:p>
            <a:endParaRPr lang="en-US"/>
          </a:p>
          <a:p>
            <a:r>
              <a:rPr lang="en-US"/>
              <a:t>Each sample falling in a zone is then approximated to the value of the midpoint. </a:t>
            </a:r>
          </a:p>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Quantization Zones</a:t>
            </a:r>
          </a:p>
        </p:txBody>
      </p:sp>
      <p:sp>
        <p:nvSpPr>
          <p:cNvPr id="3" name="Content Placeholder 2"/>
          <p:cNvSpPr>
            <a:spLocks noGrp="1"/>
          </p:cNvSpPr>
          <p:nvPr>
            <p:ph idx="1"/>
          </p:nvPr>
        </p:nvSpPr>
        <p:spPr>
          <a:xfrm>
            <a:off x="304800" y="1600200"/>
            <a:ext cx="8534400" cy="4876800"/>
          </a:xfrm>
        </p:spPr>
        <p:txBody>
          <a:bodyPr/>
          <a:lstStyle/>
          <a:p>
            <a:pPr>
              <a:lnSpc>
                <a:spcPct val="90000"/>
              </a:lnSpc>
            </a:pPr>
            <a:r>
              <a:rPr lang="en-US"/>
              <a:t>Assume we have a voltage signal with </a:t>
            </a:r>
            <a:r>
              <a:rPr lang="en-US" err="1"/>
              <a:t>amplitutes</a:t>
            </a:r>
            <a:r>
              <a:rPr lang="en-US"/>
              <a:t> </a:t>
            </a:r>
            <a:r>
              <a:rPr lang="en-US" err="1"/>
              <a:t>V</a:t>
            </a:r>
            <a:r>
              <a:rPr lang="en-US" baseline="-25000" err="1"/>
              <a:t>min</a:t>
            </a:r>
            <a:r>
              <a:rPr lang="en-US"/>
              <a:t>=-20V and </a:t>
            </a:r>
            <a:r>
              <a:rPr lang="en-US" err="1"/>
              <a:t>V</a:t>
            </a:r>
            <a:r>
              <a:rPr lang="en-US" baseline="-25000" err="1"/>
              <a:t>max</a:t>
            </a:r>
            <a:r>
              <a:rPr lang="en-US"/>
              <a:t>=+20V.</a:t>
            </a:r>
          </a:p>
          <a:p>
            <a:pPr>
              <a:lnSpc>
                <a:spcPct val="90000"/>
              </a:lnSpc>
            </a:pPr>
            <a:endParaRPr lang="en-US"/>
          </a:p>
          <a:p>
            <a:pPr>
              <a:lnSpc>
                <a:spcPct val="90000"/>
              </a:lnSpc>
            </a:pPr>
            <a:r>
              <a:rPr lang="en-US"/>
              <a:t>We want to use L=8 quantization levels.</a:t>
            </a:r>
          </a:p>
          <a:p>
            <a:pPr>
              <a:lnSpc>
                <a:spcPct val="90000"/>
              </a:lnSpc>
            </a:pPr>
            <a:endParaRPr lang="en-US"/>
          </a:p>
          <a:p>
            <a:pPr>
              <a:lnSpc>
                <a:spcPct val="90000"/>
              </a:lnSpc>
            </a:pPr>
            <a:r>
              <a:rPr lang="en-US"/>
              <a:t>Zone width</a:t>
            </a:r>
            <a:r>
              <a:rPr lang="en-US">
                <a:latin typeface="Symbol" pitchFamily="18" charset="2"/>
                <a:sym typeface="Symbol" pitchFamily="18" charset="2"/>
              </a:rPr>
              <a:t></a:t>
            </a:r>
            <a:r>
              <a:rPr lang="en-US"/>
              <a:t> = (20 - -20)/8 = 5</a:t>
            </a:r>
          </a:p>
          <a:p>
            <a:pPr>
              <a:lnSpc>
                <a:spcPct val="90000"/>
              </a:lnSpc>
            </a:pPr>
            <a:endParaRPr lang="en-US"/>
          </a:p>
          <a:p>
            <a:pPr>
              <a:lnSpc>
                <a:spcPct val="90000"/>
              </a:lnSpc>
            </a:pPr>
            <a:r>
              <a:rPr lang="en-US"/>
              <a:t>The 8 zones are: -20 to -15, -15 to -10, -10 to -5, -5 to 0, 0 to +5, +5 to +10, +10 to +15, +15 to +20</a:t>
            </a:r>
          </a:p>
          <a:p>
            <a:pPr>
              <a:lnSpc>
                <a:spcPct val="90000"/>
              </a:lnSpc>
            </a:pPr>
            <a:endParaRPr lang="en-US"/>
          </a:p>
          <a:p>
            <a:pPr>
              <a:lnSpc>
                <a:spcPct val="90000"/>
              </a:lnSpc>
            </a:pPr>
            <a:r>
              <a:rPr lang="en-US"/>
              <a:t>The midpoints are: -17.5, -12.5, -7.5, -2.5, 2.5, 7.5, 12.5, 17.5</a:t>
            </a:r>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Assigning Codes to Zones</a:t>
            </a:r>
          </a:p>
        </p:txBody>
      </p:sp>
      <p:sp>
        <p:nvSpPr>
          <p:cNvPr id="3" name="Content Placeholder 2"/>
          <p:cNvSpPr>
            <a:spLocks noGrp="1"/>
          </p:cNvSpPr>
          <p:nvPr>
            <p:ph idx="1"/>
          </p:nvPr>
        </p:nvSpPr>
        <p:spPr/>
        <p:txBody>
          <a:bodyPr>
            <a:normAutofit fontScale="85000" lnSpcReduction="20000"/>
          </a:bodyPr>
          <a:lstStyle/>
          <a:p>
            <a:pPr>
              <a:lnSpc>
                <a:spcPct val="90000"/>
              </a:lnSpc>
            </a:pPr>
            <a:r>
              <a:rPr lang="en-US" sz="2800"/>
              <a:t>Each zone is then assigned a binary code.</a:t>
            </a:r>
          </a:p>
          <a:p>
            <a:pPr>
              <a:lnSpc>
                <a:spcPct val="90000"/>
              </a:lnSpc>
            </a:pPr>
            <a:endParaRPr lang="en-US" sz="2800"/>
          </a:p>
          <a:p>
            <a:pPr>
              <a:lnSpc>
                <a:spcPct val="90000"/>
              </a:lnSpc>
            </a:pPr>
            <a:r>
              <a:rPr lang="en-US" sz="2800"/>
              <a:t>The number of bits required to encode the zones, or the number of bits per sample as it is commonly referred to, is obtained as follows: </a:t>
            </a:r>
          </a:p>
          <a:p>
            <a:pPr algn="ctr">
              <a:lnSpc>
                <a:spcPct val="90000"/>
              </a:lnSpc>
              <a:buFont typeface="Wingdings" pitchFamily="2" charset="2"/>
              <a:buNone/>
            </a:pPr>
            <a:r>
              <a:rPr lang="en-US" sz="2800" err="1"/>
              <a:t>n</a:t>
            </a:r>
            <a:r>
              <a:rPr lang="en-US" sz="2800" baseline="-25000" err="1"/>
              <a:t>b</a:t>
            </a:r>
            <a:r>
              <a:rPr lang="en-US" sz="2800"/>
              <a:t> = log</a:t>
            </a:r>
            <a:r>
              <a:rPr lang="en-US" sz="2800" baseline="-25000"/>
              <a:t>2</a:t>
            </a:r>
            <a:r>
              <a:rPr lang="en-US" sz="2800"/>
              <a:t> L</a:t>
            </a:r>
          </a:p>
          <a:p>
            <a:pPr algn="ctr">
              <a:lnSpc>
                <a:spcPct val="90000"/>
              </a:lnSpc>
              <a:buFont typeface="Wingdings" pitchFamily="2" charset="2"/>
              <a:buNone/>
            </a:pPr>
            <a:endParaRPr lang="en-US" sz="2800"/>
          </a:p>
          <a:p>
            <a:pPr>
              <a:lnSpc>
                <a:spcPct val="90000"/>
              </a:lnSpc>
            </a:pPr>
            <a:r>
              <a:rPr lang="en-US" sz="2800"/>
              <a:t>Given our example, </a:t>
            </a:r>
            <a:r>
              <a:rPr lang="en-US" sz="2800" err="1"/>
              <a:t>n</a:t>
            </a:r>
            <a:r>
              <a:rPr lang="en-US" sz="2800" baseline="-25000" err="1"/>
              <a:t>b</a:t>
            </a:r>
            <a:r>
              <a:rPr lang="en-US" sz="2800"/>
              <a:t> = 3</a:t>
            </a:r>
          </a:p>
          <a:p>
            <a:pPr>
              <a:lnSpc>
                <a:spcPct val="90000"/>
              </a:lnSpc>
            </a:pPr>
            <a:endParaRPr lang="en-US" sz="2800"/>
          </a:p>
          <a:p>
            <a:pPr>
              <a:lnSpc>
                <a:spcPct val="90000"/>
              </a:lnSpc>
            </a:pPr>
            <a:r>
              <a:rPr lang="en-US" sz="2800"/>
              <a:t>The 8 zone (or level) codes are therefore: 000, 001, 010, 011, 100, 101, 110, and 111</a:t>
            </a:r>
          </a:p>
          <a:p>
            <a:pPr>
              <a:lnSpc>
                <a:spcPct val="90000"/>
              </a:lnSpc>
            </a:pPr>
            <a:endParaRPr lang="en-US" sz="2800"/>
          </a:p>
          <a:p>
            <a:pPr>
              <a:lnSpc>
                <a:spcPct val="90000"/>
              </a:lnSpc>
            </a:pPr>
            <a:r>
              <a:rPr lang="en-US" sz="2800"/>
              <a:t>Assigning codes to zones:</a:t>
            </a:r>
          </a:p>
          <a:p>
            <a:pPr lvl="1">
              <a:lnSpc>
                <a:spcPct val="90000"/>
              </a:lnSpc>
            </a:pPr>
            <a:r>
              <a:rPr lang="en-US" sz="2400"/>
              <a:t>000 will refer to zone -20 to -15</a:t>
            </a:r>
          </a:p>
          <a:p>
            <a:pPr lvl="1">
              <a:lnSpc>
                <a:spcPct val="90000"/>
              </a:lnSpc>
            </a:pPr>
            <a:r>
              <a:rPr lang="en-US" sz="2400"/>
              <a:t>001 to zone -15 to -10, etc.</a:t>
            </a:r>
          </a:p>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990600"/>
          </a:xfrm>
        </p:spPr>
        <p:txBody>
          <a:bodyPr>
            <a:noAutofit/>
          </a:bodyPr>
          <a:lstStyle/>
          <a:p>
            <a:r>
              <a:rPr lang="en-US" sz="3200" b="1" i="1"/>
              <a:t>Quantization and encoding of a sampled signal</a:t>
            </a:r>
            <a:endParaRPr lang="en-US" sz="3200"/>
          </a:p>
        </p:txBody>
      </p:sp>
      <p:pic>
        <p:nvPicPr>
          <p:cNvPr id="4" name="Picture 6"/>
          <p:cNvPicPr>
            <a:picLocks noGrp="1" noChangeAspect="1" noChangeArrowheads="1"/>
          </p:cNvPicPr>
          <p:nvPr>
            <p:ph idx="1"/>
          </p:nvPr>
        </p:nvPicPr>
        <p:blipFill>
          <a:blip r:embed="rId2" cstate="print"/>
          <a:srcRect/>
          <a:stretch>
            <a:fillRect/>
          </a:stretch>
        </p:blipFill>
        <p:spPr bwMode="auto">
          <a:xfrm>
            <a:off x="1066800" y="1600200"/>
            <a:ext cx="7068968" cy="4832979"/>
          </a:xfrm>
          <a:prstGeom prst="rect">
            <a:avLst/>
          </a:prstGeom>
          <a:noFill/>
          <a:ln w="9525">
            <a:noFill/>
            <a:miter lim="800000"/>
            <a:headEnd/>
            <a:tailEnd/>
          </a:ln>
          <a:effectLst/>
        </p:spPr>
      </p:pic>
      <p:pic>
        <p:nvPicPr>
          <p:cNvPr id="5" name="Picture 7"/>
          <p:cNvPicPr>
            <a:picLocks noChangeAspect="1" noChangeArrowheads="1"/>
          </p:cNvPicPr>
          <p:nvPr/>
        </p:nvPicPr>
        <p:blipFill>
          <a:blip r:embed="rId3" cstate="print"/>
          <a:srcRect/>
          <a:stretch>
            <a:fillRect/>
          </a:stretch>
        </p:blipFill>
        <p:spPr bwMode="auto">
          <a:xfrm>
            <a:off x="6934200" y="1371600"/>
            <a:ext cx="1743075" cy="6477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Quantization Error</a:t>
            </a:r>
          </a:p>
        </p:txBody>
      </p:sp>
      <p:sp>
        <p:nvSpPr>
          <p:cNvPr id="3" name="Content Placeholder 2"/>
          <p:cNvSpPr>
            <a:spLocks noGrp="1"/>
          </p:cNvSpPr>
          <p:nvPr>
            <p:ph idx="1"/>
          </p:nvPr>
        </p:nvSpPr>
        <p:spPr/>
        <p:txBody>
          <a:bodyPr>
            <a:normAutofit/>
          </a:bodyPr>
          <a:lstStyle/>
          <a:p>
            <a:pPr>
              <a:lnSpc>
                <a:spcPct val="90000"/>
              </a:lnSpc>
            </a:pPr>
            <a:r>
              <a:rPr lang="en-US"/>
              <a:t>Quantization is an approximation process.</a:t>
            </a:r>
          </a:p>
          <a:p>
            <a:pPr>
              <a:lnSpc>
                <a:spcPct val="90000"/>
              </a:lnSpc>
            </a:pPr>
            <a:endParaRPr lang="en-US"/>
          </a:p>
          <a:p>
            <a:pPr>
              <a:lnSpc>
                <a:spcPct val="90000"/>
              </a:lnSpc>
            </a:pPr>
            <a:r>
              <a:rPr lang="en-US"/>
              <a:t>When a signal is quantized, we introduce an error - the coded signal is an approximation of the actual amplitude value.</a:t>
            </a:r>
          </a:p>
          <a:p>
            <a:pPr>
              <a:lnSpc>
                <a:spcPct val="90000"/>
              </a:lnSpc>
            </a:pPr>
            <a:endParaRPr lang="en-US"/>
          </a:p>
          <a:p>
            <a:pPr>
              <a:lnSpc>
                <a:spcPct val="90000"/>
              </a:lnSpc>
            </a:pPr>
            <a:r>
              <a:rPr lang="en-US"/>
              <a:t>The difference between actual and coded value (midpoint) is referred to as the </a:t>
            </a:r>
            <a:r>
              <a:rPr lang="en-US" b="1"/>
              <a:t>quantization error</a:t>
            </a:r>
            <a:r>
              <a:rPr lang="en-US"/>
              <a:t>.</a:t>
            </a:r>
          </a:p>
          <a:p>
            <a:pPr>
              <a:lnSpc>
                <a:spcPct val="90000"/>
              </a:lnSpc>
            </a:pPr>
            <a:endParaRPr lang="en-US"/>
          </a:p>
          <a:p>
            <a:pPr>
              <a:lnSpc>
                <a:spcPct val="90000"/>
              </a:lnSpc>
            </a:pPr>
            <a:r>
              <a:rPr lang="en-US"/>
              <a:t>The more zones, the smaller </a:t>
            </a:r>
            <a:r>
              <a:rPr lang="en-US">
                <a:latin typeface="Symbol" pitchFamily="18" charset="2"/>
                <a:sym typeface="Symbol" pitchFamily="18" charset="2"/>
              </a:rPr>
              <a:t></a:t>
            </a:r>
            <a:r>
              <a:rPr lang="en-US"/>
              <a:t> which results in smaller errors.</a:t>
            </a:r>
          </a:p>
          <a:p>
            <a:pPr>
              <a:lnSpc>
                <a:spcPct val="90000"/>
              </a:lnSpc>
            </a:pPr>
            <a:endParaRPr lang="en-US"/>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Bit rate requirements of PCM</a:t>
            </a:r>
          </a:p>
        </p:txBody>
      </p:sp>
      <p:sp>
        <p:nvSpPr>
          <p:cNvPr id="3" name="Content Placeholder 2"/>
          <p:cNvSpPr>
            <a:spLocks noGrp="1"/>
          </p:cNvSpPr>
          <p:nvPr>
            <p:ph idx="1"/>
          </p:nvPr>
        </p:nvSpPr>
        <p:spPr>
          <a:xfrm>
            <a:off x="457200" y="1600200"/>
            <a:ext cx="8229600" cy="1524000"/>
          </a:xfrm>
        </p:spPr>
        <p:txBody>
          <a:bodyPr/>
          <a:lstStyle/>
          <a:p>
            <a:pPr>
              <a:buNone/>
            </a:pPr>
            <a:r>
              <a:rPr lang="en-US"/>
              <a:t>The bit rate </a:t>
            </a:r>
            <a:r>
              <a:rPr lang="en-US" err="1"/>
              <a:t>pf</a:t>
            </a:r>
            <a:r>
              <a:rPr lang="en-US"/>
              <a:t> a PCM signal can be calculated as:</a:t>
            </a:r>
          </a:p>
          <a:p>
            <a:pPr>
              <a:buNone/>
            </a:pPr>
            <a:r>
              <a:rPr lang="en-US"/>
              <a:t>Bit rate  = Sampling rate X Number of bits per Sample</a:t>
            </a:r>
          </a:p>
          <a:p>
            <a:pPr>
              <a:buNone/>
            </a:pPr>
            <a:r>
              <a:rPr lang="en-US"/>
              <a:t>             = </a:t>
            </a:r>
            <a:r>
              <a:rPr lang="en-US" err="1"/>
              <a:t>f</a:t>
            </a:r>
            <a:r>
              <a:rPr lang="en-US" baseline="-25000" err="1"/>
              <a:t>s</a:t>
            </a:r>
            <a:r>
              <a:rPr lang="en-US"/>
              <a:t> X </a:t>
            </a:r>
            <a:r>
              <a:rPr lang="en-US" err="1"/>
              <a:t>n</a:t>
            </a:r>
            <a:r>
              <a:rPr lang="en-US" baseline="-25000" err="1"/>
              <a:t>b</a:t>
            </a:r>
            <a:endParaRPr lang="en-US"/>
          </a:p>
        </p:txBody>
      </p:sp>
      <p:sp>
        <p:nvSpPr>
          <p:cNvPr id="4" name="Rectangle 9"/>
          <p:cNvSpPr>
            <a:spLocks noChangeArrowheads="1"/>
          </p:cNvSpPr>
          <p:nvPr/>
        </p:nvSpPr>
        <p:spPr bwMode="auto">
          <a:xfrm>
            <a:off x="152400" y="3124201"/>
            <a:ext cx="8686800" cy="830997"/>
          </a:xfrm>
          <a:prstGeom prst="rect">
            <a:avLst/>
          </a:prstGeom>
          <a:noFill/>
          <a:ln w="9525">
            <a:noFill/>
            <a:miter lim="800000"/>
            <a:headEnd/>
            <a:tailEnd/>
          </a:ln>
          <a:effectLst/>
        </p:spPr>
        <p:txBody>
          <a:bodyPr wrap="square">
            <a:spAutoFit/>
          </a:bodyPr>
          <a:lstStyle/>
          <a:p>
            <a:r>
              <a:rPr lang="en-US" sz="2400" b="1"/>
              <a:t>We want to digitize the human voice. What is the bit rate, assuming 8 bits per sample?</a:t>
            </a:r>
          </a:p>
        </p:txBody>
      </p:sp>
      <p:sp>
        <p:nvSpPr>
          <p:cNvPr id="5" name="Rectangle 10"/>
          <p:cNvSpPr>
            <a:spLocks noChangeArrowheads="1"/>
          </p:cNvSpPr>
          <p:nvPr/>
        </p:nvSpPr>
        <p:spPr bwMode="auto">
          <a:xfrm>
            <a:off x="228600" y="4038600"/>
            <a:ext cx="8686800" cy="1569660"/>
          </a:xfrm>
          <a:prstGeom prst="rect">
            <a:avLst/>
          </a:prstGeom>
          <a:noFill/>
          <a:ln w="9525">
            <a:noFill/>
            <a:miter lim="800000"/>
            <a:headEnd/>
            <a:tailEnd/>
          </a:ln>
          <a:effectLst/>
        </p:spPr>
        <p:txBody>
          <a:bodyPr>
            <a:spAutoFit/>
          </a:bodyPr>
          <a:lstStyle/>
          <a:p>
            <a:pPr algn="just"/>
            <a:r>
              <a:rPr lang="en-US" sz="2400" b="1" i="1" baseline="0"/>
              <a:t>Solution:</a:t>
            </a:r>
          </a:p>
          <a:p>
            <a:pPr algn="just"/>
            <a:r>
              <a:rPr lang="en-US" sz="2400"/>
              <a:t>The human voice normally contains frequencies from 0 to 4000 Hz. So the sampling rate and bit rate are calculated as follows:</a:t>
            </a:r>
          </a:p>
        </p:txBody>
      </p:sp>
      <p:pic>
        <p:nvPicPr>
          <p:cNvPr id="6" name="Picture 12"/>
          <p:cNvPicPr>
            <a:picLocks noChangeAspect="1" noChangeArrowheads="1"/>
          </p:cNvPicPr>
          <p:nvPr/>
        </p:nvPicPr>
        <p:blipFill>
          <a:blip r:embed="rId2" cstate="print"/>
          <a:srcRect/>
          <a:stretch>
            <a:fillRect/>
          </a:stretch>
        </p:blipFill>
        <p:spPr bwMode="auto">
          <a:xfrm>
            <a:off x="2133600" y="5743575"/>
            <a:ext cx="4886325" cy="6572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Delta Modulation</a:t>
            </a:r>
          </a:p>
        </p:txBody>
      </p:sp>
      <p:sp>
        <p:nvSpPr>
          <p:cNvPr id="3" name="Content Placeholder 2"/>
          <p:cNvSpPr>
            <a:spLocks noGrp="1"/>
          </p:cNvSpPr>
          <p:nvPr>
            <p:ph idx="1"/>
          </p:nvPr>
        </p:nvSpPr>
        <p:spPr/>
        <p:txBody>
          <a:bodyPr/>
          <a:lstStyle/>
          <a:p>
            <a:pPr>
              <a:lnSpc>
                <a:spcPct val="90000"/>
              </a:lnSpc>
            </a:pPr>
            <a:r>
              <a:rPr lang="en-US"/>
              <a:t>This scheme sends only the difference between pulses, if the pulse at time t</a:t>
            </a:r>
            <a:r>
              <a:rPr lang="en-US" baseline="-25000"/>
              <a:t>n+1</a:t>
            </a:r>
            <a:r>
              <a:rPr lang="en-US"/>
              <a:t> is higher in amplitude value than the pulse at time </a:t>
            </a:r>
            <a:r>
              <a:rPr lang="en-US" err="1"/>
              <a:t>t</a:t>
            </a:r>
            <a:r>
              <a:rPr lang="en-US" baseline="-25000" err="1"/>
              <a:t>n</a:t>
            </a:r>
            <a:r>
              <a:rPr lang="en-US"/>
              <a:t>, then a single bit, say a “1”, is used to indicate the positive value.</a:t>
            </a:r>
          </a:p>
          <a:p>
            <a:pPr>
              <a:lnSpc>
                <a:spcPct val="90000"/>
              </a:lnSpc>
            </a:pPr>
            <a:endParaRPr lang="en-US"/>
          </a:p>
          <a:p>
            <a:pPr>
              <a:lnSpc>
                <a:spcPct val="90000"/>
              </a:lnSpc>
            </a:pPr>
            <a:r>
              <a:rPr lang="en-US"/>
              <a:t>If the pulse is lower in value, resulting in a negative value, a “0” is used.</a:t>
            </a:r>
          </a:p>
          <a:p>
            <a:pPr>
              <a:lnSpc>
                <a:spcPct val="90000"/>
              </a:lnSpc>
            </a:pPr>
            <a:endParaRPr lang="en-US"/>
          </a:p>
          <a:p>
            <a:pPr>
              <a:lnSpc>
                <a:spcPct val="90000"/>
              </a:lnSpc>
            </a:pPr>
            <a:r>
              <a:rPr lang="en-US"/>
              <a:t>This scheme works well for small changes in signal values between samples.</a:t>
            </a:r>
          </a:p>
          <a:p>
            <a:pPr>
              <a:lnSpc>
                <a:spcPct val="90000"/>
              </a:lnSpc>
            </a:pPr>
            <a:endParaRPr lang="en-US"/>
          </a:p>
          <a:p>
            <a:pPr>
              <a:lnSpc>
                <a:spcPct val="90000"/>
              </a:lnSpc>
            </a:pPr>
            <a:r>
              <a:rPr lang="en-US"/>
              <a:t>If changes in amplitude are large, this will result in large errors.</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The process of delta modulation</a:t>
            </a:r>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2819400"/>
            <a:ext cx="7870825" cy="30035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Example</a:t>
            </a:r>
          </a:p>
        </p:txBody>
      </p:sp>
      <p:sp>
        <p:nvSpPr>
          <p:cNvPr id="3" name="Content Placeholder 2"/>
          <p:cNvSpPr>
            <a:spLocks noGrp="1"/>
          </p:cNvSpPr>
          <p:nvPr>
            <p:ph idx="1"/>
          </p:nvPr>
        </p:nvSpPr>
        <p:spPr>
          <a:xfrm>
            <a:off x="457200" y="1600200"/>
            <a:ext cx="8229600" cy="1066800"/>
          </a:xfrm>
        </p:spPr>
        <p:txBody>
          <a:bodyPr/>
          <a:lstStyle/>
          <a:p>
            <a:r>
              <a:rPr lang="en-US"/>
              <a:t>Digital data to encode: 1 0 1 1 0</a:t>
            </a:r>
          </a:p>
        </p:txBody>
      </p:sp>
      <p:pic>
        <p:nvPicPr>
          <p:cNvPr id="76802" name="Picture 2"/>
          <p:cNvPicPr>
            <a:picLocks noChangeAspect="1" noChangeArrowheads="1"/>
          </p:cNvPicPr>
          <p:nvPr/>
        </p:nvPicPr>
        <p:blipFill>
          <a:blip r:embed="rId2" cstate="print"/>
          <a:srcRect/>
          <a:stretch>
            <a:fillRect/>
          </a:stretch>
        </p:blipFill>
        <p:spPr bwMode="auto">
          <a:xfrm>
            <a:off x="1066800" y="2895600"/>
            <a:ext cx="7467600" cy="32865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b="1"/>
              <a:t>Delta modulation components</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609600" y="4267200"/>
            <a:ext cx="8153435" cy="2461393"/>
          </a:xfrm>
          <a:prstGeom prst="rect">
            <a:avLst/>
          </a:prstGeom>
          <a:noFill/>
          <a:ln w="9525">
            <a:noFill/>
            <a:miter lim="800000"/>
            <a:headEnd/>
            <a:tailEnd/>
          </a:ln>
          <a:effectLst/>
        </p:spPr>
      </p:pic>
      <p:sp>
        <p:nvSpPr>
          <p:cNvPr id="5" name="TextBox 4"/>
          <p:cNvSpPr txBox="1"/>
          <p:nvPr/>
        </p:nvSpPr>
        <p:spPr>
          <a:xfrm>
            <a:off x="152400" y="1295401"/>
            <a:ext cx="8839200" cy="2923877"/>
          </a:xfrm>
          <a:prstGeom prst="rect">
            <a:avLst/>
          </a:prstGeom>
          <a:noFill/>
        </p:spPr>
        <p:txBody>
          <a:bodyPr wrap="square" rtlCol="0">
            <a:spAutoFit/>
          </a:bodyPr>
          <a:lstStyle/>
          <a:p>
            <a:r>
              <a:rPr lang="en-US" sz="2300"/>
              <a:t>The modulator is used at the sender site to create a stream of bits from an analog signal.</a:t>
            </a:r>
          </a:p>
          <a:p>
            <a:r>
              <a:rPr lang="en-US" sz="2300"/>
              <a:t>The process records the small positive or negative changes, called delta     </a:t>
            </a:r>
          </a:p>
          <a:p>
            <a:r>
              <a:rPr lang="en-US" sz="2300"/>
              <a:t>If the delta is positive, the process records a 1;</a:t>
            </a:r>
          </a:p>
          <a:p>
            <a:r>
              <a:rPr lang="en-US" sz="2300"/>
              <a:t>if it is negative, the process records a 0.</a:t>
            </a:r>
          </a:p>
          <a:p>
            <a:r>
              <a:rPr lang="en-US" sz="2300"/>
              <a:t>However, the process needs a base against which the analog signal is compared.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Delta modulation components</a:t>
            </a:r>
            <a:endParaRPr lang="en-US"/>
          </a:p>
        </p:txBody>
      </p:sp>
      <p:sp>
        <p:nvSpPr>
          <p:cNvPr id="3" name="Content Placeholder 2"/>
          <p:cNvSpPr>
            <a:spLocks noGrp="1"/>
          </p:cNvSpPr>
          <p:nvPr>
            <p:ph idx="1"/>
          </p:nvPr>
        </p:nvSpPr>
        <p:spPr>
          <a:xfrm>
            <a:off x="457200" y="1600200"/>
            <a:ext cx="8229600" cy="1752600"/>
          </a:xfrm>
        </p:spPr>
        <p:txBody>
          <a:bodyPr/>
          <a:lstStyle/>
          <a:p>
            <a:r>
              <a:rPr lang="en-US">
                <a:latin typeface="Times New Roman" pitchFamily="18" charset="0"/>
              </a:rPr>
              <a:t>The demodulator takes the digital data and, using the staircase maker and the delay unit, creates the analog signal. </a:t>
            </a:r>
          </a:p>
          <a:p>
            <a:r>
              <a:rPr lang="en-US">
                <a:latin typeface="Times New Roman" pitchFamily="18" charset="0"/>
              </a:rPr>
              <a:t>The created analog signal, however, needs to pass through a low-pass filter for smoothing.</a:t>
            </a:r>
            <a:endParaRPr lang="en-MY">
              <a:latin typeface="Times New Roman" pitchFamily="18" charset="0"/>
            </a:endParaRPr>
          </a:p>
          <a:p>
            <a:endParaRPr lang="en-US"/>
          </a:p>
        </p:txBody>
      </p:sp>
      <p:pic>
        <p:nvPicPr>
          <p:cNvPr id="5" name="Picture 6"/>
          <p:cNvPicPr>
            <a:picLocks noChangeAspect="1" noChangeArrowheads="1"/>
          </p:cNvPicPr>
          <p:nvPr/>
        </p:nvPicPr>
        <p:blipFill>
          <a:blip r:embed="rId2" cstate="print"/>
          <a:srcRect/>
          <a:stretch>
            <a:fillRect/>
          </a:stretch>
        </p:blipFill>
        <p:spPr bwMode="auto">
          <a:xfrm>
            <a:off x="609600" y="3886200"/>
            <a:ext cx="7669212" cy="2516187"/>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TRANSMISSION MODES</a:t>
            </a:r>
          </a:p>
        </p:txBody>
      </p:sp>
      <p:sp>
        <p:nvSpPr>
          <p:cNvPr id="3" name="Content Placeholder 2"/>
          <p:cNvSpPr>
            <a:spLocks noGrp="1"/>
          </p:cNvSpPr>
          <p:nvPr>
            <p:ph idx="1"/>
          </p:nvPr>
        </p:nvSpPr>
        <p:spPr/>
        <p:txBody>
          <a:bodyPr/>
          <a:lstStyle/>
          <a:p>
            <a:r>
              <a:rPr lang="en-US">
                <a:latin typeface="Times New Roman" pitchFamily="18" charset="0"/>
              </a:rPr>
              <a:t>The transmission of binary data across a link can be accomplished in either parallel or serial mode. </a:t>
            </a:r>
          </a:p>
          <a:p>
            <a:endParaRPr lang="en-US">
              <a:latin typeface="Times New Roman" pitchFamily="18" charset="0"/>
            </a:endParaRPr>
          </a:p>
          <a:p>
            <a:r>
              <a:rPr lang="en-US">
                <a:latin typeface="Times New Roman" pitchFamily="18" charset="0"/>
              </a:rPr>
              <a:t>In parallel mode, multiple bits are sent with each clock tick. </a:t>
            </a:r>
          </a:p>
          <a:p>
            <a:endParaRPr lang="en-US">
              <a:latin typeface="Times New Roman" pitchFamily="18" charset="0"/>
            </a:endParaRPr>
          </a:p>
          <a:p>
            <a:r>
              <a:rPr lang="en-US">
                <a:latin typeface="Times New Roman" pitchFamily="18" charset="0"/>
              </a:rPr>
              <a:t>In serial mode, 1 bit is sent with each clock tick. </a:t>
            </a:r>
          </a:p>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Data Transmission and Modes</a:t>
            </a:r>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540947"/>
            <a:ext cx="8229600" cy="2995305"/>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Parallel Transmission</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639944"/>
            <a:ext cx="8229600" cy="4797312"/>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Parallel Transmission</a:t>
            </a:r>
            <a:endParaRPr lang="en-US"/>
          </a:p>
        </p:txBody>
      </p:sp>
      <p:sp>
        <p:nvSpPr>
          <p:cNvPr id="3" name="Content Placeholder 2"/>
          <p:cNvSpPr>
            <a:spLocks noGrp="1"/>
          </p:cNvSpPr>
          <p:nvPr>
            <p:ph idx="1"/>
          </p:nvPr>
        </p:nvSpPr>
        <p:spPr/>
        <p:txBody>
          <a:bodyPr/>
          <a:lstStyle/>
          <a:p>
            <a:r>
              <a:rPr lang="en-US"/>
              <a:t>It involves simultaneous transmission of N bits over N different channels.</a:t>
            </a:r>
          </a:p>
          <a:p>
            <a:endParaRPr lang="en-US"/>
          </a:p>
          <a:p>
            <a:pPr eaLnBrk="0" hangingPunct="0"/>
            <a:r>
              <a:rPr lang="en-US"/>
              <a:t>The </a:t>
            </a:r>
            <a:r>
              <a:rPr lang="en-US" b="1"/>
              <a:t>advantage</a:t>
            </a:r>
            <a:r>
              <a:rPr lang="en-US"/>
              <a:t> of parallel transmission is speed. parallel transmission can increase the transfer speed by a factor of N over serial transmission. </a:t>
            </a:r>
          </a:p>
          <a:p>
            <a:pPr eaLnBrk="0" hangingPunct="0"/>
            <a:endParaRPr lang="en-US"/>
          </a:p>
          <a:p>
            <a:r>
              <a:rPr lang="en-US"/>
              <a:t>But there is a significant </a:t>
            </a:r>
            <a:r>
              <a:rPr lang="en-US" b="1"/>
              <a:t>disadvantage</a:t>
            </a:r>
            <a:r>
              <a:rPr lang="en-US"/>
              <a:t>: cost. </a:t>
            </a:r>
          </a:p>
          <a:p>
            <a:pPr lvl="1"/>
            <a:r>
              <a:rPr lang="en-US"/>
              <a:t>Parallel transmission requires n communication lines (wires in the example) to transmit the data stream.</a:t>
            </a:r>
          </a:p>
          <a:p>
            <a:pPr lvl="1"/>
            <a:r>
              <a:rPr lang="en-US"/>
              <a:t>Because this is expensive, parallel transmission is usually limited to short distances. </a:t>
            </a:r>
          </a:p>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Serial Transmission</a:t>
            </a:r>
            <a:endParaRPr lang="en-US"/>
          </a:p>
        </p:txBody>
      </p:sp>
      <p:pic>
        <p:nvPicPr>
          <p:cNvPr id="4" name="Picture 6"/>
          <p:cNvPicPr>
            <a:picLocks noChangeAspect="1" noChangeArrowheads="1"/>
          </p:cNvPicPr>
          <p:nvPr/>
        </p:nvPicPr>
        <p:blipFill>
          <a:blip r:embed="rId2" cstate="print"/>
          <a:srcRect/>
          <a:stretch>
            <a:fillRect/>
          </a:stretch>
        </p:blipFill>
        <p:spPr bwMode="auto">
          <a:xfrm>
            <a:off x="990600" y="1981200"/>
            <a:ext cx="6608763" cy="3394075"/>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Serial Transmission</a:t>
            </a:r>
            <a:endParaRPr lang="en-US"/>
          </a:p>
        </p:txBody>
      </p:sp>
      <p:sp>
        <p:nvSpPr>
          <p:cNvPr id="3" name="Content Placeholder 2"/>
          <p:cNvSpPr>
            <a:spLocks noGrp="1"/>
          </p:cNvSpPr>
          <p:nvPr>
            <p:ph idx="1"/>
          </p:nvPr>
        </p:nvSpPr>
        <p:spPr/>
        <p:txBody>
          <a:bodyPr>
            <a:normAutofit lnSpcReduction="10000"/>
          </a:bodyPr>
          <a:lstStyle/>
          <a:p>
            <a:r>
              <a:rPr lang="en-US"/>
              <a:t>Data is transmitted serially, </a:t>
            </a:r>
            <a:r>
              <a:rPr lang="en-US" err="1"/>
              <a:t>i.e</a:t>
            </a:r>
            <a:r>
              <a:rPr lang="en-US"/>
              <a:t> bit by bit (one bit at a time).</a:t>
            </a:r>
          </a:p>
          <a:p>
            <a:endParaRPr lang="en-US"/>
          </a:p>
          <a:p>
            <a:r>
              <a:rPr lang="en-US"/>
              <a:t>Single channel is required.</a:t>
            </a:r>
          </a:p>
          <a:p>
            <a:endParaRPr lang="en-US"/>
          </a:p>
          <a:p>
            <a:r>
              <a:rPr lang="en-US"/>
              <a:t>The </a:t>
            </a:r>
            <a:r>
              <a:rPr lang="en-US" b="1"/>
              <a:t>advantage</a:t>
            </a:r>
            <a:r>
              <a:rPr lang="en-US"/>
              <a:t> of serial over parallel transmission is that with only one communication channel, serial transmission reduces the cost of transmission over parallel by roughly a factor of N. </a:t>
            </a:r>
          </a:p>
          <a:p>
            <a:endParaRPr lang="en-US"/>
          </a:p>
          <a:p>
            <a:r>
              <a:rPr lang="en-US"/>
              <a:t>Since communication within device is parallel, so a conversion device is required ( parallel-to-serial) and (serial to parallel)</a:t>
            </a:r>
            <a:endParaRPr lang="en-MY"/>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Asynchronous Transmission</a:t>
            </a: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433176"/>
            <a:ext cx="8229600" cy="3210848"/>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38200"/>
          </a:xfrm>
        </p:spPr>
        <p:txBody>
          <a:bodyPr/>
          <a:lstStyle/>
          <a:p>
            <a:r>
              <a:rPr lang="en-US" b="1"/>
              <a:t>Asynchronous Transmission</a:t>
            </a:r>
            <a:endParaRPr lang="en-US"/>
          </a:p>
        </p:txBody>
      </p:sp>
      <p:sp>
        <p:nvSpPr>
          <p:cNvPr id="3" name="Content Placeholder 2"/>
          <p:cNvSpPr>
            <a:spLocks noGrp="1"/>
          </p:cNvSpPr>
          <p:nvPr>
            <p:ph idx="1"/>
          </p:nvPr>
        </p:nvSpPr>
        <p:spPr>
          <a:xfrm>
            <a:off x="457200" y="1371600"/>
            <a:ext cx="8534400" cy="5257800"/>
          </a:xfrm>
        </p:spPr>
        <p:txBody>
          <a:bodyPr>
            <a:normAutofit fontScale="92500" lnSpcReduction="20000"/>
          </a:bodyPr>
          <a:lstStyle/>
          <a:p>
            <a:r>
              <a:rPr lang="en-US"/>
              <a:t>Asynchronous transmission is so named because the timing of a signal is unimportant.</a:t>
            </a:r>
          </a:p>
          <a:p>
            <a:endParaRPr lang="en-US"/>
          </a:p>
          <a:p>
            <a:r>
              <a:rPr lang="en-US"/>
              <a:t>Instead, information is received and translated by agreed upon patterns. </a:t>
            </a:r>
          </a:p>
          <a:p>
            <a:endParaRPr lang="en-US"/>
          </a:p>
          <a:p>
            <a:r>
              <a:rPr lang="en-US"/>
              <a:t>As long as those patterns are followed, the receiving device can retrieve the information without regard to the rhythm in which it is sent. </a:t>
            </a:r>
          </a:p>
          <a:p>
            <a:endParaRPr lang="en-US"/>
          </a:p>
          <a:p>
            <a:r>
              <a:rPr lang="en-US"/>
              <a:t>Patterns are based on grouping the bit stream into bytes.</a:t>
            </a:r>
          </a:p>
          <a:p>
            <a:endParaRPr lang="en-US"/>
          </a:p>
          <a:p>
            <a:r>
              <a:rPr lang="en-US"/>
              <a:t>Each group, usually </a:t>
            </a:r>
            <a:r>
              <a:rPr lang="en-US" b="1"/>
              <a:t>8 bits, is sent along the link as a unit</a:t>
            </a:r>
            <a:r>
              <a:rPr lang="en-US"/>
              <a:t>.</a:t>
            </a:r>
          </a:p>
          <a:p>
            <a:endParaRPr lang="en-US"/>
          </a:p>
          <a:p>
            <a:r>
              <a:rPr lang="en-US"/>
              <a:t>The sending system handles each group independently, relaying it to the link whenever ready, without regard to a timer. </a:t>
            </a:r>
            <a:endParaRPr lang="en-MY"/>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Why NRZ?</a:t>
            </a:r>
          </a:p>
        </p:txBody>
      </p:sp>
      <p:sp>
        <p:nvSpPr>
          <p:cNvPr id="3" name="Content Placeholder 2"/>
          <p:cNvSpPr>
            <a:spLocks noGrp="1"/>
          </p:cNvSpPr>
          <p:nvPr>
            <p:ph idx="1"/>
          </p:nvPr>
        </p:nvSpPr>
        <p:spPr/>
        <p:txBody>
          <a:bodyPr/>
          <a:lstStyle/>
          <a:p>
            <a:r>
              <a:rPr lang="en-US"/>
              <a:t>The signal Level does not return to Zero at the middle of bit.</a:t>
            </a:r>
          </a:p>
          <a:p>
            <a:endParaRPr lang="en-US"/>
          </a:p>
          <a:p>
            <a:pPr>
              <a:lnSpc>
                <a:spcPct val="90000"/>
              </a:lnSpc>
            </a:pPr>
            <a:r>
              <a:rPr lang="en-US"/>
              <a:t>Compared with its polar counterpart, this scheme is very costly. </a:t>
            </a:r>
          </a:p>
          <a:p>
            <a:pPr>
              <a:lnSpc>
                <a:spcPct val="90000"/>
              </a:lnSpc>
            </a:pPr>
            <a:endParaRPr lang="en-US"/>
          </a:p>
          <a:p>
            <a:pPr>
              <a:lnSpc>
                <a:spcPct val="90000"/>
              </a:lnSpc>
            </a:pPr>
            <a:r>
              <a:rPr lang="en-US"/>
              <a:t>The power needed to send 1 bit is double that for polar NRZ.</a:t>
            </a:r>
          </a:p>
          <a:p>
            <a:pPr>
              <a:lnSpc>
                <a:spcPct val="90000"/>
              </a:lnSpc>
            </a:pPr>
            <a:endParaRPr lang="en-US"/>
          </a:p>
          <a:p>
            <a:pPr>
              <a:lnSpc>
                <a:spcPct val="90000"/>
              </a:lnSpc>
            </a:pPr>
            <a:r>
              <a:rPr lang="en-US"/>
              <a:t>For this reason, this scheme is normally not used in data communications today.</a:t>
            </a:r>
          </a:p>
          <a:p>
            <a:r>
              <a:rPr lang="en-US"/>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b="1"/>
              <a:t>Asynchronous Transmission</a:t>
            </a:r>
            <a:endParaRPr lang="en-US"/>
          </a:p>
        </p:txBody>
      </p:sp>
      <p:sp>
        <p:nvSpPr>
          <p:cNvPr id="3" name="Content Placeholder 2"/>
          <p:cNvSpPr>
            <a:spLocks noGrp="1"/>
          </p:cNvSpPr>
          <p:nvPr>
            <p:ph idx="1"/>
          </p:nvPr>
        </p:nvSpPr>
        <p:spPr>
          <a:xfrm>
            <a:off x="381000" y="1371600"/>
            <a:ext cx="8610600" cy="5486400"/>
          </a:xfrm>
        </p:spPr>
        <p:txBody>
          <a:bodyPr vert="horz" lIns="91440" tIns="45720" rIns="91440" bIns="45720" rtlCol="0" anchor="t">
            <a:normAutofit fontScale="92500" lnSpcReduction="10000"/>
          </a:bodyPr>
          <a:lstStyle/>
          <a:p>
            <a:r>
              <a:rPr lang="en-US" sz="2200"/>
              <a:t>In asynchronous transmission, we send 1 start bit (0) at the beginning and 1 stop bits (1) at the end of each byte.</a:t>
            </a:r>
          </a:p>
          <a:p>
            <a:endParaRPr lang="en-US" sz="2200"/>
          </a:p>
          <a:p>
            <a:r>
              <a:rPr lang="en-US" sz="2200"/>
              <a:t>There may be a gap between each byte which indicates that there is no data being transmitted by the sender.</a:t>
            </a:r>
          </a:p>
          <a:p>
            <a:endParaRPr lang="en-US" sz="2200"/>
          </a:p>
          <a:p>
            <a:r>
              <a:rPr lang="en-US" sz="2200" b="1"/>
              <a:t>Advantage:  </a:t>
            </a:r>
          </a:p>
          <a:p>
            <a:pPr lvl="1"/>
            <a:r>
              <a:rPr lang="en-US" sz="2200"/>
              <a:t>It is cheap</a:t>
            </a:r>
          </a:p>
          <a:p>
            <a:pPr lvl="1"/>
            <a:r>
              <a:rPr lang="en-US" sz="2200"/>
              <a:t>Can be used for  low speed communication (For example, the connection of a keyboard to a computer ) A user types only one character at a time, types extremely slowly in data processing terms, and leaves unpredictable gaps of time between each character. </a:t>
            </a:r>
          </a:p>
          <a:p>
            <a:pPr lvl="1"/>
            <a:endParaRPr lang="en-US" sz="2200"/>
          </a:p>
          <a:p>
            <a:r>
              <a:rPr lang="en-US" sz="2200" b="1"/>
              <a:t>Disadvantage: </a:t>
            </a:r>
          </a:p>
          <a:p>
            <a:pPr lvl="1"/>
            <a:r>
              <a:rPr lang="en-US" sz="2200"/>
              <a:t>The addition of stop and start bits and the insertion of gaps into the bit stream make asynchronous transmission slower. </a:t>
            </a:r>
            <a:endParaRPr lang="en-US" sz="2200">
              <a:cs typeface="Arial"/>
            </a:endParaRPr>
          </a:p>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Synchronous Transmission</a:t>
            </a:r>
            <a:endParaRPr lang="en-US"/>
          </a:p>
        </p:txBody>
      </p:sp>
      <p:pic>
        <p:nvPicPr>
          <p:cNvPr id="4" name="Picture 7"/>
          <p:cNvPicPr>
            <a:picLocks noGrp="1" noChangeAspect="1" noChangeArrowheads="1"/>
          </p:cNvPicPr>
          <p:nvPr>
            <p:ph idx="1"/>
          </p:nvPr>
        </p:nvPicPr>
        <p:blipFill>
          <a:blip r:embed="rId2" cstate="print"/>
          <a:srcRect/>
          <a:stretch>
            <a:fillRect/>
          </a:stretch>
        </p:blipFill>
        <p:spPr bwMode="auto">
          <a:xfrm>
            <a:off x="457200" y="2972203"/>
            <a:ext cx="8229600" cy="2132793"/>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Synchronous Transmission</a:t>
            </a:r>
            <a:endParaRPr lang="en-US"/>
          </a:p>
        </p:txBody>
      </p:sp>
      <p:sp>
        <p:nvSpPr>
          <p:cNvPr id="3" name="Content Placeholder 2"/>
          <p:cNvSpPr>
            <a:spLocks noGrp="1"/>
          </p:cNvSpPr>
          <p:nvPr>
            <p:ph idx="1"/>
          </p:nvPr>
        </p:nvSpPr>
        <p:spPr>
          <a:xfrm>
            <a:off x="381000" y="1524000"/>
            <a:ext cx="8458200" cy="5105400"/>
          </a:xfrm>
        </p:spPr>
        <p:txBody>
          <a:bodyPr>
            <a:normAutofit/>
          </a:bodyPr>
          <a:lstStyle/>
          <a:p>
            <a:pPr eaLnBrk="0" hangingPunct="0"/>
            <a:r>
              <a:rPr lang="en-US" sz="2200"/>
              <a:t>In synchronous transmission, we send bits one after another without start or stop bits or gaps. </a:t>
            </a:r>
          </a:p>
          <a:p>
            <a:pPr eaLnBrk="0" hangingPunct="0"/>
            <a:r>
              <a:rPr lang="en-US" sz="2200"/>
              <a:t>It is the responsibility of the receiver to group the bits.</a:t>
            </a:r>
          </a:p>
          <a:p>
            <a:pPr eaLnBrk="0" hangingPunct="0"/>
            <a:endParaRPr lang="en-US" sz="2200"/>
          </a:p>
          <a:p>
            <a:pPr eaLnBrk="0" hangingPunct="0"/>
            <a:r>
              <a:rPr lang="en-US" sz="2200" b="1"/>
              <a:t>Timing</a:t>
            </a:r>
            <a:r>
              <a:rPr lang="en-US" sz="2200"/>
              <a:t> becomes very important, therefore, because the accuracy of the received information is completely dependent on the ability of the receiving device to keep an accurate count of the bits as they come in. </a:t>
            </a:r>
          </a:p>
          <a:p>
            <a:pPr eaLnBrk="0" hangingPunct="0"/>
            <a:endParaRPr lang="en-US" sz="2200"/>
          </a:p>
          <a:p>
            <a:pPr eaLnBrk="0" hangingPunct="0"/>
            <a:r>
              <a:rPr lang="en-US" sz="2200"/>
              <a:t>The </a:t>
            </a:r>
            <a:r>
              <a:rPr lang="en-US" sz="2200" b="1"/>
              <a:t>advantage</a:t>
            </a:r>
            <a:r>
              <a:rPr lang="en-US" sz="2200"/>
              <a:t> of synchronous transmission is speed. </a:t>
            </a:r>
          </a:p>
          <a:p>
            <a:pPr lvl="1" eaLnBrk="0" hangingPunct="0"/>
            <a:r>
              <a:rPr lang="en-US" sz="1800"/>
              <a:t>With no extra bits or gaps, synchronous transmission is faster than asynchronous transmission.</a:t>
            </a:r>
          </a:p>
          <a:p>
            <a:pPr lvl="1" eaLnBrk="0" hangingPunct="0"/>
            <a:r>
              <a:rPr lang="en-US" sz="1800"/>
              <a:t>For this reason, it is more useful for high-speed applications such as the transmission of data from one computer to another.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6398-D6E4-774A-BBF6-64B98EA9CD3E}"/>
              </a:ext>
            </a:extLst>
          </p:cNvPr>
          <p:cNvSpPr>
            <a:spLocks noGrp="1"/>
          </p:cNvSpPr>
          <p:nvPr>
            <p:ph type="title"/>
          </p:nvPr>
        </p:nvSpPr>
        <p:spPr/>
        <p:txBody>
          <a:bodyPr/>
          <a:lstStyle/>
          <a:p>
            <a:r>
              <a:rPr lang="en-GB">
                <a:cs typeface="Arial"/>
              </a:rPr>
              <a:t>ISOCHRONOUS TRANSMISSION</a:t>
            </a:r>
            <a:endParaRPr lang="en-GB"/>
          </a:p>
        </p:txBody>
      </p:sp>
      <p:sp>
        <p:nvSpPr>
          <p:cNvPr id="3" name="Content Placeholder 2">
            <a:extLst>
              <a:ext uri="{FF2B5EF4-FFF2-40B4-BE49-F238E27FC236}">
                <a16:creationId xmlns:a16="http://schemas.microsoft.com/office/drawing/2014/main" id="{0E54B62E-AEF1-9B50-BAFE-DB3E04B44975}"/>
              </a:ext>
            </a:extLst>
          </p:cNvPr>
          <p:cNvSpPr>
            <a:spLocks noGrp="1"/>
          </p:cNvSpPr>
          <p:nvPr>
            <p:ph idx="1"/>
          </p:nvPr>
        </p:nvSpPr>
        <p:spPr/>
        <p:txBody>
          <a:bodyPr vert="horz" lIns="91440" tIns="45720" rIns="91440" bIns="45720" rtlCol="0" anchor="t">
            <a:normAutofit fontScale="92500" lnSpcReduction="10000"/>
          </a:bodyPr>
          <a:lstStyle/>
          <a:p>
            <a:r>
              <a:rPr lang="en-GB">
                <a:cs typeface="Arial"/>
              </a:rPr>
              <a:t>When uneven delays between frames are not acceptable , the synchronous transmission fails. </a:t>
            </a:r>
          </a:p>
          <a:p>
            <a:endParaRPr lang="en-GB">
              <a:cs typeface="Arial"/>
            </a:endParaRPr>
          </a:p>
          <a:p>
            <a:r>
              <a:rPr lang="en-GB">
                <a:cs typeface="Arial"/>
              </a:rPr>
              <a:t>Example Frame rate for TV broadcast. Each frame should be viewed at the same rate.</a:t>
            </a:r>
          </a:p>
          <a:p>
            <a:endParaRPr lang="en-GB">
              <a:cs typeface="Arial"/>
            </a:endParaRPr>
          </a:p>
          <a:p>
            <a:r>
              <a:rPr lang="en-GB">
                <a:cs typeface="Arial"/>
              </a:rPr>
              <a:t>Ther should not be any delays between frames.</a:t>
            </a:r>
          </a:p>
          <a:p>
            <a:endParaRPr lang="en-GB">
              <a:cs typeface="Arial"/>
            </a:endParaRPr>
          </a:p>
          <a:p>
            <a:r>
              <a:rPr lang="en-GB">
                <a:cs typeface="Arial"/>
              </a:rPr>
              <a:t>For this type of application , synchronization between characters is not enough : the entire stream must be synchronized.</a:t>
            </a:r>
          </a:p>
          <a:p>
            <a:endParaRPr lang="en-GB">
              <a:cs typeface="Arial"/>
            </a:endParaRPr>
          </a:p>
          <a:p>
            <a:r>
              <a:rPr lang="en-GB">
                <a:cs typeface="Arial"/>
              </a:rPr>
              <a:t>To achieve we use  </a:t>
            </a:r>
            <a:r>
              <a:rPr lang="en-GB">
                <a:ea typeface="+mn-lt"/>
                <a:cs typeface="+mn-lt"/>
              </a:rPr>
              <a:t>ISOCHRONOUS TRANSMISSION</a:t>
            </a:r>
          </a:p>
        </p:txBody>
      </p:sp>
    </p:spTree>
    <p:extLst>
      <p:ext uri="{BB962C8B-B14F-4D97-AF65-F5344CB8AC3E}">
        <p14:creationId xmlns:p14="http://schemas.microsoft.com/office/powerpoint/2010/main" val="25330956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a:t>
            </a:r>
          </a:p>
        </p:txBody>
      </p:sp>
      <p:sp>
        <p:nvSpPr>
          <p:cNvPr id="3" name="Content Placeholder 2"/>
          <p:cNvSpPr>
            <a:spLocks noGrp="1"/>
          </p:cNvSpPr>
          <p:nvPr>
            <p:ph idx="1"/>
          </p:nvPr>
        </p:nvSpPr>
        <p:spPr/>
        <p:txBody>
          <a:bodyPr/>
          <a:lstStyle/>
          <a:p>
            <a:pPr algn="just"/>
            <a:endParaRPr lang="en-IN"/>
          </a:p>
          <a:p>
            <a:pPr algn="just"/>
            <a:endParaRPr lang="en-IN"/>
          </a:p>
          <a:p>
            <a:pPr algn="just"/>
            <a:r>
              <a:rPr lang="en-IN"/>
              <a:t>Data Communication and Networking, </a:t>
            </a:r>
            <a:r>
              <a:rPr lang="en-IN" err="1"/>
              <a:t>Behrouz</a:t>
            </a:r>
            <a:r>
              <a:rPr lang="en-IN"/>
              <a:t> A </a:t>
            </a:r>
            <a:r>
              <a:rPr lang="en-IN" err="1"/>
              <a:t>Forouzan</a:t>
            </a:r>
            <a:r>
              <a:rPr lang="en-IN"/>
              <a:t> (4</a:t>
            </a:r>
            <a:r>
              <a:rPr lang="en-IN" baseline="30000"/>
              <a:t>th</a:t>
            </a:r>
            <a:r>
              <a:rPr lang="en-IN"/>
              <a:t> Edition)</a:t>
            </a:r>
          </a:p>
        </p:txBody>
      </p:sp>
    </p:spTree>
    <p:extLst>
      <p:ext uri="{BB962C8B-B14F-4D97-AF65-F5344CB8AC3E}">
        <p14:creationId xmlns:p14="http://schemas.microsoft.com/office/powerpoint/2010/main" val="3765104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buNone/>
          <a:defRPr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BADF118D47C24D973E86E29A9D1B50" ma:contentTypeVersion="4" ma:contentTypeDescription="Create a new document." ma:contentTypeScope="" ma:versionID="d947f4c59111bc7592d2e5f49dda2e67">
  <xsd:schema xmlns:xsd="http://www.w3.org/2001/XMLSchema" xmlns:xs="http://www.w3.org/2001/XMLSchema" xmlns:p="http://schemas.microsoft.com/office/2006/metadata/properties" xmlns:ns2="c8eb026a-9758-4467-9be3-ee7929f63633" xmlns:ns3="42fd2a6b-1b56-41c9-b041-c9884e535a3b" targetNamespace="http://schemas.microsoft.com/office/2006/metadata/properties" ma:root="true" ma:fieldsID="26338e03cf6ecb15b593b3e0a0fcbfaa" ns2:_="" ns3:_="">
    <xsd:import namespace="c8eb026a-9758-4467-9be3-ee7929f63633"/>
    <xsd:import namespace="42fd2a6b-1b56-41c9-b041-c9884e535a3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b026a-9758-4467-9be3-ee7929f636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2fd2a6b-1b56-41c9-b041-c9884e535a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3A2AE2-9385-49DD-BB8F-1974599C40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130ACB-2A7B-411F-B9E7-CC9E4EEF49EB}">
  <ds:schemaRefs>
    <ds:schemaRef ds:uri="http://schemas.microsoft.com/sharepoint/v3/contenttype/forms"/>
  </ds:schemaRefs>
</ds:datastoreItem>
</file>

<file path=customXml/itemProps3.xml><?xml version="1.0" encoding="utf-8"?>
<ds:datastoreItem xmlns:ds="http://schemas.openxmlformats.org/officeDocument/2006/customXml" ds:itemID="{CFD1869B-B6B4-448E-9057-05B32ACF4806}">
  <ds:schemaRefs>
    <ds:schemaRef ds:uri="42fd2a6b-1b56-41c9-b041-c9884e535a3b"/>
    <ds:schemaRef ds:uri="c8eb026a-9758-4467-9be3-ee7929f636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94</Slides>
  <Notes>0</Notes>
  <HiddenSlides>0</HiddenSlide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Clarity</vt:lpstr>
      <vt:lpstr>Chapter 3: Digital transmission</vt:lpstr>
      <vt:lpstr>Introduction</vt:lpstr>
      <vt:lpstr>Introduction</vt:lpstr>
      <vt:lpstr>DIGITAL-TO-DIGITAL CONVERSION</vt:lpstr>
      <vt:lpstr>Line Coding</vt:lpstr>
      <vt:lpstr>Line coding Schemes</vt:lpstr>
      <vt:lpstr>Unipolar</vt:lpstr>
      <vt:lpstr>Example</vt:lpstr>
      <vt:lpstr>Why NRZ?</vt:lpstr>
      <vt:lpstr>Types of Polar Encoding</vt:lpstr>
      <vt:lpstr>Non-Return to Zero (NRZ)</vt:lpstr>
      <vt:lpstr>NRZ-Level (NRZ-L)</vt:lpstr>
      <vt:lpstr>NRZ-Invert (NRZ-I)</vt:lpstr>
      <vt:lpstr>Characteristics of Line Encoding</vt:lpstr>
      <vt:lpstr>Signal element  vs. Data element</vt:lpstr>
      <vt:lpstr>Signal element versus data element</vt:lpstr>
      <vt:lpstr>Data rate vs. Signal rate</vt:lpstr>
      <vt:lpstr>PowerPoint Presentation</vt:lpstr>
      <vt:lpstr>Example</vt:lpstr>
      <vt:lpstr>Baseline Wandering</vt:lpstr>
      <vt:lpstr>DC Component</vt:lpstr>
      <vt:lpstr>Self-Synchronization</vt:lpstr>
      <vt:lpstr>Issues</vt:lpstr>
      <vt:lpstr>Polar - RZ</vt:lpstr>
      <vt:lpstr>Polar - RZ</vt:lpstr>
      <vt:lpstr>Polar - Biphase: Manchester</vt:lpstr>
      <vt:lpstr>Manchester</vt:lpstr>
      <vt:lpstr>Polar – Biphase : Differential Manchester </vt:lpstr>
      <vt:lpstr>Differential Manchester</vt:lpstr>
      <vt:lpstr>Manchester and Differential Manchester</vt:lpstr>
      <vt:lpstr>Problem</vt:lpstr>
      <vt:lpstr>Bipolar - Alternate Mark Inversion (AMI)</vt:lpstr>
      <vt:lpstr>Bipolar - Alternate Mark Inversion (AMI)</vt:lpstr>
      <vt:lpstr>Bipolar - Alternate Mark Inversion (AMI)</vt:lpstr>
      <vt:lpstr>Bipolar - Pseudoternary</vt:lpstr>
      <vt:lpstr>Bipolar - Pseudoternary</vt:lpstr>
      <vt:lpstr>Bipolar schemes: AMI and pseudoternary</vt:lpstr>
      <vt:lpstr>Multilevel Schemes</vt:lpstr>
      <vt:lpstr>PowerPoint Presentation</vt:lpstr>
      <vt:lpstr>Multilevel Schemes</vt:lpstr>
      <vt:lpstr>Multilevel: 2B1Q scheme</vt:lpstr>
      <vt:lpstr>Multilevel: 2B1Q scheme</vt:lpstr>
      <vt:lpstr>Multilevel: 8B6T scheme</vt:lpstr>
      <vt:lpstr>Multilevel: 8B6T scheme</vt:lpstr>
      <vt:lpstr>4D-PAM5</vt:lpstr>
      <vt:lpstr>4D-PAM5 (8B4Q)</vt:lpstr>
      <vt:lpstr>Multitransition: MLT-3 scheme</vt:lpstr>
      <vt:lpstr>Multitransition: MLT-3 scheme</vt:lpstr>
      <vt:lpstr>Multitransition: MLT-3 scheme</vt:lpstr>
      <vt:lpstr>Exercise</vt:lpstr>
      <vt:lpstr>Scrambling</vt:lpstr>
      <vt:lpstr>Scrambling</vt:lpstr>
      <vt:lpstr>B8ZS Scrambling Techniques</vt:lpstr>
      <vt:lpstr>Two cases of B8ZS scrambling technique</vt:lpstr>
      <vt:lpstr>HDB3 Scrambling Techniques</vt:lpstr>
      <vt:lpstr>HDB3 Scrambling Techniques</vt:lpstr>
      <vt:lpstr>Block Coding</vt:lpstr>
      <vt:lpstr>Block Coding</vt:lpstr>
      <vt:lpstr>PowerPoint Presentation</vt:lpstr>
      <vt:lpstr>Using block coding 4B/5B with NRZ-I line coding scheme</vt:lpstr>
      <vt:lpstr>4B/5B mapping codes</vt:lpstr>
      <vt:lpstr>4B/5B</vt:lpstr>
      <vt:lpstr>ANALOG-TO-DIGITAL CONVERSION</vt:lpstr>
      <vt:lpstr>Pulse Code Modulation (PCM)</vt:lpstr>
      <vt:lpstr>Pulse Code Modulation (PCM)</vt:lpstr>
      <vt:lpstr>Sampling</vt:lpstr>
      <vt:lpstr>Sampling Methods</vt:lpstr>
      <vt:lpstr>Sampling Methods</vt:lpstr>
      <vt:lpstr>How to decide the sampling rate (Ts)</vt:lpstr>
      <vt:lpstr>Quantization</vt:lpstr>
      <vt:lpstr>Steps of Quantization</vt:lpstr>
      <vt:lpstr>Quantization Levels</vt:lpstr>
      <vt:lpstr>Quantization Zones</vt:lpstr>
      <vt:lpstr>Assigning Codes to Zones</vt:lpstr>
      <vt:lpstr>Quantization and encoding of a sampled signal</vt:lpstr>
      <vt:lpstr>Quantization Error</vt:lpstr>
      <vt:lpstr>Bit rate requirements of PCM</vt:lpstr>
      <vt:lpstr>Delta Modulation</vt:lpstr>
      <vt:lpstr>The process of delta modulation</vt:lpstr>
      <vt:lpstr>Delta modulation components</vt:lpstr>
      <vt:lpstr>Delta modulation components</vt:lpstr>
      <vt:lpstr>TRANSMISSION MODES</vt:lpstr>
      <vt:lpstr>Data Transmission and Modes</vt:lpstr>
      <vt:lpstr>Parallel Transmission</vt:lpstr>
      <vt:lpstr>Parallel Transmission</vt:lpstr>
      <vt:lpstr>Serial Transmission</vt:lpstr>
      <vt:lpstr>Serial Transmission</vt:lpstr>
      <vt:lpstr>Asynchronous Transmission</vt:lpstr>
      <vt:lpstr>Asynchronous Transmission</vt:lpstr>
      <vt:lpstr>Asynchronous Transmission</vt:lpstr>
      <vt:lpstr>Synchronous Transmission</vt:lpstr>
      <vt:lpstr>Synchronous Transmission</vt:lpstr>
      <vt:lpstr>ISOCHRONOUS TRANSMISSION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shekhar Mani Pradhan</dc:creator>
  <cp:revision>1</cp:revision>
  <dcterms:created xsi:type="dcterms:W3CDTF">2020-08-09T05:29:15Z</dcterms:created>
  <dcterms:modified xsi:type="dcterms:W3CDTF">2022-10-14T05:58:02Z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0x01010001BADF118D47C24D973E86E29A9D1B50</vt:lpwstr>
  </property>
  <property fmtid="{D5CDD505-2E9C-101B-9397-08002B2CF9AE}" pid="3" name="Order">
    <vt:r8>3000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