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57" r:id="rId3"/>
    <p:sldId id="258" r:id="rId4"/>
    <p:sldId id="265" r:id="rId5"/>
    <p:sldId id="266" r:id="rId6"/>
    <p:sldId id="267" r:id="rId7"/>
    <p:sldId id="268" r:id="rId8"/>
    <p:sldId id="269" r:id="rId9"/>
    <p:sldId id="270" r:id="rId10"/>
    <p:sldId id="271" r:id="rId11"/>
    <p:sldId id="272" r:id="rId12"/>
    <p:sldId id="273" r:id="rId13"/>
    <p:sldId id="274" r:id="rId14"/>
    <p:sldId id="262" r:id="rId15"/>
    <p:sldId id="263" r:id="rId16"/>
    <p:sldId id="264" r:id="rId17"/>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6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182744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2879459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2531719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791619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658725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520141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77118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8742724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3847264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48063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4.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8350211" y="0"/>
            <a:ext cx="6280189" cy="8229600"/>
          </a:xfrm>
          <a:prstGeom prst="rect">
            <a:avLst/>
          </a:prstGeom>
        </p:spPr>
      </p:pic>
      <p:sp>
        <p:nvSpPr>
          <p:cNvPr id="5" name="Text 1"/>
          <p:cNvSpPr/>
          <p:nvPr/>
        </p:nvSpPr>
        <p:spPr>
          <a:xfrm>
            <a:off x="793790" y="1502926"/>
            <a:ext cx="7556421" cy="2054066"/>
          </a:xfrm>
          <a:prstGeom prst="rect">
            <a:avLst/>
          </a:prstGeom>
          <a:noFill/>
          <a:ln/>
        </p:spPr>
        <p:txBody>
          <a:bodyPr wrap="square" rtlCol="0" anchor="t"/>
          <a:lstStyle/>
          <a:p>
            <a:pPr marL="0" indent="0" algn="ctr">
              <a:lnSpc>
                <a:spcPts val="8087"/>
              </a:lnSpc>
              <a:buNone/>
            </a:pPr>
            <a:r>
              <a:rPr lang="en-US" sz="8000" b="1" kern="0" spc="-129" dirty="0">
                <a:solidFill>
                  <a:srgbClr val="FF8AAF"/>
                </a:solidFill>
                <a:latin typeface="Cambria" panose="02040503050406030204" pitchFamily="18" charset="0"/>
                <a:ea typeface="Cambria" panose="02040503050406030204" pitchFamily="18" charset="0"/>
                <a:cs typeface="Petrona" pitchFamily="34" charset="-120"/>
              </a:rPr>
              <a:t>Pizza Sales Analysis</a:t>
            </a:r>
          </a:p>
        </p:txBody>
      </p:sp>
      <p:sp>
        <p:nvSpPr>
          <p:cNvPr id="6" name="Text 2"/>
          <p:cNvSpPr/>
          <p:nvPr/>
        </p:nvSpPr>
        <p:spPr>
          <a:xfrm>
            <a:off x="1270041" y="3897155"/>
            <a:ext cx="6045160" cy="775454"/>
          </a:xfrm>
          <a:prstGeom prst="rect">
            <a:avLst/>
          </a:prstGeom>
          <a:noFill/>
          <a:ln/>
        </p:spPr>
        <p:txBody>
          <a:bodyPr wrap="square" rtlCol="0" anchor="t"/>
          <a:lstStyle/>
          <a:p>
            <a:pPr marL="0" indent="0" algn="ctr">
              <a:buNone/>
            </a:pPr>
            <a:r>
              <a:rPr lang="en-US" sz="3600" kern="0" spc="-36" dirty="0">
                <a:solidFill>
                  <a:srgbClr val="E0D6DE"/>
                </a:solidFill>
                <a:latin typeface="Cambria" panose="02040503050406030204" pitchFamily="18" charset="0"/>
                <a:ea typeface="Cambria" panose="02040503050406030204" pitchFamily="18" charset="0"/>
                <a:cs typeface="Inter" pitchFamily="34" charset="-120"/>
              </a:rPr>
              <a:t>Conducted using SQL Queries</a:t>
            </a:r>
          </a:p>
        </p:txBody>
      </p:sp>
      <p:sp>
        <p:nvSpPr>
          <p:cNvPr id="11" name="Shape 4">
            <a:extLst>
              <a:ext uri="{FF2B5EF4-FFF2-40B4-BE49-F238E27FC236}">
                <a16:creationId xmlns:a16="http://schemas.microsoft.com/office/drawing/2014/main" id="{17CDE318-8732-D72A-155A-AF8053454F73}"/>
              </a:ext>
            </a:extLst>
          </p:cNvPr>
          <p:cNvSpPr/>
          <p:nvPr/>
        </p:nvSpPr>
        <p:spPr>
          <a:xfrm>
            <a:off x="2183260" y="5281217"/>
            <a:ext cx="456466" cy="431840"/>
          </a:xfrm>
          <a:prstGeom prst="roundRect">
            <a:avLst>
              <a:gd name="adj" fmla="val 23151155"/>
            </a:avLst>
          </a:prstGeom>
          <a:solidFill>
            <a:srgbClr val="C23FC6"/>
          </a:solidFill>
          <a:ln w="7620">
            <a:solidFill>
              <a:srgbClr val="FFFFFF"/>
            </a:solidFill>
            <a:prstDash val="solid"/>
          </a:ln>
        </p:spPr>
        <p:txBody>
          <a:bodyPr/>
          <a:lstStyle/>
          <a:p>
            <a:endParaRPr lang="en-IN" dirty="0"/>
          </a:p>
        </p:txBody>
      </p:sp>
      <p:sp>
        <p:nvSpPr>
          <p:cNvPr id="12" name="Text 5">
            <a:extLst>
              <a:ext uri="{FF2B5EF4-FFF2-40B4-BE49-F238E27FC236}">
                <a16:creationId xmlns:a16="http://schemas.microsoft.com/office/drawing/2014/main" id="{60584CF3-F49E-62FA-D8CB-7724B4AD2F0D}"/>
              </a:ext>
            </a:extLst>
          </p:cNvPr>
          <p:cNvSpPr/>
          <p:nvPr/>
        </p:nvSpPr>
        <p:spPr>
          <a:xfrm>
            <a:off x="2221646" y="5460228"/>
            <a:ext cx="394930" cy="394929"/>
          </a:xfrm>
          <a:prstGeom prst="rect">
            <a:avLst/>
          </a:prstGeom>
          <a:noFill/>
          <a:ln/>
        </p:spPr>
        <p:txBody>
          <a:bodyPr wrap="none" rtlCol="0" anchor="t"/>
          <a:lstStyle/>
          <a:p>
            <a:pPr marL="0" indent="0" algn="ctr">
              <a:lnSpc>
                <a:spcPts val="768"/>
              </a:lnSpc>
              <a:buNone/>
            </a:pPr>
            <a:r>
              <a:rPr lang="en-US" sz="2000" b="1" dirty="0">
                <a:solidFill>
                  <a:srgbClr val="FFFFFF"/>
                </a:solidFill>
                <a:latin typeface="Times New Roman" panose="02020603050405020304" pitchFamily="18" charset="0"/>
                <a:ea typeface="Source Sans Pro" pitchFamily="34" charset="-122"/>
                <a:cs typeface="Times New Roman" panose="02020603050405020304" pitchFamily="18" charset="0"/>
              </a:rPr>
              <a:t>TK</a:t>
            </a:r>
            <a:endParaRPr lang="en-US" sz="2000" b="1" dirty="0">
              <a:latin typeface="Times New Roman" panose="02020603050405020304" pitchFamily="18" charset="0"/>
              <a:cs typeface="Times New Roman" panose="02020603050405020304" pitchFamily="18" charset="0"/>
            </a:endParaRPr>
          </a:p>
        </p:txBody>
      </p:sp>
      <p:sp>
        <p:nvSpPr>
          <p:cNvPr id="13" name="Text 6">
            <a:extLst>
              <a:ext uri="{FF2B5EF4-FFF2-40B4-BE49-F238E27FC236}">
                <a16:creationId xmlns:a16="http://schemas.microsoft.com/office/drawing/2014/main" id="{D9076816-0474-6BDD-AD71-B525D47DA206}"/>
              </a:ext>
            </a:extLst>
          </p:cNvPr>
          <p:cNvSpPr/>
          <p:nvPr/>
        </p:nvSpPr>
        <p:spPr>
          <a:xfrm>
            <a:off x="2743533" y="5244308"/>
            <a:ext cx="3745507" cy="431840"/>
          </a:xfrm>
          <a:prstGeom prst="rect">
            <a:avLst/>
          </a:prstGeom>
          <a:noFill/>
          <a:ln/>
        </p:spPr>
        <p:txBody>
          <a:bodyPr wrap="none" rtlCol="0" anchor="t"/>
          <a:lstStyle/>
          <a:p>
            <a:pPr marL="0" indent="0" algn="l">
              <a:lnSpc>
                <a:spcPts val="3401"/>
              </a:lnSpc>
              <a:buNone/>
            </a:pPr>
            <a:r>
              <a:rPr lang="en-US" sz="2429" b="1" dirty="0">
                <a:solidFill>
                  <a:schemeClr val="bg1"/>
                </a:solidFill>
                <a:latin typeface="Source Sans Pro" pitchFamily="34" charset="0"/>
                <a:ea typeface="Source Sans Pro" pitchFamily="34" charset="-122"/>
                <a:cs typeface="Source Sans Pro" pitchFamily="34" charset="-120"/>
              </a:rPr>
              <a:t>by Tushar </a:t>
            </a:r>
            <a:r>
              <a:rPr lang="en-US" sz="2429" b="1" dirty="0" err="1">
                <a:solidFill>
                  <a:schemeClr val="bg1"/>
                </a:solidFill>
                <a:latin typeface="Source Sans Pro" pitchFamily="34" charset="0"/>
                <a:ea typeface="Source Sans Pro" pitchFamily="34" charset="-122"/>
                <a:cs typeface="Source Sans Pro" pitchFamily="34" charset="-120"/>
              </a:rPr>
              <a:t>Kshirsagar</a:t>
            </a:r>
            <a:endParaRPr lang="en-US" sz="2429"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21275" y="173620"/>
            <a:ext cx="13160415" cy="1145894"/>
          </a:xfrm>
          <a:prstGeom prst="rect">
            <a:avLst/>
          </a:prstGeom>
          <a:noFill/>
          <a:ln/>
        </p:spPr>
        <p:txBody>
          <a:bodyPr wrap="none" rtlCol="0" anchor="t"/>
          <a:lstStyle/>
          <a:p>
            <a:pPr marL="0" indent="0" algn="ctr">
              <a:lnSpc>
                <a:spcPts val="4102"/>
              </a:lnSpc>
              <a:buNone/>
            </a:pPr>
            <a:r>
              <a:rPr lang="en-US" sz="4100" b="1" kern="0" spc="-66" dirty="0">
                <a:solidFill>
                  <a:srgbClr val="FF8AAF"/>
                </a:solidFill>
                <a:latin typeface="Cambria" panose="02040503050406030204" pitchFamily="18" charset="0"/>
                <a:ea typeface="Cambria" panose="02040503050406030204" pitchFamily="18" charset="0"/>
                <a:cs typeface="Petrona" pitchFamily="34" charset="-120"/>
              </a:rPr>
              <a:t>For January, what were the total sales and percentage of </a:t>
            </a:r>
          </a:p>
          <a:p>
            <a:pPr marL="0" indent="0" algn="ctr">
              <a:lnSpc>
                <a:spcPts val="4102"/>
              </a:lnSpc>
              <a:buNone/>
            </a:pPr>
            <a:r>
              <a:rPr lang="en-US" sz="4100" b="1" kern="0" spc="-66" dirty="0">
                <a:solidFill>
                  <a:srgbClr val="FF8AAF"/>
                </a:solidFill>
                <a:latin typeface="Cambria" panose="02040503050406030204" pitchFamily="18" charset="0"/>
                <a:ea typeface="Cambria" panose="02040503050406030204" pitchFamily="18" charset="0"/>
                <a:cs typeface="Petrona" pitchFamily="34" charset="-120"/>
              </a:rPr>
              <a:t>sales for each pizza category?</a:t>
            </a:r>
          </a:p>
        </p:txBody>
      </p:sp>
      <p:sp>
        <p:nvSpPr>
          <p:cNvPr id="23" name="Text 8">
            <a:extLst>
              <a:ext uri="{FF2B5EF4-FFF2-40B4-BE49-F238E27FC236}">
                <a16:creationId xmlns:a16="http://schemas.microsoft.com/office/drawing/2014/main" id="{AF02C169-C0F5-C8E8-C772-9016BC44DCAE}"/>
              </a:ext>
            </a:extLst>
          </p:cNvPr>
          <p:cNvSpPr/>
          <p:nvPr/>
        </p:nvSpPr>
        <p:spPr>
          <a:xfrm>
            <a:off x="9112316" y="1770576"/>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2544369" y="4482208"/>
            <a:ext cx="2896860" cy="659757"/>
          </a:xfrm>
          <a:prstGeom prst="rect">
            <a:avLst/>
          </a:prstGeom>
          <a:noFill/>
          <a:ln/>
        </p:spPr>
        <p:txBody>
          <a:bodyPr wrap="square" rtlCol="0" anchor="ctr"/>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90A59F52-1252-D756-4290-A81B7E611215}"/>
              </a:ext>
            </a:extLst>
          </p:cNvPr>
          <p:cNvPicPr>
            <a:picLocks noChangeAspect="1"/>
          </p:cNvPicPr>
          <p:nvPr/>
        </p:nvPicPr>
        <p:blipFill>
          <a:blip r:embed="rId4"/>
          <a:stretch>
            <a:fillRect/>
          </a:stretch>
        </p:blipFill>
        <p:spPr>
          <a:xfrm>
            <a:off x="6643868" y="2430333"/>
            <a:ext cx="7833756" cy="1887024"/>
          </a:xfrm>
          <a:prstGeom prst="rect">
            <a:avLst/>
          </a:prstGeom>
        </p:spPr>
      </p:pic>
      <p:pic>
        <p:nvPicPr>
          <p:cNvPr id="10" name="Picture 9">
            <a:extLst>
              <a:ext uri="{FF2B5EF4-FFF2-40B4-BE49-F238E27FC236}">
                <a16:creationId xmlns:a16="http://schemas.microsoft.com/office/drawing/2014/main" id="{FDBECA8C-F9DC-A7B8-DA18-BC7BC2FB7201}"/>
              </a:ext>
            </a:extLst>
          </p:cNvPr>
          <p:cNvPicPr>
            <a:picLocks noChangeAspect="1"/>
          </p:cNvPicPr>
          <p:nvPr/>
        </p:nvPicPr>
        <p:blipFill>
          <a:blip r:embed="rId5"/>
          <a:stretch>
            <a:fillRect/>
          </a:stretch>
        </p:blipFill>
        <p:spPr>
          <a:xfrm>
            <a:off x="427494" y="5306815"/>
            <a:ext cx="7130610" cy="1887024"/>
          </a:xfrm>
          <a:prstGeom prst="rect">
            <a:avLst/>
          </a:prstGeom>
        </p:spPr>
      </p:pic>
    </p:spTree>
    <p:extLst>
      <p:ext uri="{BB962C8B-B14F-4D97-AF65-F5344CB8AC3E}">
        <p14:creationId xmlns:p14="http://schemas.microsoft.com/office/powerpoint/2010/main" val="3981914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1085180"/>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What are the top 5 least popular pizza names based on </a:t>
            </a:r>
          </a:p>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total revenue?</a:t>
            </a:r>
          </a:p>
        </p:txBody>
      </p:sp>
      <p:sp>
        <p:nvSpPr>
          <p:cNvPr id="23" name="Text 8">
            <a:extLst>
              <a:ext uri="{FF2B5EF4-FFF2-40B4-BE49-F238E27FC236}">
                <a16:creationId xmlns:a16="http://schemas.microsoft.com/office/drawing/2014/main" id="{AF02C169-C0F5-C8E8-C772-9016BC44DCAE}"/>
              </a:ext>
            </a:extLst>
          </p:cNvPr>
          <p:cNvSpPr/>
          <p:nvPr/>
        </p:nvSpPr>
        <p:spPr>
          <a:xfrm>
            <a:off x="1679629" y="2016239"/>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10697605" y="4004842"/>
            <a:ext cx="2896860" cy="659757"/>
          </a:xfrm>
          <a:prstGeom prst="rect">
            <a:avLst/>
          </a:prstGeom>
          <a:noFill/>
          <a:ln/>
        </p:spPr>
        <p:txBody>
          <a:bodyPr wrap="square" rtlCol="0" anchor="t"/>
          <a:lstStyle/>
          <a:p>
            <a:pPr marL="0" indent="0" algn="ctr">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11" name="Picture 10">
            <a:extLst>
              <a:ext uri="{FF2B5EF4-FFF2-40B4-BE49-F238E27FC236}">
                <a16:creationId xmlns:a16="http://schemas.microsoft.com/office/drawing/2014/main" id="{E2B1EFCE-AE3A-5139-5DB7-5E28A0A43A2E}"/>
              </a:ext>
            </a:extLst>
          </p:cNvPr>
          <p:cNvPicPr>
            <a:picLocks noChangeAspect="1"/>
          </p:cNvPicPr>
          <p:nvPr/>
        </p:nvPicPr>
        <p:blipFill>
          <a:blip r:embed="rId4"/>
          <a:stretch>
            <a:fillRect/>
          </a:stretch>
        </p:blipFill>
        <p:spPr>
          <a:xfrm>
            <a:off x="510655" y="2823878"/>
            <a:ext cx="6844282" cy="1840721"/>
          </a:xfrm>
          <a:prstGeom prst="rect">
            <a:avLst/>
          </a:prstGeom>
        </p:spPr>
      </p:pic>
      <p:pic>
        <p:nvPicPr>
          <p:cNvPr id="12" name="Picture 11">
            <a:extLst>
              <a:ext uri="{FF2B5EF4-FFF2-40B4-BE49-F238E27FC236}">
                <a16:creationId xmlns:a16="http://schemas.microsoft.com/office/drawing/2014/main" id="{96807C3A-A3F1-18FB-B955-44893BC206E4}"/>
              </a:ext>
            </a:extLst>
          </p:cNvPr>
          <p:cNvPicPr>
            <a:picLocks noChangeAspect="1"/>
          </p:cNvPicPr>
          <p:nvPr/>
        </p:nvPicPr>
        <p:blipFill>
          <a:blip r:embed="rId5"/>
          <a:stretch>
            <a:fillRect/>
          </a:stretch>
        </p:blipFill>
        <p:spPr>
          <a:xfrm>
            <a:off x="10064414" y="5019850"/>
            <a:ext cx="4163241" cy="2434246"/>
          </a:xfrm>
          <a:prstGeom prst="rect">
            <a:avLst/>
          </a:prstGeom>
        </p:spPr>
      </p:pic>
    </p:spTree>
    <p:extLst>
      <p:ext uri="{BB962C8B-B14F-4D97-AF65-F5344CB8AC3E}">
        <p14:creationId xmlns:p14="http://schemas.microsoft.com/office/powerpoint/2010/main" val="2258735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21275" y="173620"/>
            <a:ext cx="13160415" cy="1145894"/>
          </a:xfrm>
          <a:prstGeom prst="rect">
            <a:avLst/>
          </a:prstGeom>
          <a:noFill/>
          <a:ln/>
        </p:spPr>
        <p:txBody>
          <a:bodyPr wrap="none" rtlCol="0" anchor="t"/>
          <a:lstStyle/>
          <a:p>
            <a:pPr marL="0" indent="0" algn="ctr">
              <a:lnSpc>
                <a:spcPts val="4102"/>
              </a:lnSpc>
              <a:buNone/>
            </a:pPr>
            <a:r>
              <a:rPr lang="en-US" sz="4100" b="1" kern="0" spc="-66" dirty="0">
                <a:solidFill>
                  <a:srgbClr val="FF8AAF"/>
                </a:solidFill>
                <a:latin typeface="Cambria" panose="02040503050406030204" pitchFamily="18" charset="0"/>
                <a:ea typeface="Cambria" panose="02040503050406030204" pitchFamily="18" charset="0"/>
                <a:cs typeface="Petrona" pitchFamily="34" charset="-120"/>
              </a:rPr>
              <a:t>What are the top 5 most popular pizza names based on</a:t>
            </a:r>
          </a:p>
          <a:p>
            <a:pPr marL="0" indent="0" algn="ctr">
              <a:lnSpc>
                <a:spcPts val="4102"/>
              </a:lnSpc>
              <a:buNone/>
            </a:pPr>
            <a:r>
              <a:rPr lang="en-US" sz="4100" b="1" kern="0" spc="-66" dirty="0">
                <a:solidFill>
                  <a:srgbClr val="FF8AAF"/>
                </a:solidFill>
                <a:latin typeface="Cambria" panose="02040503050406030204" pitchFamily="18" charset="0"/>
                <a:ea typeface="Cambria" panose="02040503050406030204" pitchFamily="18" charset="0"/>
                <a:cs typeface="Petrona" pitchFamily="34" charset="-120"/>
              </a:rPr>
              <a:t>total quantity sold?</a:t>
            </a:r>
          </a:p>
        </p:txBody>
      </p:sp>
      <p:sp>
        <p:nvSpPr>
          <p:cNvPr id="23" name="Text 8">
            <a:extLst>
              <a:ext uri="{FF2B5EF4-FFF2-40B4-BE49-F238E27FC236}">
                <a16:creationId xmlns:a16="http://schemas.microsoft.com/office/drawing/2014/main" id="{AF02C169-C0F5-C8E8-C772-9016BC44DCAE}"/>
              </a:ext>
            </a:extLst>
          </p:cNvPr>
          <p:cNvSpPr/>
          <p:nvPr/>
        </p:nvSpPr>
        <p:spPr>
          <a:xfrm>
            <a:off x="9112316" y="1770576"/>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910744" y="4409953"/>
            <a:ext cx="2896860" cy="659757"/>
          </a:xfrm>
          <a:prstGeom prst="rect">
            <a:avLst/>
          </a:prstGeom>
          <a:noFill/>
          <a:ln/>
        </p:spPr>
        <p:txBody>
          <a:bodyPr wrap="square" rtlCol="0" anchor="ctr"/>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12" name="Picture 11">
            <a:extLst>
              <a:ext uri="{FF2B5EF4-FFF2-40B4-BE49-F238E27FC236}">
                <a16:creationId xmlns:a16="http://schemas.microsoft.com/office/drawing/2014/main" id="{77B2C19A-5728-8ABB-DBD8-E495B1BF6F93}"/>
              </a:ext>
            </a:extLst>
          </p:cNvPr>
          <p:cNvPicPr>
            <a:picLocks noChangeAspect="1"/>
          </p:cNvPicPr>
          <p:nvPr/>
        </p:nvPicPr>
        <p:blipFill>
          <a:blip r:embed="rId4"/>
          <a:stretch>
            <a:fillRect/>
          </a:stretch>
        </p:blipFill>
        <p:spPr>
          <a:xfrm>
            <a:off x="7315200" y="2430332"/>
            <a:ext cx="6713316" cy="1979621"/>
          </a:xfrm>
          <a:prstGeom prst="rect">
            <a:avLst/>
          </a:prstGeom>
        </p:spPr>
      </p:pic>
      <p:pic>
        <p:nvPicPr>
          <p:cNvPr id="14" name="Picture 13">
            <a:extLst>
              <a:ext uri="{FF2B5EF4-FFF2-40B4-BE49-F238E27FC236}">
                <a16:creationId xmlns:a16="http://schemas.microsoft.com/office/drawing/2014/main" id="{4788CD75-8144-970D-44EE-A158F13B21AF}"/>
              </a:ext>
            </a:extLst>
          </p:cNvPr>
          <p:cNvPicPr>
            <a:picLocks noChangeAspect="1"/>
          </p:cNvPicPr>
          <p:nvPr/>
        </p:nvPicPr>
        <p:blipFill rotWithShape="1">
          <a:blip r:embed="rId5"/>
          <a:srcRect r="8331" b="11814"/>
          <a:stretch/>
        </p:blipFill>
        <p:spPr>
          <a:xfrm>
            <a:off x="624086" y="5225533"/>
            <a:ext cx="4248855" cy="2587378"/>
          </a:xfrm>
          <a:prstGeom prst="rect">
            <a:avLst/>
          </a:prstGeom>
        </p:spPr>
      </p:pic>
    </p:spTree>
    <p:extLst>
      <p:ext uri="{BB962C8B-B14F-4D97-AF65-F5344CB8AC3E}">
        <p14:creationId xmlns:p14="http://schemas.microsoft.com/office/powerpoint/2010/main" val="68232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1085180"/>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What are the top 5 most popular pizza names based </a:t>
            </a:r>
          </a:p>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on the number of distinct orders?</a:t>
            </a:r>
          </a:p>
        </p:txBody>
      </p:sp>
      <p:sp>
        <p:nvSpPr>
          <p:cNvPr id="23" name="Text 8">
            <a:extLst>
              <a:ext uri="{FF2B5EF4-FFF2-40B4-BE49-F238E27FC236}">
                <a16:creationId xmlns:a16="http://schemas.microsoft.com/office/drawing/2014/main" id="{AF02C169-C0F5-C8E8-C772-9016BC44DCAE}"/>
              </a:ext>
            </a:extLst>
          </p:cNvPr>
          <p:cNvSpPr/>
          <p:nvPr/>
        </p:nvSpPr>
        <p:spPr>
          <a:xfrm>
            <a:off x="649482" y="1949037"/>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10697605" y="4004842"/>
            <a:ext cx="2896860" cy="659757"/>
          </a:xfrm>
          <a:prstGeom prst="rect">
            <a:avLst/>
          </a:prstGeom>
          <a:noFill/>
          <a:ln/>
        </p:spPr>
        <p:txBody>
          <a:bodyPr wrap="square" rtlCol="0" anchor="t"/>
          <a:lstStyle/>
          <a:p>
            <a:pPr marL="0" indent="0" algn="ctr">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8F7D05B3-E710-B404-FC3F-55DD7F3CA74B}"/>
              </a:ext>
            </a:extLst>
          </p:cNvPr>
          <p:cNvPicPr>
            <a:picLocks noChangeAspect="1"/>
          </p:cNvPicPr>
          <p:nvPr/>
        </p:nvPicPr>
        <p:blipFill>
          <a:blip r:embed="rId4"/>
          <a:stretch>
            <a:fillRect/>
          </a:stretch>
        </p:blipFill>
        <p:spPr>
          <a:xfrm>
            <a:off x="734992" y="2641057"/>
            <a:ext cx="7920992" cy="1896749"/>
          </a:xfrm>
          <a:prstGeom prst="rect">
            <a:avLst/>
          </a:prstGeom>
        </p:spPr>
      </p:pic>
      <p:pic>
        <p:nvPicPr>
          <p:cNvPr id="9" name="Picture 8">
            <a:extLst>
              <a:ext uri="{FF2B5EF4-FFF2-40B4-BE49-F238E27FC236}">
                <a16:creationId xmlns:a16="http://schemas.microsoft.com/office/drawing/2014/main" id="{F9B6DCE8-48EC-645A-8221-B6F082D8311D}"/>
              </a:ext>
            </a:extLst>
          </p:cNvPr>
          <p:cNvPicPr>
            <a:picLocks noChangeAspect="1"/>
          </p:cNvPicPr>
          <p:nvPr/>
        </p:nvPicPr>
        <p:blipFill rotWithShape="1">
          <a:blip r:embed="rId5"/>
          <a:srcRect r="5962" b="11111"/>
          <a:stretch/>
        </p:blipFill>
        <p:spPr>
          <a:xfrm>
            <a:off x="10137827" y="4830484"/>
            <a:ext cx="4016415" cy="2820382"/>
          </a:xfrm>
          <a:prstGeom prst="rect">
            <a:avLst/>
          </a:prstGeom>
        </p:spPr>
      </p:pic>
    </p:spTree>
    <p:extLst>
      <p:ext uri="{BB962C8B-B14F-4D97-AF65-F5344CB8AC3E}">
        <p14:creationId xmlns:p14="http://schemas.microsoft.com/office/powerpoint/2010/main" val="3135293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1862"/>
          </a:xfrm>
          <a:prstGeom prst="rect">
            <a:avLst/>
          </a:prstGeom>
          <a:solidFill>
            <a:srgbClr val="0C0524">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14630400" cy="2579727"/>
          </a:xfrm>
          <a:prstGeom prst="rect">
            <a:avLst/>
          </a:prstGeom>
        </p:spPr>
      </p:pic>
      <p:sp>
        <p:nvSpPr>
          <p:cNvPr id="5" name="Text 1"/>
          <p:cNvSpPr/>
          <p:nvPr/>
        </p:nvSpPr>
        <p:spPr>
          <a:xfrm>
            <a:off x="722233" y="3147179"/>
            <a:ext cx="7570708" cy="677108"/>
          </a:xfrm>
          <a:prstGeom prst="rect">
            <a:avLst/>
          </a:prstGeom>
          <a:noFill/>
          <a:ln/>
        </p:spPr>
        <p:txBody>
          <a:bodyPr wrap="none" rtlCol="0" anchor="t"/>
          <a:lstStyle/>
          <a:p>
            <a:pPr marL="0" indent="0">
              <a:lnSpc>
                <a:spcPts val="5332"/>
              </a:lnSpc>
              <a:buNone/>
            </a:pPr>
            <a:r>
              <a:rPr lang="en-US" sz="4266" b="1" kern="0" spc="-85" dirty="0">
                <a:solidFill>
                  <a:srgbClr val="FF8AAF"/>
                </a:solidFill>
                <a:latin typeface="Petrona" pitchFamily="34" charset="0"/>
                <a:ea typeface="Petrona" pitchFamily="34" charset="-122"/>
                <a:cs typeface="Petrona" pitchFamily="34" charset="-120"/>
              </a:rPr>
              <a:t>Insights and Recommendations</a:t>
            </a:r>
            <a:endParaRPr lang="en-US" sz="4266" dirty="0"/>
          </a:p>
        </p:txBody>
      </p:sp>
      <p:sp>
        <p:nvSpPr>
          <p:cNvPr id="6" name="Shape 2"/>
          <p:cNvSpPr/>
          <p:nvPr/>
        </p:nvSpPr>
        <p:spPr>
          <a:xfrm>
            <a:off x="722233" y="4133850"/>
            <a:ext cx="4257794" cy="3530560"/>
          </a:xfrm>
          <a:prstGeom prst="roundRect">
            <a:avLst>
              <a:gd name="adj" fmla="val 2455"/>
            </a:avLst>
          </a:prstGeom>
          <a:solidFill>
            <a:srgbClr val="2F1D63"/>
          </a:solidFill>
          <a:ln w="7620">
            <a:solidFill>
              <a:srgbClr val="48367C"/>
            </a:solidFill>
            <a:prstDash val="solid"/>
          </a:ln>
        </p:spPr>
        <p:txBody>
          <a:bodyPr/>
          <a:lstStyle/>
          <a:p>
            <a:endParaRPr lang="en-IN"/>
          </a:p>
        </p:txBody>
      </p:sp>
      <p:sp>
        <p:nvSpPr>
          <p:cNvPr id="7" name="Text 3"/>
          <p:cNvSpPr/>
          <p:nvPr/>
        </p:nvSpPr>
        <p:spPr>
          <a:xfrm>
            <a:off x="936188" y="4347805"/>
            <a:ext cx="3265422" cy="338495"/>
          </a:xfrm>
          <a:prstGeom prst="rect">
            <a:avLst/>
          </a:prstGeom>
          <a:noFill/>
          <a:ln/>
        </p:spPr>
        <p:txBody>
          <a:bodyPr wrap="none" rtlCol="0" anchor="t"/>
          <a:lstStyle/>
          <a:p>
            <a:pPr marL="0" indent="0">
              <a:lnSpc>
                <a:spcPts val="2666"/>
              </a:lnSpc>
              <a:buNone/>
            </a:pPr>
            <a:r>
              <a:rPr lang="en-US" sz="2400" b="1" kern="0" spc="-43" dirty="0">
                <a:solidFill>
                  <a:srgbClr val="E0D6DE"/>
                </a:solidFill>
                <a:latin typeface="Cambria" panose="02040503050406030204" pitchFamily="18" charset="0"/>
                <a:ea typeface="Cambria" panose="02040503050406030204" pitchFamily="18" charset="0"/>
                <a:cs typeface="Petrona" pitchFamily="34" charset="-120"/>
              </a:rPr>
              <a:t>Revenue and Sales Trends:</a:t>
            </a:r>
            <a:endParaRPr lang="en-US" sz="2400" dirty="0">
              <a:latin typeface="Cambria" panose="02040503050406030204" pitchFamily="18" charset="0"/>
              <a:ea typeface="Cambria" panose="02040503050406030204" pitchFamily="18" charset="0"/>
            </a:endParaRPr>
          </a:p>
        </p:txBody>
      </p:sp>
      <p:sp>
        <p:nvSpPr>
          <p:cNvPr id="8" name="Text 4"/>
          <p:cNvSpPr/>
          <p:nvPr/>
        </p:nvSpPr>
        <p:spPr>
          <a:xfrm>
            <a:off x="936188" y="4810125"/>
            <a:ext cx="3829883" cy="2640330"/>
          </a:xfrm>
          <a:prstGeom prst="rect">
            <a:avLst/>
          </a:prstGeom>
          <a:noFill/>
          <a:ln/>
        </p:spPr>
        <p:txBody>
          <a:bodyPr wrap="square" rtlCol="0" anchor="t"/>
          <a:lstStyle/>
          <a:p>
            <a:pPr marL="0" indent="0">
              <a:lnSpc>
                <a:spcPts val="2600"/>
              </a:lnSpc>
              <a:buNone/>
            </a:pPr>
            <a:endParaRPr lang="en-US" sz="1625" dirty="0"/>
          </a:p>
        </p:txBody>
      </p:sp>
      <p:sp>
        <p:nvSpPr>
          <p:cNvPr id="9" name="Shape 5"/>
          <p:cNvSpPr/>
          <p:nvPr/>
        </p:nvSpPr>
        <p:spPr>
          <a:xfrm>
            <a:off x="5186363" y="4133850"/>
            <a:ext cx="4257794" cy="3530560"/>
          </a:xfrm>
          <a:prstGeom prst="roundRect">
            <a:avLst>
              <a:gd name="adj" fmla="val 2455"/>
            </a:avLst>
          </a:prstGeom>
          <a:solidFill>
            <a:srgbClr val="2F1D63"/>
          </a:solidFill>
          <a:ln w="7620">
            <a:solidFill>
              <a:srgbClr val="48367C"/>
            </a:solidFill>
            <a:prstDash val="solid"/>
          </a:ln>
        </p:spPr>
        <p:txBody>
          <a:bodyPr/>
          <a:lstStyle/>
          <a:p>
            <a:endParaRPr lang="en-IN"/>
          </a:p>
        </p:txBody>
      </p:sp>
      <p:sp>
        <p:nvSpPr>
          <p:cNvPr id="10" name="Text 6"/>
          <p:cNvSpPr/>
          <p:nvPr/>
        </p:nvSpPr>
        <p:spPr>
          <a:xfrm>
            <a:off x="5400318" y="4347805"/>
            <a:ext cx="3528060" cy="338495"/>
          </a:xfrm>
          <a:prstGeom prst="rect">
            <a:avLst/>
          </a:prstGeom>
          <a:noFill/>
          <a:ln/>
        </p:spPr>
        <p:txBody>
          <a:bodyPr wrap="none" rtlCol="0" anchor="t"/>
          <a:lstStyle/>
          <a:p>
            <a:pPr marL="0" indent="0">
              <a:lnSpc>
                <a:spcPts val="2666"/>
              </a:lnSpc>
              <a:buNone/>
            </a:pPr>
            <a:r>
              <a:rPr lang="en-US" sz="2400" b="1" kern="0" spc="-43" dirty="0">
                <a:solidFill>
                  <a:srgbClr val="E0D6DE"/>
                </a:solidFill>
                <a:latin typeface="Cambria" panose="02040503050406030204" pitchFamily="18" charset="0"/>
                <a:ea typeface="Cambria" panose="02040503050406030204" pitchFamily="18" charset="0"/>
              </a:rPr>
              <a:t>Product Performance</a:t>
            </a:r>
            <a:r>
              <a:rPr lang="en-US" sz="2133" b="1" kern="0" spc="-43" dirty="0">
                <a:solidFill>
                  <a:srgbClr val="E0D6DE"/>
                </a:solidFill>
                <a:latin typeface="Petrona" pitchFamily="34" charset="0"/>
                <a:ea typeface="Petrona" pitchFamily="34" charset="-122"/>
                <a:cs typeface="Petrona" pitchFamily="34" charset="-120"/>
              </a:rPr>
              <a:t>:</a:t>
            </a:r>
            <a:endParaRPr lang="en-US" sz="2133" dirty="0"/>
          </a:p>
        </p:txBody>
      </p:sp>
      <p:sp>
        <p:nvSpPr>
          <p:cNvPr id="11" name="Text 7"/>
          <p:cNvSpPr/>
          <p:nvPr/>
        </p:nvSpPr>
        <p:spPr>
          <a:xfrm>
            <a:off x="5400318" y="4810125"/>
            <a:ext cx="3829883" cy="2554100"/>
          </a:xfrm>
          <a:prstGeom prst="rect">
            <a:avLst/>
          </a:prstGeom>
          <a:noFill/>
          <a:ln/>
        </p:spPr>
        <p:txBody>
          <a:bodyPr wrap="square" rtlCol="0" anchor="t"/>
          <a:lstStyle/>
          <a:p>
            <a:pPr>
              <a:lnSpc>
                <a:spcPts val="2600"/>
              </a:lnSpc>
            </a:pPr>
            <a:r>
              <a:rPr lang="en-US" b="1" kern="0" spc="-85" dirty="0">
                <a:solidFill>
                  <a:schemeClr val="bg1"/>
                </a:solidFill>
                <a:latin typeface="Cambria" panose="02040503050406030204" pitchFamily="18" charset="0"/>
                <a:ea typeface="Cambria" panose="02040503050406030204" pitchFamily="18" charset="0"/>
              </a:rPr>
              <a:t>Insight : </a:t>
            </a:r>
            <a:r>
              <a:rPr lang="en-US" kern="0" spc="-85" dirty="0">
                <a:solidFill>
                  <a:schemeClr val="bg1"/>
                </a:solidFill>
                <a:latin typeface="Cambria" panose="02040503050406030204" pitchFamily="18" charset="0"/>
                <a:ea typeface="Cambria" panose="02040503050406030204" pitchFamily="18" charset="0"/>
              </a:rPr>
              <a:t>Popular pizza categories and sizes drive most of the revenue, while some items underperform.</a:t>
            </a:r>
          </a:p>
          <a:p>
            <a:pPr>
              <a:lnSpc>
                <a:spcPts val="2600"/>
              </a:lnSpc>
            </a:pPr>
            <a:r>
              <a:rPr lang="en-US" b="1" kern="0" spc="-85" dirty="0">
                <a:solidFill>
                  <a:schemeClr val="bg1"/>
                </a:solidFill>
                <a:latin typeface="Cambria" panose="02040503050406030204" pitchFamily="18" charset="0"/>
                <a:ea typeface="Cambria" panose="02040503050406030204" pitchFamily="18" charset="0"/>
              </a:rPr>
              <a:t>Recommendation : </a:t>
            </a:r>
            <a:r>
              <a:rPr lang="en-US" kern="0" spc="-85" dirty="0">
                <a:solidFill>
                  <a:schemeClr val="bg1"/>
                </a:solidFill>
                <a:latin typeface="Cambria" panose="02040503050406030204" pitchFamily="18" charset="0"/>
                <a:ea typeface="Cambria" panose="02040503050406030204" pitchFamily="18" charset="0"/>
              </a:rPr>
              <a:t>Focus on promoting best-sellers and consider revising or discontinuing less popular items to streamline the menu.</a:t>
            </a:r>
          </a:p>
        </p:txBody>
      </p:sp>
      <p:sp>
        <p:nvSpPr>
          <p:cNvPr id="12" name="Shape 8"/>
          <p:cNvSpPr/>
          <p:nvPr/>
        </p:nvSpPr>
        <p:spPr>
          <a:xfrm>
            <a:off x="9650492" y="4133850"/>
            <a:ext cx="4257794" cy="3530560"/>
          </a:xfrm>
          <a:prstGeom prst="roundRect">
            <a:avLst>
              <a:gd name="adj" fmla="val 2455"/>
            </a:avLst>
          </a:prstGeom>
          <a:solidFill>
            <a:srgbClr val="2F1D63"/>
          </a:solidFill>
          <a:ln w="7620">
            <a:solidFill>
              <a:srgbClr val="48367C"/>
            </a:solidFill>
            <a:prstDash val="solid"/>
          </a:ln>
        </p:spPr>
        <p:txBody>
          <a:bodyPr/>
          <a:lstStyle/>
          <a:p>
            <a:endParaRPr lang="en-IN"/>
          </a:p>
        </p:txBody>
      </p:sp>
      <p:sp>
        <p:nvSpPr>
          <p:cNvPr id="13" name="Text 9"/>
          <p:cNvSpPr/>
          <p:nvPr/>
        </p:nvSpPr>
        <p:spPr>
          <a:xfrm>
            <a:off x="9864447" y="4347805"/>
            <a:ext cx="2708672" cy="338495"/>
          </a:xfrm>
          <a:prstGeom prst="rect">
            <a:avLst/>
          </a:prstGeom>
          <a:noFill/>
          <a:ln/>
        </p:spPr>
        <p:txBody>
          <a:bodyPr wrap="none" rtlCol="0" anchor="t"/>
          <a:lstStyle/>
          <a:p>
            <a:pPr marL="0" indent="0">
              <a:lnSpc>
                <a:spcPts val="2666"/>
              </a:lnSpc>
              <a:buNone/>
            </a:pPr>
            <a:r>
              <a:rPr lang="en-US" sz="2400" b="1" kern="0" spc="-43" dirty="0">
                <a:solidFill>
                  <a:srgbClr val="E0D6DE"/>
                </a:solidFill>
                <a:latin typeface="Cambria" panose="02040503050406030204" pitchFamily="18" charset="0"/>
                <a:ea typeface="Cambria" panose="02040503050406030204" pitchFamily="18" charset="0"/>
              </a:rPr>
              <a:t>Customer Ordering Patterns</a:t>
            </a:r>
            <a:r>
              <a:rPr lang="en-US" sz="2133" b="1" kern="0" spc="-43" dirty="0">
                <a:solidFill>
                  <a:srgbClr val="E0D6DE"/>
                </a:solidFill>
                <a:latin typeface="Petrona" pitchFamily="34" charset="0"/>
                <a:ea typeface="Petrona" pitchFamily="34" charset="-122"/>
                <a:cs typeface="Petrona" pitchFamily="34" charset="-120"/>
              </a:rPr>
              <a:t>:</a:t>
            </a:r>
            <a:endParaRPr lang="en-US" sz="2133" dirty="0"/>
          </a:p>
        </p:txBody>
      </p:sp>
      <p:sp>
        <p:nvSpPr>
          <p:cNvPr id="14" name="Text 10"/>
          <p:cNvSpPr/>
          <p:nvPr/>
        </p:nvSpPr>
        <p:spPr>
          <a:xfrm>
            <a:off x="9864447" y="4810125"/>
            <a:ext cx="3829883" cy="2640330"/>
          </a:xfrm>
          <a:prstGeom prst="rect">
            <a:avLst/>
          </a:prstGeom>
          <a:noFill/>
          <a:ln/>
        </p:spPr>
        <p:txBody>
          <a:bodyPr wrap="square" rtlCol="0" anchor="t"/>
          <a:lstStyle/>
          <a:p>
            <a:pPr indent="0">
              <a:lnSpc>
                <a:spcPts val="2600"/>
              </a:lnSpc>
              <a:buNone/>
            </a:pPr>
            <a:r>
              <a:rPr lang="en-US" b="1" kern="0" spc="-85" dirty="0">
                <a:solidFill>
                  <a:schemeClr val="bg1"/>
                </a:solidFill>
                <a:latin typeface="Cambria" panose="02040503050406030204" pitchFamily="18" charset="0"/>
                <a:ea typeface="Cambria" panose="02040503050406030204" pitchFamily="18" charset="0"/>
              </a:rPr>
              <a:t>Insight : </a:t>
            </a:r>
            <a:r>
              <a:rPr lang="en-US" kern="0" spc="-85" dirty="0">
                <a:solidFill>
                  <a:schemeClr val="bg1"/>
                </a:solidFill>
                <a:latin typeface="Cambria" panose="02040503050406030204" pitchFamily="18" charset="0"/>
                <a:ea typeface="Cambria" panose="02040503050406030204" pitchFamily="18" charset="0"/>
              </a:rPr>
              <a:t>Average order values and daily sales patterns are stable, with notable fluctuations on peak days.</a:t>
            </a:r>
          </a:p>
          <a:p>
            <a:pPr indent="0">
              <a:lnSpc>
                <a:spcPts val="2600"/>
              </a:lnSpc>
              <a:buNone/>
            </a:pPr>
            <a:r>
              <a:rPr lang="en-US" b="1" kern="0" spc="-85" dirty="0">
                <a:solidFill>
                  <a:schemeClr val="bg1"/>
                </a:solidFill>
                <a:latin typeface="Cambria" panose="02040503050406030204" pitchFamily="18" charset="0"/>
                <a:ea typeface="Cambria" panose="02040503050406030204" pitchFamily="18" charset="0"/>
              </a:rPr>
              <a:t>Recommendation : </a:t>
            </a:r>
            <a:r>
              <a:rPr lang="en-US" kern="0" spc="-85" dirty="0">
                <a:solidFill>
                  <a:schemeClr val="bg1"/>
                </a:solidFill>
                <a:latin typeface="Cambria" panose="02040503050406030204" pitchFamily="18" charset="0"/>
                <a:ea typeface="Cambria" panose="02040503050406030204" pitchFamily="18" charset="0"/>
              </a:rPr>
              <a:t>Optimize staffing and inventory management based on these patterns to improve operational efficiency and customer satisfaction.</a:t>
            </a:r>
          </a:p>
        </p:txBody>
      </p:sp>
      <p:sp>
        <p:nvSpPr>
          <p:cNvPr id="23" name="Text 7">
            <a:extLst>
              <a:ext uri="{FF2B5EF4-FFF2-40B4-BE49-F238E27FC236}">
                <a16:creationId xmlns:a16="http://schemas.microsoft.com/office/drawing/2014/main" id="{B36F8B83-4F8D-76C6-E5A3-B047ECABD35A}"/>
              </a:ext>
            </a:extLst>
          </p:cNvPr>
          <p:cNvSpPr/>
          <p:nvPr/>
        </p:nvSpPr>
        <p:spPr>
          <a:xfrm>
            <a:off x="936070" y="5053936"/>
            <a:ext cx="3829883" cy="2310289"/>
          </a:xfrm>
          <a:prstGeom prst="rect">
            <a:avLst/>
          </a:prstGeom>
          <a:noFill/>
          <a:ln/>
        </p:spPr>
        <p:txBody>
          <a:bodyPr wrap="square" rtlCol="0" anchor="t"/>
          <a:lstStyle/>
          <a:p>
            <a:pPr marL="0" indent="0">
              <a:lnSpc>
                <a:spcPts val="2600"/>
              </a:lnSpc>
              <a:buNone/>
            </a:pPr>
            <a:r>
              <a:rPr lang="en-US" b="1" kern="0" spc="-85" dirty="0">
                <a:solidFill>
                  <a:schemeClr val="bg1"/>
                </a:solidFill>
                <a:latin typeface="Cambria" panose="02040503050406030204" pitchFamily="18" charset="0"/>
                <a:ea typeface="Cambria" panose="02040503050406030204" pitchFamily="18" charset="0"/>
              </a:rPr>
              <a:t>Insight</a:t>
            </a:r>
            <a:r>
              <a:rPr lang="en-US" b="1" kern="0" spc="-85" dirty="0">
                <a:solidFill>
                  <a:srgbClr val="FF8AAF"/>
                </a:solidFill>
                <a:latin typeface="Cambria" panose="02040503050406030204" pitchFamily="18" charset="0"/>
                <a:ea typeface="Cambria" panose="02040503050406030204" pitchFamily="18" charset="0"/>
              </a:rPr>
              <a:t> </a:t>
            </a:r>
            <a:r>
              <a:rPr lang="en-US" b="1" kern="0" spc="-85" dirty="0">
                <a:solidFill>
                  <a:schemeClr val="bg1"/>
                </a:solidFill>
                <a:latin typeface="Cambria" panose="02040503050406030204" pitchFamily="18" charset="0"/>
                <a:ea typeface="Cambria" panose="02040503050406030204" pitchFamily="18" charset="0"/>
              </a:rPr>
              <a:t>:</a:t>
            </a:r>
            <a:r>
              <a:rPr lang="en-US" dirty="0">
                <a:solidFill>
                  <a:schemeClr val="bg1"/>
                </a:solidFill>
                <a:latin typeface="Cambria" panose="02040503050406030204" pitchFamily="18" charset="0"/>
                <a:ea typeface="Cambria" panose="02040503050406030204" pitchFamily="18" charset="0"/>
              </a:rPr>
              <a:t> Peak sales are observed on specific days and during certain months.</a:t>
            </a:r>
          </a:p>
          <a:p>
            <a:pPr marL="0" indent="0">
              <a:lnSpc>
                <a:spcPts val="2600"/>
              </a:lnSpc>
              <a:buNone/>
            </a:pPr>
            <a:r>
              <a:rPr lang="en-US" b="1" kern="0" spc="-85" dirty="0">
                <a:solidFill>
                  <a:schemeClr val="bg1"/>
                </a:solidFill>
                <a:latin typeface="Cambria" panose="02040503050406030204" pitchFamily="18" charset="0"/>
                <a:ea typeface="Cambria" panose="02040503050406030204" pitchFamily="18" charset="0"/>
              </a:rPr>
              <a:t>Recommendation</a:t>
            </a:r>
            <a:r>
              <a:rPr lang="en-US" dirty="0">
                <a:solidFill>
                  <a:schemeClr val="bg1"/>
                </a:solidFill>
                <a:latin typeface="Cambria" panose="02040503050406030204" pitchFamily="18" charset="0"/>
                <a:ea typeface="Cambria" panose="02040503050406030204" pitchFamily="18" charset="0"/>
              </a:rPr>
              <a:t>: Target marketing campaigns and promotions around these high-demand periods to boost revenue.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793790" y="2483882"/>
            <a:ext cx="5954197" cy="744260"/>
          </a:xfrm>
          <a:prstGeom prst="rect">
            <a:avLst/>
          </a:prstGeom>
          <a:noFill/>
          <a:ln/>
        </p:spPr>
        <p:txBody>
          <a:bodyPr wrap="none" rtlCol="0" anchor="t"/>
          <a:lstStyle/>
          <a:p>
            <a:pPr marL="0" indent="0">
              <a:lnSpc>
                <a:spcPts val="5860"/>
              </a:lnSpc>
              <a:buNone/>
            </a:pPr>
            <a:r>
              <a:rPr lang="en-US" sz="4688" b="1" kern="0" spc="-94" dirty="0">
                <a:solidFill>
                  <a:srgbClr val="FF8AAF"/>
                </a:solidFill>
                <a:latin typeface="Cambria" panose="02040503050406030204" pitchFamily="18" charset="0"/>
                <a:ea typeface="Cambria" panose="02040503050406030204" pitchFamily="18" charset="0"/>
                <a:cs typeface="Petrona" pitchFamily="34" charset="-120"/>
              </a:rPr>
              <a:t>Conclusion</a:t>
            </a:r>
            <a:endParaRPr lang="en-US" sz="4688" dirty="0">
              <a:latin typeface="Cambria" panose="02040503050406030204" pitchFamily="18" charset="0"/>
              <a:ea typeface="Cambria" panose="02040503050406030204" pitchFamily="18" charset="0"/>
            </a:endParaRPr>
          </a:p>
        </p:txBody>
      </p:sp>
      <p:sp>
        <p:nvSpPr>
          <p:cNvPr id="6" name="Text 2"/>
          <p:cNvSpPr/>
          <p:nvPr/>
        </p:nvSpPr>
        <p:spPr>
          <a:xfrm>
            <a:off x="793790" y="3568303"/>
            <a:ext cx="7556421" cy="2971393"/>
          </a:xfrm>
          <a:prstGeom prst="rect">
            <a:avLst/>
          </a:prstGeom>
          <a:noFill/>
          <a:ln/>
        </p:spPr>
        <p:txBody>
          <a:bodyPr wrap="square" rtlCol="0" anchor="t"/>
          <a:lstStyle/>
          <a:p>
            <a:pPr marL="0" indent="0">
              <a:lnSpc>
                <a:spcPts val="2858"/>
              </a:lnSpc>
              <a:buNone/>
            </a:pPr>
            <a:r>
              <a:rPr lang="en-US" kern="0" spc="-36" dirty="0">
                <a:solidFill>
                  <a:srgbClr val="E0D6DE"/>
                </a:solidFill>
                <a:latin typeface="Cambria" panose="02040503050406030204" pitchFamily="18" charset="0"/>
                <a:ea typeface="Cambria" panose="02040503050406030204" pitchFamily="18" charset="0"/>
                <a:cs typeface="Inter" pitchFamily="34" charset="-120"/>
              </a:rPr>
              <a:t>In summary, this analysis provides a detailed overview of our pizza sales, highlighting key trends in revenue, product performance, and customer behavior. By leveraging these insights, we can make informed decisions to optimize our menu, enhance marketing strategies, and improve operational efficiency. These data-driven recommendations will not only help in maintaining strong sales performance but also in driving future growth and customer satisfaction.</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0" y="0"/>
            <a:ext cx="7106856" cy="8229600"/>
          </a:xfrm>
          <a:prstGeom prst="rect">
            <a:avLst/>
          </a:prstGeom>
        </p:spPr>
      </p:pic>
      <p:sp>
        <p:nvSpPr>
          <p:cNvPr id="5" name="Text 1"/>
          <p:cNvSpPr/>
          <p:nvPr/>
        </p:nvSpPr>
        <p:spPr>
          <a:xfrm>
            <a:off x="7523546" y="3414532"/>
            <a:ext cx="6310312" cy="1655180"/>
          </a:xfrm>
          <a:prstGeom prst="rect">
            <a:avLst/>
          </a:prstGeom>
          <a:noFill/>
          <a:ln/>
        </p:spPr>
        <p:txBody>
          <a:bodyPr wrap="none" rtlCol="0" anchor="ctr"/>
          <a:lstStyle/>
          <a:p>
            <a:pPr lvl="1" algn="ctr">
              <a:lnSpc>
                <a:spcPts val="5860"/>
              </a:lnSpc>
            </a:pPr>
            <a:r>
              <a:rPr lang="en-US" sz="7200" b="1" kern="0" spc="-94" dirty="0">
                <a:solidFill>
                  <a:srgbClr val="FF8AAF"/>
                </a:solidFill>
                <a:latin typeface="Cambria" panose="02040503050406030204" pitchFamily="18" charset="0"/>
                <a:ea typeface="Cambria" panose="02040503050406030204" pitchFamily="18" charset="0"/>
                <a:cs typeface="Petrona" pitchFamily="34" charset="-120"/>
              </a:rPr>
              <a:t>Thank you</a:t>
            </a:r>
            <a:endParaRPr lang="en-US" sz="7200" dirty="0">
              <a:latin typeface="Cambria" panose="02040503050406030204" pitchFamily="18" charset="0"/>
              <a:ea typeface="Cambria"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30945"/>
            <a:ext cx="14630400" cy="8229600"/>
          </a:xfrm>
          <a:prstGeom prst="rect">
            <a:avLst/>
          </a:prstGeom>
          <a:solidFill>
            <a:srgbClr val="0C0524">
              <a:alpha val="75000"/>
            </a:srgbClr>
          </a:solidFill>
          <a:ln/>
        </p:spPr>
        <p:txBody>
          <a:bodyPr/>
          <a:lstStyle/>
          <a:p>
            <a:endParaRPr lang="en-IN"/>
          </a:p>
        </p:txBody>
      </p:sp>
      <p:sp>
        <p:nvSpPr>
          <p:cNvPr id="4" name="Text 1"/>
          <p:cNvSpPr/>
          <p:nvPr/>
        </p:nvSpPr>
        <p:spPr>
          <a:xfrm>
            <a:off x="793790" y="725805"/>
            <a:ext cx="8095059" cy="744260"/>
          </a:xfrm>
          <a:prstGeom prst="rect">
            <a:avLst/>
          </a:prstGeom>
          <a:noFill/>
          <a:ln/>
        </p:spPr>
        <p:txBody>
          <a:bodyPr wrap="none" rtlCol="0" anchor="t"/>
          <a:lstStyle/>
          <a:p>
            <a:pPr marL="0" indent="0">
              <a:lnSpc>
                <a:spcPts val="5860"/>
              </a:lnSpc>
              <a:buNone/>
            </a:pPr>
            <a:r>
              <a:rPr lang="en-US" sz="4688" b="1" kern="0" spc="-94" dirty="0">
                <a:solidFill>
                  <a:srgbClr val="FF8AAF"/>
                </a:solidFill>
                <a:latin typeface="Cambria" panose="02040503050406030204" pitchFamily="18" charset="0"/>
                <a:ea typeface="Cambria" panose="02040503050406030204" pitchFamily="18" charset="0"/>
                <a:cs typeface="Petrona" pitchFamily="34" charset="-120"/>
              </a:rPr>
              <a:t>Introduction</a:t>
            </a:r>
          </a:p>
        </p:txBody>
      </p:sp>
      <p:sp>
        <p:nvSpPr>
          <p:cNvPr id="19" name="Text 3">
            <a:extLst>
              <a:ext uri="{FF2B5EF4-FFF2-40B4-BE49-F238E27FC236}">
                <a16:creationId xmlns:a16="http://schemas.microsoft.com/office/drawing/2014/main" id="{7D19B158-7D94-977D-8016-AACCBAA8F3BD}"/>
              </a:ext>
            </a:extLst>
          </p:cNvPr>
          <p:cNvSpPr/>
          <p:nvPr/>
        </p:nvSpPr>
        <p:spPr>
          <a:xfrm>
            <a:off x="793790" y="1750749"/>
            <a:ext cx="5491263" cy="744260"/>
          </a:xfrm>
          <a:prstGeom prst="rect">
            <a:avLst/>
          </a:prstGeom>
          <a:noFill/>
          <a:ln/>
        </p:spPr>
        <p:txBody>
          <a:bodyPr wrap="none" rtlCol="0" anchor="t"/>
          <a:lstStyle/>
          <a:p>
            <a:pPr>
              <a:lnSpc>
                <a:spcPct val="150000"/>
              </a:lnSpc>
            </a:pPr>
            <a:r>
              <a:rPr lang="en-US" sz="3450" b="1" kern="0" spc="-94" dirty="0">
                <a:solidFill>
                  <a:srgbClr val="FF8AAF"/>
                </a:solidFill>
                <a:latin typeface="Cambria" panose="02040503050406030204" pitchFamily="18" charset="0"/>
                <a:ea typeface="Cambria" panose="02040503050406030204" pitchFamily="18" charset="0"/>
              </a:rPr>
              <a:t>Overview of Analysis</a:t>
            </a:r>
          </a:p>
        </p:txBody>
      </p:sp>
      <p:sp>
        <p:nvSpPr>
          <p:cNvPr id="20" name="Text 8">
            <a:extLst>
              <a:ext uri="{FF2B5EF4-FFF2-40B4-BE49-F238E27FC236}">
                <a16:creationId xmlns:a16="http://schemas.microsoft.com/office/drawing/2014/main" id="{7F921DDB-F00D-F63F-64DE-88FF2673A144}"/>
              </a:ext>
            </a:extLst>
          </p:cNvPr>
          <p:cNvSpPr/>
          <p:nvPr/>
        </p:nvSpPr>
        <p:spPr>
          <a:xfrm>
            <a:off x="793790" y="2918720"/>
            <a:ext cx="11559247" cy="1360670"/>
          </a:xfrm>
          <a:prstGeom prst="rect">
            <a:avLst/>
          </a:prstGeom>
          <a:noFill/>
          <a:ln/>
        </p:spPr>
        <p:txBody>
          <a:bodyPr wrap="square" rtlCol="0" anchor="t"/>
          <a:lstStyle/>
          <a:p>
            <a:pPr marL="0" indent="0">
              <a:buNone/>
            </a:pPr>
            <a:r>
              <a:rPr lang="en-US" sz="2000" dirty="0">
                <a:solidFill>
                  <a:schemeClr val="bg1"/>
                </a:solidFill>
                <a:latin typeface="Cambria" panose="02040503050406030204" pitchFamily="18" charset="0"/>
                <a:ea typeface="Cambria" panose="02040503050406030204" pitchFamily="18" charset="0"/>
                <a:cs typeface="Source Sans Pro" pitchFamily="34" charset="-120"/>
              </a:rPr>
              <a:t>In this presentation, we will explore a comprehensive analysis of our pizza sales data conducted using SQL queries. The primary goal of this analysis is to uncover valuable insights into our sales performance, customer preferences, and ordering patterns.</a:t>
            </a:r>
          </a:p>
          <a:p>
            <a:pPr marL="0" indent="0">
              <a:buNone/>
            </a:pPr>
            <a:r>
              <a:rPr lang="en-US" sz="2000" dirty="0">
                <a:solidFill>
                  <a:schemeClr val="bg1">
                    <a:lumMod val="95000"/>
                  </a:schemeClr>
                </a:solidFill>
                <a:latin typeface="Cambria" panose="02040503050406030204" pitchFamily="18" charset="0"/>
                <a:ea typeface="Cambria" panose="02040503050406030204" pitchFamily="18" charset="0"/>
                <a:cs typeface="Source Sans Pro" pitchFamily="34" charset="-120"/>
              </a:rPr>
              <a:t>The analysis focuses on several key metrics:</a:t>
            </a:r>
          </a:p>
        </p:txBody>
      </p:sp>
      <p:sp>
        <p:nvSpPr>
          <p:cNvPr id="21" name="Text 14">
            <a:extLst>
              <a:ext uri="{FF2B5EF4-FFF2-40B4-BE49-F238E27FC236}">
                <a16:creationId xmlns:a16="http://schemas.microsoft.com/office/drawing/2014/main" id="{F4BEEA70-4C23-2256-C611-C9375635EB79}"/>
              </a:ext>
            </a:extLst>
          </p:cNvPr>
          <p:cNvSpPr/>
          <p:nvPr/>
        </p:nvSpPr>
        <p:spPr>
          <a:xfrm>
            <a:off x="805365" y="4703101"/>
            <a:ext cx="12014772" cy="2369031"/>
          </a:xfrm>
          <a:prstGeom prst="rect">
            <a:avLst/>
          </a:prstGeom>
          <a:noFill/>
          <a:ln/>
        </p:spPr>
        <p:txBody>
          <a:bodyPr wrap="square" rtlCol="0" anchor="t"/>
          <a:lstStyle/>
          <a:p>
            <a:pPr marL="342900" indent="-342900">
              <a:buSzPct val="120000"/>
              <a:buFont typeface="Arial" panose="020B0604020202020204" pitchFamily="34" charset="0"/>
              <a:buChar char="•"/>
            </a:pPr>
            <a:r>
              <a:rPr lang="en-US" sz="2200" b="1" dirty="0">
                <a:solidFill>
                  <a:schemeClr val="bg1"/>
                </a:solidFill>
                <a:latin typeface="Cambria" panose="02040503050406030204" pitchFamily="18" charset="0"/>
                <a:ea typeface="Cambria" panose="02040503050406030204" pitchFamily="18" charset="0"/>
              </a:rPr>
              <a:t>Total Revenue:</a:t>
            </a:r>
            <a:r>
              <a:rPr lang="en-US" sz="2200" dirty="0">
                <a:solidFill>
                  <a:schemeClr val="bg1"/>
                </a:solidFill>
                <a:latin typeface="Cambria" panose="02040503050406030204" pitchFamily="18" charset="0"/>
                <a:ea typeface="Cambria" panose="02040503050406030204" pitchFamily="18" charset="0"/>
              </a:rPr>
              <a:t> Understanding the overall financial performance.</a:t>
            </a:r>
          </a:p>
          <a:p>
            <a:pPr marL="342900" indent="-342900">
              <a:buSzPct val="120000"/>
              <a:buFont typeface="Arial" panose="020B0604020202020204" pitchFamily="34" charset="0"/>
              <a:buChar char="•"/>
            </a:pPr>
            <a:r>
              <a:rPr lang="en-US" sz="2200" b="1" dirty="0">
                <a:solidFill>
                  <a:schemeClr val="bg1"/>
                </a:solidFill>
                <a:latin typeface="Cambria" panose="02040503050406030204" pitchFamily="18" charset="0"/>
                <a:ea typeface="Cambria" panose="02040503050406030204" pitchFamily="18" charset="0"/>
              </a:rPr>
              <a:t>Order Patterns:</a:t>
            </a:r>
            <a:r>
              <a:rPr lang="en-US" sz="2200" dirty="0">
                <a:solidFill>
                  <a:schemeClr val="bg1"/>
                </a:solidFill>
                <a:latin typeface="Cambria" panose="02040503050406030204" pitchFamily="18" charset="0"/>
                <a:ea typeface="Cambria" panose="02040503050406030204" pitchFamily="18" charset="0"/>
              </a:rPr>
              <a:t> Examining trends such as average order value, daily and monthly sales variations.</a:t>
            </a:r>
          </a:p>
          <a:p>
            <a:pPr marL="342900" indent="-342900">
              <a:buSzPct val="120000"/>
              <a:buFont typeface="Arial" panose="020B0604020202020204" pitchFamily="34" charset="0"/>
              <a:buChar char="•"/>
            </a:pPr>
            <a:r>
              <a:rPr lang="en-US" sz="2200" b="1" dirty="0">
                <a:solidFill>
                  <a:schemeClr val="bg1"/>
                </a:solidFill>
                <a:latin typeface="Cambria" panose="02040503050406030204" pitchFamily="18" charset="0"/>
                <a:ea typeface="Cambria" panose="02040503050406030204" pitchFamily="18" charset="0"/>
              </a:rPr>
              <a:t>Product Performance:</a:t>
            </a:r>
            <a:r>
              <a:rPr lang="en-US" sz="2200" dirty="0">
                <a:solidFill>
                  <a:schemeClr val="bg1"/>
                </a:solidFill>
                <a:latin typeface="Cambria" panose="02040503050406030204" pitchFamily="18" charset="0"/>
                <a:ea typeface="Cambria" panose="02040503050406030204" pitchFamily="18" charset="0"/>
              </a:rPr>
              <a:t> Assessing the popularity of different pizza categories and sizes.</a:t>
            </a:r>
          </a:p>
          <a:p>
            <a:pPr marL="342900" indent="-342900">
              <a:buSzPct val="120000"/>
              <a:buFont typeface="Arial" panose="020B0604020202020204" pitchFamily="34" charset="0"/>
              <a:buChar char="•"/>
            </a:pPr>
            <a:r>
              <a:rPr lang="en-US" sz="2200" b="1" dirty="0">
                <a:solidFill>
                  <a:schemeClr val="bg1"/>
                </a:solidFill>
                <a:latin typeface="Cambria" panose="02040503050406030204" pitchFamily="18" charset="0"/>
                <a:ea typeface="Cambria" panose="02040503050406030204" pitchFamily="18" charset="0"/>
              </a:rPr>
              <a:t>Customer Preferences:</a:t>
            </a:r>
            <a:r>
              <a:rPr lang="en-US" sz="2200" dirty="0">
                <a:solidFill>
                  <a:schemeClr val="bg1"/>
                </a:solidFill>
                <a:latin typeface="Cambria" panose="02040503050406030204" pitchFamily="18" charset="0"/>
                <a:ea typeface="Cambria" panose="02040503050406030204" pitchFamily="18" charset="0"/>
              </a:rPr>
              <a:t> Identifying the least popular pizzas to inform future product strategy.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706407"/>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 What is the total revenue generated from pizza sales?</a:t>
            </a:r>
          </a:p>
        </p:txBody>
      </p:sp>
      <p:sp>
        <p:nvSpPr>
          <p:cNvPr id="23" name="Text 8">
            <a:extLst>
              <a:ext uri="{FF2B5EF4-FFF2-40B4-BE49-F238E27FC236}">
                <a16:creationId xmlns:a16="http://schemas.microsoft.com/office/drawing/2014/main" id="{AF02C169-C0F5-C8E8-C772-9016BC44DCAE}"/>
              </a:ext>
            </a:extLst>
          </p:cNvPr>
          <p:cNvSpPr/>
          <p:nvPr/>
        </p:nvSpPr>
        <p:spPr>
          <a:xfrm>
            <a:off x="248855" y="1772900"/>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10369655" y="4356028"/>
            <a:ext cx="2896860" cy="659757"/>
          </a:xfrm>
          <a:prstGeom prst="rect">
            <a:avLst/>
          </a:prstGeom>
          <a:noFill/>
          <a:ln/>
        </p:spPr>
        <p:txBody>
          <a:bodyPr wrap="square" rtlCol="0" anchor="t"/>
          <a:lstStyle/>
          <a:p>
            <a:pPr marL="0" indent="0" algn="ctr">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25" name="Picture 24">
            <a:extLst>
              <a:ext uri="{FF2B5EF4-FFF2-40B4-BE49-F238E27FC236}">
                <a16:creationId xmlns:a16="http://schemas.microsoft.com/office/drawing/2014/main" id="{3CC0D285-7586-5D8E-1E44-35463B1F84CF}"/>
              </a:ext>
            </a:extLst>
          </p:cNvPr>
          <p:cNvPicPr>
            <a:picLocks noChangeAspect="1"/>
          </p:cNvPicPr>
          <p:nvPr/>
        </p:nvPicPr>
        <p:blipFill rotWithShape="1">
          <a:blip r:embed="rId4"/>
          <a:srcRect r="14269"/>
          <a:stretch/>
        </p:blipFill>
        <p:spPr>
          <a:xfrm>
            <a:off x="642260" y="2667433"/>
            <a:ext cx="6511620" cy="1688596"/>
          </a:xfrm>
          <a:prstGeom prst="rect">
            <a:avLst/>
          </a:prstGeom>
        </p:spPr>
      </p:pic>
      <p:pic>
        <p:nvPicPr>
          <p:cNvPr id="27" name="Picture 26">
            <a:extLst>
              <a:ext uri="{FF2B5EF4-FFF2-40B4-BE49-F238E27FC236}">
                <a16:creationId xmlns:a16="http://schemas.microsoft.com/office/drawing/2014/main" id="{B0F70597-5A82-674C-2DB7-8B834A66125E}"/>
              </a:ext>
            </a:extLst>
          </p:cNvPr>
          <p:cNvPicPr>
            <a:picLocks noChangeAspect="1"/>
          </p:cNvPicPr>
          <p:nvPr/>
        </p:nvPicPr>
        <p:blipFill>
          <a:blip r:embed="rId5"/>
          <a:stretch>
            <a:fillRect/>
          </a:stretch>
        </p:blipFill>
        <p:spPr>
          <a:xfrm>
            <a:off x="9780604" y="5369640"/>
            <a:ext cx="3740857" cy="163832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706407"/>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What is the average order value of all orders?</a:t>
            </a:r>
          </a:p>
        </p:txBody>
      </p:sp>
      <p:sp>
        <p:nvSpPr>
          <p:cNvPr id="23" name="Text 8">
            <a:extLst>
              <a:ext uri="{FF2B5EF4-FFF2-40B4-BE49-F238E27FC236}">
                <a16:creationId xmlns:a16="http://schemas.microsoft.com/office/drawing/2014/main" id="{AF02C169-C0F5-C8E8-C772-9016BC44DCAE}"/>
              </a:ext>
            </a:extLst>
          </p:cNvPr>
          <p:cNvSpPr/>
          <p:nvPr/>
        </p:nvSpPr>
        <p:spPr>
          <a:xfrm>
            <a:off x="10284106" y="1585381"/>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901559" y="4703269"/>
            <a:ext cx="2896860" cy="659757"/>
          </a:xfrm>
          <a:prstGeom prst="rect">
            <a:avLst/>
          </a:prstGeom>
          <a:noFill/>
          <a:ln/>
        </p:spPr>
        <p:txBody>
          <a:bodyPr wrap="square" rtlCol="0" anchor="ctr"/>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8D20F904-B585-5737-811B-71AB74A3989B}"/>
              </a:ext>
            </a:extLst>
          </p:cNvPr>
          <p:cNvPicPr>
            <a:picLocks noChangeAspect="1"/>
          </p:cNvPicPr>
          <p:nvPr/>
        </p:nvPicPr>
        <p:blipFill>
          <a:blip r:embed="rId4"/>
          <a:stretch>
            <a:fillRect/>
          </a:stretch>
        </p:blipFill>
        <p:spPr>
          <a:xfrm>
            <a:off x="4961400" y="2653845"/>
            <a:ext cx="8219566" cy="1460955"/>
          </a:xfrm>
          <a:prstGeom prst="rect">
            <a:avLst/>
          </a:prstGeom>
        </p:spPr>
      </p:pic>
      <p:pic>
        <p:nvPicPr>
          <p:cNvPr id="8" name="Picture 7">
            <a:extLst>
              <a:ext uri="{FF2B5EF4-FFF2-40B4-BE49-F238E27FC236}">
                <a16:creationId xmlns:a16="http://schemas.microsoft.com/office/drawing/2014/main" id="{B22A74A2-EA90-F626-B017-ED333071ACDA}"/>
              </a:ext>
            </a:extLst>
          </p:cNvPr>
          <p:cNvPicPr>
            <a:picLocks noChangeAspect="1"/>
          </p:cNvPicPr>
          <p:nvPr/>
        </p:nvPicPr>
        <p:blipFill>
          <a:blip r:embed="rId5"/>
          <a:stretch>
            <a:fillRect/>
          </a:stretch>
        </p:blipFill>
        <p:spPr>
          <a:xfrm>
            <a:off x="449394" y="5744235"/>
            <a:ext cx="3439700" cy="1189000"/>
          </a:xfrm>
          <a:prstGeom prst="rect">
            <a:avLst/>
          </a:prstGeom>
        </p:spPr>
      </p:pic>
    </p:spTree>
    <p:extLst>
      <p:ext uri="{BB962C8B-B14F-4D97-AF65-F5344CB8AC3E}">
        <p14:creationId xmlns:p14="http://schemas.microsoft.com/office/powerpoint/2010/main" val="1652888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706407"/>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How many pizzas were sold in total?</a:t>
            </a:r>
          </a:p>
        </p:txBody>
      </p:sp>
      <p:sp>
        <p:nvSpPr>
          <p:cNvPr id="23" name="Text 8">
            <a:extLst>
              <a:ext uri="{FF2B5EF4-FFF2-40B4-BE49-F238E27FC236}">
                <a16:creationId xmlns:a16="http://schemas.microsoft.com/office/drawing/2014/main" id="{AF02C169-C0F5-C8E8-C772-9016BC44DCAE}"/>
              </a:ext>
            </a:extLst>
          </p:cNvPr>
          <p:cNvSpPr/>
          <p:nvPr/>
        </p:nvSpPr>
        <p:spPr>
          <a:xfrm>
            <a:off x="734992" y="1713053"/>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10543278" y="4685906"/>
            <a:ext cx="2896860" cy="659757"/>
          </a:xfrm>
          <a:prstGeom prst="rect">
            <a:avLst/>
          </a:prstGeom>
          <a:noFill/>
          <a:ln/>
        </p:spPr>
        <p:txBody>
          <a:bodyPr wrap="square" rtlCol="0" anchor="t"/>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7C00821D-B26A-2A1C-F6F3-6EAE55D9CF33}"/>
              </a:ext>
            </a:extLst>
          </p:cNvPr>
          <p:cNvPicPr>
            <a:picLocks noChangeAspect="1"/>
          </p:cNvPicPr>
          <p:nvPr/>
        </p:nvPicPr>
        <p:blipFill>
          <a:blip r:embed="rId4"/>
          <a:stretch>
            <a:fillRect/>
          </a:stretch>
        </p:blipFill>
        <p:spPr>
          <a:xfrm>
            <a:off x="734992" y="2585608"/>
            <a:ext cx="7957595" cy="1529192"/>
          </a:xfrm>
          <a:prstGeom prst="rect">
            <a:avLst/>
          </a:prstGeom>
        </p:spPr>
      </p:pic>
      <p:pic>
        <p:nvPicPr>
          <p:cNvPr id="8" name="Picture 7">
            <a:extLst>
              <a:ext uri="{FF2B5EF4-FFF2-40B4-BE49-F238E27FC236}">
                <a16:creationId xmlns:a16="http://schemas.microsoft.com/office/drawing/2014/main" id="{672804B7-07E8-74C2-E368-3EF78A04A800}"/>
              </a:ext>
            </a:extLst>
          </p:cNvPr>
          <p:cNvPicPr>
            <a:picLocks noChangeAspect="1"/>
          </p:cNvPicPr>
          <p:nvPr/>
        </p:nvPicPr>
        <p:blipFill>
          <a:blip r:embed="rId5"/>
          <a:stretch>
            <a:fillRect/>
          </a:stretch>
        </p:blipFill>
        <p:spPr>
          <a:xfrm>
            <a:off x="10246336" y="5773427"/>
            <a:ext cx="3490744" cy="1564921"/>
          </a:xfrm>
          <a:prstGeom prst="rect">
            <a:avLst/>
          </a:prstGeom>
        </p:spPr>
      </p:pic>
    </p:spTree>
    <p:extLst>
      <p:ext uri="{BB962C8B-B14F-4D97-AF65-F5344CB8AC3E}">
        <p14:creationId xmlns:p14="http://schemas.microsoft.com/office/powerpoint/2010/main" val="3998215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706407"/>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How many distinct order dates are there in the dataset?</a:t>
            </a:r>
          </a:p>
        </p:txBody>
      </p:sp>
      <p:sp>
        <p:nvSpPr>
          <p:cNvPr id="23" name="Text 8">
            <a:extLst>
              <a:ext uri="{FF2B5EF4-FFF2-40B4-BE49-F238E27FC236}">
                <a16:creationId xmlns:a16="http://schemas.microsoft.com/office/drawing/2014/main" id="{AF02C169-C0F5-C8E8-C772-9016BC44DCAE}"/>
              </a:ext>
            </a:extLst>
          </p:cNvPr>
          <p:cNvSpPr/>
          <p:nvPr/>
        </p:nvSpPr>
        <p:spPr>
          <a:xfrm>
            <a:off x="10284106" y="1585381"/>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901559" y="4703269"/>
            <a:ext cx="2896860" cy="659757"/>
          </a:xfrm>
          <a:prstGeom prst="rect">
            <a:avLst/>
          </a:prstGeom>
          <a:noFill/>
          <a:ln/>
        </p:spPr>
        <p:txBody>
          <a:bodyPr wrap="square" rtlCol="0" anchor="ctr"/>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7AEB4B53-28D9-52C0-01EE-506F3C5FB0F4}"/>
              </a:ext>
            </a:extLst>
          </p:cNvPr>
          <p:cNvPicPr>
            <a:picLocks noChangeAspect="1"/>
          </p:cNvPicPr>
          <p:nvPr/>
        </p:nvPicPr>
        <p:blipFill>
          <a:blip r:embed="rId4"/>
          <a:stretch>
            <a:fillRect/>
          </a:stretch>
        </p:blipFill>
        <p:spPr>
          <a:xfrm>
            <a:off x="6088285" y="2245138"/>
            <a:ext cx="8018544" cy="1380078"/>
          </a:xfrm>
          <a:prstGeom prst="rect">
            <a:avLst/>
          </a:prstGeom>
        </p:spPr>
      </p:pic>
      <p:pic>
        <p:nvPicPr>
          <p:cNvPr id="10" name="Picture 9">
            <a:extLst>
              <a:ext uri="{FF2B5EF4-FFF2-40B4-BE49-F238E27FC236}">
                <a16:creationId xmlns:a16="http://schemas.microsoft.com/office/drawing/2014/main" id="{13B87DB8-1E5E-AE48-7C5E-EDE02F70003B}"/>
              </a:ext>
            </a:extLst>
          </p:cNvPr>
          <p:cNvPicPr>
            <a:picLocks noChangeAspect="1"/>
          </p:cNvPicPr>
          <p:nvPr/>
        </p:nvPicPr>
        <p:blipFill>
          <a:blip r:embed="rId5"/>
          <a:stretch>
            <a:fillRect/>
          </a:stretch>
        </p:blipFill>
        <p:spPr>
          <a:xfrm>
            <a:off x="475217" y="5568749"/>
            <a:ext cx="3265328" cy="1345711"/>
          </a:xfrm>
          <a:prstGeom prst="rect">
            <a:avLst/>
          </a:prstGeom>
        </p:spPr>
      </p:pic>
    </p:spTree>
    <p:extLst>
      <p:ext uri="{BB962C8B-B14F-4D97-AF65-F5344CB8AC3E}">
        <p14:creationId xmlns:p14="http://schemas.microsoft.com/office/powerpoint/2010/main" val="4787841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706407"/>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What is the average number of pizzas per order?</a:t>
            </a:r>
          </a:p>
        </p:txBody>
      </p:sp>
      <p:sp>
        <p:nvSpPr>
          <p:cNvPr id="23" name="Text 8">
            <a:extLst>
              <a:ext uri="{FF2B5EF4-FFF2-40B4-BE49-F238E27FC236}">
                <a16:creationId xmlns:a16="http://schemas.microsoft.com/office/drawing/2014/main" id="{AF02C169-C0F5-C8E8-C772-9016BC44DCAE}"/>
              </a:ext>
            </a:extLst>
          </p:cNvPr>
          <p:cNvSpPr/>
          <p:nvPr/>
        </p:nvSpPr>
        <p:spPr>
          <a:xfrm>
            <a:off x="734992" y="1713053"/>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10543278" y="4685906"/>
            <a:ext cx="2896860" cy="659757"/>
          </a:xfrm>
          <a:prstGeom prst="rect">
            <a:avLst/>
          </a:prstGeom>
          <a:noFill/>
          <a:ln/>
        </p:spPr>
        <p:txBody>
          <a:bodyPr wrap="square" rtlCol="0" anchor="t"/>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28337527-02B5-E692-7A76-20034EF6EC66}"/>
              </a:ext>
            </a:extLst>
          </p:cNvPr>
          <p:cNvPicPr>
            <a:picLocks noChangeAspect="1"/>
          </p:cNvPicPr>
          <p:nvPr/>
        </p:nvPicPr>
        <p:blipFill>
          <a:blip r:embed="rId4"/>
          <a:stretch>
            <a:fillRect/>
          </a:stretch>
        </p:blipFill>
        <p:spPr>
          <a:xfrm>
            <a:off x="857419" y="2553008"/>
            <a:ext cx="10856161" cy="1705134"/>
          </a:xfrm>
          <a:prstGeom prst="rect">
            <a:avLst/>
          </a:prstGeom>
        </p:spPr>
      </p:pic>
      <p:pic>
        <p:nvPicPr>
          <p:cNvPr id="10" name="Picture 9">
            <a:extLst>
              <a:ext uri="{FF2B5EF4-FFF2-40B4-BE49-F238E27FC236}">
                <a16:creationId xmlns:a16="http://schemas.microsoft.com/office/drawing/2014/main" id="{C721A59A-D9D3-85C5-35F9-C3CEC7D1D86D}"/>
              </a:ext>
            </a:extLst>
          </p:cNvPr>
          <p:cNvPicPr>
            <a:picLocks noChangeAspect="1"/>
          </p:cNvPicPr>
          <p:nvPr/>
        </p:nvPicPr>
        <p:blipFill rotWithShape="1">
          <a:blip r:embed="rId5"/>
          <a:srcRect r="11728"/>
          <a:stretch/>
        </p:blipFill>
        <p:spPr>
          <a:xfrm>
            <a:off x="10176198" y="5773427"/>
            <a:ext cx="3631020" cy="1240831"/>
          </a:xfrm>
          <a:prstGeom prst="rect">
            <a:avLst/>
          </a:prstGeom>
        </p:spPr>
      </p:pic>
    </p:spTree>
    <p:extLst>
      <p:ext uri="{BB962C8B-B14F-4D97-AF65-F5344CB8AC3E}">
        <p14:creationId xmlns:p14="http://schemas.microsoft.com/office/powerpoint/2010/main" val="248757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706407"/>
          </a:xfrm>
          <a:prstGeom prst="rect">
            <a:avLst/>
          </a:prstGeom>
          <a:noFill/>
          <a:ln/>
        </p:spPr>
        <p:txBody>
          <a:bodyPr wrap="none" rtlCol="0" anchor="t"/>
          <a:lstStyle/>
          <a:p>
            <a:pPr marL="0" indent="0" algn="ctr">
              <a:lnSpc>
                <a:spcPts val="4102"/>
              </a:lnSpc>
              <a:buNone/>
            </a:pPr>
            <a:r>
              <a:rPr lang="en-US" sz="4100" b="1" kern="0" spc="-66" dirty="0">
                <a:solidFill>
                  <a:srgbClr val="FF8AAF"/>
                </a:solidFill>
                <a:latin typeface="Cambria" panose="02040503050406030204" pitchFamily="18" charset="0"/>
                <a:ea typeface="Cambria" panose="02040503050406030204" pitchFamily="18" charset="0"/>
                <a:cs typeface="Petrona" pitchFamily="34" charset="-120"/>
              </a:rPr>
              <a:t> What is the total number of orders for each day of the week?</a:t>
            </a:r>
          </a:p>
        </p:txBody>
      </p:sp>
      <p:sp>
        <p:nvSpPr>
          <p:cNvPr id="23" name="Text 8">
            <a:extLst>
              <a:ext uri="{FF2B5EF4-FFF2-40B4-BE49-F238E27FC236}">
                <a16:creationId xmlns:a16="http://schemas.microsoft.com/office/drawing/2014/main" id="{AF02C169-C0F5-C8E8-C772-9016BC44DCAE}"/>
              </a:ext>
            </a:extLst>
          </p:cNvPr>
          <p:cNvSpPr/>
          <p:nvPr/>
        </p:nvSpPr>
        <p:spPr>
          <a:xfrm>
            <a:off x="10284106" y="1585381"/>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1095939" y="3784921"/>
            <a:ext cx="2896860" cy="659757"/>
          </a:xfrm>
          <a:prstGeom prst="rect">
            <a:avLst/>
          </a:prstGeom>
          <a:noFill/>
          <a:ln/>
        </p:spPr>
        <p:txBody>
          <a:bodyPr wrap="square" rtlCol="0" anchor="ctr"/>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BA96963D-8DE9-2851-CFBB-B33254B96FD6}"/>
              </a:ext>
            </a:extLst>
          </p:cNvPr>
          <p:cNvPicPr>
            <a:picLocks noChangeAspect="1"/>
          </p:cNvPicPr>
          <p:nvPr/>
        </p:nvPicPr>
        <p:blipFill>
          <a:blip r:embed="rId4"/>
          <a:stretch>
            <a:fillRect/>
          </a:stretch>
        </p:blipFill>
        <p:spPr>
          <a:xfrm>
            <a:off x="7736307" y="2186673"/>
            <a:ext cx="6579089" cy="1807811"/>
          </a:xfrm>
          <a:prstGeom prst="rect">
            <a:avLst/>
          </a:prstGeom>
        </p:spPr>
      </p:pic>
      <p:pic>
        <p:nvPicPr>
          <p:cNvPr id="9" name="Picture 8">
            <a:extLst>
              <a:ext uri="{FF2B5EF4-FFF2-40B4-BE49-F238E27FC236}">
                <a16:creationId xmlns:a16="http://schemas.microsoft.com/office/drawing/2014/main" id="{82AF04EE-CA9F-3EF2-732C-0A88D19F366B}"/>
              </a:ext>
            </a:extLst>
          </p:cNvPr>
          <p:cNvPicPr>
            <a:picLocks noChangeAspect="1"/>
          </p:cNvPicPr>
          <p:nvPr/>
        </p:nvPicPr>
        <p:blipFill>
          <a:blip r:embed="rId5"/>
          <a:stretch>
            <a:fillRect/>
          </a:stretch>
        </p:blipFill>
        <p:spPr>
          <a:xfrm>
            <a:off x="721275" y="4709266"/>
            <a:ext cx="3271524" cy="2846566"/>
          </a:xfrm>
          <a:prstGeom prst="rect">
            <a:avLst/>
          </a:prstGeom>
        </p:spPr>
      </p:pic>
    </p:spTree>
    <p:extLst>
      <p:ext uri="{BB962C8B-B14F-4D97-AF65-F5344CB8AC3E}">
        <p14:creationId xmlns:p14="http://schemas.microsoft.com/office/powerpoint/2010/main" val="2380315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75000"/>
            </a:srgbClr>
          </a:solidFill>
          <a:ln/>
        </p:spPr>
        <p:txBody>
          <a:bodyPr/>
          <a:lstStyle/>
          <a:p>
            <a:endParaRPr lang="en-IN"/>
          </a:p>
        </p:txBody>
      </p:sp>
      <p:sp>
        <p:nvSpPr>
          <p:cNvPr id="5" name="Text 1"/>
          <p:cNvSpPr/>
          <p:nvPr/>
        </p:nvSpPr>
        <p:spPr>
          <a:xfrm>
            <a:off x="734992" y="439487"/>
            <a:ext cx="13160415" cy="706407"/>
          </a:xfrm>
          <a:prstGeom prst="rect">
            <a:avLst/>
          </a:prstGeom>
          <a:noFill/>
          <a:ln/>
        </p:spPr>
        <p:txBody>
          <a:bodyPr wrap="none" rtlCol="0" anchor="t"/>
          <a:lstStyle/>
          <a:p>
            <a:pPr marL="0" indent="0" algn="ctr">
              <a:lnSpc>
                <a:spcPts val="4102"/>
              </a:lnSpc>
              <a:buNone/>
            </a:pPr>
            <a:r>
              <a:rPr lang="en-US" sz="4200" b="1" kern="0" spc="-66" dirty="0">
                <a:solidFill>
                  <a:srgbClr val="FF8AAF"/>
                </a:solidFill>
                <a:latin typeface="Cambria" panose="02040503050406030204" pitchFamily="18" charset="0"/>
                <a:ea typeface="Cambria" panose="02040503050406030204" pitchFamily="18" charset="0"/>
                <a:cs typeface="Petrona" pitchFamily="34" charset="-120"/>
              </a:rPr>
              <a:t>Which month had the highest number of orders?</a:t>
            </a:r>
          </a:p>
        </p:txBody>
      </p:sp>
      <p:sp>
        <p:nvSpPr>
          <p:cNvPr id="23" name="Text 8">
            <a:extLst>
              <a:ext uri="{FF2B5EF4-FFF2-40B4-BE49-F238E27FC236}">
                <a16:creationId xmlns:a16="http://schemas.microsoft.com/office/drawing/2014/main" id="{AF02C169-C0F5-C8E8-C772-9016BC44DCAE}"/>
              </a:ext>
            </a:extLst>
          </p:cNvPr>
          <p:cNvSpPr/>
          <p:nvPr/>
        </p:nvSpPr>
        <p:spPr>
          <a:xfrm>
            <a:off x="734992" y="1713053"/>
            <a:ext cx="2896860" cy="659757"/>
          </a:xfrm>
          <a:prstGeom prst="rect">
            <a:avLst/>
          </a:prstGeom>
          <a:noFill/>
          <a:ln/>
        </p:spPr>
        <p:txBody>
          <a:bodyPr wrap="square" rtlCol="0" anchor="t"/>
          <a:lstStyle/>
          <a:p>
            <a:pPr algn="ctr">
              <a:lnSpc>
                <a:spcPts val="4102"/>
              </a:lnSpc>
            </a:pPr>
            <a:r>
              <a:rPr lang="en-IN" sz="4200" b="1" kern="0" spc="-66" dirty="0">
                <a:solidFill>
                  <a:srgbClr val="FF8AAF"/>
                </a:solidFill>
                <a:latin typeface="Cambria" panose="02040503050406030204" pitchFamily="18" charset="0"/>
                <a:ea typeface="Cambria" panose="02040503050406030204" pitchFamily="18" charset="0"/>
              </a:rPr>
              <a:t>Solution:</a:t>
            </a:r>
            <a:endParaRPr lang="en-US" sz="4200" b="1" kern="0" spc="-66" dirty="0">
              <a:solidFill>
                <a:srgbClr val="FF8AAF"/>
              </a:solidFill>
              <a:latin typeface="Cambria" panose="02040503050406030204" pitchFamily="18" charset="0"/>
              <a:ea typeface="Cambria" panose="02040503050406030204" pitchFamily="18" charset="0"/>
            </a:endParaRPr>
          </a:p>
        </p:txBody>
      </p:sp>
      <p:sp>
        <p:nvSpPr>
          <p:cNvPr id="24" name="Text 8">
            <a:extLst>
              <a:ext uri="{FF2B5EF4-FFF2-40B4-BE49-F238E27FC236}">
                <a16:creationId xmlns:a16="http://schemas.microsoft.com/office/drawing/2014/main" id="{3062312A-FD18-6FB2-B96C-B275A30ABCC6}"/>
              </a:ext>
            </a:extLst>
          </p:cNvPr>
          <p:cNvSpPr/>
          <p:nvPr/>
        </p:nvSpPr>
        <p:spPr>
          <a:xfrm>
            <a:off x="10543278" y="2963119"/>
            <a:ext cx="2896860" cy="659757"/>
          </a:xfrm>
          <a:prstGeom prst="rect">
            <a:avLst/>
          </a:prstGeom>
          <a:noFill/>
          <a:ln/>
        </p:spPr>
        <p:txBody>
          <a:bodyPr wrap="square" rtlCol="0" anchor="t"/>
          <a:lstStyle/>
          <a:p>
            <a:pPr marL="0" indent="0">
              <a:buNone/>
            </a:pPr>
            <a:r>
              <a:rPr lang="en-IN" sz="4200" b="1" kern="0" spc="-66" dirty="0">
                <a:solidFill>
                  <a:srgbClr val="FF8AAF"/>
                </a:solidFill>
                <a:latin typeface="Cambria" panose="02040503050406030204" pitchFamily="18" charset="0"/>
                <a:ea typeface="Cambria" panose="02040503050406030204" pitchFamily="18" charset="0"/>
              </a:rPr>
              <a:t>OUTPUT:</a:t>
            </a:r>
            <a:endParaRPr lang="en-US" sz="4000" b="1"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BB4F26B-EBA0-241C-7152-7FBE25C7DB72}"/>
              </a:ext>
            </a:extLst>
          </p:cNvPr>
          <p:cNvPicPr>
            <a:picLocks noChangeAspect="1"/>
          </p:cNvPicPr>
          <p:nvPr/>
        </p:nvPicPr>
        <p:blipFill>
          <a:blip r:embed="rId4"/>
          <a:stretch>
            <a:fillRect/>
          </a:stretch>
        </p:blipFill>
        <p:spPr>
          <a:xfrm>
            <a:off x="908914" y="2372810"/>
            <a:ext cx="6545181" cy="2500132"/>
          </a:xfrm>
          <a:prstGeom prst="rect">
            <a:avLst/>
          </a:prstGeom>
        </p:spPr>
      </p:pic>
      <p:pic>
        <p:nvPicPr>
          <p:cNvPr id="9" name="Picture 8">
            <a:extLst>
              <a:ext uri="{FF2B5EF4-FFF2-40B4-BE49-F238E27FC236}">
                <a16:creationId xmlns:a16="http://schemas.microsoft.com/office/drawing/2014/main" id="{7E8750E9-96D5-7E65-8365-CAFF47664914}"/>
              </a:ext>
            </a:extLst>
          </p:cNvPr>
          <p:cNvPicPr>
            <a:picLocks noChangeAspect="1"/>
          </p:cNvPicPr>
          <p:nvPr/>
        </p:nvPicPr>
        <p:blipFill>
          <a:blip r:embed="rId5"/>
          <a:stretch>
            <a:fillRect/>
          </a:stretch>
        </p:blipFill>
        <p:spPr>
          <a:xfrm>
            <a:off x="10376075" y="3811262"/>
            <a:ext cx="3231266" cy="3654410"/>
          </a:xfrm>
          <a:prstGeom prst="rect">
            <a:avLst/>
          </a:prstGeom>
        </p:spPr>
      </p:pic>
    </p:spTree>
    <p:extLst>
      <p:ext uri="{BB962C8B-B14F-4D97-AF65-F5344CB8AC3E}">
        <p14:creationId xmlns:p14="http://schemas.microsoft.com/office/powerpoint/2010/main" val="2021843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511</Words>
  <Application>Microsoft Office PowerPoint</Application>
  <PresentationFormat>Custom</PresentationFormat>
  <Paragraphs>78</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Cambria</vt:lpstr>
      <vt:lpstr>Petrona</vt:lpstr>
      <vt:lpstr>Source Sans Pro</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Swaroop Girish Kulkarni (Student)</cp:lastModifiedBy>
  <cp:revision>4</cp:revision>
  <dcterms:created xsi:type="dcterms:W3CDTF">2024-08-20T06:55:10Z</dcterms:created>
  <dcterms:modified xsi:type="dcterms:W3CDTF">2024-08-20T08:08:41Z</dcterms:modified>
</cp:coreProperties>
</file>