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23C12-77D2-499F-A514-3D942EDB76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136AE3-4902-4301-8F5F-1383C2C9C0AE}">
      <dgm:prSet/>
      <dgm:spPr/>
      <dgm:t>
        <a:bodyPr/>
        <a:lstStyle/>
        <a:p>
          <a:r>
            <a:rPr lang="en-US" b="0" i="0" baseline="0"/>
            <a:t>Metric table to analysed sales by customer.</a:t>
          </a:r>
          <a:endParaRPr lang="en-US"/>
        </a:p>
      </dgm:t>
    </dgm:pt>
    <dgm:pt modelId="{B3D474EF-24F8-4D4F-9D18-BED4AA4B4F36}" type="parTrans" cxnId="{9CCFC4B4-F499-4DB8-B5C0-C0BB6DBC3E45}">
      <dgm:prSet/>
      <dgm:spPr/>
      <dgm:t>
        <a:bodyPr/>
        <a:lstStyle/>
        <a:p>
          <a:endParaRPr lang="en-US"/>
        </a:p>
      </dgm:t>
    </dgm:pt>
    <dgm:pt modelId="{BFACDA21-1972-4577-8EA7-03A0655C3388}" type="sibTrans" cxnId="{9CCFC4B4-F499-4DB8-B5C0-C0BB6DBC3E45}">
      <dgm:prSet/>
      <dgm:spPr/>
      <dgm:t>
        <a:bodyPr/>
        <a:lstStyle/>
        <a:p>
          <a:endParaRPr lang="en-US"/>
        </a:p>
      </dgm:t>
    </dgm:pt>
    <dgm:pt modelId="{324C767A-9BBB-4A73-81CA-9AB02B865639}">
      <dgm:prSet/>
      <dgm:spPr/>
      <dgm:t>
        <a:bodyPr/>
        <a:lstStyle/>
        <a:p>
          <a:r>
            <a:rPr lang="en-US" b="0" i="0" baseline="0"/>
            <a:t>Donut chart for sales by region.</a:t>
          </a:r>
          <a:endParaRPr lang="en-US"/>
        </a:p>
      </dgm:t>
    </dgm:pt>
    <dgm:pt modelId="{ABD7F795-6249-48B8-9A94-B8A5190E3EB2}" type="parTrans" cxnId="{D010EA5B-0968-4E0B-BF86-D22222C93A63}">
      <dgm:prSet/>
      <dgm:spPr/>
      <dgm:t>
        <a:bodyPr/>
        <a:lstStyle/>
        <a:p>
          <a:endParaRPr lang="en-US"/>
        </a:p>
      </dgm:t>
    </dgm:pt>
    <dgm:pt modelId="{7EA99ED8-7E9A-44A0-A195-63350FDB4FA1}" type="sibTrans" cxnId="{D010EA5B-0968-4E0B-BF86-D22222C93A63}">
      <dgm:prSet/>
      <dgm:spPr/>
      <dgm:t>
        <a:bodyPr/>
        <a:lstStyle/>
        <a:p>
          <a:endParaRPr lang="en-US"/>
        </a:p>
      </dgm:t>
    </dgm:pt>
    <dgm:pt modelId="{2892B15C-AE11-4C78-8DAB-9BC5EAF06E99}">
      <dgm:prSet/>
      <dgm:spPr/>
      <dgm:t>
        <a:bodyPr/>
        <a:lstStyle/>
        <a:p>
          <a:r>
            <a:rPr lang="en-US" b="0" i="0" baseline="0"/>
            <a:t>Combo line chart to track sales and profit trends over time.</a:t>
          </a:r>
          <a:endParaRPr lang="en-US"/>
        </a:p>
      </dgm:t>
    </dgm:pt>
    <dgm:pt modelId="{59FF2F69-1FE6-4F11-967D-761907DA169F}" type="parTrans" cxnId="{EF1ACEB0-004A-4159-98FC-6DD9D2C6CED0}">
      <dgm:prSet/>
      <dgm:spPr/>
      <dgm:t>
        <a:bodyPr/>
        <a:lstStyle/>
        <a:p>
          <a:endParaRPr lang="en-US"/>
        </a:p>
      </dgm:t>
    </dgm:pt>
    <dgm:pt modelId="{EA419344-CB90-4202-B863-17D995236B5D}" type="sibTrans" cxnId="{EF1ACEB0-004A-4159-98FC-6DD9D2C6CED0}">
      <dgm:prSet/>
      <dgm:spPr/>
      <dgm:t>
        <a:bodyPr/>
        <a:lstStyle/>
        <a:p>
          <a:endParaRPr lang="en-US"/>
        </a:p>
      </dgm:t>
    </dgm:pt>
    <dgm:pt modelId="{4A70CEDD-23E2-41AC-AEE3-6124CA1FFBF9}">
      <dgm:prSet/>
      <dgm:spPr/>
      <dgm:t>
        <a:bodyPr/>
        <a:lstStyle/>
        <a:p>
          <a:r>
            <a:rPr lang="en-US" b="0" i="0" baseline="0"/>
            <a:t>Tree map for analysing shipping modes and profitability.</a:t>
          </a:r>
          <a:endParaRPr lang="en-US"/>
        </a:p>
      </dgm:t>
    </dgm:pt>
    <dgm:pt modelId="{6E98CAB5-BC0A-4F9C-BFE4-1B88C81F23D4}" type="parTrans" cxnId="{DC6AA8FC-CC65-4DFB-9E05-31909690BE9A}">
      <dgm:prSet/>
      <dgm:spPr/>
      <dgm:t>
        <a:bodyPr/>
        <a:lstStyle/>
        <a:p>
          <a:endParaRPr lang="en-US"/>
        </a:p>
      </dgm:t>
    </dgm:pt>
    <dgm:pt modelId="{8DD4977A-1358-4DA9-9B13-88125C22356C}" type="sibTrans" cxnId="{DC6AA8FC-CC65-4DFB-9E05-31909690BE9A}">
      <dgm:prSet/>
      <dgm:spPr/>
      <dgm:t>
        <a:bodyPr/>
        <a:lstStyle/>
        <a:p>
          <a:endParaRPr lang="en-US"/>
        </a:p>
      </dgm:t>
    </dgm:pt>
    <dgm:pt modelId="{BBAE7C7F-5AD4-4297-95ED-C00159277D9E}">
      <dgm:prSet/>
      <dgm:spPr/>
      <dgm:t>
        <a:bodyPr/>
        <a:lstStyle/>
        <a:p>
          <a:r>
            <a:rPr lang="en-US" b="0" i="0" baseline="0"/>
            <a:t>Bubble map to identify sales distribution across regions.</a:t>
          </a:r>
          <a:endParaRPr lang="en-US"/>
        </a:p>
      </dgm:t>
    </dgm:pt>
    <dgm:pt modelId="{A3699506-22ED-4EE3-97FB-8B054F004A94}" type="parTrans" cxnId="{03D35230-BD7E-41E4-AAA3-52B8C9848FF5}">
      <dgm:prSet/>
      <dgm:spPr/>
      <dgm:t>
        <a:bodyPr/>
        <a:lstStyle/>
        <a:p>
          <a:endParaRPr lang="en-US"/>
        </a:p>
      </dgm:t>
    </dgm:pt>
    <dgm:pt modelId="{81A94EED-2E89-48A0-A409-19AF368DCD80}" type="sibTrans" cxnId="{03D35230-BD7E-41E4-AAA3-52B8C9848FF5}">
      <dgm:prSet/>
      <dgm:spPr/>
      <dgm:t>
        <a:bodyPr/>
        <a:lstStyle/>
        <a:p>
          <a:endParaRPr lang="en-US"/>
        </a:p>
      </dgm:t>
    </dgm:pt>
    <dgm:pt modelId="{91F5B318-0104-4FAF-A266-887C6F16CFC9}">
      <dgm:prSet/>
      <dgm:spPr/>
      <dgm:t>
        <a:bodyPr/>
        <a:lstStyle/>
        <a:p>
          <a:r>
            <a:rPr lang="en-US"/>
            <a:t>Bar char to idendify sales by subcategory.</a:t>
          </a:r>
        </a:p>
      </dgm:t>
    </dgm:pt>
    <dgm:pt modelId="{093F3A4F-02D0-4813-8576-98BBAEC08124}" type="parTrans" cxnId="{CD4E652C-7AAF-4886-87D0-85F882EEA343}">
      <dgm:prSet/>
      <dgm:spPr/>
      <dgm:t>
        <a:bodyPr/>
        <a:lstStyle/>
        <a:p>
          <a:endParaRPr lang="en-US"/>
        </a:p>
      </dgm:t>
    </dgm:pt>
    <dgm:pt modelId="{69F90AE1-135D-4E0C-8902-868125F0DF29}" type="sibTrans" cxnId="{CD4E652C-7AAF-4886-87D0-85F882EEA343}">
      <dgm:prSet/>
      <dgm:spPr/>
      <dgm:t>
        <a:bodyPr/>
        <a:lstStyle/>
        <a:p>
          <a:endParaRPr lang="en-US"/>
        </a:p>
      </dgm:t>
    </dgm:pt>
    <dgm:pt modelId="{200E084A-1894-43A5-9F82-7F547EBFBD85}" type="pres">
      <dgm:prSet presAssocID="{E9E23C12-77D2-499F-A514-3D942EDB76DB}" presName="diagram" presStyleCnt="0">
        <dgm:presLayoutVars>
          <dgm:dir/>
          <dgm:resizeHandles val="exact"/>
        </dgm:presLayoutVars>
      </dgm:prSet>
      <dgm:spPr/>
    </dgm:pt>
    <dgm:pt modelId="{A05C21A1-F737-47DD-8C74-65358911D1F4}" type="pres">
      <dgm:prSet presAssocID="{43136AE3-4902-4301-8F5F-1383C2C9C0AE}" presName="node" presStyleLbl="node1" presStyleIdx="0" presStyleCnt="6">
        <dgm:presLayoutVars>
          <dgm:bulletEnabled val="1"/>
        </dgm:presLayoutVars>
      </dgm:prSet>
      <dgm:spPr/>
    </dgm:pt>
    <dgm:pt modelId="{C8CACA99-D064-41EC-A8B5-B0EAC7FF55B0}" type="pres">
      <dgm:prSet presAssocID="{BFACDA21-1972-4577-8EA7-03A0655C3388}" presName="sibTrans" presStyleCnt="0"/>
      <dgm:spPr/>
    </dgm:pt>
    <dgm:pt modelId="{737E8D84-D193-482A-B21B-0252BC40387F}" type="pres">
      <dgm:prSet presAssocID="{324C767A-9BBB-4A73-81CA-9AB02B865639}" presName="node" presStyleLbl="node1" presStyleIdx="1" presStyleCnt="6">
        <dgm:presLayoutVars>
          <dgm:bulletEnabled val="1"/>
        </dgm:presLayoutVars>
      </dgm:prSet>
      <dgm:spPr/>
    </dgm:pt>
    <dgm:pt modelId="{010BF70B-256B-4213-AE98-4647FA4CBDB7}" type="pres">
      <dgm:prSet presAssocID="{7EA99ED8-7E9A-44A0-A195-63350FDB4FA1}" presName="sibTrans" presStyleCnt="0"/>
      <dgm:spPr/>
    </dgm:pt>
    <dgm:pt modelId="{7972DBD5-0E3A-4250-834E-28F98A72DF35}" type="pres">
      <dgm:prSet presAssocID="{2892B15C-AE11-4C78-8DAB-9BC5EAF06E99}" presName="node" presStyleLbl="node1" presStyleIdx="2" presStyleCnt="6">
        <dgm:presLayoutVars>
          <dgm:bulletEnabled val="1"/>
        </dgm:presLayoutVars>
      </dgm:prSet>
      <dgm:spPr/>
    </dgm:pt>
    <dgm:pt modelId="{1B197A0F-1797-4F25-9DC9-D227BD7A9606}" type="pres">
      <dgm:prSet presAssocID="{EA419344-CB90-4202-B863-17D995236B5D}" presName="sibTrans" presStyleCnt="0"/>
      <dgm:spPr/>
    </dgm:pt>
    <dgm:pt modelId="{BFA31950-68D2-40F6-9997-F316A0B103F5}" type="pres">
      <dgm:prSet presAssocID="{4A70CEDD-23E2-41AC-AEE3-6124CA1FFBF9}" presName="node" presStyleLbl="node1" presStyleIdx="3" presStyleCnt="6">
        <dgm:presLayoutVars>
          <dgm:bulletEnabled val="1"/>
        </dgm:presLayoutVars>
      </dgm:prSet>
      <dgm:spPr/>
    </dgm:pt>
    <dgm:pt modelId="{4D1857B0-77B4-4AF4-9A59-05B7E53912FE}" type="pres">
      <dgm:prSet presAssocID="{8DD4977A-1358-4DA9-9B13-88125C22356C}" presName="sibTrans" presStyleCnt="0"/>
      <dgm:spPr/>
    </dgm:pt>
    <dgm:pt modelId="{67D6AD9A-E849-48A2-8681-CB9FDAAAE241}" type="pres">
      <dgm:prSet presAssocID="{BBAE7C7F-5AD4-4297-95ED-C00159277D9E}" presName="node" presStyleLbl="node1" presStyleIdx="4" presStyleCnt="6">
        <dgm:presLayoutVars>
          <dgm:bulletEnabled val="1"/>
        </dgm:presLayoutVars>
      </dgm:prSet>
      <dgm:spPr/>
    </dgm:pt>
    <dgm:pt modelId="{040DD2CC-34DA-47CC-AC64-DF71A3F0E8C2}" type="pres">
      <dgm:prSet presAssocID="{81A94EED-2E89-48A0-A409-19AF368DCD80}" presName="sibTrans" presStyleCnt="0"/>
      <dgm:spPr/>
    </dgm:pt>
    <dgm:pt modelId="{994C9F9C-B0D9-4BF0-86DC-AE1DAF5DA21F}" type="pres">
      <dgm:prSet presAssocID="{91F5B318-0104-4FAF-A266-887C6F16CFC9}" presName="node" presStyleLbl="node1" presStyleIdx="5" presStyleCnt="6">
        <dgm:presLayoutVars>
          <dgm:bulletEnabled val="1"/>
        </dgm:presLayoutVars>
      </dgm:prSet>
      <dgm:spPr/>
    </dgm:pt>
  </dgm:ptLst>
  <dgm:cxnLst>
    <dgm:cxn modelId="{AC45FE13-2055-4421-8A2B-B0A7D511E5D3}" type="presOf" srcId="{43136AE3-4902-4301-8F5F-1383C2C9C0AE}" destId="{A05C21A1-F737-47DD-8C74-65358911D1F4}" srcOrd="0" destOrd="0" presId="urn:microsoft.com/office/officeart/2005/8/layout/default"/>
    <dgm:cxn modelId="{AB75A820-4DB4-4B11-99CC-91E5C2791DCD}" type="presOf" srcId="{2892B15C-AE11-4C78-8DAB-9BC5EAF06E99}" destId="{7972DBD5-0E3A-4250-834E-28F98A72DF35}" srcOrd="0" destOrd="0" presId="urn:microsoft.com/office/officeart/2005/8/layout/default"/>
    <dgm:cxn modelId="{CD4E652C-7AAF-4886-87D0-85F882EEA343}" srcId="{E9E23C12-77D2-499F-A514-3D942EDB76DB}" destId="{91F5B318-0104-4FAF-A266-887C6F16CFC9}" srcOrd="5" destOrd="0" parTransId="{093F3A4F-02D0-4813-8576-98BBAEC08124}" sibTransId="{69F90AE1-135D-4E0C-8902-868125F0DF29}"/>
    <dgm:cxn modelId="{03D35230-BD7E-41E4-AAA3-52B8C9848FF5}" srcId="{E9E23C12-77D2-499F-A514-3D942EDB76DB}" destId="{BBAE7C7F-5AD4-4297-95ED-C00159277D9E}" srcOrd="4" destOrd="0" parTransId="{A3699506-22ED-4EE3-97FB-8B054F004A94}" sibTransId="{81A94EED-2E89-48A0-A409-19AF368DCD80}"/>
    <dgm:cxn modelId="{8B9DC840-7264-4334-BEAE-9C6FEF1B272A}" type="presOf" srcId="{91F5B318-0104-4FAF-A266-887C6F16CFC9}" destId="{994C9F9C-B0D9-4BF0-86DC-AE1DAF5DA21F}" srcOrd="0" destOrd="0" presId="urn:microsoft.com/office/officeart/2005/8/layout/default"/>
    <dgm:cxn modelId="{D010EA5B-0968-4E0B-BF86-D22222C93A63}" srcId="{E9E23C12-77D2-499F-A514-3D942EDB76DB}" destId="{324C767A-9BBB-4A73-81CA-9AB02B865639}" srcOrd="1" destOrd="0" parTransId="{ABD7F795-6249-48B8-9A94-B8A5190E3EB2}" sibTransId="{7EA99ED8-7E9A-44A0-A195-63350FDB4FA1}"/>
    <dgm:cxn modelId="{51978B47-F385-4F20-9C4B-166A4859268E}" type="presOf" srcId="{324C767A-9BBB-4A73-81CA-9AB02B865639}" destId="{737E8D84-D193-482A-B21B-0252BC40387F}" srcOrd="0" destOrd="0" presId="urn:microsoft.com/office/officeart/2005/8/layout/default"/>
    <dgm:cxn modelId="{EF1ACEB0-004A-4159-98FC-6DD9D2C6CED0}" srcId="{E9E23C12-77D2-499F-A514-3D942EDB76DB}" destId="{2892B15C-AE11-4C78-8DAB-9BC5EAF06E99}" srcOrd="2" destOrd="0" parTransId="{59FF2F69-1FE6-4F11-967D-761907DA169F}" sibTransId="{EA419344-CB90-4202-B863-17D995236B5D}"/>
    <dgm:cxn modelId="{9CCFC4B4-F499-4DB8-B5C0-C0BB6DBC3E45}" srcId="{E9E23C12-77D2-499F-A514-3D942EDB76DB}" destId="{43136AE3-4902-4301-8F5F-1383C2C9C0AE}" srcOrd="0" destOrd="0" parTransId="{B3D474EF-24F8-4D4F-9D18-BED4AA4B4F36}" sibTransId="{BFACDA21-1972-4577-8EA7-03A0655C3388}"/>
    <dgm:cxn modelId="{EE73B0D0-B96A-4A87-9978-7F87363D2D28}" type="presOf" srcId="{4A70CEDD-23E2-41AC-AEE3-6124CA1FFBF9}" destId="{BFA31950-68D2-40F6-9997-F316A0B103F5}" srcOrd="0" destOrd="0" presId="urn:microsoft.com/office/officeart/2005/8/layout/default"/>
    <dgm:cxn modelId="{55080DD4-ACA1-4DA4-81F1-78C845B2F435}" type="presOf" srcId="{BBAE7C7F-5AD4-4297-95ED-C00159277D9E}" destId="{67D6AD9A-E849-48A2-8681-CB9FDAAAE241}" srcOrd="0" destOrd="0" presId="urn:microsoft.com/office/officeart/2005/8/layout/default"/>
    <dgm:cxn modelId="{4ED37BDF-E168-4739-8814-24D9E22F5AAD}" type="presOf" srcId="{E9E23C12-77D2-499F-A514-3D942EDB76DB}" destId="{200E084A-1894-43A5-9F82-7F547EBFBD85}" srcOrd="0" destOrd="0" presId="urn:microsoft.com/office/officeart/2005/8/layout/default"/>
    <dgm:cxn modelId="{DC6AA8FC-CC65-4DFB-9E05-31909690BE9A}" srcId="{E9E23C12-77D2-499F-A514-3D942EDB76DB}" destId="{4A70CEDD-23E2-41AC-AEE3-6124CA1FFBF9}" srcOrd="3" destOrd="0" parTransId="{6E98CAB5-BC0A-4F9C-BFE4-1B88C81F23D4}" sibTransId="{8DD4977A-1358-4DA9-9B13-88125C22356C}"/>
    <dgm:cxn modelId="{970E3D09-6325-4B62-B540-FD9F9C358058}" type="presParOf" srcId="{200E084A-1894-43A5-9F82-7F547EBFBD85}" destId="{A05C21A1-F737-47DD-8C74-65358911D1F4}" srcOrd="0" destOrd="0" presId="urn:microsoft.com/office/officeart/2005/8/layout/default"/>
    <dgm:cxn modelId="{4C8CCD84-87AC-4AB9-9116-94F345758998}" type="presParOf" srcId="{200E084A-1894-43A5-9F82-7F547EBFBD85}" destId="{C8CACA99-D064-41EC-A8B5-B0EAC7FF55B0}" srcOrd="1" destOrd="0" presId="urn:microsoft.com/office/officeart/2005/8/layout/default"/>
    <dgm:cxn modelId="{AF892566-D549-4464-8E53-6B614CF70F3E}" type="presParOf" srcId="{200E084A-1894-43A5-9F82-7F547EBFBD85}" destId="{737E8D84-D193-482A-B21B-0252BC40387F}" srcOrd="2" destOrd="0" presId="urn:microsoft.com/office/officeart/2005/8/layout/default"/>
    <dgm:cxn modelId="{7806AE87-26C0-4AD8-B7B3-8B6EE9CC26AD}" type="presParOf" srcId="{200E084A-1894-43A5-9F82-7F547EBFBD85}" destId="{010BF70B-256B-4213-AE98-4647FA4CBDB7}" srcOrd="3" destOrd="0" presId="urn:microsoft.com/office/officeart/2005/8/layout/default"/>
    <dgm:cxn modelId="{18466D74-9E40-40DC-9A73-79E08B7B846F}" type="presParOf" srcId="{200E084A-1894-43A5-9F82-7F547EBFBD85}" destId="{7972DBD5-0E3A-4250-834E-28F98A72DF35}" srcOrd="4" destOrd="0" presId="urn:microsoft.com/office/officeart/2005/8/layout/default"/>
    <dgm:cxn modelId="{26D216FB-5696-4B29-B0E1-04B0DD3A79D0}" type="presParOf" srcId="{200E084A-1894-43A5-9F82-7F547EBFBD85}" destId="{1B197A0F-1797-4F25-9DC9-D227BD7A9606}" srcOrd="5" destOrd="0" presId="urn:microsoft.com/office/officeart/2005/8/layout/default"/>
    <dgm:cxn modelId="{CF33042C-0397-4591-B59A-79A8784DF8C5}" type="presParOf" srcId="{200E084A-1894-43A5-9F82-7F547EBFBD85}" destId="{BFA31950-68D2-40F6-9997-F316A0B103F5}" srcOrd="6" destOrd="0" presId="urn:microsoft.com/office/officeart/2005/8/layout/default"/>
    <dgm:cxn modelId="{A1CD27E0-C821-40A1-8ADF-D873C5663D7E}" type="presParOf" srcId="{200E084A-1894-43A5-9F82-7F547EBFBD85}" destId="{4D1857B0-77B4-4AF4-9A59-05B7E53912FE}" srcOrd="7" destOrd="0" presId="urn:microsoft.com/office/officeart/2005/8/layout/default"/>
    <dgm:cxn modelId="{C40C5C59-5EB5-498C-A71D-5429640B7AA4}" type="presParOf" srcId="{200E084A-1894-43A5-9F82-7F547EBFBD85}" destId="{67D6AD9A-E849-48A2-8681-CB9FDAAAE241}" srcOrd="8" destOrd="0" presId="urn:microsoft.com/office/officeart/2005/8/layout/default"/>
    <dgm:cxn modelId="{F01236D5-3412-4E80-95D0-090F70FF6E9E}" type="presParOf" srcId="{200E084A-1894-43A5-9F82-7F547EBFBD85}" destId="{040DD2CC-34DA-47CC-AC64-DF71A3F0E8C2}" srcOrd="9" destOrd="0" presId="urn:microsoft.com/office/officeart/2005/8/layout/default"/>
    <dgm:cxn modelId="{C7C31AB6-C078-403F-83FF-90EB41AA6C7C}" type="presParOf" srcId="{200E084A-1894-43A5-9F82-7F547EBFBD85}" destId="{994C9F9C-B0D9-4BF0-86DC-AE1DAF5DA21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21A1-F737-47DD-8C74-65358911D1F4}">
      <dsp:nvSpPr>
        <dsp:cNvPr id="0" name=""/>
        <dsp:cNvSpPr/>
      </dsp:nvSpPr>
      <dsp:spPr>
        <a:xfrm>
          <a:off x="0" y="209996"/>
          <a:ext cx="2939851" cy="1763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Metric table to analysed sales by customer.</a:t>
          </a:r>
          <a:endParaRPr lang="en-US" sz="2700" kern="1200"/>
        </a:p>
      </dsp:txBody>
      <dsp:txXfrm>
        <a:off x="0" y="209996"/>
        <a:ext cx="2939851" cy="1763910"/>
      </dsp:txXfrm>
    </dsp:sp>
    <dsp:sp modelId="{737E8D84-D193-482A-B21B-0252BC40387F}">
      <dsp:nvSpPr>
        <dsp:cNvPr id="0" name=""/>
        <dsp:cNvSpPr/>
      </dsp:nvSpPr>
      <dsp:spPr>
        <a:xfrm>
          <a:off x="3233836" y="209996"/>
          <a:ext cx="2939851" cy="1763910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Donut chart for sales by region.</a:t>
          </a:r>
          <a:endParaRPr lang="en-US" sz="2700" kern="1200"/>
        </a:p>
      </dsp:txBody>
      <dsp:txXfrm>
        <a:off x="3233836" y="209996"/>
        <a:ext cx="2939851" cy="1763910"/>
      </dsp:txXfrm>
    </dsp:sp>
    <dsp:sp modelId="{7972DBD5-0E3A-4250-834E-28F98A72DF35}">
      <dsp:nvSpPr>
        <dsp:cNvPr id="0" name=""/>
        <dsp:cNvSpPr/>
      </dsp:nvSpPr>
      <dsp:spPr>
        <a:xfrm>
          <a:off x="6467673" y="209996"/>
          <a:ext cx="2939851" cy="1763910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Combo line chart to track sales and profit trends over time.</a:t>
          </a:r>
          <a:endParaRPr lang="en-US" sz="2700" kern="1200"/>
        </a:p>
      </dsp:txBody>
      <dsp:txXfrm>
        <a:off x="6467673" y="209996"/>
        <a:ext cx="2939851" cy="1763910"/>
      </dsp:txXfrm>
    </dsp:sp>
    <dsp:sp modelId="{BFA31950-68D2-40F6-9997-F316A0B103F5}">
      <dsp:nvSpPr>
        <dsp:cNvPr id="0" name=""/>
        <dsp:cNvSpPr/>
      </dsp:nvSpPr>
      <dsp:spPr>
        <a:xfrm>
          <a:off x="0" y="2267892"/>
          <a:ext cx="2939851" cy="1763910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Tree map for analysing shipping modes and profitability.</a:t>
          </a:r>
          <a:endParaRPr lang="en-US" sz="2700" kern="1200"/>
        </a:p>
      </dsp:txBody>
      <dsp:txXfrm>
        <a:off x="0" y="2267892"/>
        <a:ext cx="2939851" cy="1763910"/>
      </dsp:txXfrm>
    </dsp:sp>
    <dsp:sp modelId="{67D6AD9A-E849-48A2-8681-CB9FDAAAE241}">
      <dsp:nvSpPr>
        <dsp:cNvPr id="0" name=""/>
        <dsp:cNvSpPr/>
      </dsp:nvSpPr>
      <dsp:spPr>
        <a:xfrm>
          <a:off x="3233836" y="2267892"/>
          <a:ext cx="2939851" cy="1763910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Bubble map to identify sales distribution across regions.</a:t>
          </a:r>
          <a:endParaRPr lang="en-US" sz="2700" kern="1200"/>
        </a:p>
      </dsp:txBody>
      <dsp:txXfrm>
        <a:off x="3233836" y="2267892"/>
        <a:ext cx="2939851" cy="1763910"/>
      </dsp:txXfrm>
    </dsp:sp>
    <dsp:sp modelId="{994C9F9C-B0D9-4BF0-86DC-AE1DAF5DA21F}">
      <dsp:nvSpPr>
        <dsp:cNvPr id="0" name=""/>
        <dsp:cNvSpPr/>
      </dsp:nvSpPr>
      <dsp:spPr>
        <a:xfrm>
          <a:off x="6467673" y="2267892"/>
          <a:ext cx="2939851" cy="176391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Bar char to idendify sales by subcategory.</a:t>
          </a:r>
        </a:p>
      </dsp:txBody>
      <dsp:txXfrm>
        <a:off x="6467673" y="2267892"/>
        <a:ext cx="2939851" cy="1763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CBB0-CFD6-A01B-ED59-A9ED2417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8E8C1-7B75-40A9-84D1-D031102A4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C0F7-3A26-4E1A-1667-F80ABD78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BBF9-2E47-A914-9C1D-3CE43D5D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CEC8-E9C5-1CA7-AE9A-4C92298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B0E-D886-BD05-836A-6103C44A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8C652-975F-83B7-770A-FD4094E09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D80F-72CA-A3DA-1D66-EE3BC5D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60EF-E17E-E3BA-BF0E-7D1B4EE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F4D0-E2DC-25FA-6896-839F01B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8909-07A8-1093-CCA1-0C23BA815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4A340-F27A-1B82-D913-26460E8B9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696E-3232-EFD5-97B1-AAD710D7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5351-4034-A00A-9FA9-FB6A3D97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AC0D-5402-939F-6CBC-265F2F2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1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3482-4A63-E612-8266-9E8D177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0282-299E-1076-79F9-F69B41EA8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7F96-6065-BA8E-5CB0-A7242BF6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CA50-42E8-4350-A2EF-DADB450F28B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D5A6-4E85-7AD5-7019-EFC19E78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BB3C-77BF-9B0C-402C-06B4D34E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392F-37E4-4823-B071-EDBEED1E3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0D5B-1460-8C0E-DF12-830994B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833-23C8-42BD-76E0-E1072BC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64F4-932B-6EDB-3D38-0FF85E22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F669-BDD7-F7FF-2967-E0C7FB69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D2D5-7FA5-4C0E-82B4-85982BB4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30A2-427A-1CEA-AA4B-95BBC79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3B45-8D22-AF94-C64F-4DFFF896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7FA3-AA7C-91F4-2FE6-CFF5B153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8278-B91A-0DC2-DC10-F0D07703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0B49-A0B0-EC27-C960-97B2B6E8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5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ECE3-6F70-CE0F-28F2-BE110AA5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6B9A-36B5-C009-8EEB-7FFAED64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CA1A-01F6-B00D-4D99-805B8BB6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684BB-03A9-D551-B9FF-94A7C9B4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21B0D-D6F2-B431-4B47-A04950C9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F9F7B-2CE5-847E-2081-3C75F83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0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AAB3-6B62-BE72-39AC-D277789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F973-AE15-CCA4-EEE0-03B03B46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54819-8F1E-F968-BED3-470852A83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AD6A9-6473-F9F2-3BDF-B9FDE8720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244BA-E306-085B-FCC9-208FEF4B1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46BF6-DB7C-8E89-7252-8785A65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4430D-E6A8-E73A-1557-A243183D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74630-69F6-0207-FE53-969B939F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FAD9-8510-3162-768C-23F1262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34BEF-467B-0648-8AFB-BDF57BC1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1CA54-03FD-B47F-C865-2C4C7E9E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61786-E11D-E0CC-5DB3-2498B98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7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234E-7EF6-B173-753F-8099F904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D5024-3EC3-F4DB-0FF9-B5A95179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B365F-A726-E4D6-BF2F-91BECF3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C685-F9D5-05CA-7F51-13D204A4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0450-DB0F-C332-5EF9-1B32F09E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1706-95AC-88B4-6FB2-038D3512D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9C3A-D5A5-2906-21E6-E34DD390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FEB0-690A-AF7B-0C67-8F9849E3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980C-B11D-08C3-F6C7-627DC7B4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8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2E02-4A39-89AB-5315-16C1C365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136C9-834D-A8CA-9569-63E2F1BC5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52C48-8D0B-B88E-C662-EEB4956B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3E8F-7BE2-4A59-8968-4898F1E6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54F8-3E94-208D-65EE-83ACDF21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F7628-C155-3284-43B7-DEAAE432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4675E-219B-31C2-F998-21A9E13E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AB71-6534-11E1-129A-222E959F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712-C437-7CD1-4020-ED0CF1878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93422-0018-45E1-9494-4DD9B1E7438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77E5-868C-D99D-1894-CD015CAF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3F5D-3E52-3293-3752-3B423700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A2ED7-6ACB-42CC-8949-DE08437F8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BB82-522D-B34F-B76E-E14C0053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algn="r"/>
            <a:r>
              <a:rPr lang="en-US" sz="7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Enhancing Customer Retention and Revenue Growth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ED64-1191-2AAF-A702-C7ADD959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7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  <a:endParaRPr lang="en-US" sz="72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2FA6-9265-E6ED-A034-1ECF2EDE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1"/>
            <a:r>
              <a:rPr lang="en-US" b="0" i="0" u="none" strike="noStrike" baseline="0"/>
              <a:t>Sales Analysis Project: Unlocking Customer Value</a:t>
            </a:r>
          </a:p>
          <a:p>
            <a:pPr marR="0" lvl="1"/>
            <a:r>
              <a:rPr lang="en-US" b="0" i="0" u="none" strike="noStrike" baseline="0"/>
              <a:t>Conducted an in-depth analysis of sales data using Power BI to identify trends and opportunities.</a:t>
            </a:r>
          </a:p>
          <a:p>
            <a:pPr marR="0" lvl="1"/>
            <a:r>
              <a:rPr lang="en-US" b="0" i="0" u="none" strike="noStrike" baseline="0"/>
              <a:t>Focused on customer segmentation, sales breakdown, and retention strategies.</a:t>
            </a:r>
          </a:p>
          <a:p>
            <a:pPr marR="0" lvl="1"/>
            <a:r>
              <a:rPr lang="en-US" b="0" i="0" u="none" strike="noStrike" baseline="0"/>
              <a:t>Aimed to maximize profitability and streamline retention efforts.</a:t>
            </a:r>
          </a:p>
          <a:p>
            <a:pPr marR="0" lvl="0"/>
            <a:endParaRPr lang="en-US" sz="2400" b="0" i="0" u="none" strike="noStrike" baseline="0"/>
          </a:p>
        </p:txBody>
      </p:sp>
    </p:spTree>
    <p:extLst>
      <p:ext uri="{BB962C8B-B14F-4D97-AF65-F5344CB8AC3E}">
        <p14:creationId xmlns:p14="http://schemas.microsoft.com/office/powerpoint/2010/main" val="372548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4890B-BEED-4AAC-5CFB-C2C4C182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Objective</a:t>
            </a:r>
            <a:endParaRPr lang="en-US" sz="40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704C-55F5-2485-4EBD-EAD52CB1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sz="2000" b="0" i="0" u="none" strike="noStrike" baseline="0"/>
              <a:t>Objectives of the Analysis</a:t>
            </a:r>
          </a:p>
          <a:p>
            <a:pPr marR="0" lvl="1"/>
            <a:r>
              <a:rPr lang="en-US" sz="2000" b="0" i="0" u="none" strike="noStrike" baseline="0"/>
              <a:t>Identify top-performing customers and their contribution to overall sales.</a:t>
            </a:r>
          </a:p>
          <a:p>
            <a:pPr marR="0" lvl="1"/>
            <a:r>
              <a:rPr lang="en-US" sz="2000" b="0" i="0" u="none" strike="noStrike" baseline="0"/>
              <a:t>Develop actionable strategies to retain high-value customers.</a:t>
            </a:r>
          </a:p>
          <a:p>
            <a:pPr marR="0" lvl="1"/>
            <a:r>
              <a:rPr lang="en-US" sz="2000" b="0" i="0" u="none" strike="noStrike" baseline="0"/>
              <a:t>Propose data-driven insights to optimize profitability and growth.</a:t>
            </a:r>
          </a:p>
          <a:p>
            <a:pPr marR="0" lvl="1"/>
            <a:endParaRPr lang="en-US" sz="2000" b="0" i="0" u="none" strike="noStrike" baseline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382E8FA8-E27B-14EF-BFC5-5E757CE7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7" r="2895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DECD-A733-2B9D-DCCB-407F5A3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Analysis and Key Insights</a:t>
            </a:r>
            <a:endParaRPr lang="en-US" sz="40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6AD5-13A6-C635-2E8E-F8641A2E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300" b="0" i="0" u="none" strike="noStrike" baseline="0"/>
              <a:t>Data Analysis and Insights</a:t>
            </a:r>
          </a:p>
          <a:p>
            <a:pPr marR="0" lvl="0"/>
            <a:r>
              <a:rPr lang="en-US" sz="1300" b="1" i="0" u="none" strike="noStrike" baseline="0"/>
              <a:t>Customer Segmentation:</a:t>
            </a:r>
            <a:r>
              <a:rPr lang="en-US" sz="1300" b="0" i="0" u="none" strike="noStrike" baseline="0"/>
              <a:t> </a:t>
            </a:r>
          </a:p>
          <a:p>
            <a:pPr marR="0" lvl="1"/>
            <a:r>
              <a:rPr lang="en-US" sz="1300" b="0" i="0" u="none" strike="noStrike" baseline="0"/>
              <a:t>Identified top 5 customers contributing 25-30% of total sales but representing only 10% of the customer base.</a:t>
            </a:r>
          </a:p>
          <a:p>
            <a:pPr marR="0" lvl="0"/>
            <a:r>
              <a:rPr lang="en-US" sz="1300" b="1" i="0" u="none" strike="noStrike" baseline="0"/>
              <a:t>Profitability Focus:</a:t>
            </a:r>
            <a:r>
              <a:rPr lang="en-US" sz="1300" b="0" i="0" u="none" strike="noStrike" baseline="0"/>
              <a:t> </a:t>
            </a:r>
          </a:p>
          <a:p>
            <a:pPr marR="0" lvl="1"/>
            <a:r>
              <a:rPr lang="en-US" sz="1300" b="0" i="0" u="none" strike="noStrike" baseline="0"/>
              <a:t>Highlighted opportunities to enhance sales contribution from high-value customers by 15-20%.</a:t>
            </a:r>
          </a:p>
          <a:p>
            <a:pPr marR="0" lvl="0"/>
            <a:r>
              <a:rPr lang="en-US" sz="1300" b="1" i="0" u="none" strike="noStrike" baseline="0"/>
              <a:t>Retention Opportunity:</a:t>
            </a:r>
            <a:r>
              <a:rPr lang="en-US" sz="1300" b="0" i="0" u="none" strike="noStrike" baseline="0"/>
              <a:t> </a:t>
            </a:r>
          </a:p>
          <a:p>
            <a:pPr marR="0" lvl="1"/>
            <a:r>
              <a:rPr lang="en-US" sz="1300" b="0" i="0" u="none" strike="noStrike" baseline="0"/>
              <a:t>Proposed customer loyalty strategies to boost retention and revenue growth.</a:t>
            </a:r>
          </a:p>
          <a:p>
            <a:pPr marR="0" lvl="1"/>
            <a:endParaRPr lang="en-US" sz="1300" b="0" i="0" u="none" strike="noStrike" baseline="0"/>
          </a:p>
          <a:p>
            <a:pPr marR="0" lvl="0"/>
            <a:r>
              <a:rPr lang="en-US" sz="1300" b="1" i="0" u="none" strike="noStrike" baseline="0"/>
              <a:t>Reports and Dashboard</a:t>
            </a:r>
          </a:p>
          <a:p>
            <a:pPr marR="0" lvl="1"/>
            <a:r>
              <a:rPr lang="en-US" sz="1300" b="0" i="0" u="none" strike="noStrike" baseline="0"/>
              <a:t>Interactive Dashboards for Decision-Making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A54A61C-C8C6-03CB-9401-D7C3BD90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7" r="2895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9547B-C75C-26E1-01D6-CFD0F2F6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Visuals Used:</a:t>
            </a:r>
            <a:endParaRPr lang="en-US" sz="4000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65B2A17-B638-5EAB-2BE3-3A593CA3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535704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3D233-AD4E-32D1-C999-E99AB410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80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Cards: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DEBB6-D231-D7C1-CB48-F2B29D16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1"/>
            <a:r>
              <a:rPr lang="en-US" sz="2000" b="0" i="0" u="none" strike="noStrike" baseline="0">
                <a:solidFill>
                  <a:schemeClr val="bg1"/>
                </a:solidFill>
              </a:rPr>
              <a:t> Highlighted total sales, profit, top customers, and quantity metrics.</a:t>
            </a:r>
          </a:p>
        </p:txBody>
      </p:sp>
    </p:spTree>
    <p:extLst>
      <p:ext uri="{BB962C8B-B14F-4D97-AF65-F5344CB8AC3E}">
        <p14:creationId xmlns:p14="http://schemas.microsoft.com/office/powerpoint/2010/main" val="419104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A1B7A-0440-6945-DC92-242BD451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1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 and Recommendations</a:t>
            </a:r>
            <a:endParaRPr lang="en-US" sz="4100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274E-FB34-594C-4FF9-C6081414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1"/>
            <a:r>
              <a:rPr lang="en-US" sz="2000" b="0" i="0" u="none" strike="noStrike" baseline="0">
                <a:solidFill>
                  <a:schemeClr val="bg1"/>
                </a:solidFill>
              </a:rPr>
              <a:t>Conclusion and Next Steps</a:t>
            </a:r>
          </a:p>
          <a:p>
            <a:pPr marR="0" lvl="1"/>
            <a:r>
              <a:rPr lang="en-US" sz="2000" b="0" i="0" u="none" strike="noStrike" baseline="0">
                <a:solidFill>
                  <a:schemeClr val="bg1"/>
                </a:solidFill>
              </a:rPr>
              <a:t>Top customers contribute significantly to sales but require targeted retention strategies.</a:t>
            </a:r>
          </a:p>
          <a:p>
            <a:pPr marR="0" lvl="1"/>
            <a:r>
              <a:rPr lang="en-US" sz="2000" b="0" i="0" u="none" strike="noStrike" baseline="0">
                <a:solidFill>
                  <a:schemeClr val="bg1"/>
                </a:solidFill>
              </a:rPr>
              <a:t>Implement loyalty programs and personalized offers to increase sales contribution by up to 20%.</a:t>
            </a:r>
          </a:p>
          <a:p>
            <a:pPr marR="0" lvl="1"/>
            <a:r>
              <a:rPr lang="en-US" sz="2000" b="0" i="0" u="none" strike="noStrike" baseline="0">
                <a:solidFill>
                  <a:schemeClr val="bg1"/>
                </a:solidFill>
              </a:rPr>
              <a:t>Use actionable insights from dashboards to make data-driven decisions and monitor progress.</a:t>
            </a:r>
          </a:p>
          <a:p>
            <a:pPr marR="0" lvl="1"/>
            <a:r>
              <a:rPr lang="en-US" sz="2000" b="0" i="0" u="none" strike="noStrike" baseline="0">
                <a:solidFill>
                  <a:schemeClr val="bg1"/>
                </a:solidFill>
              </a:rPr>
              <a:t>Expand strategies to underperforming regions to unlock untapped revenue opportunities.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Enhancing Customer Retention and Revenue Growth</vt:lpstr>
      <vt:lpstr>Project Overview</vt:lpstr>
      <vt:lpstr>Objective</vt:lpstr>
      <vt:lpstr>Analysis and Key Insights</vt:lpstr>
      <vt:lpstr>Visuals Used:</vt:lpstr>
      <vt:lpstr>Key Cards: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Adskn01210</dc:creator>
  <cp:lastModifiedBy>Adskn01210</cp:lastModifiedBy>
  <cp:revision>1</cp:revision>
  <dcterms:created xsi:type="dcterms:W3CDTF">2024-12-22T04:55:21Z</dcterms:created>
  <dcterms:modified xsi:type="dcterms:W3CDTF">2024-12-22T05:02:43Z</dcterms:modified>
</cp:coreProperties>
</file>