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Roboto Condensed"/>
      <p:regular r:id="rId17"/>
      <p:bold r:id="rId18"/>
      <p:italic r:id="rId19"/>
      <p:boldItalic r:id="rId20"/>
    </p:embeddedFont>
    <p:embeddedFont>
      <p:font typeface="Roboto Mono"/>
      <p:regular r:id="rId21"/>
      <p:bold r:id="rId22"/>
      <p:italic r:id="rId23"/>
      <p:boldItalic r:id="rId24"/>
    </p:embeddedFont>
    <p:embeddedFont>
      <p:font typeface="Fira Sans Extra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HnKyK2bsHOj7hHBeCIX4WJyvX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boldItalic.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bold.fntdata"/><Relationship Id="rId25" Type="http://schemas.openxmlformats.org/officeDocument/2006/relationships/font" Target="fonts/FiraSansExtraCondensed-regular.fntdata"/><Relationship Id="rId28" Type="http://schemas.openxmlformats.org/officeDocument/2006/relationships/font" Target="fonts/FiraSansExtraCondensed-boldItalic.fntdata"/><Relationship Id="rId27" Type="http://schemas.openxmlformats.org/officeDocument/2006/relationships/font" Target="fonts/FiraSansExtraCondense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Condensed-regular.fntdata"/><Relationship Id="rId16" Type="http://schemas.openxmlformats.org/officeDocument/2006/relationships/font" Target="fonts/Roboto-boldItalic.fntdata"/><Relationship Id="rId19" Type="http://schemas.openxmlformats.org/officeDocument/2006/relationships/font" Target="fonts/RobotoCondensed-italic.fntdata"/><Relationship Id="rId18" Type="http://schemas.openxmlformats.org/officeDocument/2006/relationships/font" Target="fonts/Roboto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b71afe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bb71afed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at Style Infographics" type="title">
  <p:cSld name="TITLE">
    <p:spTree>
      <p:nvGrpSpPr>
        <p:cNvPr id="7" name="Shape 7"/>
        <p:cNvGrpSpPr/>
        <p:nvPr/>
      </p:nvGrpSpPr>
      <p:grpSpPr>
        <a:xfrm>
          <a:off x="0" y="0"/>
          <a:ext cx="0" cy="0"/>
          <a:chOff x="0" y="0"/>
          <a:chExt cx="0" cy="0"/>
        </a:xfrm>
      </p:grpSpPr>
      <p:sp>
        <p:nvSpPr>
          <p:cNvPr id="8" name="Google Shape;8;p13"/>
          <p:cNvSpPr txBox="1"/>
          <p:nvPr>
            <p:ph type="ctrTitle"/>
          </p:nvPr>
        </p:nvSpPr>
        <p:spPr>
          <a:xfrm>
            <a:off x="5007000" y="2298250"/>
            <a:ext cx="3030300" cy="144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 name="Google Shape;9;p13"/>
          <p:cNvSpPr txBox="1"/>
          <p:nvPr>
            <p:ph idx="1" type="subTitle"/>
          </p:nvPr>
        </p:nvSpPr>
        <p:spPr>
          <a:xfrm>
            <a:off x="3617324" y="2560559"/>
            <a:ext cx="1909500" cy="46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0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0" name="Google Shape;1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22"/>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4"/>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6"/>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9" name="Google Shape;19;p16"/>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18"/>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9" name="Google Shape;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7" name="Google Shape;37;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8" name="Google Shape;3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411475"/>
            <a:ext cx="8229600" cy="606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1pPr>
            <a:lvl2pPr lvl="1"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2pPr>
            <a:lvl3pPr lvl="2"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3pPr>
            <a:lvl4pPr lvl="3"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4pPr>
            <a:lvl5pPr lvl="4"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5pPr>
            <a:lvl6pPr lvl="5"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6pPr>
            <a:lvl7pPr lvl="6"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7pPr>
            <a:lvl8pPr lvl="7"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8pPr>
            <a:lvl9pPr lvl="8" marR="0" rtl="0" algn="ctr">
              <a:lnSpc>
                <a:spcPct val="100000"/>
              </a:lnSpc>
              <a:spcBef>
                <a:spcPts val="0"/>
              </a:spcBef>
              <a:spcAft>
                <a:spcPts val="0"/>
              </a:spcAft>
              <a:buClr>
                <a:srgbClr val="000000"/>
              </a:buClr>
              <a:buSzPts val="3000"/>
              <a:buFont typeface="Roboto Condensed"/>
              <a:buNone/>
              <a:defRPr b="1" i="0" sz="3000" u="none" cap="none" strike="noStrike">
                <a:solidFill>
                  <a:srgbClr val="000000"/>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tushar-amrit-6/HostellerApp" TargetMode="External"/><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5840800" y="579925"/>
            <a:ext cx="3030300" cy="144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It Worked in my System!</a:t>
            </a:r>
            <a:endParaRPr/>
          </a:p>
        </p:txBody>
      </p:sp>
      <p:grpSp>
        <p:nvGrpSpPr>
          <p:cNvPr id="53" name="Google Shape;53;p1"/>
          <p:cNvGrpSpPr/>
          <p:nvPr/>
        </p:nvGrpSpPr>
        <p:grpSpPr>
          <a:xfrm>
            <a:off x="-2609895" y="7"/>
            <a:ext cx="8675661" cy="4494740"/>
            <a:chOff x="497576" y="1258552"/>
            <a:chExt cx="5699048" cy="2952598"/>
          </a:xfrm>
        </p:grpSpPr>
        <p:sp>
          <p:nvSpPr>
            <p:cNvPr id="54" name="Google Shape;54;p1"/>
            <p:cNvSpPr/>
            <p:nvPr/>
          </p:nvSpPr>
          <p:spPr>
            <a:xfrm>
              <a:off x="2712069" y="1258552"/>
              <a:ext cx="3484555" cy="737999"/>
            </a:xfrm>
            <a:custGeom>
              <a:rect b="b" l="l" r="r" t="t"/>
              <a:pathLst>
                <a:path extrusionOk="0" h="7357" w="34737">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1974273" y="1258552"/>
              <a:ext cx="3429785" cy="1475797"/>
            </a:xfrm>
            <a:custGeom>
              <a:rect b="b" l="l" r="r" t="t"/>
              <a:pathLst>
                <a:path extrusionOk="0" h="14712" w="34191">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___</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235373" y="1258552"/>
              <a:ext cx="3376118" cy="2214699"/>
            </a:xfrm>
            <a:custGeom>
              <a:rect b="b" l="l" r="r" t="t"/>
              <a:pathLst>
                <a:path extrusionOk="0" h="22078" w="33656">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497576" y="1258552"/>
              <a:ext cx="3321347" cy="2952598"/>
            </a:xfrm>
            <a:custGeom>
              <a:rect b="b" l="l" r="r" t="t"/>
              <a:pathLst>
                <a:path extrusionOk="0" h="29434" w="3311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1"/>
          <p:cNvSpPr txBox="1"/>
          <p:nvPr>
            <p:ph type="ctrTitle"/>
          </p:nvPr>
        </p:nvSpPr>
        <p:spPr>
          <a:xfrm>
            <a:off x="6237850" y="2028324"/>
            <a:ext cx="3030300" cy="5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0" lang="en" sz="2400" u="sng">
                <a:solidFill>
                  <a:schemeClr val="accent2"/>
                </a:solidFill>
                <a:latin typeface="Roboto"/>
                <a:ea typeface="Roboto"/>
                <a:cs typeface="Roboto"/>
                <a:sym typeface="Roboto"/>
              </a:rPr>
              <a:t>Hosteller App</a:t>
            </a:r>
            <a:endParaRPr b="0" sz="2400" u="sng">
              <a:solidFill>
                <a:schemeClr val="accent2"/>
              </a:solidFill>
              <a:latin typeface="Roboto"/>
              <a:ea typeface="Roboto"/>
              <a:cs typeface="Roboto"/>
              <a:sym typeface="Roboto"/>
            </a:endParaRPr>
          </a:p>
        </p:txBody>
      </p:sp>
      <p:sp>
        <p:nvSpPr>
          <p:cNvPr id="59" name="Google Shape;59;p1"/>
          <p:cNvSpPr txBox="1"/>
          <p:nvPr>
            <p:ph type="ctrTitle"/>
          </p:nvPr>
        </p:nvSpPr>
        <p:spPr>
          <a:xfrm>
            <a:off x="6237850" y="2901426"/>
            <a:ext cx="2236200" cy="198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1800">
                <a:solidFill>
                  <a:srgbClr val="012428"/>
                </a:solidFill>
                <a:latin typeface="Roboto"/>
                <a:ea typeface="Roboto"/>
                <a:cs typeface="Roboto"/>
                <a:sym typeface="Roboto"/>
              </a:rPr>
              <a:t>Team Members:</a:t>
            </a:r>
            <a:endParaRPr sz="18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1700">
                <a:solidFill>
                  <a:srgbClr val="012428"/>
                </a:solidFill>
                <a:latin typeface="Roboto"/>
                <a:ea typeface="Roboto"/>
                <a:cs typeface="Roboto"/>
                <a:sym typeface="Roboto"/>
              </a:rPr>
              <a:t>Tushar Amrit</a:t>
            </a:r>
            <a:endParaRPr b="0" sz="17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1700">
                <a:solidFill>
                  <a:srgbClr val="012428"/>
                </a:solidFill>
                <a:latin typeface="Roboto"/>
                <a:ea typeface="Roboto"/>
                <a:cs typeface="Roboto"/>
                <a:sym typeface="Roboto"/>
              </a:rPr>
              <a:t>Aditya Bhandari</a:t>
            </a:r>
            <a:endParaRPr b="0" sz="1700">
              <a:solidFill>
                <a:srgbClr val="012428"/>
              </a:solidFill>
              <a:latin typeface="Roboto"/>
              <a:ea typeface="Roboto"/>
              <a:cs typeface="Roboto"/>
              <a:sym typeface="Roboto"/>
            </a:endParaRPr>
          </a:p>
          <a:p>
            <a:pPr indent="0" lvl="0" marL="0" rtl="0" algn="l">
              <a:lnSpc>
                <a:spcPct val="100000"/>
              </a:lnSpc>
              <a:spcBef>
                <a:spcPts val="0"/>
              </a:spcBef>
              <a:spcAft>
                <a:spcPts val="0"/>
              </a:spcAft>
              <a:buSzPts val="5200"/>
              <a:buNone/>
            </a:pPr>
            <a:r>
              <a:rPr b="0" lang="en" sz="1700">
                <a:solidFill>
                  <a:srgbClr val="012428"/>
                </a:solidFill>
                <a:latin typeface="Roboto"/>
                <a:ea typeface="Roboto"/>
                <a:cs typeface="Roboto"/>
                <a:sym typeface="Roboto"/>
              </a:rPr>
              <a:t>Shubham Sharma</a:t>
            </a:r>
            <a:endParaRPr b="0" sz="1700">
              <a:solidFill>
                <a:srgbClr val="01242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Description of the Project</a:t>
            </a:r>
            <a:endParaRPr/>
          </a:p>
        </p:txBody>
      </p:sp>
      <p:grpSp>
        <p:nvGrpSpPr>
          <p:cNvPr id="65" name="Google Shape;65;p2"/>
          <p:cNvGrpSpPr/>
          <p:nvPr/>
        </p:nvGrpSpPr>
        <p:grpSpPr>
          <a:xfrm>
            <a:off x="4938567" y="2483686"/>
            <a:ext cx="3592608" cy="1800765"/>
            <a:chOff x="4938567" y="2483686"/>
            <a:chExt cx="3592608" cy="1800765"/>
          </a:xfrm>
        </p:grpSpPr>
        <p:sp>
          <p:nvSpPr>
            <p:cNvPr id="66" name="Google Shape;66;p2"/>
            <p:cNvSpPr txBox="1"/>
            <p:nvPr/>
          </p:nvSpPr>
          <p:spPr>
            <a:xfrm>
              <a:off x="6716375" y="3202475"/>
              <a:ext cx="1814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4"/>
                  </a:solidFill>
                  <a:latin typeface="Fira Sans Extra Condensed"/>
                  <a:ea typeface="Fira Sans Extra Condensed"/>
                  <a:cs typeface="Fira Sans Extra Condensed"/>
                  <a:sym typeface="Fira Sans Extra Condensed"/>
                </a:rPr>
                <a:t>Techstack Involved</a:t>
              </a:r>
              <a:endParaRPr b="1" i="0" sz="17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67" name="Google Shape;67;p2"/>
            <p:cNvSpPr txBox="1"/>
            <p:nvPr/>
          </p:nvSpPr>
          <p:spPr>
            <a:xfrm>
              <a:off x="6494175" y="3495577"/>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Android Development and Machine Learning.</a:t>
              </a:r>
              <a:endParaRPr b="0" i="0" sz="1200" u="none" cap="none" strike="noStrike">
                <a:solidFill>
                  <a:srgbClr val="000000"/>
                </a:solidFill>
                <a:latin typeface="Roboto"/>
                <a:ea typeface="Roboto"/>
                <a:cs typeface="Roboto"/>
                <a:sym typeface="Roboto"/>
              </a:endParaRPr>
            </a:p>
          </p:txBody>
        </p:sp>
        <p:sp>
          <p:nvSpPr>
            <p:cNvPr id="68" name="Google Shape;68;p2"/>
            <p:cNvSpPr/>
            <p:nvPr/>
          </p:nvSpPr>
          <p:spPr>
            <a:xfrm>
              <a:off x="4938567" y="3633453"/>
              <a:ext cx="554373" cy="650998"/>
            </a:xfrm>
            <a:custGeom>
              <a:rect b="b" l="l" r="r" t="t"/>
              <a:pathLst>
                <a:path extrusionOk="0" h="4541" w="3867">
                  <a:moveTo>
                    <a:pt x="1240" y="0"/>
                  </a:moveTo>
                  <a:cubicBezTo>
                    <a:pt x="853" y="278"/>
                    <a:pt x="436" y="506"/>
                    <a:pt x="0" y="684"/>
                  </a:cubicBezTo>
                  <a:lnTo>
                    <a:pt x="0" y="4541"/>
                  </a:lnTo>
                  <a:cubicBezTo>
                    <a:pt x="1428" y="4173"/>
                    <a:pt x="2736" y="3519"/>
                    <a:pt x="3866" y="2627"/>
                  </a:cubicBezTo>
                  <a:lnTo>
                    <a:pt x="124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5421694" y="2483686"/>
              <a:ext cx="629780" cy="815862"/>
            </a:xfrm>
            <a:custGeom>
              <a:rect b="b" l="l" r="r" t="t"/>
              <a:pathLst>
                <a:path extrusionOk="0" h="5691" w="4393">
                  <a:moveTo>
                    <a:pt x="219" y="0"/>
                  </a:moveTo>
                  <a:cubicBezTo>
                    <a:pt x="546" y="793"/>
                    <a:pt x="734" y="1656"/>
                    <a:pt x="734" y="2558"/>
                  </a:cubicBezTo>
                  <a:cubicBezTo>
                    <a:pt x="734" y="3648"/>
                    <a:pt x="467" y="4670"/>
                    <a:pt x="1" y="5582"/>
                  </a:cubicBezTo>
                  <a:lnTo>
                    <a:pt x="3917" y="5582"/>
                  </a:lnTo>
                  <a:lnTo>
                    <a:pt x="3917" y="5690"/>
                  </a:lnTo>
                  <a:cubicBezTo>
                    <a:pt x="4224" y="4699"/>
                    <a:pt x="4393" y="3648"/>
                    <a:pt x="4393" y="2558"/>
                  </a:cubicBezTo>
                  <a:cubicBezTo>
                    <a:pt x="4393" y="1676"/>
                    <a:pt x="4283" y="823"/>
                    <a:pt x="407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938567" y="2483686"/>
              <a:ext cx="1044664" cy="1778668"/>
            </a:xfrm>
            <a:custGeom>
              <a:rect b="b" l="l" r="r" t="t"/>
              <a:pathLst>
                <a:path extrusionOk="0" h="12407" w="7287">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2"/>
          <p:cNvGrpSpPr/>
          <p:nvPr/>
        </p:nvGrpSpPr>
        <p:grpSpPr>
          <a:xfrm>
            <a:off x="612825" y="3205075"/>
            <a:ext cx="4325880" cy="1124822"/>
            <a:chOff x="612825" y="3205075"/>
            <a:chExt cx="4325880" cy="1124822"/>
          </a:xfrm>
        </p:grpSpPr>
        <p:sp>
          <p:nvSpPr>
            <p:cNvPr id="72" name="Google Shape;72;p2"/>
            <p:cNvSpPr txBox="1"/>
            <p:nvPr/>
          </p:nvSpPr>
          <p:spPr>
            <a:xfrm>
              <a:off x="612825" y="3205075"/>
              <a:ext cx="23289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5"/>
                  </a:solidFill>
                  <a:latin typeface="Fira Sans Extra Condensed"/>
                  <a:ea typeface="Fira Sans Extra Condensed"/>
                  <a:cs typeface="Fira Sans Extra Condensed"/>
                  <a:sym typeface="Fira Sans Extra Condensed"/>
                </a:rPr>
                <a:t>Relevance to the Theme</a:t>
              </a:r>
              <a:endParaRPr b="1" i="0" sz="17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73" name="Google Shape;73;p2"/>
            <p:cNvSpPr txBox="1"/>
            <p:nvPr/>
          </p:nvSpPr>
          <p:spPr>
            <a:xfrm>
              <a:off x="612825" y="3498175"/>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Our product The Hosteller App helps to improve the ‘new normal’ that we are living in the post-Covid period.</a:t>
              </a:r>
              <a:endParaRPr b="0" i="0" sz="1200" u="none" cap="none" strike="noStrike">
                <a:solidFill>
                  <a:srgbClr val="000000"/>
                </a:solidFill>
                <a:latin typeface="Roboto"/>
                <a:ea typeface="Roboto"/>
                <a:cs typeface="Roboto"/>
                <a:sym typeface="Roboto"/>
              </a:endParaRPr>
            </a:p>
          </p:txBody>
        </p:sp>
        <p:sp>
          <p:nvSpPr>
            <p:cNvPr id="74" name="Google Shape;74;p2"/>
            <p:cNvSpPr/>
            <p:nvPr/>
          </p:nvSpPr>
          <p:spPr>
            <a:xfrm>
              <a:off x="4128434" y="3697393"/>
              <a:ext cx="810271" cy="632504"/>
            </a:xfrm>
            <a:custGeom>
              <a:rect b="b" l="l" r="r" t="t"/>
              <a:pathLst>
                <a:path extrusionOk="0" h="4412" w="5652">
                  <a:moveTo>
                    <a:pt x="31" y="0"/>
                  </a:moveTo>
                  <a:lnTo>
                    <a:pt x="31" y="3945"/>
                  </a:lnTo>
                  <a:lnTo>
                    <a:pt x="1" y="3945"/>
                  </a:lnTo>
                  <a:cubicBezTo>
                    <a:pt x="972" y="4253"/>
                    <a:pt x="2013" y="4412"/>
                    <a:pt x="3094" y="4412"/>
                  </a:cubicBezTo>
                  <a:cubicBezTo>
                    <a:pt x="3976" y="4412"/>
                    <a:pt x="4829" y="4302"/>
                    <a:pt x="5651" y="4095"/>
                  </a:cubicBezTo>
                  <a:lnTo>
                    <a:pt x="5651" y="238"/>
                  </a:lnTo>
                  <a:cubicBezTo>
                    <a:pt x="4858" y="565"/>
                    <a:pt x="3996" y="753"/>
                    <a:pt x="3094" y="753"/>
                  </a:cubicBezTo>
                  <a:cubicBezTo>
                    <a:pt x="1994" y="753"/>
                    <a:pt x="952" y="476"/>
                    <a:pt x="31"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137953" y="3216985"/>
              <a:ext cx="648274" cy="551506"/>
            </a:xfrm>
            <a:custGeom>
              <a:rect b="b" l="l" r="r" t="t"/>
              <a:pathLst>
                <a:path extrusionOk="0" h="3847" w="4522">
                  <a:moveTo>
                    <a:pt x="1" y="0"/>
                  </a:moveTo>
                  <a:cubicBezTo>
                    <a:pt x="358" y="1418"/>
                    <a:pt x="1021" y="2727"/>
                    <a:pt x="1904" y="3847"/>
                  </a:cubicBezTo>
                  <a:lnTo>
                    <a:pt x="4521" y="1230"/>
                  </a:lnTo>
                  <a:cubicBezTo>
                    <a:pt x="4263" y="843"/>
                    <a:pt x="4035" y="437"/>
                    <a:pt x="385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3098242" y="3216985"/>
              <a:ext cx="1840456" cy="1046098"/>
            </a:xfrm>
            <a:custGeom>
              <a:rect b="b" l="l" r="r" t="t"/>
              <a:pathLst>
                <a:path extrusionOk="0" h="7297" w="12838">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2"/>
          <p:cNvGrpSpPr/>
          <p:nvPr/>
        </p:nvGrpSpPr>
        <p:grpSpPr>
          <a:xfrm>
            <a:off x="612825" y="1240200"/>
            <a:ext cx="3592591" cy="1976914"/>
            <a:chOff x="612825" y="1240200"/>
            <a:chExt cx="3592591" cy="1976914"/>
          </a:xfrm>
        </p:grpSpPr>
        <p:sp>
          <p:nvSpPr>
            <p:cNvPr id="78" name="Google Shape;78;p2"/>
            <p:cNvSpPr txBox="1"/>
            <p:nvPr/>
          </p:nvSpPr>
          <p:spPr>
            <a:xfrm>
              <a:off x="612825" y="1240200"/>
              <a:ext cx="22680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Problem Statement</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79" name="Google Shape;79;p2"/>
            <p:cNvSpPr txBox="1"/>
            <p:nvPr/>
          </p:nvSpPr>
          <p:spPr>
            <a:xfrm>
              <a:off x="612825" y="1533300"/>
              <a:ext cx="20370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To provide a safe and efficient way to manage the arrival and stay of thousands of college students back to their hostels and to contain</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the  disease as much as</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possible.</a:t>
              </a:r>
              <a:endParaRPr sz="1200">
                <a:solidFill>
                  <a:schemeClr val="accent6"/>
                </a:solidFill>
                <a:latin typeface="Roboto"/>
                <a:ea typeface="Roboto"/>
                <a:cs typeface="Roboto"/>
                <a:sym typeface="Roboto"/>
              </a:endParaRPr>
            </a:p>
          </p:txBody>
        </p:sp>
        <p:sp>
          <p:nvSpPr>
            <p:cNvPr id="80" name="Google Shape;80;p2"/>
            <p:cNvSpPr/>
            <p:nvPr/>
          </p:nvSpPr>
          <p:spPr>
            <a:xfrm>
              <a:off x="3092508" y="2412578"/>
              <a:ext cx="631071" cy="804536"/>
            </a:xfrm>
            <a:custGeom>
              <a:rect b="b" l="l" r="r" t="t"/>
              <a:pathLst>
                <a:path extrusionOk="0" h="5612" w="4402">
                  <a:moveTo>
                    <a:pt x="456" y="1"/>
                  </a:moveTo>
                  <a:cubicBezTo>
                    <a:pt x="159" y="963"/>
                    <a:pt x="0" y="1994"/>
                    <a:pt x="0" y="3054"/>
                  </a:cubicBezTo>
                  <a:cubicBezTo>
                    <a:pt x="0" y="3936"/>
                    <a:pt x="109" y="4789"/>
                    <a:pt x="318" y="5611"/>
                  </a:cubicBezTo>
                  <a:lnTo>
                    <a:pt x="4173" y="5611"/>
                  </a:lnTo>
                  <a:cubicBezTo>
                    <a:pt x="3847" y="4818"/>
                    <a:pt x="3658" y="3956"/>
                    <a:pt x="3658" y="3054"/>
                  </a:cubicBezTo>
                  <a:cubicBezTo>
                    <a:pt x="3658" y="1954"/>
                    <a:pt x="3926" y="913"/>
                    <a:pt x="440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3649609" y="1416352"/>
              <a:ext cx="555807" cy="651141"/>
            </a:xfrm>
            <a:custGeom>
              <a:rect b="b" l="l" r="r" t="t"/>
              <a:pathLst>
                <a:path extrusionOk="0" h="4542" w="3877">
                  <a:moveTo>
                    <a:pt x="3876" y="1"/>
                  </a:moveTo>
                  <a:cubicBezTo>
                    <a:pt x="2439" y="367"/>
                    <a:pt x="1130" y="1032"/>
                    <a:pt x="0" y="1924"/>
                  </a:cubicBezTo>
                  <a:lnTo>
                    <a:pt x="2617" y="4541"/>
                  </a:lnTo>
                  <a:cubicBezTo>
                    <a:pt x="3014" y="4273"/>
                    <a:pt x="3430" y="4035"/>
                    <a:pt x="3876" y="3857"/>
                  </a:cubicBezTo>
                  <a:lnTo>
                    <a:pt x="387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153580" y="1434129"/>
              <a:ext cx="1051832" cy="1782968"/>
            </a:xfrm>
            <a:custGeom>
              <a:rect b="b" l="l" r="r" t="t"/>
              <a:pathLst>
                <a:path extrusionOk="0" h="12437" w="7337">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2"/>
          <p:cNvSpPr/>
          <p:nvPr/>
        </p:nvSpPr>
        <p:spPr>
          <a:xfrm>
            <a:off x="4205276" y="1969158"/>
            <a:ext cx="143" cy="214753"/>
          </a:xfrm>
          <a:custGeom>
            <a:rect b="b" l="l" r="r" t="t"/>
            <a:pathLst>
              <a:path extrusionOk="0" h="1498" w="1">
                <a:moveTo>
                  <a:pt x="0" y="1"/>
                </a:moveTo>
                <a:lnTo>
                  <a:pt x="0" y="1498"/>
                </a:lnTo>
                <a:lnTo>
                  <a:pt x="0" y="1498"/>
                </a:lnTo>
                <a:close/>
              </a:path>
            </a:pathLst>
          </a:custGeom>
          <a:solidFill>
            <a:srgbClr val="FF67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2"/>
          <p:cNvGrpSpPr/>
          <p:nvPr/>
        </p:nvGrpSpPr>
        <p:grpSpPr>
          <a:xfrm>
            <a:off x="5163284" y="1640176"/>
            <a:ext cx="365344" cy="289753"/>
            <a:chOff x="-62882850" y="1999375"/>
            <a:chExt cx="315850" cy="250500"/>
          </a:xfrm>
        </p:grpSpPr>
        <p:sp>
          <p:nvSpPr>
            <p:cNvPr id="85" name="Google Shape;85;p2"/>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2"/>
          <p:cNvGrpSpPr/>
          <p:nvPr/>
        </p:nvGrpSpPr>
        <p:grpSpPr>
          <a:xfrm>
            <a:off x="4296569" y="2575232"/>
            <a:ext cx="550835" cy="550502"/>
            <a:chOff x="6479471" y="2079003"/>
            <a:chExt cx="348917" cy="348706"/>
          </a:xfrm>
        </p:grpSpPr>
        <p:sp>
          <p:nvSpPr>
            <p:cNvPr id="88" name="Google Shape;88;p2"/>
            <p:cNvSpPr/>
            <p:nvPr/>
          </p:nvSpPr>
          <p:spPr>
            <a:xfrm>
              <a:off x="6479471" y="2200291"/>
              <a:ext cx="38170" cy="22566"/>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2"/>
            <p:cNvGrpSpPr/>
            <p:nvPr/>
          </p:nvGrpSpPr>
          <p:grpSpPr>
            <a:xfrm>
              <a:off x="6520577" y="2079003"/>
              <a:ext cx="307811" cy="348706"/>
              <a:chOff x="-60218325" y="2304850"/>
              <a:chExt cx="279625" cy="316775"/>
            </a:xfrm>
          </p:grpSpPr>
          <p:sp>
            <p:nvSpPr>
              <p:cNvPr id="90" name="Google Shape;90;p2"/>
              <p:cNvSpPr/>
              <p:nvPr/>
            </p:nvSpPr>
            <p:spPr>
              <a:xfrm>
                <a:off x="-60218325" y="2304850"/>
                <a:ext cx="235525" cy="316775"/>
              </a:xfrm>
              <a:custGeom>
                <a:rect b="b" l="l" r="r" t="t"/>
                <a:pathLst>
                  <a:path extrusionOk="0" h="12671" w="9421">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0127750" y="2347500"/>
                <a:ext cx="62250" cy="145750"/>
              </a:xfrm>
              <a:custGeom>
                <a:rect b="b" l="l" r="r" t="t"/>
                <a:pathLst>
                  <a:path extrusionOk="0" h="5830" w="249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0212825" y="2510750"/>
                <a:ext cx="32325" cy="30325"/>
              </a:xfrm>
              <a:custGeom>
                <a:rect b="b" l="l" r="r" t="t"/>
                <a:pathLst>
                  <a:path extrusionOk="0" h="1213" w="1293">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0012750" y="2310675"/>
                <a:ext cx="32300" cy="30350"/>
              </a:xfrm>
              <a:custGeom>
                <a:rect b="b" l="l" r="r" t="t"/>
                <a:pathLst>
                  <a:path extrusionOk="0" h="1214" w="1292">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60012750" y="2510750"/>
                <a:ext cx="32300" cy="30325"/>
              </a:xfrm>
              <a:custGeom>
                <a:rect b="b" l="l" r="r" t="t"/>
                <a:pathLst>
                  <a:path extrusionOk="0" h="1213" w="1292">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0212825" y="2310675"/>
                <a:ext cx="32325" cy="30350"/>
              </a:xfrm>
              <a:custGeom>
                <a:rect b="b" l="l" r="r" t="t"/>
                <a:pathLst>
                  <a:path extrusionOk="0" h="1214" w="1293">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59974175" y="2415250"/>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 name="Google Shape;97;p2"/>
          <p:cNvGrpSpPr/>
          <p:nvPr/>
        </p:nvGrpSpPr>
        <p:grpSpPr>
          <a:xfrm>
            <a:off x="4205276" y="1237600"/>
            <a:ext cx="4325899" cy="1246219"/>
            <a:chOff x="4205276" y="1237600"/>
            <a:chExt cx="4325899" cy="1246219"/>
          </a:xfrm>
        </p:grpSpPr>
        <p:sp>
          <p:nvSpPr>
            <p:cNvPr id="98" name="Google Shape;98;p2"/>
            <p:cNvSpPr txBox="1"/>
            <p:nvPr/>
          </p:nvSpPr>
          <p:spPr>
            <a:xfrm>
              <a:off x="5828400" y="1237600"/>
              <a:ext cx="2702700" cy="29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700"/>
                <a:buFont typeface="Arial"/>
                <a:buNone/>
              </a:pPr>
              <a:r>
                <a:rPr b="1" i="0" lang="en" sz="1700" u="none" cap="none" strike="noStrike">
                  <a:solidFill>
                    <a:schemeClr val="accent3"/>
                  </a:solidFill>
                  <a:latin typeface="Fira Sans Extra Condensed"/>
                  <a:ea typeface="Fira Sans Extra Condensed"/>
                  <a:cs typeface="Fira Sans Extra Condensed"/>
                  <a:sym typeface="Fira Sans Extra Condensed"/>
                </a:rPr>
                <a:t>Approach to the Solution</a:t>
              </a:r>
              <a:endParaRPr b="1" i="0" sz="17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99" name="Google Shape;99;p2"/>
            <p:cNvSpPr txBox="1"/>
            <p:nvPr/>
          </p:nvSpPr>
          <p:spPr>
            <a:xfrm>
              <a:off x="6494175" y="1530702"/>
              <a:ext cx="2037000" cy="693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accent6"/>
                </a:buClr>
                <a:buSzPts val="1100"/>
                <a:buFont typeface="Arial"/>
                <a:buNone/>
              </a:pPr>
              <a:r>
                <a:rPr lang="en" sz="1200">
                  <a:latin typeface="Roboto"/>
                  <a:ea typeface="Roboto"/>
                  <a:cs typeface="Roboto"/>
                  <a:sym typeface="Roboto"/>
                </a:rPr>
                <a:t>We aim to develop a complete app that not only uses ML to allot the most suitable time slot of arrival but also reduces the risk of any corona outburst in the hostels.</a:t>
              </a:r>
              <a:endParaRPr b="0" i="0" sz="1200" u="none" cap="none" strike="noStrike">
                <a:solidFill>
                  <a:srgbClr val="000000"/>
                </a:solidFill>
                <a:latin typeface="Roboto"/>
                <a:ea typeface="Roboto"/>
                <a:cs typeface="Roboto"/>
                <a:sym typeface="Roboto"/>
              </a:endParaRPr>
            </a:p>
          </p:txBody>
        </p:sp>
        <p:sp>
          <p:nvSpPr>
            <p:cNvPr id="100" name="Google Shape;100;p2"/>
            <p:cNvSpPr/>
            <p:nvPr/>
          </p:nvSpPr>
          <p:spPr>
            <a:xfrm>
              <a:off x="5352164" y="1926579"/>
              <a:ext cx="653865" cy="557240"/>
            </a:xfrm>
            <a:custGeom>
              <a:rect b="b" l="l" r="r" t="t"/>
              <a:pathLst>
                <a:path extrusionOk="0" h="3887" w="4561">
                  <a:moveTo>
                    <a:pt x="2617" y="0"/>
                  </a:moveTo>
                  <a:lnTo>
                    <a:pt x="0" y="2617"/>
                  </a:lnTo>
                  <a:cubicBezTo>
                    <a:pt x="278" y="3014"/>
                    <a:pt x="516" y="3441"/>
                    <a:pt x="704" y="3886"/>
                  </a:cubicBezTo>
                  <a:lnTo>
                    <a:pt x="4560" y="3886"/>
                  </a:lnTo>
                  <a:cubicBezTo>
                    <a:pt x="4193" y="2449"/>
                    <a:pt x="3519" y="1121"/>
                    <a:pt x="261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01" name="Google Shape;101;p2"/>
            <p:cNvSpPr/>
            <p:nvPr/>
          </p:nvSpPr>
          <p:spPr>
            <a:xfrm>
              <a:off x="4205276" y="1370906"/>
              <a:ext cx="798802" cy="628347"/>
            </a:xfrm>
            <a:custGeom>
              <a:rect b="b" l="l" r="r" t="t"/>
              <a:pathLst>
                <a:path extrusionOk="0" h="4383" w="5572">
                  <a:moveTo>
                    <a:pt x="2558" y="1"/>
                  </a:moveTo>
                  <a:cubicBezTo>
                    <a:pt x="1676" y="1"/>
                    <a:pt x="823" y="109"/>
                    <a:pt x="0" y="318"/>
                  </a:cubicBezTo>
                  <a:lnTo>
                    <a:pt x="0" y="4174"/>
                  </a:lnTo>
                  <a:cubicBezTo>
                    <a:pt x="793" y="3847"/>
                    <a:pt x="1656" y="3658"/>
                    <a:pt x="2558" y="3658"/>
                  </a:cubicBezTo>
                  <a:cubicBezTo>
                    <a:pt x="3639" y="3658"/>
                    <a:pt x="4669" y="3926"/>
                    <a:pt x="5571" y="4382"/>
                  </a:cubicBezTo>
                  <a:lnTo>
                    <a:pt x="5571" y="446"/>
                  </a:lnTo>
                  <a:cubicBezTo>
                    <a:pt x="4620" y="149"/>
                    <a:pt x="3608" y="1"/>
                    <a:pt x="255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102" name="Google Shape;102;p2"/>
            <p:cNvSpPr/>
            <p:nvPr/>
          </p:nvSpPr>
          <p:spPr>
            <a:xfrm>
              <a:off x="4205276" y="1433412"/>
              <a:ext cx="1833288" cy="1050399"/>
            </a:xfrm>
            <a:custGeom>
              <a:rect b="b" l="l" r="r" t="t"/>
              <a:pathLst>
                <a:path extrusionOk="0" h="7327" w="12788">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533334" y="2869383"/>
            <a:ext cx="3500083" cy="774702"/>
          </a:xfrm>
          <a:custGeom>
            <a:rect b="b" l="l" r="r" t="t"/>
            <a:pathLst>
              <a:path extrusionOk="0" h="6176" w="27903">
                <a:moveTo>
                  <a:pt x="24058" y="1"/>
                </a:moveTo>
                <a:lnTo>
                  <a:pt x="19263" y="2607"/>
                </a:lnTo>
                <a:lnTo>
                  <a:pt x="5563" y="685"/>
                </a:lnTo>
                <a:lnTo>
                  <a:pt x="1" y="3711"/>
                </a:lnTo>
                <a:lnTo>
                  <a:pt x="10184" y="5143"/>
                </a:lnTo>
                <a:lnTo>
                  <a:pt x="17545" y="6176"/>
                </a:lnTo>
                <a:lnTo>
                  <a:pt x="19437" y="5143"/>
                </a:lnTo>
                <a:lnTo>
                  <a:pt x="27902" y="542"/>
                </a:lnTo>
                <a:lnTo>
                  <a:pt x="240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533334" y="3334889"/>
            <a:ext cx="2200926" cy="619536"/>
          </a:xfrm>
          <a:custGeom>
            <a:rect b="b" l="l" r="r" t="t"/>
            <a:pathLst>
              <a:path extrusionOk="0" h="4939" w="17546">
                <a:moveTo>
                  <a:pt x="1" y="0"/>
                </a:moveTo>
                <a:lnTo>
                  <a:pt x="1" y="2465"/>
                </a:lnTo>
                <a:lnTo>
                  <a:pt x="6575" y="3395"/>
                </a:lnTo>
                <a:lnTo>
                  <a:pt x="17545" y="4939"/>
                </a:lnTo>
                <a:lnTo>
                  <a:pt x="17545" y="2465"/>
                </a:lnTo>
                <a:lnTo>
                  <a:pt x="10184" y="1432"/>
                </a:lnTo>
                <a:lnTo>
                  <a:pt x="1" y="0"/>
                </a:lnTo>
                <a:close/>
              </a:path>
            </a:pathLst>
          </a:custGeom>
          <a:solidFill>
            <a:srgbClr val="77A4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4435796" y="3186369"/>
            <a:ext cx="12920" cy="348967"/>
          </a:xfrm>
          <a:custGeom>
            <a:rect b="b" l="l" r="r" t="t"/>
            <a:pathLst>
              <a:path extrusionOk="0" h="2782" w="103">
                <a:moveTo>
                  <a:pt x="0" y="1"/>
                </a:moveTo>
                <a:lnTo>
                  <a:pt x="0" y="2782"/>
                </a:lnTo>
                <a:lnTo>
                  <a:pt x="103" y="2782"/>
                </a:lnTo>
                <a:lnTo>
                  <a:pt x="1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4435787" y="3095079"/>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3"/>
                </a:solidFill>
                <a:latin typeface="Fira Sans Extra Condensed"/>
                <a:ea typeface="Fira Sans Extra Condensed"/>
                <a:cs typeface="Fira Sans Extra Condensed"/>
                <a:sym typeface="Fira Sans Extra Condensed"/>
              </a:rPr>
              <a:t>Tech3</a:t>
            </a:r>
            <a:endParaRPr b="0" i="0" sz="20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11" name="Google Shape;111;p3"/>
          <p:cNvSpPr/>
          <p:nvPr/>
        </p:nvSpPr>
        <p:spPr>
          <a:xfrm>
            <a:off x="2734156" y="2937246"/>
            <a:ext cx="1299282" cy="1017173"/>
          </a:xfrm>
          <a:custGeom>
            <a:rect b="b" l="l" r="r" t="t"/>
            <a:pathLst>
              <a:path extrusionOk="0" h="8109" w="10358">
                <a:moveTo>
                  <a:pt x="10357" y="1"/>
                </a:moveTo>
                <a:lnTo>
                  <a:pt x="1892" y="4602"/>
                </a:lnTo>
                <a:lnTo>
                  <a:pt x="0" y="5635"/>
                </a:lnTo>
                <a:lnTo>
                  <a:pt x="0" y="8109"/>
                </a:lnTo>
                <a:lnTo>
                  <a:pt x="5500" y="5113"/>
                </a:lnTo>
                <a:lnTo>
                  <a:pt x="10357" y="2465"/>
                </a:lnTo>
                <a:lnTo>
                  <a:pt x="10357" y="1"/>
                </a:lnTo>
                <a:close/>
              </a:path>
            </a:pathLst>
          </a:custGeom>
          <a:solidFill>
            <a:srgbClr val="729F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5499870" y="3199375"/>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ML Model hosted on Firebase AutoML</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113" name="Google Shape;113;p3"/>
          <p:cNvSpPr/>
          <p:nvPr/>
        </p:nvSpPr>
        <p:spPr>
          <a:xfrm>
            <a:off x="748838" y="2070879"/>
            <a:ext cx="3499957" cy="822243"/>
          </a:xfrm>
          <a:custGeom>
            <a:rect b="b" l="l" r="r" t="t"/>
            <a:pathLst>
              <a:path extrusionOk="0" h="6555" w="27902">
                <a:moveTo>
                  <a:pt x="21327" y="1"/>
                </a:moveTo>
                <a:lnTo>
                  <a:pt x="15827" y="2986"/>
                </a:lnTo>
                <a:lnTo>
                  <a:pt x="4857" y="1453"/>
                </a:lnTo>
                <a:lnTo>
                  <a:pt x="1" y="4090"/>
                </a:lnTo>
                <a:lnTo>
                  <a:pt x="7454" y="5143"/>
                </a:lnTo>
                <a:lnTo>
                  <a:pt x="17545" y="6554"/>
                </a:lnTo>
                <a:lnTo>
                  <a:pt x="18731" y="5910"/>
                </a:lnTo>
                <a:lnTo>
                  <a:pt x="27902" y="921"/>
                </a:lnTo>
                <a:lnTo>
                  <a:pt x="2132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4435796" y="2296378"/>
            <a:ext cx="12920" cy="348967"/>
          </a:xfrm>
          <a:custGeom>
            <a:rect b="b" l="l" r="r" t="t"/>
            <a:pathLst>
              <a:path extrusionOk="0" h="2782" w="103">
                <a:moveTo>
                  <a:pt x="0" y="0"/>
                </a:moveTo>
                <a:lnTo>
                  <a:pt x="0" y="2781"/>
                </a:lnTo>
                <a:lnTo>
                  <a:pt x="103" y="2781"/>
                </a:lnTo>
                <a:lnTo>
                  <a:pt x="1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txBox="1"/>
          <p:nvPr/>
        </p:nvSpPr>
        <p:spPr>
          <a:xfrm>
            <a:off x="4435787" y="2209483"/>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2"/>
                </a:solidFill>
                <a:latin typeface="Fira Sans Extra Condensed"/>
                <a:ea typeface="Fira Sans Extra Condensed"/>
                <a:cs typeface="Fira Sans Extra Condensed"/>
                <a:sym typeface="Fira Sans Extra Condensed"/>
              </a:rPr>
              <a:t>Tech2</a:t>
            </a:r>
            <a:endParaRPr b="0" i="0" sz="20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16" name="Google Shape;116;p3"/>
          <p:cNvSpPr/>
          <p:nvPr/>
        </p:nvSpPr>
        <p:spPr>
          <a:xfrm>
            <a:off x="2949534" y="2186409"/>
            <a:ext cx="1299282" cy="1017047"/>
          </a:xfrm>
          <a:custGeom>
            <a:rect b="b" l="l" r="r" t="t"/>
            <a:pathLst>
              <a:path extrusionOk="0" h="8108" w="10358">
                <a:moveTo>
                  <a:pt x="10358" y="0"/>
                </a:moveTo>
                <a:lnTo>
                  <a:pt x="1187" y="4989"/>
                </a:lnTo>
                <a:lnTo>
                  <a:pt x="1" y="5633"/>
                </a:lnTo>
                <a:lnTo>
                  <a:pt x="1" y="8107"/>
                </a:lnTo>
                <a:lnTo>
                  <a:pt x="4796" y="5501"/>
                </a:lnTo>
                <a:lnTo>
                  <a:pt x="10358" y="2474"/>
                </a:lnTo>
                <a:lnTo>
                  <a:pt x="10358" y="0"/>
                </a:lnTo>
                <a:close/>
              </a:path>
            </a:pathLst>
          </a:custGeom>
          <a:solidFill>
            <a:srgbClr val="2966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748838" y="2583926"/>
            <a:ext cx="2200801" cy="619536"/>
          </a:xfrm>
          <a:custGeom>
            <a:rect b="b" l="l" r="r" t="t"/>
            <a:pathLst>
              <a:path extrusionOk="0" h="4939" w="17545">
                <a:moveTo>
                  <a:pt x="1" y="0"/>
                </a:moveTo>
                <a:lnTo>
                  <a:pt x="1" y="2475"/>
                </a:lnTo>
                <a:lnTo>
                  <a:pt x="3845" y="3016"/>
                </a:lnTo>
                <a:lnTo>
                  <a:pt x="17545" y="4938"/>
                </a:lnTo>
                <a:lnTo>
                  <a:pt x="17545" y="2464"/>
                </a:lnTo>
                <a:lnTo>
                  <a:pt x="7454" y="1053"/>
                </a:lnTo>
                <a:lnTo>
                  <a:pt x="1" y="0"/>
                </a:lnTo>
                <a:close/>
              </a:path>
            </a:pathLst>
          </a:custGeom>
          <a:solidFill>
            <a:srgbClr val="2F71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txBox="1"/>
          <p:nvPr/>
        </p:nvSpPr>
        <p:spPr>
          <a:xfrm>
            <a:off x="5499843" y="208340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Firebase BaaS</a:t>
            </a:r>
            <a:endParaRPr b="0" i="0" sz="1200" u="none" cap="none" strike="noStrike">
              <a:solidFill>
                <a:schemeClr val="accent6"/>
              </a:solidFill>
              <a:latin typeface="Roboto"/>
              <a:ea typeface="Roboto"/>
              <a:cs typeface="Roboto"/>
              <a:sym typeface="Roboto"/>
            </a:endParaRPr>
          </a:p>
        </p:txBody>
      </p:sp>
      <p:sp>
        <p:nvSpPr>
          <p:cNvPr id="119" name="Google Shape;119;p3"/>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Details of Technology Stack</a:t>
            </a:r>
            <a:endParaRPr/>
          </a:p>
        </p:txBody>
      </p:sp>
      <p:sp>
        <p:nvSpPr>
          <p:cNvPr id="120" name="Google Shape;120;p3"/>
          <p:cNvSpPr/>
          <p:nvPr/>
        </p:nvSpPr>
        <p:spPr>
          <a:xfrm>
            <a:off x="533334" y="1133179"/>
            <a:ext cx="3500083" cy="1017047"/>
          </a:xfrm>
          <a:custGeom>
            <a:rect b="b" l="l" r="r" t="t"/>
            <a:pathLst>
              <a:path extrusionOk="0" h="8108" w="27903">
                <a:moveTo>
                  <a:pt x="10358" y="1"/>
                </a:moveTo>
                <a:lnTo>
                  <a:pt x="1" y="5644"/>
                </a:lnTo>
                <a:lnTo>
                  <a:pt x="10184" y="7076"/>
                </a:lnTo>
                <a:lnTo>
                  <a:pt x="17545" y="8108"/>
                </a:lnTo>
                <a:lnTo>
                  <a:pt x="19437" y="7076"/>
                </a:lnTo>
                <a:lnTo>
                  <a:pt x="27902" y="2475"/>
                </a:lnTo>
                <a:lnTo>
                  <a:pt x="103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4435796" y="1315317"/>
            <a:ext cx="12920" cy="348967"/>
          </a:xfrm>
          <a:custGeom>
            <a:rect b="b" l="l" r="r" t="t"/>
            <a:pathLst>
              <a:path extrusionOk="0" h="2782" w="103">
                <a:moveTo>
                  <a:pt x="0" y="1"/>
                </a:moveTo>
                <a:lnTo>
                  <a:pt x="0" y="2782"/>
                </a:lnTo>
                <a:lnTo>
                  <a:pt x="103" y="2782"/>
                </a:lnTo>
                <a:lnTo>
                  <a:pt x="1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4435787" y="1219575"/>
            <a:ext cx="12993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1"/>
                </a:solidFill>
                <a:latin typeface="Fira Sans Extra Condensed"/>
                <a:ea typeface="Fira Sans Extra Condensed"/>
                <a:cs typeface="Fira Sans Extra Condensed"/>
                <a:sym typeface="Fira Sans Extra Condensed"/>
              </a:rPr>
              <a:t>Tech1</a:t>
            </a:r>
            <a:endParaRPr b="0" i="0" sz="20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23" name="Google Shape;123;p3"/>
          <p:cNvSpPr/>
          <p:nvPr/>
        </p:nvSpPr>
        <p:spPr>
          <a:xfrm>
            <a:off x="2734156" y="1443641"/>
            <a:ext cx="1299282" cy="1015793"/>
          </a:xfrm>
          <a:custGeom>
            <a:rect b="b" l="l" r="r" t="t"/>
            <a:pathLst>
              <a:path extrusionOk="0" h="8098" w="10358">
                <a:moveTo>
                  <a:pt x="10357" y="0"/>
                </a:moveTo>
                <a:lnTo>
                  <a:pt x="1892" y="4601"/>
                </a:lnTo>
                <a:lnTo>
                  <a:pt x="0" y="5633"/>
                </a:lnTo>
                <a:lnTo>
                  <a:pt x="0" y="8097"/>
                </a:lnTo>
                <a:lnTo>
                  <a:pt x="5500" y="5112"/>
                </a:lnTo>
                <a:lnTo>
                  <a:pt x="10357" y="2464"/>
                </a:lnTo>
                <a:lnTo>
                  <a:pt x="10357" y="0"/>
                </a:lnTo>
                <a:close/>
              </a:path>
            </a:pathLst>
          </a:custGeom>
          <a:solidFill>
            <a:srgbClr val="01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533334" y="1841159"/>
            <a:ext cx="2200926" cy="618281"/>
          </a:xfrm>
          <a:custGeom>
            <a:rect b="b" l="l" r="r" t="t"/>
            <a:pathLst>
              <a:path extrusionOk="0" h="4929" w="17546">
                <a:moveTo>
                  <a:pt x="1" y="0"/>
                </a:moveTo>
                <a:lnTo>
                  <a:pt x="1" y="2464"/>
                </a:lnTo>
                <a:lnTo>
                  <a:pt x="6575" y="3395"/>
                </a:lnTo>
                <a:lnTo>
                  <a:pt x="17545" y="4928"/>
                </a:lnTo>
                <a:lnTo>
                  <a:pt x="17545" y="2464"/>
                </a:lnTo>
                <a:lnTo>
                  <a:pt x="10184" y="1432"/>
                </a:lnTo>
                <a:lnTo>
                  <a:pt x="1" y="0"/>
                </a:lnTo>
                <a:close/>
              </a:path>
            </a:pathLst>
          </a:custGeom>
          <a:solidFill>
            <a:srgbClr val="023F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5499870" y="1267000"/>
            <a:ext cx="3256200" cy="7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Android App</a:t>
            </a:r>
            <a:endParaRPr b="0" i="0" sz="1200" u="none" cap="none" strike="noStrike">
              <a:solidFill>
                <a:schemeClr val="accent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Novelty of the Solution</a:t>
            </a:r>
            <a:endParaRPr/>
          </a:p>
        </p:txBody>
      </p:sp>
      <p:sp>
        <p:nvSpPr>
          <p:cNvPr id="131" name="Google Shape;131;p5"/>
          <p:cNvSpPr txBox="1"/>
          <p:nvPr>
            <p:ph type="title"/>
          </p:nvPr>
        </p:nvSpPr>
        <p:spPr>
          <a:xfrm>
            <a:off x="674950" y="10226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rPr b="0" lang="en" sz="2600">
                <a:latin typeface="Roboto Mono"/>
                <a:ea typeface="Roboto Mono"/>
                <a:cs typeface="Roboto Mono"/>
                <a:sym typeface="Roboto Mono"/>
              </a:rPr>
              <a:t>Our solution is one of a kind and tailor made for hostels that are part of colleges where students comes for various regions</a:t>
            </a:r>
            <a:r>
              <a:rPr b="0" lang="en" sz="2900">
                <a:latin typeface="Roboto Mono"/>
                <a:ea typeface="Roboto Mono"/>
                <a:cs typeface="Roboto Mono"/>
                <a:sym typeface="Roboto Mono"/>
              </a:rPr>
              <a:t>.</a:t>
            </a:r>
            <a:r>
              <a:rPr b="0" lang="en" sz="2600">
                <a:latin typeface="Roboto Mono"/>
                <a:ea typeface="Roboto Mono"/>
                <a:cs typeface="Roboto Mono"/>
                <a:sym typeface="Roboto Mono"/>
              </a:rPr>
              <a:t>It</a:t>
            </a:r>
            <a:r>
              <a:rPr b="0" lang="en" sz="2900">
                <a:latin typeface="Roboto Mono"/>
                <a:ea typeface="Roboto Mono"/>
                <a:cs typeface="Roboto Mono"/>
                <a:sym typeface="Roboto Mono"/>
              </a:rPr>
              <a:t> </a:t>
            </a:r>
            <a:r>
              <a:rPr b="0" lang="en" sz="2600">
                <a:latin typeface="Roboto Mono"/>
                <a:ea typeface="Roboto Mono"/>
                <a:cs typeface="Roboto Mono"/>
                <a:sym typeface="Roboto Mono"/>
              </a:rPr>
              <a:t>provide a safe and efficient way to manage the arrival and stay of thousands of college students back to their hostels.</a:t>
            </a:r>
            <a:endParaRPr b="0" sz="2600">
              <a:latin typeface="Roboto Mono"/>
              <a:ea typeface="Roboto Mono"/>
              <a:cs typeface="Roboto Mono"/>
              <a:sym typeface="Roboto Mono"/>
            </a:endParaRPr>
          </a:p>
          <a:p>
            <a:pPr indent="0" lvl="0" marL="0" rtl="0" algn="l">
              <a:lnSpc>
                <a:spcPct val="100000"/>
              </a:lnSpc>
              <a:spcBef>
                <a:spcPts val="0"/>
              </a:spcBef>
              <a:spcAft>
                <a:spcPts val="0"/>
              </a:spcAft>
              <a:buClr>
                <a:schemeClr val="accent6"/>
              </a:buClr>
              <a:buSzPts val="1100"/>
              <a:buFont typeface="Arial"/>
              <a:buNone/>
            </a:pPr>
            <a:r>
              <a:t/>
            </a:r>
            <a:endParaRPr b="0" sz="2900">
              <a:solidFill>
                <a:srgbClr val="080F4D"/>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Working Prototype </a:t>
            </a:r>
            <a:endParaRPr/>
          </a:p>
        </p:txBody>
      </p:sp>
      <p:sp>
        <p:nvSpPr>
          <p:cNvPr id="137" name="Google Shape;137;p9"/>
          <p:cNvSpPr txBox="1"/>
          <p:nvPr>
            <p:ph type="title"/>
          </p:nvPr>
        </p:nvSpPr>
        <p:spPr>
          <a:xfrm>
            <a:off x="669925" y="1002500"/>
            <a:ext cx="7857600" cy="36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6"/>
              </a:buClr>
              <a:buSzPts val="1100"/>
              <a:buFont typeface="Arial"/>
              <a:buNone/>
            </a:pPr>
            <a:r>
              <a:rPr b="0" lang="en" sz="1900">
                <a:solidFill>
                  <a:schemeClr val="accent6"/>
                </a:solidFill>
                <a:latin typeface="Roboto"/>
                <a:ea typeface="Roboto"/>
                <a:cs typeface="Roboto"/>
                <a:sym typeface="Roboto"/>
              </a:rPr>
              <a:t>Github Repo Link: </a:t>
            </a:r>
            <a:r>
              <a:rPr b="0" lang="en" sz="1900" u="sng">
                <a:solidFill>
                  <a:schemeClr val="hlink"/>
                </a:solidFill>
                <a:latin typeface="Roboto"/>
                <a:ea typeface="Roboto"/>
                <a:cs typeface="Roboto"/>
                <a:sym typeface="Roboto"/>
                <a:hlinkClick r:id="rId3"/>
              </a:rPr>
              <a:t>https://github.com/tushar-amrit-6/HostellerApp</a:t>
            </a:r>
            <a:endParaRPr b="0" sz="1900">
              <a:solidFill>
                <a:schemeClr val="accent6"/>
              </a:solidFill>
              <a:latin typeface="Roboto"/>
              <a:ea typeface="Roboto"/>
              <a:cs typeface="Roboto"/>
              <a:sym typeface="Roboto"/>
            </a:endParaRPr>
          </a:p>
          <a:p>
            <a:pPr indent="0" lvl="0" marL="0" rtl="0" algn="l">
              <a:lnSpc>
                <a:spcPct val="100000"/>
              </a:lnSpc>
              <a:spcBef>
                <a:spcPts val="0"/>
              </a:spcBef>
              <a:spcAft>
                <a:spcPts val="0"/>
              </a:spcAft>
              <a:buClr>
                <a:schemeClr val="accent6"/>
              </a:buClr>
              <a:buSzPts val="1100"/>
              <a:buFont typeface="Arial"/>
              <a:buNone/>
            </a:pPr>
            <a:r>
              <a:rPr b="0" lang="en" sz="1900">
                <a:solidFill>
                  <a:schemeClr val="accent6"/>
                </a:solidFill>
                <a:latin typeface="Roboto"/>
                <a:ea typeface="Roboto"/>
                <a:cs typeface="Roboto"/>
                <a:sym typeface="Roboto"/>
              </a:rPr>
              <a:t>Screen Shots:</a:t>
            </a:r>
            <a:endParaRPr b="0" sz="1900">
              <a:solidFill>
                <a:schemeClr val="accent6"/>
              </a:solidFill>
              <a:latin typeface="Roboto"/>
              <a:ea typeface="Roboto"/>
              <a:cs typeface="Roboto"/>
              <a:sym typeface="Roboto"/>
            </a:endParaRPr>
          </a:p>
        </p:txBody>
      </p:sp>
      <p:pic>
        <p:nvPicPr>
          <p:cNvPr id="138" name="Google Shape;138;p9"/>
          <p:cNvPicPr preferRelativeResize="0"/>
          <p:nvPr/>
        </p:nvPicPr>
        <p:blipFill rotWithShape="1">
          <a:blip r:embed="rId4">
            <a:alphaModFix/>
          </a:blip>
          <a:srcRect b="6796" l="0" r="0" t="4124"/>
          <a:stretch/>
        </p:blipFill>
        <p:spPr>
          <a:xfrm>
            <a:off x="755750" y="1398675"/>
            <a:ext cx="1804175" cy="3571521"/>
          </a:xfrm>
          <a:prstGeom prst="rect">
            <a:avLst/>
          </a:prstGeom>
          <a:noFill/>
          <a:ln>
            <a:noFill/>
          </a:ln>
        </p:spPr>
      </p:pic>
      <p:pic>
        <p:nvPicPr>
          <p:cNvPr id="139" name="Google Shape;139;p9"/>
          <p:cNvPicPr preferRelativeResize="0"/>
          <p:nvPr/>
        </p:nvPicPr>
        <p:blipFill rotWithShape="1">
          <a:blip r:embed="rId5">
            <a:alphaModFix/>
          </a:blip>
          <a:srcRect b="-18156" l="0" r="0" t="5733"/>
          <a:stretch/>
        </p:blipFill>
        <p:spPr>
          <a:xfrm>
            <a:off x="3561547" y="1500200"/>
            <a:ext cx="1791775" cy="3981699"/>
          </a:xfrm>
          <a:prstGeom prst="rect">
            <a:avLst/>
          </a:prstGeom>
          <a:noFill/>
          <a:ln>
            <a:noFill/>
          </a:ln>
        </p:spPr>
      </p:pic>
      <p:pic>
        <p:nvPicPr>
          <p:cNvPr id="140" name="Google Shape;140;p9"/>
          <p:cNvPicPr preferRelativeResize="0"/>
          <p:nvPr/>
        </p:nvPicPr>
        <p:blipFill rotWithShape="1">
          <a:blip r:embed="rId6">
            <a:alphaModFix/>
          </a:blip>
          <a:srcRect b="17177" l="0" r="0" t="0"/>
          <a:stretch/>
        </p:blipFill>
        <p:spPr>
          <a:xfrm>
            <a:off x="6354950" y="1500200"/>
            <a:ext cx="1924299" cy="3541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bb71afed72_0_0"/>
          <p:cNvSpPr txBox="1"/>
          <p:nvPr>
            <p:ph type="title"/>
          </p:nvPr>
        </p:nvSpPr>
        <p:spPr>
          <a:xfrm>
            <a:off x="1701625" y="205675"/>
            <a:ext cx="57942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Working Prototype </a:t>
            </a:r>
            <a:endParaRPr/>
          </a:p>
        </p:txBody>
      </p:sp>
      <p:pic>
        <p:nvPicPr>
          <p:cNvPr id="146" name="Google Shape;146;gbb71afed72_0_0"/>
          <p:cNvPicPr preferRelativeResize="0"/>
          <p:nvPr/>
        </p:nvPicPr>
        <p:blipFill rotWithShape="1">
          <a:blip r:embed="rId3">
            <a:alphaModFix/>
          </a:blip>
          <a:srcRect b="17149" l="0" r="0" t="0"/>
          <a:stretch/>
        </p:blipFill>
        <p:spPr>
          <a:xfrm>
            <a:off x="794100" y="744475"/>
            <a:ext cx="2314575" cy="4261425"/>
          </a:xfrm>
          <a:prstGeom prst="rect">
            <a:avLst/>
          </a:prstGeom>
          <a:noFill/>
          <a:ln>
            <a:noFill/>
          </a:ln>
        </p:spPr>
      </p:pic>
      <p:pic>
        <p:nvPicPr>
          <p:cNvPr id="147" name="Google Shape;147;gbb71afed72_0_0"/>
          <p:cNvPicPr preferRelativeResize="0"/>
          <p:nvPr/>
        </p:nvPicPr>
        <p:blipFill>
          <a:blip r:embed="rId4">
            <a:alphaModFix/>
          </a:blip>
          <a:stretch>
            <a:fillRect/>
          </a:stretch>
        </p:blipFill>
        <p:spPr>
          <a:xfrm>
            <a:off x="3538998" y="741600"/>
            <a:ext cx="2369126" cy="4211802"/>
          </a:xfrm>
          <a:prstGeom prst="rect">
            <a:avLst/>
          </a:prstGeom>
          <a:noFill/>
          <a:ln>
            <a:noFill/>
          </a:ln>
        </p:spPr>
      </p:pic>
      <p:pic>
        <p:nvPicPr>
          <p:cNvPr id="148" name="Google Shape;148;gbb71afed72_0_0"/>
          <p:cNvPicPr preferRelativeResize="0"/>
          <p:nvPr/>
        </p:nvPicPr>
        <p:blipFill>
          <a:blip r:embed="rId5">
            <a:alphaModFix/>
          </a:blip>
          <a:stretch>
            <a:fillRect/>
          </a:stretch>
        </p:blipFill>
        <p:spPr>
          <a:xfrm>
            <a:off x="6158400" y="660975"/>
            <a:ext cx="2369126" cy="4292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p:nvPr/>
        </p:nvSpPr>
        <p:spPr>
          <a:xfrm>
            <a:off x="2631325" y="1733000"/>
            <a:ext cx="472721" cy="27170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
          <p:cNvSpPr/>
          <p:nvPr/>
        </p:nvSpPr>
        <p:spPr>
          <a:xfrm>
            <a:off x="2015056" y="2362873"/>
            <a:ext cx="472721" cy="2087084"/>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1396676" y="2926927"/>
            <a:ext cx="472721" cy="1522951"/>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778275" y="3376701"/>
            <a:ext cx="472721" cy="1073240"/>
          </a:xfrm>
          <a:custGeom>
            <a:rect b="b" l="l" r="r" t="t"/>
            <a:pathLst>
              <a:path extrusionOk="0" h="102850" w="17952">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Learning Curve</a:t>
            </a:r>
            <a:endParaRPr/>
          </a:p>
        </p:txBody>
      </p:sp>
      <p:sp>
        <p:nvSpPr>
          <p:cNvPr id="158" name="Google Shape;158;p10"/>
          <p:cNvSpPr txBox="1"/>
          <p:nvPr/>
        </p:nvSpPr>
        <p:spPr>
          <a:xfrm>
            <a:off x="630500" y="879950"/>
            <a:ext cx="5980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accent1"/>
                </a:solidFill>
                <a:latin typeface="Fira Sans Extra Condensed"/>
                <a:ea typeface="Fira Sans Extra Condensed"/>
                <a:cs typeface="Fira Sans Extra Condensed"/>
                <a:sym typeface="Fira Sans Extra Condensed"/>
              </a:rPr>
              <a:t>What have you learnt by doing this project?</a:t>
            </a:r>
            <a:endParaRPr b="0" i="0" sz="17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59" name="Google Shape;159;p10"/>
          <p:cNvSpPr/>
          <p:nvPr/>
        </p:nvSpPr>
        <p:spPr>
          <a:xfrm>
            <a:off x="777900" y="4182975"/>
            <a:ext cx="473100" cy="472725"/>
          </a:xfrm>
          <a:custGeom>
            <a:rect b="b" l="l" r="r" t="t"/>
            <a:pathLst>
              <a:path extrusionOk="0" h="18909" w="18924">
                <a:moveTo>
                  <a:pt x="9462" y="0"/>
                </a:moveTo>
                <a:cubicBezTo>
                  <a:pt x="4238" y="0"/>
                  <a:pt x="0" y="4237"/>
                  <a:pt x="0" y="9462"/>
                </a:cubicBezTo>
                <a:cubicBezTo>
                  <a:pt x="0" y="14672"/>
                  <a:pt x="4238" y="18908"/>
                  <a:pt x="9462" y="18908"/>
                </a:cubicBezTo>
                <a:cubicBezTo>
                  <a:pt x="14688" y="18908"/>
                  <a:pt x="18924" y="14672"/>
                  <a:pt x="18924" y="9462"/>
                </a:cubicBezTo>
                <a:cubicBezTo>
                  <a:pt x="18924" y="4237"/>
                  <a:pt x="14688"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840425" y="4245850"/>
            <a:ext cx="349950" cy="349950"/>
          </a:xfrm>
          <a:custGeom>
            <a:rect b="b" l="l" r="r" t="t"/>
            <a:pathLst>
              <a:path extrusionOk="0" h="13998" w="13998">
                <a:moveTo>
                  <a:pt x="7007" y="1"/>
                </a:moveTo>
                <a:cubicBezTo>
                  <a:pt x="3129" y="1"/>
                  <a:pt x="0" y="3129"/>
                  <a:pt x="0" y="6991"/>
                </a:cubicBezTo>
                <a:cubicBezTo>
                  <a:pt x="0" y="10854"/>
                  <a:pt x="3129" y="13998"/>
                  <a:pt x="7007" y="13998"/>
                </a:cubicBezTo>
                <a:cubicBezTo>
                  <a:pt x="10869" y="13998"/>
                  <a:pt x="13997" y="10854"/>
                  <a:pt x="13997" y="6991"/>
                </a:cubicBezTo>
                <a:cubicBezTo>
                  <a:pt x="13997"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914125" y="4317700"/>
            <a:ext cx="198050" cy="198000"/>
          </a:xfrm>
          <a:custGeom>
            <a:rect b="b" l="l" r="r" t="t"/>
            <a:pathLst>
              <a:path extrusionOk="0" fill="none" h="7920" w="7922">
                <a:moveTo>
                  <a:pt x="7921" y="3968"/>
                </a:moveTo>
                <a:cubicBezTo>
                  <a:pt x="7921" y="6153"/>
                  <a:pt x="6155" y="7920"/>
                  <a:pt x="3969" y="7920"/>
                </a:cubicBezTo>
                <a:cubicBezTo>
                  <a:pt x="1783" y="7920"/>
                  <a:pt x="1" y="6153"/>
                  <a:pt x="1" y="3968"/>
                </a:cubicBezTo>
                <a:cubicBezTo>
                  <a:pt x="1" y="1782"/>
                  <a:pt x="1783" y="1"/>
                  <a:pt x="3969" y="1"/>
                </a:cubicBezTo>
                <a:cubicBezTo>
                  <a:pt x="6155" y="1"/>
                  <a:pt x="7921" y="1782"/>
                  <a:pt x="7921" y="396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965775" y="4369350"/>
            <a:ext cx="94750" cy="94700"/>
          </a:xfrm>
          <a:custGeom>
            <a:rect b="b" l="l" r="r" t="t"/>
            <a:pathLst>
              <a:path extrusionOk="0" fill="none" h="3788" w="3790">
                <a:moveTo>
                  <a:pt x="1903" y="3788"/>
                </a:moveTo>
                <a:cubicBezTo>
                  <a:pt x="855" y="3788"/>
                  <a:pt x="1" y="2935"/>
                  <a:pt x="1" y="1902"/>
                </a:cubicBezTo>
                <a:cubicBezTo>
                  <a:pt x="1" y="854"/>
                  <a:pt x="855" y="1"/>
                  <a:pt x="1903" y="1"/>
                </a:cubicBezTo>
                <a:cubicBezTo>
                  <a:pt x="2935" y="1"/>
                  <a:pt x="3789" y="854"/>
                  <a:pt x="3789" y="1902"/>
                </a:cubicBezTo>
                <a:cubicBezTo>
                  <a:pt x="3789" y="2935"/>
                  <a:pt x="2935" y="3788"/>
                  <a:pt x="1903" y="3788"/>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1013325" y="4322550"/>
            <a:ext cx="94350" cy="94350"/>
          </a:xfrm>
          <a:custGeom>
            <a:rect b="b" l="l" r="r" t="t"/>
            <a:pathLst>
              <a:path extrusionOk="0" fill="none" h="3774" w="3774">
                <a:moveTo>
                  <a:pt x="1" y="3774"/>
                </a:moveTo>
                <a:lnTo>
                  <a:pt x="377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1396575" y="4182975"/>
            <a:ext cx="472725" cy="472725"/>
          </a:xfrm>
          <a:custGeom>
            <a:rect b="b" l="l" r="r" t="t"/>
            <a:pathLst>
              <a:path extrusionOk="0" h="18909" w="18909">
                <a:moveTo>
                  <a:pt x="9447" y="0"/>
                </a:moveTo>
                <a:cubicBezTo>
                  <a:pt x="4237" y="0"/>
                  <a:pt x="1" y="4237"/>
                  <a:pt x="1" y="9462"/>
                </a:cubicBezTo>
                <a:cubicBezTo>
                  <a:pt x="1" y="14672"/>
                  <a:pt x="4237"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1459075" y="4245850"/>
            <a:ext cx="349975" cy="349950"/>
          </a:xfrm>
          <a:custGeom>
            <a:rect b="b" l="l" r="r" t="t"/>
            <a:pathLst>
              <a:path extrusionOk="0" h="13998" w="13999">
                <a:moveTo>
                  <a:pt x="6993" y="1"/>
                </a:moveTo>
                <a:cubicBezTo>
                  <a:pt x="3130" y="1"/>
                  <a:pt x="1" y="3129"/>
                  <a:pt x="1" y="6991"/>
                </a:cubicBezTo>
                <a:cubicBezTo>
                  <a:pt x="1" y="10854"/>
                  <a:pt x="3130" y="13998"/>
                  <a:pt x="6993" y="13998"/>
                </a:cubicBezTo>
                <a:cubicBezTo>
                  <a:pt x="10855" y="13998"/>
                  <a:pt x="13999" y="10854"/>
                  <a:pt x="13999" y="6991"/>
                </a:cubicBezTo>
                <a:cubicBezTo>
                  <a:pt x="13999" y="3129"/>
                  <a:pt x="10855" y="1"/>
                  <a:pt x="69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1598700" y="4351000"/>
            <a:ext cx="72975" cy="73025"/>
          </a:xfrm>
          <a:custGeom>
            <a:rect b="b" l="l" r="r" t="t"/>
            <a:pathLst>
              <a:path extrusionOk="0" fill="none" h="2921" w="2919">
                <a:moveTo>
                  <a:pt x="2919" y="1454"/>
                </a:moveTo>
                <a:cubicBezTo>
                  <a:pt x="2919" y="2262"/>
                  <a:pt x="2260" y="2921"/>
                  <a:pt x="1467" y="2921"/>
                </a:cubicBezTo>
                <a:cubicBezTo>
                  <a:pt x="659" y="2921"/>
                  <a:pt x="0" y="2262"/>
                  <a:pt x="0" y="1454"/>
                </a:cubicBezTo>
                <a:cubicBezTo>
                  <a:pt x="0" y="659"/>
                  <a:pt x="659" y="1"/>
                  <a:pt x="1467" y="1"/>
                </a:cubicBezTo>
                <a:cubicBezTo>
                  <a:pt x="2260" y="1"/>
                  <a:pt x="2919" y="659"/>
                  <a:pt x="2919" y="1454"/>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1564625" y="4440475"/>
            <a:ext cx="138900" cy="62150"/>
          </a:xfrm>
          <a:custGeom>
            <a:rect b="b" l="l" r="r" t="t"/>
            <a:pathLst>
              <a:path extrusionOk="0" fill="none" h="2486" w="5556">
                <a:moveTo>
                  <a:pt x="0" y="2470"/>
                </a:moveTo>
                <a:lnTo>
                  <a:pt x="449" y="1497"/>
                </a:lnTo>
                <a:cubicBezTo>
                  <a:pt x="854" y="614"/>
                  <a:pt x="1753" y="0"/>
                  <a:pt x="2785" y="0"/>
                </a:cubicBezTo>
                <a:cubicBezTo>
                  <a:pt x="3803" y="0"/>
                  <a:pt x="4687" y="599"/>
                  <a:pt x="5090" y="1452"/>
                </a:cubicBezTo>
                <a:lnTo>
                  <a:pt x="5555" y="2486"/>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1527200" y="4315075"/>
            <a:ext cx="213750" cy="213750"/>
          </a:xfrm>
          <a:custGeom>
            <a:rect b="b" l="l" r="r" t="t"/>
            <a:pathLst>
              <a:path extrusionOk="0" fill="none" h="8550" w="8550">
                <a:moveTo>
                  <a:pt x="8549" y="4268"/>
                </a:moveTo>
                <a:cubicBezTo>
                  <a:pt x="8549" y="6633"/>
                  <a:pt x="6633" y="8550"/>
                  <a:pt x="4268" y="8550"/>
                </a:cubicBezTo>
                <a:cubicBezTo>
                  <a:pt x="1902" y="8550"/>
                  <a:pt x="0" y="6633"/>
                  <a:pt x="0" y="4268"/>
                </a:cubicBezTo>
                <a:cubicBezTo>
                  <a:pt x="0" y="1917"/>
                  <a:pt x="1902" y="1"/>
                  <a:pt x="4268" y="1"/>
                </a:cubicBezTo>
                <a:cubicBezTo>
                  <a:pt x="6633" y="1"/>
                  <a:pt x="8549" y="1917"/>
                  <a:pt x="8549" y="4268"/>
                </a:cubicBezTo>
                <a:close/>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1634625" y="4442325"/>
            <a:ext cx="25" cy="84250"/>
          </a:xfrm>
          <a:custGeom>
            <a:rect b="b" l="l" r="r" t="t"/>
            <a:pathLst>
              <a:path extrusionOk="0" fill="none" h="3370" w="1">
                <a:moveTo>
                  <a:pt x="0" y="3370"/>
                </a:moveTo>
                <a:lnTo>
                  <a:pt x="0"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2014875" y="4182975"/>
            <a:ext cx="473125" cy="472725"/>
          </a:xfrm>
          <a:custGeom>
            <a:rect b="b" l="l" r="r" t="t"/>
            <a:pathLst>
              <a:path extrusionOk="0" h="18909" w="18925">
                <a:moveTo>
                  <a:pt x="9462" y="0"/>
                </a:moveTo>
                <a:cubicBezTo>
                  <a:pt x="4237" y="0"/>
                  <a:pt x="1" y="4237"/>
                  <a:pt x="1" y="9462"/>
                </a:cubicBezTo>
                <a:cubicBezTo>
                  <a:pt x="1" y="14672"/>
                  <a:pt x="4237" y="18908"/>
                  <a:pt x="9462" y="18908"/>
                </a:cubicBezTo>
                <a:cubicBezTo>
                  <a:pt x="14687" y="18908"/>
                  <a:pt x="18924" y="14672"/>
                  <a:pt x="18924" y="9462"/>
                </a:cubicBezTo>
                <a:cubicBezTo>
                  <a:pt x="18924" y="4237"/>
                  <a:pt x="14687" y="0"/>
                  <a:pt x="9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2077375" y="4245850"/>
            <a:ext cx="349975" cy="349950"/>
          </a:xfrm>
          <a:custGeom>
            <a:rect b="b" l="l" r="r" t="t"/>
            <a:pathLst>
              <a:path extrusionOk="0" h="13998" w="13999">
                <a:moveTo>
                  <a:pt x="7007" y="1"/>
                </a:moveTo>
                <a:cubicBezTo>
                  <a:pt x="3130" y="1"/>
                  <a:pt x="0" y="3129"/>
                  <a:pt x="0" y="6991"/>
                </a:cubicBezTo>
                <a:cubicBezTo>
                  <a:pt x="0" y="10854"/>
                  <a:pt x="3130" y="13998"/>
                  <a:pt x="7007" y="13998"/>
                </a:cubicBezTo>
                <a:cubicBezTo>
                  <a:pt x="10869" y="13998"/>
                  <a:pt x="13999" y="10854"/>
                  <a:pt x="13999" y="6991"/>
                </a:cubicBezTo>
                <a:cubicBezTo>
                  <a:pt x="13999" y="3129"/>
                  <a:pt x="10869" y="1"/>
                  <a:pt x="7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2169075" y="4330050"/>
            <a:ext cx="173300" cy="173325"/>
          </a:xfrm>
          <a:custGeom>
            <a:rect b="b" l="l" r="r" t="t"/>
            <a:pathLst>
              <a:path extrusionOk="0" fill="none" h="6933" w="6932">
                <a:moveTo>
                  <a:pt x="6932" y="3474"/>
                </a:moveTo>
                <a:cubicBezTo>
                  <a:pt x="6932" y="5390"/>
                  <a:pt x="5375" y="6932"/>
                  <a:pt x="3459" y="6932"/>
                </a:cubicBezTo>
                <a:cubicBezTo>
                  <a:pt x="1542" y="6932"/>
                  <a:pt x="1" y="5390"/>
                  <a:pt x="1" y="3474"/>
                </a:cubicBezTo>
                <a:cubicBezTo>
                  <a:pt x="1" y="1557"/>
                  <a:pt x="1542" y="0"/>
                  <a:pt x="3459" y="0"/>
                </a:cubicBezTo>
                <a:cubicBezTo>
                  <a:pt x="5375" y="0"/>
                  <a:pt x="6932" y="1557"/>
                  <a:pt x="6932" y="3474"/>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2205375" y="4366725"/>
            <a:ext cx="100325" cy="100325"/>
          </a:xfrm>
          <a:custGeom>
            <a:rect b="b" l="l" r="r" t="t"/>
            <a:pathLst>
              <a:path extrusionOk="0" fill="none" h="4013" w="4013">
                <a:moveTo>
                  <a:pt x="2007" y="4013"/>
                </a:moveTo>
                <a:cubicBezTo>
                  <a:pt x="899" y="4013"/>
                  <a:pt x="0" y="3114"/>
                  <a:pt x="0" y="2007"/>
                </a:cubicBezTo>
                <a:cubicBezTo>
                  <a:pt x="0" y="899"/>
                  <a:pt x="899" y="1"/>
                  <a:pt x="2007" y="1"/>
                </a:cubicBezTo>
                <a:cubicBezTo>
                  <a:pt x="3114" y="1"/>
                  <a:pt x="4013" y="899"/>
                  <a:pt x="4013" y="2007"/>
                </a:cubicBezTo>
                <a:cubicBezTo>
                  <a:pt x="4013" y="3114"/>
                  <a:pt x="3114" y="4013"/>
                  <a:pt x="2007" y="4013"/>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2157850" y="4480500"/>
            <a:ext cx="34075" cy="34100"/>
          </a:xfrm>
          <a:custGeom>
            <a:rect b="b" l="l" r="r" t="t"/>
            <a:pathLst>
              <a:path extrusionOk="0" fill="none" h="1364" w="1363">
                <a:moveTo>
                  <a:pt x="1" y="1364"/>
                </a:moveTo>
                <a:lnTo>
                  <a:pt x="1363" y="1"/>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2633550" y="4182975"/>
            <a:ext cx="472750" cy="472725"/>
          </a:xfrm>
          <a:custGeom>
            <a:rect b="b" l="l" r="r" t="t"/>
            <a:pathLst>
              <a:path extrusionOk="0" h="18909" w="18910">
                <a:moveTo>
                  <a:pt x="9447" y="0"/>
                </a:moveTo>
                <a:cubicBezTo>
                  <a:pt x="4238" y="0"/>
                  <a:pt x="0" y="4237"/>
                  <a:pt x="0" y="9462"/>
                </a:cubicBezTo>
                <a:cubicBezTo>
                  <a:pt x="0" y="14672"/>
                  <a:pt x="4238"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2696050" y="4245850"/>
            <a:ext cx="349975" cy="349950"/>
          </a:xfrm>
          <a:custGeom>
            <a:rect b="b" l="l" r="r" t="t"/>
            <a:pathLst>
              <a:path extrusionOk="0" h="13998" w="13999">
                <a:moveTo>
                  <a:pt x="6992" y="1"/>
                </a:moveTo>
                <a:cubicBezTo>
                  <a:pt x="3129" y="1"/>
                  <a:pt x="1" y="3129"/>
                  <a:pt x="1" y="6991"/>
                </a:cubicBezTo>
                <a:cubicBezTo>
                  <a:pt x="1" y="10854"/>
                  <a:pt x="3129" y="13998"/>
                  <a:pt x="6992" y="13998"/>
                </a:cubicBezTo>
                <a:cubicBezTo>
                  <a:pt x="10854" y="13998"/>
                  <a:pt x="13998" y="10854"/>
                  <a:pt x="13998" y="6991"/>
                </a:cubicBezTo>
                <a:cubicBezTo>
                  <a:pt x="13998" y="3129"/>
                  <a:pt x="10854" y="1"/>
                  <a:pt x="69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2781400" y="4322950"/>
            <a:ext cx="192750" cy="192400"/>
          </a:xfrm>
          <a:custGeom>
            <a:rect b="b" l="l" r="r" t="t"/>
            <a:pathLst>
              <a:path extrusionOk="0" fill="none" h="7696" w="7710">
                <a:moveTo>
                  <a:pt x="7710" y="3847"/>
                </a:moveTo>
                <a:cubicBezTo>
                  <a:pt x="7710" y="5973"/>
                  <a:pt x="5989" y="7696"/>
                  <a:pt x="3863" y="7696"/>
                </a:cubicBezTo>
                <a:cubicBezTo>
                  <a:pt x="1737" y="7696"/>
                  <a:pt x="0" y="5973"/>
                  <a:pt x="0" y="3847"/>
                </a:cubicBezTo>
                <a:cubicBezTo>
                  <a:pt x="0" y="1722"/>
                  <a:pt x="1737" y="1"/>
                  <a:pt x="3863" y="1"/>
                </a:cubicBezTo>
                <a:cubicBezTo>
                  <a:pt x="5989" y="1"/>
                  <a:pt x="7710" y="1722"/>
                  <a:pt x="7710" y="3847"/>
                </a:cubicBezTo>
                <a:close/>
              </a:path>
            </a:pathLst>
          </a:custGeom>
          <a:noFill/>
          <a:ln cap="flat"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2877950" y="4419125"/>
            <a:ext cx="48300" cy="42700"/>
          </a:xfrm>
          <a:custGeom>
            <a:rect b="b" l="l" r="r" t="t"/>
            <a:pathLst>
              <a:path extrusionOk="0" fill="none" h="1708" w="1932">
                <a:moveTo>
                  <a:pt x="1" y="0"/>
                </a:moveTo>
                <a:lnTo>
                  <a:pt x="1931" y="170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2877575" y="4373100"/>
            <a:ext cx="25" cy="46450"/>
          </a:xfrm>
          <a:custGeom>
            <a:rect b="b" l="l" r="r" t="t"/>
            <a:pathLst>
              <a:path extrusionOk="0" fill="none" h="1858" w="1">
                <a:moveTo>
                  <a:pt x="0" y="1"/>
                </a:moveTo>
                <a:lnTo>
                  <a:pt x="0" y="1857"/>
                </a:lnTo>
              </a:path>
            </a:pathLst>
          </a:custGeom>
          <a:noFill/>
          <a:ln cap="rnd" cmpd="sng" w="11225">
            <a:solidFill>
              <a:srgbClr val="FFFFFF"/>
            </a:solidFill>
            <a:prstDash val="solid"/>
            <a:miter lim="11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457200" y="1020400"/>
            <a:ext cx="173305" cy="173258"/>
          </a:xfrm>
          <a:custGeom>
            <a:rect b="b" l="l" r="r" t="t"/>
            <a:pathLst>
              <a:path extrusionOk="0" h="3683" w="3684">
                <a:moveTo>
                  <a:pt x="1841" y="0"/>
                </a:moveTo>
                <a:cubicBezTo>
                  <a:pt x="823" y="0"/>
                  <a:pt x="0" y="823"/>
                  <a:pt x="0" y="1841"/>
                </a:cubicBezTo>
                <a:cubicBezTo>
                  <a:pt x="0" y="2859"/>
                  <a:pt x="823" y="3683"/>
                  <a:pt x="1841" y="3683"/>
                </a:cubicBezTo>
                <a:cubicBezTo>
                  <a:pt x="2859" y="3683"/>
                  <a:pt x="3683" y="2859"/>
                  <a:pt x="3683" y="1841"/>
                </a:cubicBezTo>
                <a:cubicBezTo>
                  <a:pt x="3683" y="823"/>
                  <a:pt x="2859" y="0"/>
                  <a:pt x="1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txBox="1"/>
          <p:nvPr/>
        </p:nvSpPr>
        <p:spPr>
          <a:xfrm>
            <a:off x="777913" y="29504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01</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182" name="Google Shape;182;p10"/>
          <p:cNvSpPr txBox="1"/>
          <p:nvPr/>
        </p:nvSpPr>
        <p:spPr>
          <a:xfrm>
            <a:off x="1398388" y="250062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02</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183" name="Google Shape;183;p10"/>
          <p:cNvSpPr txBox="1"/>
          <p:nvPr/>
        </p:nvSpPr>
        <p:spPr>
          <a:xfrm>
            <a:off x="2019163" y="1936575"/>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03</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184" name="Google Shape;184;p10"/>
          <p:cNvSpPr txBox="1"/>
          <p:nvPr/>
        </p:nvSpPr>
        <p:spPr>
          <a:xfrm>
            <a:off x="2631125" y="1306700"/>
            <a:ext cx="473100" cy="35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Fira Sans Extra Condensed"/>
                <a:ea typeface="Fira Sans Extra Condensed"/>
                <a:cs typeface="Fira Sans Extra Condensed"/>
                <a:sym typeface="Fira Sans Extra Condensed"/>
              </a:rPr>
              <a:t>04</a:t>
            </a:r>
            <a:endParaRPr b="0" i="0" sz="1800" u="none" cap="none" strike="noStrike">
              <a:solidFill>
                <a:schemeClr val="accent5"/>
              </a:solidFill>
              <a:latin typeface="Fira Sans Extra Condensed"/>
              <a:ea typeface="Fira Sans Extra Condensed"/>
              <a:cs typeface="Fira Sans Extra Condensed"/>
              <a:sym typeface="Fira Sans Extra Condensed"/>
            </a:endParaRPr>
          </a:p>
        </p:txBody>
      </p:sp>
      <p:grpSp>
        <p:nvGrpSpPr>
          <p:cNvPr id="185" name="Google Shape;185;p10"/>
          <p:cNvGrpSpPr/>
          <p:nvPr/>
        </p:nvGrpSpPr>
        <p:grpSpPr>
          <a:xfrm>
            <a:off x="3428375" y="1535538"/>
            <a:ext cx="5226000" cy="717337"/>
            <a:chOff x="3428375" y="1535538"/>
            <a:chExt cx="5226000" cy="717337"/>
          </a:xfrm>
        </p:grpSpPr>
        <p:sp>
          <p:nvSpPr>
            <p:cNvPr id="186" name="Google Shape;186;p10"/>
            <p:cNvSpPr txBox="1"/>
            <p:nvPr/>
          </p:nvSpPr>
          <p:spPr>
            <a:xfrm>
              <a:off x="3428375" y="153553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a:t>
              </a:r>
              <a:r>
                <a:rPr b="1" i="0" lang="en" sz="1700" u="none" cap="none" strike="noStrike">
                  <a:solidFill>
                    <a:schemeClr val="accent2"/>
                  </a:solidFill>
                  <a:latin typeface="Fira Sans Extra Condensed"/>
                  <a:ea typeface="Fira Sans Extra Condensed"/>
                  <a:cs typeface="Fira Sans Extra Condensed"/>
                  <a:sym typeface="Fira Sans Extra Condensed"/>
                </a:rPr>
                <a:t>1</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87" name="Google Shape;187;p10"/>
            <p:cNvSpPr txBox="1"/>
            <p:nvPr/>
          </p:nvSpPr>
          <p:spPr>
            <a:xfrm>
              <a:off x="3428375" y="179927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accent6"/>
                  </a:solidFill>
                  <a:latin typeface="Roboto"/>
                  <a:ea typeface="Roboto"/>
                  <a:cs typeface="Roboto"/>
                  <a:sym typeface="Roboto"/>
                </a:rPr>
                <a:t>Observed a problem of immediate importance and jotting down ideas to solve it.</a:t>
              </a:r>
              <a:endParaRPr b="0" i="0" sz="1200" u="none" cap="none" strike="noStrike">
                <a:solidFill>
                  <a:schemeClr val="accent6"/>
                </a:solidFill>
                <a:latin typeface="Roboto"/>
                <a:ea typeface="Roboto"/>
                <a:cs typeface="Roboto"/>
                <a:sym typeface="Roboto"/>
              </a:endParaRPr>
            </a:p>
          </p:txBody>
        </p:sp>
        <p:sp>
          <p:nvSpPr>
            <p:cNvPr id="188" name="Google Shape;188;p10"/>
            <p:cNvSpPr txBox="1"/>
            <p:nvPr/>
          </p:nvSpPr>
          <p:spPr>
            <a:xfrm>
              <a:off x="3703700" y="1535550"/>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lang="en" sz="1700">
                  <a:solidFill>
                    <a:schemeClr val="accent2"/>
                  </a:solidFill>
                  <a:latin typeface="Fira Sans Extra Condensed"/>
                  <a:ea typeface="Fira Sans Extra Condensed"/>
                  <a:cs typeface="Fira Sans Extra Condensed"/>
                  <a:sym typeface="Fira Sans Extra Condensed"/>
                </a:rPr>
                <a:t>Ideation</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189" name="Google Shape;189;p10"/>
          <p:cNvGrpSpPr/>
          <p:nvPr/>
        </p:nvGrpSpPr>
        <p:grpSpPr>
          <a:xfrm>
            <a:off x="3428375" y="3062788"/>
            <a:ext cx="5226000" cy="717337"/>
            <a:chOff x="3428375" y="3062788"/>
            <a:chExt cx="5226000" cy="717337"/>
          </a:xfrm>
        </p:grpSpPr>
        <p:sp>
          <p:nvSpPr>
            <p:cNvPr id="190" name="Google Shape;190;p10"/>
            <p:cNvSpPr txBox="1"/>
            <p:nvPr/>
          </p:nvSpPr>
          <p:spPr>
            <a:xfrm>
              <a:off x="3428375" y="3062788"/>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03</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91" name="Google Shape;191;p10"/>
            <p:cNvSpPr txBox="1"/>
            <p:nvPr/>
          </p:nvSpPr>
          <p:spPr>
            <a:xfrm>
              <a:off x="3428375" y="332652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Trying to discover how the app will work best and encountering various errors and working it out by understanding the intricacies of the technology, all during the interval of the hack.</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chemeClr val="accent6"/>
                </a:buClr>
                <a:buSzPts val="1100"/>
                <a:buFont typeface="Arial"/>
                <a:buNone/>
              </a:pPr>
              <a:r>
                <a:t/>
              </a:r>
              <a:endParaRPr sz="1200">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chemeClr val="accent6"/>
                </a:buClr>
                <a:buSzPts val="1100"/>
                <a:buFont typeface="Arial"/>
                <a:buNone/>
              </a:pPr>
              <a:r>
                <a:t/>
              </a:r>
              <a:endParaRPr sz="1200">
                <a:solidFill>
                  <a:schemeClr val="accent6"/>
                </a:solidFill>
                <a:latin typeface="Roboto"/>
                <a:ea typeface="Roboto"/>
                <a:cs typeface="Roboto"/>
                <a:sym typeface="Roboto"/>
              </a:endParaRPr>
            </a:p>
          </p:txBody>
        </p:sp>
        <p:sp>
          <p:nvSpPr>
            <p:cNvPr id="192" name="Google Shape;192;p10"/>
            <p:cNvSpPr txBox="1"/>
            <p:nvPr/>
          </p:nvSpPr>
          <p:spPr>
            <a:xfrm>
              <a:off x="3703700" y="3062800"/>
              <a:ext cx="31557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lang="en" sz="1700">
                  <a:solidFill>
                    <a:schemeClr val="accent2"/>
                  </a:solidFill>
                  <a:latin typeface="Fira Sans Extra Condensed"/>
                  <a:ea typeface="Fira Sans Extra Condensed"/>
                  <a:cs typeface="Fira Sans Extra Condensed"/>
                  <a:sym typeface="Fira Sans Extra Condensed"/>
                </a:rPr>
                <a:t>Intricacies &amp; Time Management</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193" name="Google Shape;193;p10"/>
          <p:cNvGrpSpPr/>
          <p:nvPr/>
        </p:nvGrpSpPr>
        <p:grpSpPr>
          <a:xfrm>
            <a:off x="3397475" y="3942213"/>
            <a:ext cx="5262675" cy="802962"/>
            <a:chOff x="3397475" y="3942213"/>
            <a:chExt cx="5262675" cy="802962"/>
          </a:xfrm>
        </p:grpSpPr>
        <p:sp>
          <p:nvSpPr>
            <p:cNvPr id="194" name="Google Shape;194;p10"/>
            <p:cNvSpPr txBox="1"/>
            <p:nvPr/>
          </p:nvSpPr>
          <p:spPr>
            <a:xfrm>
              <a:off x="3397475" y="394221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95" name="Google Shape;195;p10"/>
            <p:cNvSpPr txBox="1"/>
            <p:nvPr/>
          </p:nvSpPr>
          <p:spPr>
            <a:xfrm>
              <a:off x="3434150" y="4291575"/>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Pitching and selling our idea, to prove why it is the best at its job.</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sp>
          <p:nvSpPr>
            <p:cNvPr id="196" name="Google Shape;196;p10"/>
            <p:cNvSpPr txBox="1"/>
            <p:nvPr/>
          </p:nvSpPr>
          <p:spPr>
            <a:xfrm>
              <a:off x="3449850" y="4011225"/>
              <a:ext cx="20070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lang="en" sz="1700">
                  <a:solidFill>
                    <a:schemeClr val="accent2"/>
                  </a:solidFill>
                  <a:latin typeface="Fira Sans Extra Condensed"/>
                  <a:ea typeface="Fira Sans Extra Condensed"/>
                  <a:cs typeface="Fira Sans Extra Condensed"/>
                  <a:sym typeface="Fira Sans Extra Condensed"/>
                </a:rPr>
                <a:t>04 Marketing</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197" name="Google Shape;197;p10"/>
          <p:cNvGrpSpPr/>
          <p:nvPr/>
        </p:nvGrpSpPr>
        <p:grpSpPr>
          <a:xfrm>
            <a:off x="3428375" y="2299163"/>
            <a:ext cx="5226000" cy="717337"/>
            <a:chOff x="3428375" y="2299163"/>
            <a:chExt cx="5226000" cy="717337"/>
          </a:xfrm>
        </p:grpSpPr>
        <p:sp>
          <p:nvSpPr>
            <p:cNvPr id="198" name="Google Shape;198;p10"/>
            <p:cNvSpPr txBox="1"/>
            <p:nvPr/>
          </p:nvSpPr>
          <p:spPr>
            <a:xfrm>
              <a:off x="3428375" y="2299163"/>
              <a:ext cx="4038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accent2"/>
                  </a:solidFill>
                  <a:latin typeface="Fira Sans Extra Condensed"/>
                  <a:ea typeface="Fira Sans Extra Condensed"/>
                  <a:cs typeface="Fira Sans Extra Condensed"/>
                  <a:sym typeface="Fira Sans Extra Condensed"/>
                </a:rPr>
                <a:t>02</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99" name="Google Shape;199;p10"/>
            <p:cNvSpPr txBox="1"/>
            <p:nvPr/>
          </p:nvSpPr>
          <p:spPr>
            <a:xfrm>
              <a:off x="3703700" y="2299175"/>
              <a:ext cx="32067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lang="en" sz="1700">
                  <a:solidFill>
                    <a:schemeClr val="accent2"/>
                  </a:solidFill>
                  <a:latin typeface="Fira Sans Extra Condensed"/>
                  <a:ea typeface="Fira Sans Extra Condensed"/>
                  <a:cs typeface="Fira Sans Extra Condensed"/>
                  <a:sym typeface="Fira Sans Extra Condensed"/>
                </a:rPr>
                <a:t>Project Design &amp; Teamwork </a:t>
              </a:r>
              <a:endParaRPr b="1" i="0" sz="17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200" name="Google Shape;200;p10"/>
            <p:cNvSpPr txBox="1"/>
            <p:nvPr/>
          </p:nvSpPr>
          <p:spPr>
            <a:xfrm>
              <a:off x="3428375" y="2562900"/>
              <a:ext cx="52260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200">
                  <a:solidFill>
                    <a:schemeClr val="accent6"/>
                  </a:solidFill>
                  <a:latin typeface="Roboto"/>
                  <a:ea typeface="Roboto"/>
                  <a:cs typeface="Roboto"/>
                  <a:sym typeface="Roboto"/>
                </a:rPr>
                <a:t>Dividing the project into various modules and working so that each member can work on what he is best at</a:t>
              </a:r>
              <a:endParaRPr b="0" i="0" sz="12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accent6"/>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2312016" y="205675"/>
            <a:ext cx="4519800" cy="6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accent6"/>
              </a:buClr>
              <a:buSzPts val="1100"/>
              <a:buFont typeface="Arial"/>
              <a:buNone/>
            </a:pPr>
            <a:r>
              <a:rPr lang="en">
                <a:solidFill>
                  <a:schemeClr val="accent6"/>
                </a:solidFill>
              </a:rPr>
              <a:t>About Team</a:t>
            </a:r>
            <a:endParaRPr/>
          </a:p>
        </p:txBody>
      </p:sp>
      <p:grpSp>
        <p:nvGrpSpPr>
          <p:cNvPr id="206" name="Google Shape;206;p11"/>
          <p:cNvGrpSpPr/>
          <p:nvPr/>
        </p:nvGrpSpPr>
        <p:grpSpPr>
          <a:xfrm>
            <a:off x="2761924" y="2974280"/>
            <a:ext cx="3512936" cy="1617876"/>
            <a:chOff x="913474" y="2974280"/>
            <a:chExt cx="3512936" cy="1617876"/>
          </a:xfrm>
        </p:grpSpPr>
        <p:sp>
          <p:nvSpPr>
            <p:cNvPr id="207" name="Google Shape;207;p11"/>
            <p:cNvSpPr/>
            <p:nvPr/>
          </p:nvSpPr>
          <p:spPr>
            <a:xfrm>
              <a:off x="1368736" y="3114857"/>
              <a:ext cx="3057674" cy="1477299"/>
            </a:xfrm>
            <a:custGeom>
              <a:rect b="b" l="l" r="r" t="t"/>
              <a:pathLst>
                <a:path extrusionOk="0" h="14891" w="30821">
                  <a:moveTo>
                    <a:pt x="3133" y="1"/>
                  </a:moveTo>
                  <a:lnTo>
                    <a:pt x="3133" y="13473"/>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1"/>
            <p:cNvSpPr/>
            <p:nvPr/>
          </p:nvSpPr>
          <p:spPr>
            <a:xfrm>
              <a:off x="913475" y="2974280"/>
              <a:ext cx="766080" cy="1477299"/>
            </a:xfrm>
            <a:custGeom>
              <a:rect b="b" l="l" r="r" t="t"/>
              <a:pathLst>
                <a:path extrusionOk="0" h="14891" w="7722">
                  <a:moveTo>
                    <a:pt x="0" y="1"/>
                  </a:moveTo>
                  <a:lnTo>
                    <a:pt x="0" y="14890"/>
                  </a:lnTo>
                  <a:lnTo>
                    <a:pt x="7722" y="14890"/>
                  </a:lnTo>
                  <a:lnTo>
                    <a:pt x="77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1"/>
            <p:cNvSpPr/>
            <p:nvPr/>
          </p:nvSpPr>
          <p:spPr>
            <a:xfrm>
              <a:off x="1368736" y="4451475"/>
              <a:ext cx="310817" cy="140676"/>
            </a:xfrm>
            <a:custGeom>
              <a:rect b="b" l="l" r="r" t="t"/>
              <a:pathLst>
                <a:path extrusionOk="0" h="1418" w="3133">
                  <a:moveTo>
                    <a:pt x="0" y="0"/>
                  </a:moveTo>
                  <a:lnTo>
                    <a:pt x="0" y="1417"/>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txBox="1"/>
            <p:nvPr/>
          </p:nvSpPr>
          <p:spPr>
            <a:xfrm>
              <a:off x="913474" y="3055486"/>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03</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211" name="Google Shape;211;p11"/>
            <p:cNvSpPr txBox="1"/>
            <p:nvPr/>
          </p:nvSpPr>
          <p:spPr>
            <a:xfrm>
              <a:off x="1845325" y="3699049"/>
              <a:ext cx="2426100" cy="58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300">
                  <a:solidFill>
                    <a:schemeClr val="accent6"/>
                  </a:solidFill>
                  <a:latin typeface="Roboto"/>
                  <a:ea typeface="Roboto"/>
                  <a:cs typeface="Roboto"/>
                  <a:sym typeface="Roboto"/>
                </a:rPr>
                <a:t>Backend Developer</a:t>
              </a:r>
              <a:endParaRPr b="0" i="0" sz="13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212" name="Google Shape;212;p11"/>
            <p:cNvSpPr/>
            <p:nvPr/>
          </p:nvSpPr>
          <p:spPr>
            <a:xfrm>
              <a:off x="1117299" y="3670098"/>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txBox="1"/>
            <p:nvPr/>
          </p:nvSpPr>
          <p:spPr>
            <a:xfrm>
              <a:off x="1845325" y="3336792"/>
              <a:ext cx="2426100" cy="4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2"/>
                  </a:solidFill>
                  <a:latin typeface="Fira Sans Extra Condensed"/>
                  <a:ea typeface="Fira Sans Extra Condensed"/>
                  <a:cs typeface="Fira Sans Extra Condensed"/>
                  <a:sym typeface="Fira Sans Extra Condensed"/>
                </a:rPr>
                <a:t>Shubham Sharma</a:t>
              </a:r>
              <a:endParaRPr b="1" i="0" sz="2000" u="none" cap="none" strike="noStrike">
                <a:solidFill>
                  <a:schemeClr val="accent2"/>
                </a:solidFill>
                <a:latin typeface="Fira Sans Extra Condensed"/>
                <a:ea typeface="Fira Sans Extra Condensed"/>
                <a:cs typeface="Fira Sans Extra Condensed"/>
                <a:sym typeface="Fira Sans Extra Condensed"/>
              </a:endParaRPr>
            </a:p>
          </p:txBody>
        </p:sp>
      </p:grpSp>
      <p:grpSp>
        <p:nvGrpSpPr>
          <p:cNvPr id="214" name="Google Shape;214;p11"/>
          <p:cNvGrpSpPr/>
          <p:nvPr/>
        </p:nvGrpSpPr>
        <p:grpSpPr>
          <a:xfrm>
            <a:off x="913474" y="1113550"/>
            <a:ext cx="3512936" cy="1616983"/>
            <a:chOff x="913474" y="1113550"/>
            <a:chExt cx="3512936" cy="1616983"/>
          </a:xfrm>
        </p:grpSpPr>
        <p:sp>
          <p:nvSpPr>
            <p:cNvPr id="215" name="Google Shape;215;p11"/>
            <p:cNvSpPr/>
            <p:nvPr/>
          </p:nvSpPr>
          <p:spPr>
            <a:xfrm>
              <a:off x="1368736" y="1253234"/>
              <a:ext cx="3057674" cy="1477299"/>
            </a:xfrm>
            <a:custGeom>
              <a:rect b="b" l="l" r="r" t="t"/>
              <a:pathLst>
                <a:path extrusionOk="0" h="14891" w="30821">
                  <a:moveTo>
                    <a:pt x="3133" y="1"/>
                  </a:moveTo>
                  <a:lnTo>
                    <a:pt x="3133" y="13482"/>
                  </a:lnTo>
                  <a:lnTo>
                    <a:pt x="0" y="14890"/>
                  </a:lnTo>
                  <a:lnTo>
                    <a:pt x="30821" y="14890"/>
                  </a:lnTo>
                  <a:lnTo>
                    <a:pt x="30821"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a:off x="913475" y="1113550"/>
              <a:ext cx="766080" cy="1477299"/>
            </a:xfrm>
            <a:custGeom>
              <a:rect b="b" l="l" r="r" t="t"/>
              <a:pathLst>
                <a:path extrusionOk="0" h="14891" w="7722">
                  <a:moveTo>
                    <a:pt x="0" y="1"/>
                  </a:moveTo>
                  <a:lnTo>
                    <a:pt x="0" y="14890"/>
                  </a:lnTo>
                  <a:lnTo>
                    <a:pt x="7722" y="14890"/>
                  </a:lnTo>
                  <a:lnTo>
                    <a:pt x="772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a:off x="1368736" y="2590745"/>
              <a:ext cx="310817" cy="139783"/>
            </a:xfrm>
            <a:custGeom>
              <a:rect b="b" l="l" r="r" t="t"/>
              <a:pathLst>
                <a:path extrusionOk="0" h="1409" w="3133">
                  <a:moveTo>
                    <a:pt x="0" y="0"/>
                  </a:moveTo>
                  <a:lnTo>
                    <a:pt x="0"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txBox="1"/>
            <p:nvPr/>
          </p:nvSpPr>
          <p:spPr>
            <a:xfrm>
              <a:off x="913474"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01</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219" name="Google Shape;219;p11"/>
            <p:cNvSpPr txBox="1"/>
            <p:nvPr/>
          </p:nvSpPr>
          <p:spPr>
            <a:xfrm>
              <a:off x="1845300" y="18325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6"/>
                  </a:solidFill>
                  <a:latin typeface="Roboto"/>
                  <a:ea typeface="Roboto"/>
                  <a:cs typeface="Roboto"/>
                  <a:sym typeface="Roboto"/>
                </a:rPr>
                <a:t>Frontend Developer</a:t>
              </a:r>
              <a:endParaRPr b="0" i="0" sz="1300" u="none" cap="none" strike="noStrike">
                <a:solidFill>
                  <a:schemeClr val="accent6"/>
                </a:solidFill>
                <a:latin typeface="Roboto"/>
                <a:ea typeface="Roboto"/>
                <a:cs typeface="Roboto"/>
                <a:sym typeface="Roboto"/>
              </a:endParaRPr>
            </a:p>
          </p:txBody>
        </p:sp>
        <p:sp>
          <p:nvSpPr>
            <p:cNvPr id="220" name="Google Shape;220;p11"/>
            <p:cNvSpPr txBox="1"/>
            <p:nvPr/>
          </p:nvSpPr>
          <p:spPr>
            <a:xfrm>
              <a:off x="1845300" y="1470267"/>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1"/>
                  </a:solidFill>
                  <a:latin typeface="Fira Sans Extra Condensed"/>
                  <a:ea typeface="Fira Sans Extra Condensed"/>
                  <a:cs typeface="Fira Sans Extra Condensed"/>
                  <a:sym typeface="Fira Sans Extra Condensed"/>
                </a:rPr>
                <a:t>Tushar Amrit</a:t>
              </a:r>
              <a:endParaRPr b="1" i="0" sz="20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221" name="Google Shape;221;p11"/>
            <p:cNvSpPr/>
            <p:nvPr/>
          </p:nvSpPr>
          <p:spPr>
            <a:xfrm>
              <a:off x="1117299"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1"/>
          <p:cNvGrpSpPr/>
          <p:nvPr/>
        </p:nvGrpSpPr>
        <p:grpSpPr>
          <a:xfrm>
            <a:off x="4716380" y="1113550"/>
            <a:ext cx="3514027" cy="1616983"/>
            <a:chOff x="4716380" y="1113550"/>
            <a:chExt cx="3514027" cy="1616983"/>
          </a:xfrm>
        </p:grpSpPr>
        <p:sp>
          <p:nvSpPr>
            <p:cNvPr id="223" name="Google Shape;223;p11"/>
            <p:cNvSpPr/>
            <p:nvPr/>
          </p:nvSpPr>
          <p:spPr>
            <a:xfrm>
              <a:off x="4716380" y="1113550"/>
              <a:ext cx="766279" cy="1477299"/>
            </a:xfrm>
            <a:custGeom>
              <a:rect b="b" l="l" r="r" t="t"/>
              <a:pathLst>
                <a:path extrusionOk="0" h="14891" w="7724">
                  <a:moveTo>
                    <a:pt x="1" y="1"/>
                  </a:moveTo>
                  <a:lnTo>
                    <a:pt x="1" y="14890"/>
                  </a:lnTo>
                  <a:lnTo>
                    <a:pt x="7723" y="14890"/>
                  </a:lnTo>
                  <a:lnTo>
                    <a:pt x="77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1"/>
            <p:cNvSpPr txBox="1"/>
            <p:nvPr/>
          </p:nvSpPr>
          <p:spPr>
            <a:xfrm>
              <a:off x="4716399" y="1189750"/>
              <a:ext cx="7692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Fira Sans Extra Condensed"/>
                  <a:ea typeface="Fira Sans Extra Condensed"/>
                  <a:cs typeface="Fira Sans Extra Condensed"/>
                  <a:sym typeface="Fira Sans Extra Condensed"/>
                </a:rPr>
                <a:t>02</a:t>
              </a:r>
              <a:endParaRPr b="1" i="0" sz="3000" u="none" cap="none" strike="noStrike">
                <a:solidFill>
                  <a:srgbClr val="FFFFFF"/>
                </a:solidFill>
                <a:latin typeface="Fira Sans Extra Condensed"/>
                <a:ea typeface="Fira Sans Extra Condensed"/>
                <a:cs typeface="Fira Sans Extra Condensed"/>
                <a:sym typeface="Fira Sans Extra Condensed"/>
              </a:endParaRPr>
            </a:p>
          </p:txBody>
        </p:sp>
        <p:sp>
          <p:nvSpPr>
            <p:cNvPr id="225" name="Google Shape;225;p11"/>
            <p:cNvSpPr/>
            <p:nvPr/>
          </p:nvSpPr>
          <p:spPr>
            <a:xfrm>
              <a:off x="5171741" y="1253234"/>
              <a:ext cx="3058666" cy="1477299"/>
            </a:xfrm>
            <a:custGeom>
              <a:rect b="b" l="l" r="r" t="t"/>
              <a:pathLst>
                <a:path extrusionOk="0" h="14891" w="30831">
                  <a:moveTo>
                    <a:pt x="3133" y="1"/>
                  </a:moveTo>
                  <a:lnTo>
                    <a:pt x="3133" y="13482"/>
                  </a:lnTo>
                  <a:lnTo>
                    <a:pt x="1" y="14890"/>
                  </a:lnTo>
                  <a:lnTo>
                    <a:pt x="30830" y="14890"/>
                  </a:lnTo>
                  <a:lnTo>
                    <a:pt x="30830" y="1"/>
                  </a:lnTo>
                  <a:close/>
                </a:path>
              </a:pathLst>
            </a:custGeom>
            <a:solidFill>
              <a:srgbClr val="F7FA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a:off x="5171741" y="2590745"/>
              <a:ext cx="310916" cy="139783"/>
            </a:xfrm>
            <a:custGeom>
              <a:rect b="b" l="l" r="r" t="t"/>
              <a:pathLst>
                <a:path extrusionOk="0" h="1409" w="3134">
                  <a:moveTo>
                    <a:pt x="1" y="0"/>
                  </a:moveTo>
                  <a:lnTo>
                    <a:pt x="1" y="1408"/>
                  </a:lnTo>
                  <a:lnTo>
                    <a:pt x="313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txBox="1"/>
            <p:nvPr/>
          </p:nvSpPr>
          <p:spPr>
            <a:xfrm>
              <a:off x="5642750" y="1832524"/>
              <a:ext cx="2426100" cy="5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1100"/>
                <a:buFont typeface="Arial"/>
                <a:buNone/>
              </a:pPr>
              <a:r>
                <a:rPr lang="en" sz="1300">
                  <a:solidFill>
                    <a:schemeClr val="accent6"/>
                  </a:solidFill>
                  <a:latin typeface="Roboto"/>
                  <a:ea typeface="Roboto"/>
                  <a:cs typeface="Roboto"/>
                  <a:sym typeface="Roboto"/>
                </a:rPr>
                <a:t>Backend Developer</a:t>
              </a:r>
              <a:endParaRPr b="0" i="0" sz="1300" u="none" cap="none" strike="noStrike">
                <a:solidFill>
                  <a:schemeClr val="accent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6"/>
                </a:solidFill>
                <a:latin typeface="Roboto"/>
                <a:ea typeface="Roboto"/>
                <a:cs typeface="Roboto"/>
                <a:sym typeface="Roboto"/>
              </a:endParaRPr>
            </a:p>
          </p:txBody>
        </p:sp>
        <p:sp>
          <p:nvSpPr>
            <p:cNvPr id="228" name="Google Shape;228;p11"/>
            <p:cNvSpPr txBox="1"/>
            <p:nvPr/>
          </p:nvSpPr>
          <p:spPr>
            <a:xfrm>
              <a:off x="5642750" y="1470267"/>
              <a:ext cx="24261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chemeClr val="accent3"/>
                  </a:solidFill>
                  <a:latin typeface="Fira Sans Extra Condensed"/>
                  <a:ea typeface="Fira Sans Extra Condensed"/>
                  <a:cs typeface="Fira Sans Extra Condensed"/>
                  <a:sym typeface="Fira Sans Extra Condensed"/>
                </a:rPr>
                <a:t>Aditya Bhandari</a:t>
              </a:r>
              <a:endParaRPr b="1" i="0" sz="20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229" name="Google Shape;229;p11"/>
            <p:cNvSpPr/>
            <p:nvPr/>
          </p:nvSpPr>
          <p:spPr>
            <a:xfrm>
              <a:off x="4920224" y="1804321"/>
              <a:ext cx="361547" cy="26350"/>
            </a:xfrm>
            <a:custGeom>
              <a:rect b="b" l="l" r="r" t="t"/>
              <a:pathLst>
                <a:path extrusionOk="0" h="230" w="2539">
                  <a:moveTo>
                    <a:pt x="1" y="1"/>
                  </a:moveTo>
                  <a:lnTo>
                    <a:pt x="1" y="229"/>
                  </a:lnTo>
                  <a:lnTo>
                    <a:pt x="2538" y="229"/>
                  </a:lnTo>
                  <a:lnTo>
                    <a:pt x="25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