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lstStyle>
            <a:lvl1pPr marR="0" lvl="0" algn="r" rtl="0">
              <a:spcBef>
                <a:spcPts val="0"/>
              </a:spcBef>
              <a:spcAft>
                <a:spcPts val="0"/>
              </a:spcAft>
              <a:buClr>
                <a:schemeClr val="accent1"/>
              </a:buClr>
              <a:buSzPts val="5400"/>
              <a:buFont typeface="Trebuchet MS"/>
              <a:buNone/>
              <a:defRPr sz="5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Shape 2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lstStyle>
            <a:lvl1pPr marR="0" lvl="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R="0" lvl="1"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R="0" lvl="2"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R="0" lvl="3"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R="0" lvl="4"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R="0" lvl="5"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R="0" lvl="6"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R="0" lvl="7"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R="0" lvl="8"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25" name="Shape 25"/>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6" name="Shape 26"/>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7" name="Shape 27"/>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2000"/>
              <a:buFont typeface="Trebuchet MS"/>
              <a:buNone/>
              <a:defRPr sz="2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5" name="Shape 95"/>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6" name="Shape 9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120"/>
              <a:buFont typeface="Noto Sans Symbols"/>
              <a:buNone/>
              <a:defRPr sz="1400">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97" name="Shape 97"/>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8" name="Shape 98"/>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9" name="Shape 99"/>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2" name="Shape 102"/>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3" name="Shape 103"/>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4" name="Shape 104"/>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chemeClr val="accent1"/>
              </a:buClr>
              <a:buSzPts val="1920"/>
              <a:buFont typeface="Noto Sans Symbols"/>
              <a:buNone/>
              <a:defRPr sz="2400" b="0">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108" name="Shape 108"/>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09" name="Shape 109"/>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chemeClr val="accent1"/>
              </a:buClr>
              <a:buSzPts val="1920"/>
              <a:buFont typeface="Noto Sans Symbols"/>
              <a:buNone/>
              <a:defRPr sz="2400" b="0">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110" name="Shape 1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1" name="Shape 111"/>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2" name="Shape 112"/>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3" name="Shape 113"/>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6" name="Shape 11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7" name="Shape 117"/>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8" name="Shape 118"/>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0" name="Shape 120"/>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4000"/>
              <a:buFont typeface="Trebuchet MS"/>
              <a:buNone/>
              <a:defRPr sz="4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3" name="Shape 123"/>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600"/>
              <a:buFont typeface="Noto Sans Symbols"/>
              <a:buNone/>
              <a:defRPr sz="2000">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Shape 47"/>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Shape 48"/>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1" name="Shape 51"/>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2" name="Shape 52"/>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3" name="Shape 53"/>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7" name="Shape 5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8" name="Shape 58"/>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9" name="Shape 59"/>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0" name="Shape 60"/>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3" name="Shape 63"/>
          <p:cNvSpPr txBox="1">
            <a:spLocks noGrp="1"/>
          </p:cNvSpPr>
          <p:nvPr>
            <p:ph type="body" idx="1"/>
          </p:nvPr>
        </p:nvSpPr>
        <p:spPr>
          <a:xfrm rot="5400000">
            <a:off x="3035300" y="-196851"/>
            <a:ext cx="3881437" cy="8596312"/>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9" name="Shape 6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chemeClr val="accent1"/>
              </a:buClr>
              <a:buSzPts val="1920"/>
              <a:buFont typeface="Noto Sans Symbols"/>
              <a:buNone/>
              <a:defRPr sz="2400">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0" name="Shape 70"/>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440"/>
              <a:buFont typeface="Noto Sans Symbols"/>
              <a:buNone/>
              <a:defRPr sz="1800">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71" name="Shape 71"/>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6" name="Shape 76"/>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1440"/>
              <a:buFont typeface="Noto Sans Symbols"/>
              <a:buNone/>
              <a:defRPr sz="1800">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77" name="Shape 77"/>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8" name="Shape 78"/>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9" name="Shape 79"/>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2" name="Shape 82"/>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chemeClr val="accent1"/>
              </a:buClr>
              <a:buSzPts val="1440"/>
              <a:buFont typeface="Noto Sans Symbols"/>
              <a:buNone/>
              <a:defRPr sz="1800">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83" name="Shape 83"/>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5" name="Shape 85"/>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2400"/>
              <a:buFont typeface="Trebuchet MS"/>
              <a:buNone/>
              <a:defRPr sz="2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8" name="Shape 88"/>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lstStyle>
            <a:lvl1pPr marR="0" lvl="0" algn="ctr" rtl="0">
              <a:spcBef>
                <a:spcPts val="1000"/>
              </a:spcBef>
              <a:spcAft>
                <a:spcPts val="0"/>
              </a:spcAft>
              <a:buClr>
                <a:schemeClr val="accent1"/>
              </a:buClr>
              <a:buSzPts val="1280"/>
              <a:buFont typeface="Noto Sans Symbols"/>
              <a:buNone/>
              <a:defRPr sz="1600">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9" name="Shape 89"/>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chemeClr val="accent1"/>
              </a:buClr>
              <a:buSzPts val="960"/>
              <a:buFont typeface="Noto Sans Symbols"/>
              <a:buNone/>
              <a:defRPr sz="1200">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1" name="Shape 91"/>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2" name="Shape 92"/>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7937"/>
            <a:ext cx="12192000" cy="6865937"/>
            <a:chOff x="0" y="0"/>
            <a:chExt cx="2147483647" cy="2147483647"/>
          </a:xfrm>
        </p:grpSpPr>
        <p:cxnSp>
          <p:nvCxnSpPr>
            <p:cNvPr id="7" name="Shape 7"/>
            <p:cNvCxnSpPr/>
            <p:nvPr/>
          </p:nvCxnSpPr>
          <p:spPr>
            <a:xfrm>
              <a:off x="1650598370" y="2648049"/>
              <a:ext cx="214748358" cy="2144835488"/>
            </a:xfrm>
            <a:prstGeom prst="straightConnector1">
              <a:avLst/>
            </a:prstGeom>
            <a:noFill/>
            <a:ln w="9525" cap="rnd" cmpd="sng">
              <a:solidFill>
                <a:srgbClr val="BFBFBF"/>
              </a:solidFill>
              <a:prstDash val="solid"/>
              <a:miter lim="800000"/>
              <a:headEnd type="none" w="med" len="med"/>
              <a:tailEnd type="none" w="med" len="med"/>
            </a:ln>
          </p:spPr>
        </p:cxnSp>
        <p:cxnSp>
          <p:nvCxnSpPr>
            <p:cNvPr id="8" name="Shape 8"/>
            <p:cNvCxnSpPr/>
            <p:nvPr/>
          </p:nvCxnSpPr>
          <p:spPr>
            <a:xfrm flipH="1">
              <a:off x="1307877315" y="1154007855"/>
              <a:ext cx="839047152" cy="993475762"/>
            </a:xfrm>
            <a:prstGeom prst="straightConnector1">
              <a:avLst/>
            </a:prstGeom>
            <a:noFill/>
            <a:ln w="9525" cap="rnd" cmpd="sng">
              <a:solidFill>
                <a:srgbClr val="D9D9D9"/>
              </a:solidFill>
              <a:prstDash val="solid"/>
              <a:miter lim="800000"/>
              <a:headEnd type="none" w="med" len="med"/>
              <a:tailEnd type="none" w="med" len="med"/>
            </a:ln>
          </p:spPr>
        </p:cxnSp>
        <p:sp>
          <p:nvSpPr>
            <p:cNvPr id="9" name="Shape 9"/>
            <p:cNvSpPr/>
            <p:nvPr/>
          </p:nvSpPr>
          <p:spPr>
            <a:xfrm>
              <a:off x="1617213779" y="0"/>
              <a:ext cx="529710703" cy="2147483596"/>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0" name="Shape 10"/>
            <p:cNvSpPr/>
            <p:nvPr/>
          </p:nvSpPr>
          <p:spPr>
            <a:xfrm>
              <a:off x="1691538275" y="0"/>
              <a:ext cx="455945371" cy="2147483596"/>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 name="Shape 11"/>
            <p:cNvSpPr/>
            <p:nvPr/>
          </p:nvSpPr>
          <p:spPr>
            <a:xfrm>
              <a:off x="1573329966" y="955908292"/>
              <a:ext cx="574153675" cy="1191575303"/>
            </a:xfrm>
            <a:prstGeom prst="triangle">
              <a:avLst>
                <a:gd name="adj" fmla="val 21600"/>
              </a:avLst>
            </a:prstGeom>
            <a:solidFill>
              <a:schemeClr val="accent2">
                <a:alpha val="71764"/>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2" name="Shape 12"/>
            <p:cNvSpPr/>
            <p:nvPr/>
          </p:nvSpPr>
          <p:spPr>
            <a:xfrm>
              <a:off x="1644167147" y="0"/>
              <a:ext cx="502757437" cy="2147483596"/>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3F7819">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 name="Shape 13"/>
            <p:cNvSpPr/>
            <p:nvPr/>
          </p:nvSpPr>
          <p:spPr>
            <a:xfrm>
              <a:off x="1919688766" y="0"/>
              <a:ext cx="227235548" cy="214748364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rgbClr val="C0E474">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 name="Shape 14"/>
            <p:cNvSpPr/>
            <p:nvPr/>
          </p:nvSpPr>
          <p:spPr>
            <a:xfrm>
              <a:off x="1926781627" y="0"/>
              <a:ext cx="220142617" cy="214748364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Shape 15"/>
            <p:cNvSpPr/>
            <p:nvPr/>
          </p:nvSpPr>
          <p:spPr>
            <a:xfrm>
              <a:off x="1826852248" y="1125376911"/>
              <a:ext cx="320072115" cy="1022106734"/>
            </a:xfrm>
            <a:prstGeom prst="triangle">
              <a:avLst>
                <a:gd name="adj" fmla="val 21600"/>
              </a:avLst>
            </a:prstGeom>
            <a:solidFill>
              <a:schemeClr val="accent1">
                <a:alpha val="7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Shape 16"/>
            <p:cNvSpPr/>
            <p:nvPr/>
          </p:nvSpPr>
          <p:spPr>
            <a:xfrm rot="10800000">
              <a:off x="0" y="2647984"/>
              <a:ext cx="148413809" cy="1772086408"/>
            </a:xfrm>
            <a:prstGeom prst="triangle">
              <a:avLst>
                <a:gd name="adj" fmla="val 216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7" name="Shape 17"/>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grpSp>
        <p:nvGrpSpPr>
          <p:cNvPr id="29" name="Shape 29"/>
          <p:cNvGrpSpPr/>
          <p:nvPr/>
        </p:nvGrpSpPr>
        <p:grpSpPr>
          <a:xfrm>
            <a:off x="0" y="-7937"/>
            <a:ext cx="12192000" cy="6865937"/>
            <a:chOff x="0" y="0"/>
            <a:chExt cx="2147483647" cy="2147483647"/>
          </a:xfrm>
        </p:grpSpPr>
        <p:cxnSp>
          <p:nvCxnSpPr>
            <p:cNvPr id="30" name="Shape 30"/>
            <p:cNvCxnSpPr/>
            <p:nvPr/>
          </p:nvCxnSpPr>
          <p:spPr>
            <a:xfrm>
              <a:off x="1650598371" y="2648049"/>
              <a:ext cx="214748358" cy="2144835488"/>
            </a:xfrm>
            <a:prstGeom prst="straightConnector1">
              <a:avLst/>
            </a:prstGeom>
            <a:noFill/>
            <a:ln w="9525" cap="rnd" cmpd="sng">
              <a:solidFill>
                <a:srgbClr val="BFBFBF"/>
              </a:solidFill>
              <a:prstDash val="solid"/>
              <a:miter lim="800000"/>
              <a:headEnd type="none" w="med" len="med"/>
              <a:tailEnd type="none" w="med" len="med"/>
            </a:ln>
          </p:spPr>
        </p:cxnSp>
        <p:cxnSp>
          <p:nvCxnSpPr>
            <p:cNvPr id="31" name="Shape 31"/>
            <p:cNvCxnSpPr/>
            <p:nvPr/>
          </p:nvCxnSpPr>
          <p:spPr>
            <a:xfrm flipH="1">
              <a:off x="1307877317" y="1154007855"/>
              <a:ext cx="839047150" cy="993475762"/>
            </a:xfrm>
            <a:prstGeom prst="straightConnector1">
              <a:avLst/>
            </a:prstGeom>
            <a:noFill/>
            <a:ln w="9525" cap="rnd" cmpd="sng">
              <a:solidFill>
                <a:srgbClr val="D9D9D9"/>
              </a:solidFill>
              <a:prstDash val="solid"/>
              <a:miter lim="800000"/>
              <a:headEnd type="none" w="med" len="med"/>
              <a:tailEnd type="none" w="med" len="med"/>
            </a:ln>
          </p:spPr>
        </p:cxnSp>
        <p:sp>
          <p:nvSpPr>
            <p:cNvPr id="32" name="Shape 32"/>
            <p:cNvSpPr/>
            <p:nvPr/>
          </p:nvSpPr>
          <p:spPr>
            <a:xfrm>
              <a:off x="1617213780" y="0"/>
              <a:ext cx="529710701" cy="2147483596"/>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3" name="Shape 33"/>
            <p:cNvSpPr/>
            <p:nvPr/>
          </p:nvSpPr>
          <p:spPr>
            <a:xfrm>
              <a:off x="1691538276" y="0"/>
              <a:ext cx="455945370" cy="2147483596"/>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4" name="Shape 34"/>
            <p:cNvSpPr/>
            <p:nvPr/>
          </p:nvSpPr>
          <p:spPr>
            <a:xfrm>
              <a:off x="1573329967" y="955908292"/>
              <a:ext cx="574153674" cy="1191575303"/>
            </a:xfrm>
            <a:prstGeom prst="triangle">
              <a:avLst>
                <a:gd name="adj" fmla="val 21600"/>
              </a:avLst>
            </a:prstGeom>
            <a:solidFill>
              <a:schemeClr val="accent2">
                <a:alpha val="71764"/>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5" name="Shape 35"/>
            <p:cNvSpPr/>
            <p:nvPr/>
          </p:nvSpPr>
          <p:spPr>
            <a:xfrm>
              <a:off x="1644167148" y="0"/>
              <a:ext cx="502757436" cy="2147483596"/>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3F7819">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6" name="Shape 36"/>
            <p:cNvSpPr/>
            <p:nvPr/>
          </p:nvSpPr>
          <p:spPr>
            <a:xfrm>
              <a:off x="1919688767" y="0"/>
              <a:ext cx="227235548" cy="2147483647"/>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rgbClr val="C0E474">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7" name="Shape 37"/>
            <p:cNvSpPr/>
            <p:nvPr/>
          </p:nvSpPr>
          <p:spPr>
            <a:xfrm>
              <a:off x="1926781627" y="0"/>
              <a:ext cx="220142616" cy="2147483647"/>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Shape 38"/>
            <p:cNvSpPr/>
            <p:nvPr/>
          </p:nvSpPr>
          <p:spPr>
            <a:xfrm>
              <a:off x="1826852249" y="1125376911"/>
              <a:ext cx="320072114" cy="1022106734"/>
            </a:xfrm>
            <a:prstGeom prst="triangle">
              <a:avLst>
                <a:gd name="adj" fmla="val 21600"/>
              </a:avLst>
            </a:prstGeom>
            <a:solidFill>
              <a:schemeClr val="accent1">
                <a:alpha val="7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Shape 39"/>
            <p:cNvSpPr/>
            <p:nvPr/>
          </p:nvSpPr>
          <p:spPr>
            <a:xfrm>
              <a:off x="0" y="1257774075"/>
              <a:ext cx="79039270" cy="889709535"/>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0" name="Shape 40"/>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662" y="6042025"/>
            <a:ext cx="911225" cy="365125"/>
          </a:xfrm>
          <a:prstGeom prst="rect">
            <a:avLst/>
          </a:prstGeom>
          <a:noFill/>
          <a:ln>
            <a:noFill/>
          </a:ln>
        </p:spPr>
        <p:txBody>
          <a:bodyPr spcFirstLastPara="1" wrap="square" lIns="91425" tIns="45700" rIns="91425" bIns="45700" anchor="ctr" anchorCtr="0"/>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862" y="6042025"/>
            <a:ext cx="6297612"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89962" y="6042025"/>
            <a:ext cx="6842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keras.io/applications/#vgg16"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www.coursera.org/learn/machine-learning" TargetMode="External"/><Relationship Id="rId4" Type="http://schemas.openxmlformats.org/officeDocument/2006/relationships/hyperlink" Target="https://www.raspberrypi.or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subTitle" idx="1"/>
          </p:nvPr>
        </p:nvSpPr>
        <p:spPr>
          <a:xfrm>
            <a:off x="976312" y="341312"/>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2880"/>
              <a:buFont typeface="Noto Sans Symbols"/>
              <a:buNone/>
            </a:pPr>
            <a:r>
              <a:rPr lang="en-US" sz="3600" b="1" i="0" u="none" strike="noStrike" cap="none">
                <a:solidFill>
                  <a:srgbClr val="7F7F7F"/>
                </a:solidFill>
                <a:latin typeface="Trebuchet MS"/>
                <a:ea typeface="Trebuchet MS"/>
                <a:cs typeface="Trebuchet MS"/>
                <a:sym typeface="Trebuchet MS"/>
              </a:rPr>
              <a:t>PLANT DISEASE DETECTION USING CNN</a:t>
            </a:r>
            <a:endParaRPr/>
          </a:p>
          <a:p>
            <a:pPr marL="0" marR="0" lvl="0" indent="0" algn="r" rtl="0">
              <a:spcBef>
                <a:spcPts val="1000"/>
              </a:spcBef>
              <a:spcAft>
                <a:spcPts val="0"/>
              </a:spcAft>
              <a:buClr>
                <a:schemeClr val="accent1"/>
              </a:buClr>
              <a:buSzPts val="2880"/>
              <a:buFont typeface="Noto Sans Symbols"/>
              <a:buNone/>
            </a:pPr>
            <a:endParaRPr sz="3600" b="1" i="0" u="none" strike="noStrike" cap="none">
              <a:solidFill>
                <a:srgbClr val="7F7F7F"/>
              </a:solidFill>
              <a:latin typeface="Trebuchet MS"/>
              <a:ea typeface="Trebuchet MS"/>
              <a:cs typeface="Trebuchet MS"/>
              <a:sym typeface="Trebuchet MS"/>
            </a:endParaRPr>
          </a:p>
        </p:txBody>
      </p:sp>
      <p:sp>
        <p:nvSpPr>
          <p:cNvPr id="132" name="Shape 132"/>
          <p:cNvSpPr txBox="1"/>
          <p:nvPr/>
        </p:nvSpPr>
        <p:spPr>
          <a:xfrm>
            <a:off x="595311" y="5083175"/>
            <a:ext cx="3755015" cy="1478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r>
              <a:rPr lang="en-US" sz="1800" b="0" i="0" u="none" dirty="0">
                <a:solidFill>
                  <a:schemeClr val="dk1"/>
                </a:solidFill>
                <a:latin typeface="Trebuchet MS"/>
                <a:ea typeface="Trebuchet MS"/>
                <a:cs typeface="Trebuchet MS"/>
                <a:sym typeface="Trebuchet MS"/>
              </a:rPr>
              <a:t>1] </a:t>
            </a:r>
            <a:r>
              <a:rPr lang="en-US" sz="1800" b="0" i="0" u="none" dirty="0" err="1">
                <a:solidFill>
                  <a:schemeClr val="dk1"/>
                </a:solidFill>
                <a:latin typeface="Trebuchet MS"/>
                <a:ea typeface="Trebuchet MS"/>
                <a:cs typeface="Trebuchet MS"/>
                <a:sym typeface="Trebuchet MS"/>
              </a:rPr>
              <a:t>Harshal</a:t>
            </a:r>
            <a:r>
              <a:rPr lang="en-US" sz="1800" b="0" i="0" u="none" dirty="0">
                <a:solidFill>
                  <a:schemeClr val="dk1"/>
                </a:solidFill>
                <a:latin typeface="Trebuchet MS"/>
                <a:ea typeface="Trebuchet MS"/>
                <a:cs typeface="Trebuchet MS"/>
                <a:sym typeface="Trebuchet MS"/>
              </a:rPr>
              <a:t> </a:t>
            </a:r>
            <a:r>
              <a:rPr lang="en-US" sz="1800" b="0" i="0" u="none" dirty="0" err="1">
                <a:solidFill>
                  <a:schemeClr val="dk1"/>
                </a:solidFill>
                <a:latin typeface="Trebuchet MS"/>
                <a:ea typeface="Trebuchet MS"/>
                <a:cs typeface="Trebuchet MS"/>
                <a:sym typeface="Trebuchet MS"/>
              </a:rPr>
              <a:t>Bagul</a:t>
            </a:r>
            <a:r>
              <a:rPr lang="en-US" sz="1800" b="0" i="0" u="none" dirty="0">
                <a:solidFill>
                  <a:schemeClr val="dk1"/>
                </a:solidFill>
                <a:latin typeface="Trebuchet MS"/>
                <a:ea typeface="Trebuchet MS"/>
                <a:cs typeface="Trebuchet MS"/>
                <a:sym typeface="Trebuchet MS"/>
              </a:rPr>
              <a:t> (101090030)</a:t>
            </a:r>
            <a:endParaRPr dirty="0"/>
          </a:p>
          <a:p>
            <a:pPr marL="0" marR="0" lvl="0" indent="0" algn="l" rtl="0">
              <a:lnSpc>
                <a:spcPct val="100000"/>
              </a:lnSpc>
              <a:spcBef>
                <a:spcPts val="0"/>
              </a:spcBef>
              <a:spcAft>
                <a:spcPts val="0"/>
              </a:spcAft>
              <a:buClr>
                <a:schemeClr val="dk1"/>
              </a:buClr>
              <a:buSzPts val="1800"/>
              <a:buFont typeface="Trebuchet MS"/>
              <a:buNone/>
            </a:pPr>
            <a:r>
              <a:rPr lang="en-US" sz="1800" b="0" i="0" u="none" dirty="0">
                <a:solidFill>
                  <a:schemeClr val="dk1"/>
                </a:solidFill>
                <a:latin typeface="Trebuchet MS"/>
                <a:ea typeface="Trebuchet MS"/>
                <a:cs typeface="Trebuchet MS"/>
                <a:sym typeface="Trebuchet MS"/>
              </a:rPr>
              <a:t>2] </a:t>
            </a:r>
            <a:r>
              <a:rPr lang="en-US" sz="1800" b="0" i="0" u="none" dirty="0" err="1">
                <a:solidFill>
                  <a:schemeClr val="dk1"/>
                </a:solidFill>
                <a:latin typeface="Trebuchet MS"/>
                <a:ea typeface="Trebuchet MS"/>
                <a:cs typeface="Trebuchet MS"/>
                <a:sym typeface="Trebuchet MS"/>
              </a:rPr>
              <a:t>Abhishrut</a:t>
            </a:r>
            <a:r>
              <a:rPr lang="en-US" sz="1800" b="0" i="0" u="none" dirty="0">
                <a:solidFill>
                  <a:schemeClr val="dk1"/>
                </a:solidFill>
                <a:latin typeface="Trebuchet MS"/>
                <a:ea typeface="Trebuchet MS"/>
                <a:cs typeface="Trebuchet MS"/>
                <a:sym typeface="Trebuchet MS"/>
              </a:rPr>
              <a:t> Vaidya(141090031)</a:t>
            </a:r>
            <a:endParaRPr dirty="0"/>
          </a:p>
          <a:p>
            <a:pPr marL="0" marR="0" lvl="0" indent="0" algn="l" rtl="0">
              <a:lnSpc>
                <a:spcPct val="100000"/>
              </a:lnSpc>
              <a:spcBef>
                <a:spcPts val="0"/>
              </a:spcBef>
              <a:spcAft>
                <a:spcPts val="0"/>
              </a:spcAft>
              <a:buClr>
                <a:schemeClr val="dk1"/>
              </a:buClr>
              <a:buSzPts val="1800"/>
              <a:buFont typeface="Trebuchet MS"/>
              <a:buNone/>
            </a:pPr>
            <a:r>
              <a:rPr lang="en-US" sz="1800" b="0" i="0" u="none" dirty="0">
                <a:solidFill>
                  <a:schemeClr val="dk1"/>
                </a:solidFill>
                <a:latin typeface="Trebuchet MS"/>
                <a:ea typeface="Trebuchet MS"/>
                <a:cs typeface="Trebuchet MS"/>
                <a:sym typeface="Trebuchet MS"/>
              </a:rPr>
              <a:t>3] </a:t>
            </a:r>
            <a:r>
              <a:rPr lang="en-US" sz="1800" b="0" i="0" u="none" dirty="0" err="1">
                <a:solidFill>
                  <a:schemeClr val="dk1"/>
                </a:solidFill>
                <a:latin typeface="Trebuchet MS"/>
                <a:ea typeface="Trebuchet MS"/>
                <a:cs typeface="Trebuchet MS"/>
                <a:sym typeface="Trebuchet MS"/>
              </a:rPr>
              <a:t>Aniket</a:t>
            </a:r>
            <a:r>
              <a:rPr lang="en-US" sz="1800" b="0" i="0" u="none" dirty="0">
                <a:solidFill>
                  <a:schemeClr val="dk1"/>
                </a:solidFill>
                <a:latin typeface="Trebuchet MS"/>
                <a:ea typeface="Trebuchet MS"/>
                <a:cs typeface="Trebuchet MS"/>
                <a:sym typeface="Trebuchet MS"/>
              </a:rPr>
              <a:t> </a:t>
            </a:r>
            <a:r>
              <a:rPr lang="en-US" sz="1800" b="0" i="0" u="none" dirty="0" err="1">
                <a:solidFill>
                  <a:schemeClr val="dk1"/>
                </a:solidFill>
                <a:latin typeface="Trebuchet MS"/>
                <a:ea typeface="Trebuchet MS"/>
                <a:cs typeface="Trebuchet MS"/>
                <a:sym typeface="Trebuchet MS"/>
              </a:rPr>
              <a:t>Polawar</a:t>
            </a:r>
            <a:r>
              <a:rPr lang="en-US" sz="1800" b="0" i="0" u="none" dirty="0">
                <a:solidFill>
                  <a:schemeClr val="dk1"/>
                </a:solidFill>
                <a:latin typeface="Trebuchet MS"/>
                <a:ea typeface="Trebuchet MS"/>
                <a:cs typeface="Trebuchet MS"/>
                <a:sym typeface="Trebuchet MS"/>
              </a:rPr>
              <a:t>(141090032)</a:t>
            </a:r>
            <a:endParaRPr dirty="0"/>
          </a:p>
          <a:p>
            <a:pPr marL="0" marR="0" lvl="0" indent="0" algn="l" rtl="0">
              <a:lnSpc>
                <a:spcPct val="100000"/>
              </a:lnSpc>
              <a:spcBef>
                <a:spcPts val="0"/>
              </a:spcBef>
              <a:spcAft>
                <a:spcPts val="0"/>
              </a:spcAft>
              <a:buClr>
                <a:schemeClr val="dk1"/>
              </a:buClr>
              <a:buSzPts val="1800"/>
              <a:buFont typeface="Trebuchet MS"/>
              <a:buNone/>
            </a:pPr>
            <a:r>
              <a:rPr lang="en-US" sz="1800" b="0" i="0" u="none" dirty="0">
                <a:solidFill>
                  <a:schemeClr val="dk1"/>
                </a:solidFill>
                <a:latin typeface="Trebuchet MS"/>
                <a:ea typeface="Trebuchet MS"/>
                <a:cs typeface="Trebuchet MS"/>
                <a:sym typeface="Trebuchet MS"/>
              </a:rPr>
              <a:t>4] </a:t>
            </a:r>
            <a:r>
              <a:rPr lang="en-US" sz="1800" b="0" i="0" u="none" dirty="0" err="1" smtClean="0">
                <a:solidFill>
                  <a:schemeClr val="dk1"/>
                </a:solidFill>
                <a:latin typeface="Trebuchet MS"/>
                <a:ea typeface="Trebuchet MS"/>
                <a:cs typeface="Trebuchet MS"/>
                <a:sym typeface="Trebuchet MS"/>
              </a:rPr>
              <a:t>Yogesh</a:t>
            </a:r>
            <a:r>
              <a:rPr lang="en-US" sz="1800" dirty="0">
                <a:solidFill>
                  <a:schemeClr val="dk1"/>
                </a:solidFill>
                <a:latin typeface="Trebuchet MS"/>
                <a:ea typeface="Trebuchet MS"/>
                <a:cs typeface="Trebuchet MS"/>
                <a:sym typeface="Trebuchet MS"/>
              </a:rPr>
              <a:t> </a:t>
            </a:r>
            <a:r>
              <a:rPr lang="en-US" sz="1800" b="0" i="0" u="none" dirty="0" err="1" smtClean="0">
                <a:solidFill>
                  <a:schemeClr val="dk1"/>
                </a:solidFill>
                <a:latin typeface="Trebuchet MS"/>
                <a:ea typeface="Trebuchet MS"/>
                <a:cs typeface="Trebuchet MS"/>
                <a:sym typeface="Trebuchet MS"/>
              </a:rPr>
              <a:t>Bacchewar</a:t>
            </a:r>
            <a:r>
              <a:rPr lang="en-US" sz="1800" b="0" i="0" u="none" dirty="0" smtClean="0">
                <a:solidFill>
                  <a:schemeClr val="dk1"/>
                </a:solidFill>
                <a:latin typeface="Trebuchet MS"/>
                <a:ea typeface="Trebuchet MS"/>
                <a:cs typeface="Trebuchet MS"/>
                <a:sym typeface="Trebuchet MS"/>
              </a:rPr>
              <a:t>(141090033</a:t>
            </a:r>
            <a:r>
              <a:rPr lang="en-US" sz="1800" b="0" i="0" u="none" dirty="0">
                <a:solidFill>
                  <a:schemeClr val="dk1"/>
                </a:solidFill>
                <a:latin typeface="Trebuchet MS"/>
                <a:ea typeface="Trebuchet MS"/>
                <a:cs typeface="Trebuchet MS"/>
                <a:sym typeface="Trebuchet MS"/>
              </a:rPr>
              <a:t>)</a:t>
            </a:r>
            <a:endParaRPr dirty="0"/>
          </a:p>
          <a:p>
            <a:pPr marL="0" marR="0" lvl="0" indent="0" algn="l" rtl="0">
              <a:lnSpc>
                <a:spcPct val="100000"/>
              </a:lnSpc>
              <a:spcBef>
                <a:spcPts val="0"/>
              </a:spcBef>
              <a:spcAft>
                <a:spcPts val="0"/>
              </a:spcAft>
              <a:buClr>
                <a:schemeClr val="dk1"/>
              </a:buClr>
              <a:buSzPts val="1800"/>
              <a:buFont typeface="Trebuchet MS"/>
              <a:buNone/>
            </a:pPr>
            <a:r>
              <a:rPr lang="en-US" sz="1800" b="0" i="0" u="none" dirty="0">
                <a:solidFill>
                  <a:schemeClr val="dk1"/>
                </a:solidFill>
                <a:latin typeface="Trebuchet MS"/>
                <a:ea typeface="Trebuchet MS"/>
                <a:cs typeface="Trebuchet MS"/>
                <a:sym typeface="Trebuchet MS"/>
              </a:rPr>
              <a:t>5] Tushar Ghule (141090046) </a:t>
            </a:r>
            <a:endParaRPr dirty="0"/>
          </a:p>
        </p:txBody>
      </p:sp>
      <p:pic>
        <p:nvPicPr>
          <p:cNvPr id="133" name="Shape 133"/>
          <p:cNvPicPr preferRelativeResize="0"/>
          <p:nvPr/>
        </p:nvPicPr>
        <p:blipFill>
          <a:blip r:embed="rId3">
            <a:alphaModFix/>
          </a:blip>
          <a:stretch>
            <a:fillRect/>
          </a:stretch>
        </p:blipFill>
        <p:spPr>
          <a:xfrm>
            <a:off x="4716374" y="1098224"/>
            <a:ext cx="1657350" cy="2381250"/>
          </a:xfrm>
          <a:prstGeom prst="rect">
            <a:avLst/>
          </a:prstGeom>
          <a:noFill/>
          <a:ln>
            <a:noFill/>
          </a:ln>
        </p:spPr>
      </p:pic>
      <p:sp>
        <p:nvSpPr>
          <p:cNvPr id="134" name="Shape 134"/>
          <p:cNvSpPr txBox="1"/>
          <p:nvPr/>
        </p:nvSpPr>
        <p:spPr>
          <a:xfrm>
            <a:off x="4021200" y="3743025"/>
            <a:ext cx="2959500" cy="782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1800"/>
              <a:t>Under the guidance of</a:t>
            </a:r>
            <a:endParaRPr sz="1800"/>
          </a:p>
          <a:p>
            <a:pPr marL="0" lvl="0" indent="0" algn="ctr">
              <a:spcBef>
                <a:spcPts val="0"/>
              </a:spcBef>
              <a:spcAft>
                <a:spcPts val="0"/>
              </a:spcAft>
              <a:buNone/>
            </a:pPr>
            <a:r>
              <a:rPr lang="en-US" sz="1800" b="1"/>
              <a:t>Dr. Devichand P. Rathod</a:t>
            </a:r>
            <a:endParaRPr sz="1800" b="1"/>
          </a:p>
          <a:p>
            <a:pPr marL="0" lvl="0" indent="0" algn="ctr">
              <a:spcBef>
                <a:spcPts val="0"/>
              </a:spcBef>
              <a:spcAft>
                <a:spcPts val="0"/>
              </a:spcAft>
              <a:buNone/>
            </a:pPr>
            <a:r>
              <a:rPr lang="en-US" sz="1800"/>
              <a:t>Professor Electrical Department</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VGG16</a:t>
            </a:r>
            <a:br>
              <a:rPr lang="en-US" sz="3600" b="0" i="0" u="none" strike="noStrike" cap="none">
                <a:solidFill>
                  <a:schemeClr val="accent1"/>
                </a:solidFill>
                <a:latin typeface="Trebuchet MS"/>
                <a:ea typeface="Trebuchet MS"/>
                <a:cs typeface="Trebuchet MS"/>
                <a:sym typeface="Trebuchet MS"/>
              </a:rPr>
            </a:br>
            <a:endParaRPr/>
          </a:p>
        </p:txBody>
      </p:sp>
      <p:sp>
        <p:nvSpPr>
          <p:cNvPr id="188" name="Shape 188"/>
          <p:cNvSpPr txBox="1">
            <a:spLocks noGrp="1"/>
          </p:cNvSpPr>
          <p:nvPr>
            <p:ph type="body" idx="1"/>
          </p:nvPr>
        </p:nvSpPr>
        <p:spPr>
          <a:xfrm>
            <a:off x="677862" y="1536700"/>
            <a:ext cx="8596312" cy="38814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440"/>
              <a:buFont typeface="Noto Sans Symbols"/>
              <a:buChar char="▶"/>
            </a:pPr>
            <a:r>
              <a:rPr lang="en-US" sz="1800" b="0" i="0" u="none">
                <a:solidFill>
                  <a:srgbClr val="404040"/>
                </a:solidFill>
                <a:latin typeface="Trebuchet MS"/>
                <a:ea typeface="Trebuchet MS"/>
                <a:cs typeface="Trebuchet MS"/>
                <a:sym typeface="Trebuchet MS"/>
              </a:rPr>
              <a:t>VGG16 model, with weights pre-trained on ImageNet.</a:t>
            </a:r>
            <a:endParaRPr/>
          </a:p>
          <a:p>
            <a:pPr marL="342900" marR="0" lvl="0" indent="-251459" algn="l" rtl="0">
              <a:spcBef>
                <a:spcPts val="1000"/>
              </a:spcBef>
              <a:spcAft>
                <a:spcPts val="0"/>
              </a:spcAft>
              <a:buClr>
                <a:schemeClr val="accent1"/>
              </a:buClr>
              <a:buSzPts val="1440"/>
              <a:buFont typeface="Noto Sans Symbols"/>
              <a:buNone/>
            </a:pPr>
            <a:endParaRPr sz="1800" b="0" i="0" u="none">
              <a:solidFill>
                <a:srgbClr val="404040"/>
              </a:solidFill>
              <a:latin typeface="Trebuchet MS"/>
              <a:ea typeface="Trebuchet MS"/>
              <a:cs typeface="Trebuchet MS"/>
              <a:sym typeface="Trebuchet MS"/>
            </a:endParaRPr>
          </a:p>
        </p:txBody>
      </p:sp>
      <p:pic>
        <p:nvPicPr>
          <p:cNvPr id="189" name="Shape 189"/>
          <p:cNvPicPr preferRelativeResize="0"/>
          <p:nvPr/>
        </p:nvPicPr>
        <p:blipFill rotWithShape="1">
          <a:blip r:embed="rId3">
            <a:alphaModFix/>
          </a:blip>
          <a:srcRect/>
          <a:stretch/>
        </p:blipFill>
        <p:spPr>
          <a:xfrm>
            <a:off x="677862" y="2224087"/>
            <a:ext cx="7234237" cy="412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Methodology :</a:t>
            </a:r>
            <a:endParaRPr/>
          </a:p>
        </p:txBody>
      </p:sp>
      <p:sp>
        <p:nvSpPr>
          <p:cNvPr id="195" name="Shape 195"/>
          <p:cNvSpPr txBox="1">
            <a:spLocks noGrp="1"/>
          </p:cNvSpPr>
          <p:nvPr>
            <p:ph type="body" idx="1"/>
          </p:nvPr>
        </p:nvSpPr>
        <p:spPr>
          <a:xfrm>
            <a:off x="677862" y="1812925"/>
            <a:ext cx="8596312" cy="38798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1] Select method and architecture. </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2] Collect data from Plant image. </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3] Augmentation of image data. =&gt; reduce overfitting </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4] Training with 6 epochs and transfer learning.</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5] Apply prediction and get confusion matrix.</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6] Testing on image taken by Raspberry-pi camera and interfacing.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Software Training </a:t>
            </a:r>
            <a:endParaRPr/>
          </a:p>
        </p:txBody>
      </p:sp>
      <p:pic>
        <p:nvPicPr>
          <p:cNvPr id="201" name="Shape 201"/>
          <p:cNvPicPr preferRelativeResize="0">
            <a:picLocks noGrp="1"/>
          </p:cNvPicPr>
          <p:nvPr>
            <p:ph type="body" idx="1"/>
          </p:nvPr>
        </p:nvPicPr>
        <p:blipFill rotWithShape="1">
          <a:blip r:embed="rId3">
            <a:alphaModFix/>
          </a:blip>
          <a:srcRect/>
          <a:stretch/>
        </p:blipFill>
        <p:spPr>
          <a:xfrm>
            <a:off x="811212" y="1631950"/>
            <a:ext cx="8462962" cy="450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Inference fr</a:t>
            </a:r>
            <a:r>
              <a:rPr lang="en-US"/>
              <a:t>o</a:t>
            </a:r>
            <a:r>
              <a:rPr lang="en-US" sz="3600" b="0" i="0" u="none" strike="noStrike" cap="none">
                <a:solidFill>
                  <a:schemeClr val="accent1"/>
                </a:solidFill>
                <a:latin typeface="Trebuchet MS"/>
                <a:ea typeface="Trebuchet MS"/>
                <a:cs typeface="Trebuchet MS"/>
                <a:sym typeface="Trebuchet MS"/>
              </a:rPr>
              <a:t>m the training losses </a:t>
            </a:r>
            <a:endParaRPr/>
          </a:p>
        </p:txBody>
      </p:sp>
      <p:sp>
        <p:nvSpPr>
          <p:cNvPr id="207" name="Shape 207"/>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noAutofit/>
          </a:bodyPr>
          <a:lstStyle/>
          <a:p>
            <a:pPr marL="342900" lvl="0" indent="-393700" rtl="0">
              <a:lnSpc>
                <a:spcPct val="115000"/>
              </a:lnSpc>
              <a:spcBef>
                <a:spcPts val="0"/>
              </a:spcBef>
              <a:spcAft>
                <a:spcPts val="0"/>
              </a:spcAft>
              <a:buClr>
                <a:srgbClr val="242729"/>
              </a:buClr>
              <a:buSzPts val="2400"/>
              <a:buFont typeface="Arial"/>
              <a:buChar char="▶"/>
            </a:pPr>
            <a:r>
              <a:rPr lang="en-US" sz="2400">
                <a:solidFill>
                  <a:srgbClr val="242729"/>
                </a:solidFill>
                <a:latin typeface="Arial"/>
                <a:ea typeface="Arial"/>
                <a:cs typeface="Arial"/>
                <a:sym typeface="Arial"/>
              </a:rPr>
              <a:t>Underfitting – Validation and training error high</a:t>
            </a:r>
            <a:endParaRPr sz="2400">
              <a:solidFill>
                <a:srgbClr val="242729"/>
              </a:solidFill>
              <a:latin typeface="Arial"/>
              <a:ea typeface="Arial"/>
              <a:cs typeface="Arial"/>
              <a:sym typeface="Arial"/>
            </a:endParaRPr>
          </a:p>
          <a:p>
            <a:pPr marL="342900" lvl="0" indent="-393700" rtl="0">
              <a:lnSpc>
                <a:spcPct val="115000"/>
              </a:lnSpc>
              <a:spcBef>
                <a:spcPts val="0"/>
              </a:spcBef>
              <a:spcAft>
                <a:spcPts val="0"/>
              </a:spcAft>
              <a:buClr>
                <a:srgbClr val="242729"/>
              </a:buClr>
              <a:buSzPts val="2400"/>
              <a:buFont typeface="Arial"/>
              <a:buChar char="▶"/>
            </a:pPr>
            <a:r>
              <a:rPr lang="en-US" sz="2400">
                <a:solidFill>
                  <a:srgbClr val="242729"/>
                </a:solidFill>
                <a:latin typeface="Arial"/>
                <a:ea typeface="Arial"/>
                <a:cs typeface="Arial"/>
                <a:sym typeface="Arial"/>
              </a:rPr>
              <a:t>Overfitting – Validation error is high, training error low</a:t>
            </a:r>
            <a:endParaRPr sz="2400">
              <a:solidFill>
                <a:srgbClr val="242729"/>
              </a:solidFill>
              <a:latin typeface="Arial"/>
              <a:ea typeface="Arial"/>
              <a:cs typeface="Arial"/>
              <a:sym typeface="Arial"/>
            </a:endParaRPr>
          </a:p>
          <a:p>
            <a:pPr marL="342900" lvl="0" indent="-393700" rtl="0">
              <a:lnSpc>
                <a:spcPct val="115000"/>
              </a:lnSpc>
              <a:spcBef>
                <a:spcPts val="0"/>
              </a:spcBef>
              <a:spcAft>
                <a:spcPts val="0"/>
              </a:spcAft>
              <a:buClr>
                <a:srgbClr val="242729"/>
              </a:buClr>
              <a:buSzPts val="2400"/>
              <a:buFont typeface="Arial"/>
              <a:buChar char="▶"/>
            </a:pPr>
            <a:r>
              <a:rPr lang="en-US" sz="2400">
                <a:solidFill>
                  <a:srgbClr val="242729"/>
                </a:solidFill>
                <a:latin typeface="Arial"/>
                <a:ea typeface="Arial"/>
                <a:cs typeface="Arial"/>
                <a:sym typeface="Arial"/>
              </a:rPr>
              <a:t>Good fit – Validation error low, slightly higher than the training error</a:t>
            </a:r>
            <a:endParaRPr sz="2400">
              <a:solidFill>
                <a:srgbClr val="242729"/>
              </a:solidFill>
              <a:latin typeface="Arial"/>
              <a:ea typeface="Arial"/>
              <a:cs typeface="Arial"/>
              <a:sym typeface="Arial"/>
            </a:endParaRPr>
          </a:p>
          <a:p>
            <a:pPr marL="342900" lvl="0" indent="-393700" rtl="0">
              <a:lnSpc>
                <a:spcPct val="115000"/>
              </a:lnSpc>
              <a:spcBef>
                <a:spcPts val="0"/>
              </a:spcBef>
              <a:spcAft>
                <a:spcPts val="0"/>
              </a:spcAft>
              <a:buClr>
                <a:srgbClr val="242729"/>
              </a:buClr>
              <a:buSzPts val="2400"/>
              <a:buFont typeface="Arial"/>
              <a:buChar char="▶"/>
            </a:pPr>
            <a:r>
              <a:rPr lang="en-US" sz="2400">
                <a:solidFill>
                  <a:srgbClr val="242729"/>
                </a:solidFill>
                <a:latin typeface="Arial"/>
                <a:ea typeface="Arial"/>
                <a:cs typeface="Arial"/>
                <a:sym typeface="Arial"/>
              </a:rPr>
              <a:t>Unknown fit - Validation error low, training error 'high'</a:t>
            </a:r>
            <a:endParaRPr sz="2000">
              <a:solidFill>
                <a:srgbClr val="40404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Training results for test batch : 50</a:t>
            </a:r>
            <a:endParaRPr/>
          </a:p>
        </p:txBody>
      </p:sp>
      <p:pic>
        <p:nvPicPr>
          <p:cNvPr id="213" name="Shape 213"/>
          <p:cNvPicPr preferRelativeResize="0">
            <a:picLocks noGrp="1"/>
          </p:cNvPicPr>
          <p:nvPr>
            <p:ph type="body" idx="1"/>
          </p:nvPr>
        </p:nvPicPr>
        <p:blipFill rotWithShape="1">
          <a:blip r:embed="rId3">
            <a:alphaModFix/>
          </a:blip>
          <a:srcRect/>
          <a:stretch/>
        </p:blipFill>
        <p:spPr>
          <a:xfrm>
            <a:off x="887412" y="1524000"/>
            <a:ext cx="5111750" cy="52974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Testing :</a:t>
            </a:r>
            <a:endParaRPr/>
          </a:p>
        </p:txBody>
      </p:sp>
      <p:pic>
        <p:nvPicPr>
          <p:cNvPr id="219" name="Shape 219"/>
          <p:cNvPicPr preferRelativeResize="0"/>
          <p:nvPr/>
        </p:nvPicPr>
        <p:blipFill rotWithShape="1">
          <a:blip r:embed="rId3">
            <a:alphaModFix/>
          </a:blip>
          <a:srcRect/>
          <a:stretch/>
        </p:blipFill>
        <p:spPr>
          <a:xfrm>
            <a:off x="827087" y="1930400"/>
            <a:ext cx="10561637" cy="1076325"/>
          </a:xfrm>
          <a:prstGeom prst="rect">
            <a:avLst/>
          </a:prstGeom>
          <a:noFill/>
          <a:ln>
            <a:noFill/>
          </a:ln>
        </p:spPr>
      </p:pic>
      <p:pic>
        <p:nvPicPr>
          <p:cNvPr id="220" name="Shape 220"/>
          <p:cNvPicPr preferRelativeResize="0"/>
          <p:nvPr/>
        </p:nvPicPr>
        <p:blipFill rotWithShape="1">
          <a:blip r:embed="rId4">
            <a:alphaModFix/>
          </a:blip>
          <a:srcRect/>
          <a:stretch/>
        </p:blipFill>
        <p:spPr>
          <a:xfrm>
            <a:off x="677862" y="3414712"/>
            <a:ext cx="9518650" cy="27193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Interfacing :</a:t>
            </a:r>
            <a:endParaRPr/>
          </a:p>
        </p:txBody>
      </p:sp>
      <p:pic>
        <p:nvPicPr>
          <p:cNvPr id="226" name="Shape 226"/>
          <p:cNvPicPr preferRelativeResize="0"/>
          <p:nvPr/>
        </p:nvPicPr>
        <p:blipFill rotWithShape="1">
          <a:blip r:embed="rId3">
            <a:alphaModFix/>
          </a:blip>
          <a:srcRect/>
          <a:stretch/>
        </p:blipFill>
        <p:spPr>
          <a:xfrm>
            <a:off x="1439862" y="1611312"/>
            <a:ext cx="3022600" cy="2570162"/>
          </a:xfrm>
          <a:prstGeom prst="rect">
            <a:avLst/>
          </a:prstGeom>
          <a:noFill/>
          <a:ln>
            <a:noFill/>
          </a:ln>
        </p:spPr>
      </p:pic>
      <p:pic>
        <p:nvPicPr>
          <p:cNvPr id="227" name="Shape 227"/>
          <p:cNvPicPr preferRelativeResize="0"/>
          <p:nvPr/>
        </p:nvPicPr>
        <p:blipFill rotWithShape="1">
          <a:blip r:embed="rId4">
            <a:alphaModFix/>
          </a:blip>
          <a:srcRect/>
          <a:stretch/>
        </p:blipFill>
        <p:spPr>
          <a:xfrm>
            <a:off x="6597650" y="1952625"/>
            <a:ext cx="2428875" cy="1885950"/>
          </a:xfrm>
          <a:prstGeom prst="rect">
            <a:avLst/>
          </a:prstGeom>
          <a:noFill/>
          <a:ln>
            <a:noFill/>
          </a:ln>
        </p:spPr>
      </p:pic>
      <p:cxnSp>
        <p:nvCxnSpPr>
          <p:cNvPr id="228" name="Shape 228"/>
          <p:cNvCxnSpPr>
            <a:endCxn id="227" idx="2"/>
          </p:cNvCxnSpPr>
          <p:nvPr/>
        </p:nvCxnSpPr>
        <p:spPr>
          <a:xfrm rot="10800000" flipH="1">
            <a:off x="6942688" y="3838575"/>
            <a:ext cx="869400" cy="507600"/>
          </a:xfrm>
          <a:prstGeom prst="straightConnector1">
            <a:avLst/>
          </a:prstGeom>
          <a:noFill/>
          <a:ln w="9525" cap="flat" cmpd="sng">
            <a:solidFill>
              <a:schemeClr val="dk2"/>
            </a:solidFill>
            <a:prstDash val="solid"/>
            <a:round/>
            <a:headEnd type="none" w="med" len="med"/>
            <a:tailEnd type="triangle" w="med" len="med"/>
          </a:ln>
        </p:spPr>
      </p:cxnSp>
      <p:cxnSp>
        <p:nvCxnSpPr>
          <p:cNvPr id="229" name="Shape 229"/>
          <p:cNvCxnSpPr/>
          <p:nvPr/>
        </p:nvCxnSpPr>
        <p:spPr>
          <a:xfrm flipH="1">
            <a:off x="3937000" y="2483550"/>
            <a:ext cx="2652900" cy="42300"/>
          </a:xfrm>
          <a:prstGeom prst="straightConnector1">
            <a:avLst/>
          </a:prstGeom>
          <a:noFill/>
          <a:ln w="9525" cap="flat" cmpd="sng">
            <a:solidFill>
              <a:schemeClr val="dk2"/>
            </a:solidFill>
            <a:prstDash val="solid"/>
            <a:round/>
            <a:headEnd type="none" w="med" len="med"/>
            <a:tailEnd type="triangle" w="med" len="med"/>
          </a:ln>
        </p:spPr>
      </p:cxnSp>
      <p:cxnSp>
        <p:nvCxnSpPr>
          <p:cNvPr id="230" name="Shape 230"/>
          <p:cNvCxnSpPr>
            <a:stCxn id="226" idx="3"/>
            <a:endCxn id="227" idx="1"/>
          </p:cNvCxnSpPr>
          <p:nvPr/>
        </p:nvCxnSpPr>
        <p:spPr>
          <a:xfrm rot="10800000" flipH="1">
            <a:off x="4462462" y="2895493"/>
            <a:ext cx="2135100" cy="900"/>
          </a:xfrm>
          <a:prstGeom prst="straightConnector1">
            <a:avLst/>
          </a:prstGeom>
          <a:noFill/>
          <a:ln w="9525" cap="flat" cmpd="sng">
            <a:solidFill>
              <a:schemeClr val="dk2"/>
            </a:solidFill>
            <a:prstDash val="solid"/>
            <a:round/>
            <a:headEnd type="none" w="med" len="med"/>
            <a:tailEnd type="triangle" w="med" len="med"/>
          </a:ln>
        </p:spPr>
      </p:cxnSp>
      <p:cxnSp>
        <p:nvCxnSpPr>
          <p:cNvPr id="231" name="Shape 231"/>
          <p:cNvCxnSpPr/>
          <p:nvPr/>
        </p:nvCxnSpPr>
        <p:spPr>
          <a:xfrm flipH="1">
            <a:off x="6843800" y="3739450"/>
            <a:ext cx="649200" cy="338700"/>
          </a:xfrm>
          <a:prstGeom prst="straightConnector1">
            <a:avLst/>
          </a:prstGeom>
          <a:noFill/>
          <a:ln w="9525" cap="flat" cmpd="sng">
            <a:solidFill>
              <a:schemeClr val="dk2"/>
            </a:solidFill>
            <a:prstDash val="solid"/>
            <a:round/>
            <a:headEnd type="none" w="med" len="med"/>
            <a:tailEnd type="triangle" w="med" len="med"/>
          </a:ln>
        </p:spPr>
      </p:cxnSp>
      <p:pic>
        <p:nvPicPr>
          <p:cNvPr id="232" name="Shape 232"/>
          <p:cNvPicPr preferRelativeResize="0"/>
          <p:nvPr/>
        </p:nvPicPr>
        <p:blipFill>
          <a:blip r:embed="rId5">
            <a:alphaModFix/>
          </a:blip>
          <a:stretch>
            <a:fillRect/>
          </a:stretch>
        </p:blipFill>
        <p:spPr>
          <a:xfrm>
            <a:off x="3937000" y="3861500"/>
            <a:ext cx="2860676" cy="2860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677862" y="609600"/>
            <a:ext cx="8596200" cy="132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a:t>Device Setup</a:t>
            </a:r>
            <a:endParaRPr sz="3600" b="0" i="0" u="none" strike="noStrike" cap="none">
              <a:solidFill>
                <a:schemeClr val="accent1"/>
              </a:solidFill>
              <a:latin typeface="Trebuchet MS"/>
              <a:ea typeface="Trebuchet MS"/>
              <a:cs typeface="Trebuchet MS"/>
              <a:sym typeface="Trebuchet MS"/>
            </a:endParaRPr>
          </a:p>
        </p:txBody>
      </p:sp>
      <p:sp>
        <p:nvSpPr>
          <p:cNvPr id="238" name="Shape 238"/>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noAutofit/>
          </a:bodyPr>
          <a:lstStyle/>
          <a:p>
            <a:pPr marL="457200" marR="0" lvl="0" indent="-355600" algn="l" rtl="0">
              <a:spcBef>
                <a:spcPts val="0"/>
              </a:spcBef>
              <a:spcAft>
                <a:spcPts val="0"/>
              </a:spcAft>
              <a:buClr>
                <a:srgbClr val="3F3F3F"/>
              </a:buClr>
              <a:buSzPts val="2000"/>
              <a:buFont typeface="Trebuchet MS"/>
              <a:buChar char="▶"/>
            </a:pPr>
            <a:r>
              <a:rPr lang="en-US" sz="2000"/>
              <a:t>Installing Raspbian OS to the Raspberry pi 3</a:t>
            </a:r>
            <a:endParaRPr sz="2000"/>
          </a:p>
          <a:p>
            <a:pPr marL="0" marR="0" lvl="0" indent="0" algn="l" rtl="0">
              <a:spcBef>
                <a:spcPts val="0"/>
              </a:spcBef>
              <a:spcAft>
                <a:spcPts val="0"/>
              </a:spcAft>
              <a:buNone/>
            </a:pPr>
            <a:endParaRPr sz="2000"/>
          </a:p>
          <a:p>
            <a:pPr marL="457200" marR="0" lvl="0" indent="-355600" algn="l" rtl="0">
              <a:spcBef>
                <a:spcPts val="0"/>
              </a:spcBef>
              <a:spcAft>
                <a:spcPts val="0"/>
              </a:spcAft>
              <a:buClr>
                <a:srgbClr val="3F3F3F"/>
              </a:buClr>
              <a:buSzPts val="2000"/>
              <a:buFont typeface="Trebuchet MS"/>
              <a:buChar char="▶"/>
            </a:pPr>
            <a:r>
              <a:rPr lang="en-US" sz="2000"/>
              <a:t>Connecting Camera module to the Raspberry pi 3</a:t>
            </a:r>
            <a:endParaRPr sz="2000"/>
          </a:p>
          <a:p>
            <a:pPr marL="0" marR="0" lvl="0" indent="0" algn="l" rtl="0">
              <a:spcBef>
                <a:spcPts val="0"/>
              </a:spcBef>
              <a:spcAft>
                <a:spcPts val="0"/>
              </a:spcAft>
              <a:buNone/>
            </a:pPr>
            <a:r>
              <a:rPr lang="en-US" sz="2000"/>
              <a:t> </a:t>
            </a:r>
            <a:endParaRPr sz="2000"/>
          </a:p>
          <a:p>
            <a:pPr marL="457200" marR="0" lvl="0" indent="-355600" algn="l" rtl="0">
              <a:spcBef>
                <a:spcPts val="0"/>
              </a:spcBef>
              <a:spcAft>
                <a:spcPts val="0"/>
              </a:spcAft>
              <a:buSzPts val="2000"/>
              <a:buChar char="▶"/>
            </a:pPr>
            <a:r>
              <a:rPr lang="en-US" sz="2000"/>
              <a:t>Enabling Camera access of the raspi</a:t>
            </a:r>
            <a:endParaRPr sz="2000"/>
          </a:p>
          <a:p>
            <a:pPr marL="0" marR="0" lvl="0" indent="0" algn="l" rtl="0">
              <a:spcBef>
                <a:spcPts val="0"/>
              </a:spcBef>
              <a:spcAft>
                <a:spcPts val="0"/>
              </a:spcAft>
              <a:buNone/>
            </a:pPr>
            <a:endParaRPr sz="2000"/>
          </a:p>
          <a:p>
            <a:pPr marL="457200" marR="0" lvl="0" indent="-355600" algn="l" rtl="0">
              <a:spcBef>
                <a:spcPts val="0"/>
              </a:spcBef>
              <a:spcAft>
                <a:spcPts val="0"/>
              </a:spcAft>
              <a:buSzPts val="2000"/>
              <a:buChar char="▶"/>
            </a:pPr>
            <a:r>
              <a:rPr lang="en-US" sz="2000"/>
              <a:t>Connecting raspi to the same network as the local host</a:t>
            </a:r>
            <a:endParaRPr sz="2000"/>
          </a:p>
          <a:p>
            <a:pPr marL="0" marR="0" lvl="0" indent="0" algn="l" rtl="0">
              <a:spcBef>
                <a:spcPts val="0"/>
              </a:spcBef>
              <a:spcAft>
                <a:spcPts val="0"/>
              </a:spcAft>
              <a:buNone/>
            </a:pPr>
            <a:endParaRPr sz="2000"/>
          </a:p>
          <a:p>
            <a:pPr marL="457200" marR="0" lvl="0" indent="-355600" algn="l" rtl="0">
              <a:spcBef>
                <a:spcPts val="0"/>
              </a:spcBef>
              <a:spcAft>
                <a:spcPts val="0"/>
              </a:spcAft>
              <a:buSzPts val="2000"/>
              <a:buChar char="▶"/>
            </a:pPr>
            <a:r>
              <a:rPr lang="en-US" sz="2000"/>
              <a:t>As now camera module,raspi and local host(PC) are connected to each other </a:t>
            </a:r>
            <a:endParaRPr sz="2000"/>
          </a:p>
          <a:p>
            <a:pPr marL="0" marR="0" lvl="0" indent="0" algn="l" rtl="0">
              <a:spcBef>
                <a:spcPts val="0"/>
              </a:spcBef>
              <a:spcAft>
                <a:spcPts val="0"/>
              </a:spcAft>
              <a:buNone/>
            </a:pPr>
            <a:endParaRPr sz="2000"/>
          </a:p>
          <a:p>
            <a:pPr marL="0" marR="0" lvl="0" indent="0" algn="l" rtl="0">
              <a:spcBef>
                <a:spcPts val="0"/>
              </a:spcBef>
              <a:spcAft>
                <a:spcPts val="0"/>
              </a:spcAft>
              <a:buNone/>
            </a:pPr>
            <a:endParaRPr/>
          </a:p>
          <a:p>
            <a:pPr marL="0" marR="0" lvl="0" indent="0" algn="l" rtl="0">
              <a:spcBef>
                <a:spcPts val="0"/>
              </a:spcBef>
              <a:spcAft>
                <a:spcPts val="0"/>
              </a:spcAft>
              <a:buNone/>
            </a:pPr>
            <a:r>
              <a:rPr lang="en-US"/>
              <a:t>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77862" y="609600"/>
            <a:ext cx="8596200" cy="13209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Software Requirements	</a:t>
            </a:r>
            <a:endParaRPr/>
          </a:p>
        </p:txBody>
      </p:sp>
      <p:sp>
        <p:nvSpPr>
          <p:cNvPr id="244" name="Shape 244"/>
          <p:cNvSpPr txBox="1">
            <a:spLocks noGrp="1"/>
          </p:cNvSpPr>
          <p:nvPr>
            <p:ph type="body" idx="1"/>
          </p:nvPr>
        </p:nvSpPr>
        <p:spPr>
          <a:xfrm>
            <a:off x="677862" y="2160587"/>
            <a:ext cx="8596200" cy="3881400"/>
          </a:xfrm>
          <a:prstGeom prst="rect">
            <a:avLst/>
          </a:prstGeom>
        </p:spPr>
        <p:txBody>
          <a:bodyPr spcFirstLastPara="1" wrap="square" lIns="91425" tIns="45700" rIns="91425" bIns="45700" anchor="t" anchorCtr="0">
            <a:noAutofit/>
          </a:bodyPr>
          <a:lstStyle/>
          <a:p>
            <a:pPr marL="457200" lvl="0" indent="-355600" rtl="0">
              <a:lnSpc>
                <a:spcPct val="150000"/>
              </a:lnSpc>
              <a:spcBef>
                <a:spcPts val="1000"/>
              </a:spcBef>
              <a:spcAft>
                <a:spcPts val="0"/>
              </a:spcAft>
              <a:buSzPts val="2000"/>
              <a:buChar char="▶"/>
            </a:pPr>
            <a:r>
              <a:rPr lang="en-US" sz="2000"/>
              <a:t>Raspberry pi 3 works on the Raspbian-Jessie OS</a:t>
            </a:r>
            <a:endParaRPr sz="2000"/>
          </a:p>
          <a:p>
            <a:pPr marL="457200" lvl="0" indent="-355600" rtl="0">
              <a:lnSpc>
                <a:spcPct val="150000"/>
              </a:lnSpc>
              <a:spcBef>
                <a:spcPts val="0"/>
              </a:spcBef>
              <a:spcAft>
                <a:spcPts val="0"/>
              </a:spcAft>
              <a:buSzPts val="2000"/>
              <a:buChar char="▶"/>
            </a:pPr>
            <a:r>
              <a:rPr lang="en-US" sz="2000"/>
              <a:t>Raspberry pi requires Python3.6 installed </a:t>
            </a:r>
            <a:endParaRPr sz="2000"/>
          </a:p>
          <a:p>
            <a:pPr marL="457200" lvl="0" indent="-355600" rtl="0">
              <a:lnSpc>
                <a:spcPct val="150000"/>
              </a:lnSpc>
              <a:spcBef>
                <a:spcPts val="0"/>
              </a:spcBef>
              <a:spcAft>
                <a:spcPts val="0"/>
              </a:spcAft>
              <a:buSzPts val="2000"/>
              <a:buChar char="▶"/>
            </a:pPr>
            <a:r>
              <a:rPr lang="en-US" sz="2000"/>
              <a:t>GUI is supported by the Tkinter (python3 based) </a:t>
            </a:r>
            <a:endParaRPr sz="2000"/>
          </a:p>
          <a:p>
            <a:pPr marL="457200" lvl="0" indent="-355600" rtl="0">
              <a:lnSpc>
                <a:spcPct val="150000"/>
              </a:lnSpc>
              <a:spcBef>
                <a:spcPts val="0"/>
              </a:spcBef>
              <a:spcAft>
                <a:spcPts val="0"/>
              </a:spcAft>
              <a:buSzPts val="2000"/>
              <a:buChar char="▶"/>
            </a:pPr>
            <a:r>
              <a:rPr lang="en-US" sz="2000"/>
              <a:t>Local host works on the Ubuntu-18.04-LTS</a:t>
            </a:r>
            <a:endParaRPr sz="2000"/>
          </a:p>
          <a:p>
            <a:pPr marL="457200" lvl="0" indent="-355600" rtl="0">
              <a:lnSpc>
                <a:spcPct val="150000"/>
              </a:lnSpc>
              <a:spcBef>
                <a:spcPts val="0"/>
              </a:spcBef>
              <a:spcAft>
                <a:spcPts val="0"/>
              </a:spcAft>
              <a:buSzPts val="2000"/>
              <a:buChar char="▶"/>
            </a:pPr>
            <a:r>
              <a:rPr lang="en-US" sz="2000"/>
              <a:t>Local host requires Python3.6 installed along with Keras libraries loaded</a:t>
            </a:r>
            <a:endParaRPr sz="2000"/>
          </a:p>
          <a:p>
            <a:pPr marL="457200" lvl="0" indent="-355600" rtl="0">
              <a:lnSpc>
                <a:spcPct val="150000"/>
              </a:lnSpc>
              <a:spcBef>
                <a:spcPts val="0"/>
              </a:spcBef>
              <a:spcAft>
                <a:spcPts val="0"/>
              </a:spcAft>
              <a:buSzPts val="2000"/>
              <a:buChar char="▶"/>
            </a:pPr>
            <a:r>
              <a:rPr lang="en-US" sz="2000"/>
              <a:t>Keras uses Tensorflow backend of the latest version</a:t>
            </a:r>
            <a:endParaRPr sz="2000"/>
          </a:p>
          <a:p>
            <a:pPr marL="457200" lvl="0" indent="-355600" rtl="0">
              <a:lnSpc>
                <a:spcPct val="150000"/>
              </a:lnSpc>
              <a:spcBef>
                <a:spcPts val="0"/>
              </a:spcBef>
              <a:spcAft>
                <a:spcPts val="0"/>
              </a:spcAft>
              <a:buSzPts val="2000"/>
              <a:buChar char="▶"/>
            </a:pPr>
            <a:r>
              <a:rPr lang="en-US" sz="2000"/>
              <a:t>Local host uses Tkintet Python3 based GUI </a:t>
            </a:r>
            <a:endParaRPr sz="2000"/>
          </a:p>
          <a:p>
            <a:pPr marL="457200" lvl="0" indent="-355600">
              <a:lnSpc>
                <a:spcPct val="150000"/>
              </a:lnSpc>
              <a:spcBef>
                <a:spcPts val="0"/>
              </a:spcBef>
              <a:spcAft>
                <a:spcPts val="0"/>
              </a:spcAft>
              <a:buSzPts val="2000"/>
              <a:buChar char="▶"/>
            </a:pPr>
            <a:r>
              <a:rPr lang="en-US" sz="2000"/>
              <a:t>Also, SSH must be enabled on both the raspi and localhost</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Shape 249"/>
          <p:cNvPicPr preferRelativeResize="0"/>
          <p:nvPr/>
        </p:nvPicPr>
        <p:blipFill>
          <a:blip r:embed="rId3">
            <a:alphaModFix/>
          </a:blip>
          <a:stretch>
            <a:fillRect/>
          </a:stretch>
        </p:blipFill>
        <p:spPr>
          <a:xfrm>
            <a:off x="0" y="763575"/>
            <a:ext cx="9625124" cy="5780550"/>
          </a:xfrm>
          <a:prstGeom prst="rect">
            <a:avLst/>
          </a:prstGeom>
          <a:noFill/>
          <a:ln>
            <a:noFill/>
          </a:ln>
        </p:spPr>
      </p:pic>
      <p:sp>
        <p:nvSpPr>
          <p:cNvPr id="250" name="Shape 250"/>
          <p:cNvSpPr txBox="1"/>
          <p:nvPr/>
        </p:nvSpPr>
        <p:spPr>
          <a:xfrm>
            <a:off x="470800" y="62775"/>
            <a:ext cx="9039300" cy="1054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600">
                <a:solidFill>
                  <a:schemeClr val="accent1"/>
                </a:solidFill>
              </a:rPr>
              <a:t>Procedure Flowchart</a:t>
            </a:r>
            <a:endParaRPr sz="36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p:nvPr/>
        </p:nvSpPr>
        <p:spPr>
          <a:xfrm>
            <a:off x="863600" y="263525"/>
            <a:ext cx="8596312" cy="1320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0C226"/>
              </a:buClr>
              <a:buSzPts val="3600"/>
              <a:buFont typeface="Trebuchet MS"/>
              <a:buNone/>
            </a:pPr>
            <a:r>
              <a:rPr lang="en-US" sz="3600" b="1" i="0" u="none">
                <a:solidFill>
                  <a:srgbClr val="90C226"/>
                </a:solidFill>
                <a:latin typeface="Trebuchet MS"/>
                <a:ea typeface="Trebuchet MS"/>
                <a:cs typeface="Trebuchet MS"/>
                <a:sym typeface="Trebuchet MS"/>
              </a:rPr>
              <a:t>INTRODUCTION</a:t>
            </a:r>
            <a:r>
              <a:rPr lang="en-US" sz="3600" b="0" i="0" u="none">
                <a:solidFill>
                  <a:srgbClr val="90C226"/>
                </a:solidFill>
                <a:latin typeface="Trebuchet MS"/>
                <a:ea typeface="Trebuchet MS"/>
                <a:cs typeface="Trebuchet MS"/>
                <a:sym typeface="Trebuchet MS"/>
              </a:rPr>
              <a:t> </a:t>
            </a:r>
            <a:endParaRPr/>
          </a:p>
        </p:txBody>
      </p:sp>
      <p:sp>
        <p:nvSpPr>
          <p:cNvPr id="140" name="Shape 140"/>
          <p:cNvSpPr txBox="1"/>
          <p:nvPr/>
        </p:nvSpPr>
        <p:spPr>
          <a:xfrm>
            <a:off x="863600" y="1303337"/>
            <a:ext cx="8596312" cy="3881437"/>
          </a:xfrm>
          <a:prstGeom prst="rect">
            <a:avLst/>
          </a:prstGeom>
          <a:noFill/>
          <a:ln>
            <a:noFill/>
          </a:ln>
        </p:spPr>
        <p:txBody>
          <a:bodyPr spcFirstLastPara="1" wrap="square" lIns="91425" tIns="45700" rIns="91425" bIns="45700" anchor="t" anchorCtr="0">
            <a:noAutofit/>
          </a:bodyPr>
          <a:lstStyle/>
          <a:p>
            <a:pPr marL="342900" marR="0" lvl="0" indent="-341312" algn="l" rtl="0">
              <a:lnSpc>
                <a:spcPct val="100000"/>
              </a:lnSpc>
              <a:spcBef>
                <a:spcPts val="0"/>
              </a:spcBef>
              <a:spcAft>
                <a:spcPts val="0"/>
              </a:spcAft>
              <a:buClr>
                <a:srgbClr val="90C226"/>
              </a:buClr>
              <a:buSzPts val="1600"/>
              <a:buFont typeface="Noto Sans Symbols"/>
              <a:buChar char="▶"/>
            </a:pPr>
            <a:r>
              <a:rPr lang="en-US" sz="2000" b="1" i="0" u="none">
                <a:solidFill>
                  <a:srgbClr val="404040"/>
                </a:solidFill>
                <a:latin typeface="Trebuchet MS"/>
                <a:ea typeface="Trebuchet MS"/>
                <a:cs typeface="Trebuchet MS"/>
                <a:sym typeface="Trebuchet MS"/>
              </a:rPr>
              <a:t>Disease in plants can cause major production and economic loss in agricultural industry . Early information on crop health and disease detection can facilitate the control of disease.</a:t>
            </a:r>
            <a:endParaRPr sz="2000" b="0" i="0" u="none">
              <a:solidFill>
                <a:srgbClr val="404040"/>
              </a:solidFill>
              <a:latin typeface="Trebuchet MS"/>
              <a:ea typeface="Trebuchet MS"/>
              <a:cs typeface="Trebuchet MS"/>
              <a:sym typeface="Trebuchet MS"/>
            </a:endParaRPr>
          </a:p>
          <a:p>
            <a:pPr marL="342900" marR="0" lvl="0" indent="-341312" algn="l" rtl="0">
              <a:lnSpc>
                <a:spcPct val="100000"/>
              </a:lnSpc>
              <a:spcBef>
                <a:spcPts val="1000"/>
              </a:spcBef>
              <a:spcAft>
                <a:spcPts val="0"/>
              </a:spcAft>
              <a:buClr>
                <a:srgbClr val="90C226"/>
              </a:buClr>
              <a:buSzPts val="1600"/>
              <a:buFont typeface="Noto Sans Symbols"/>
              <a:buChar char="▶"/>
            </a:pPr>
            <a:r>
              <a:rPr lang="en-US" sz="2000" b="1" i="0" u="none">
                <a:solidFill>
                  <a:srgbClr val="404040"/>
                </a:solidFill>
                <a:latin typeface="Trebuchet MS"/>
                <a:ea typeface="Trebuchet MS"/>
                <a:cs typeface="Trebuchet MS"/>
                <a:sym typeface="Trebuchet MS"/>
              </a:rPr>
              <a:t>Detection  and  recognition  of  diseases  in  plants mistreatment  digital  image  method  is  extremely  effective  in  providing  symptoms  of  characteristic  diseases  at  its early stages.</a:t>
            </a:r>
            <a:endParaRPr sz="2000" b="0" i="0" u="none">
              <a:solidFill>
                <a:srgbClr val="404040"/>
              </a:solidFill>
              <a:latin typeface="Trebuchet MS"/>
              <a:ea typeface="Trebuchet MS"/>
              <a:cs typeface="Trebuchet MS"/>
              <a:sym typeface="Trebuchet MS"/>
            </a:endParaRPr>
          </a:p>
          <a:p>
            <a:pPr marL="342900" marR="0" lvl="0" indent="-341312" algn="l" rtl="0">
              <a:lnSpc>
                <a:spcPct val="100000"/>
              </a:lnSpc>
              <a:spcBef>
                <a:spcPts val="1000"/>
              </a:spcBef>
              <a:spcAft>
                <a:spcPts val="0"/>
              </a:spcAft>
              <a:buClr>
                <a:srgbClr val="90C226"/>
              </a:buClr>
              <a:buSzPts val="1600"/>
              <a:buFont typeface="Noto Sans Symbols"/>
              <a:buChar char="▶"/>
            </a:pPr>
            <a:r>
              <a:rPr lang="en-US" sz="2000" b="1" i="0" u="none">
                <a:solidFill>
                  <a:srgbClr val="404040"/>
                </a:solidFill>
                <a:latin typeface="Trebuchet MS"/>
                <a:ea typeface="Trebuchet MS"/>
                <a:cs typeface="Trebuchet MS"/>
                <a:sym typeface="Trebuchet MS"/>
              </a:rPr>
              <a:t>The  diseases  are mostly  on  leaves  and  on  stem  of  plant.  The  diseases  are  viral,  bacterial,  fungal,  diseases  due  to  insects,  rust, nematodes  etc.  on  plant.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a:t>Detailed Procedure </a:t>
            </a:r>
            <a:endParaRPr sz="3600" b="0" i="0" u="none" strike="noStrike" cap="none">
              <a:solidFill>
                <a:schemeClr val="accent1"/>
              </a:solidFill>
              <a:latin typeface="Trebuchet MS"/>
              <a:ea typeface="Trebuchet MS"/>
              <a:cs typeface="Trebuchet MS"/>
              <a:sym typeface="Trebuchet MS"/>
            </a:endParaRPr>
          </a:p>
        </p:txBody>
      </p:sp>
      <p:sp>
        <p:nvSpPr>
          <p:cNvPr id="256" name="Shape 256"/>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5000"/>
              </a:lnSpc>
              <a:spcBef>
                <a:spcPts val="0"/>
              </a:spcBef>
              <a:spcAft>
                <a:spcPts val="0"/>
              </a:spcAft>
              <a:buClr>
                <a:srgbClr val="3F3F3F"/>
              </a:buClr>
              <a:buSzPts val="1800"/>
              <a:buFont typeface="Trebuchet MS"/>
              <a:buChar char="▶"/>
            </a:pPr>
            <a:r>
              <a:rPr lang="en-US"/>
              <a:t>Enabling SSH on both Raspberry pi 3 and local host</a:t>
            </a:r>
            <a:endParaRPr/>
          </a:p>
          <a:p>
            <a:pPr marL="457200" marR="0" lvl="0" indent="-320040" algn="l" rtl="0">
              <a:lnSpc>
                <a:spcPct val="115000"/>
              </a:lnSpc>
              <a:spcBef>
                <a:spcPts val="0"/>
              </a:spcBef>
              <a:spcAft>
                <a:spcPts val="0"/>
              </a:spcAft>
              <a:buSzPts val="1440"/>
              <a:buChar char="▶"/>
            </a:pPr>
            <a:r>
              <a:rPr lang="en-US"/>
              <a:t>Taking picture of leaf by clicking on the icon ‘Send2pc’ on raspi Desktop</a:t>
            </a:r>
            <a:endParaRPr/>
          </a:p>
          <a:p>
            <a:pPr marL="457200" marR="0" lvl="0" indent="-320040" algn="l" rtl="0">
              <a:lnSpc>
                <a:spcPct val="115000"/>
              </a:lnSpc>
              <a:spcBef>
                <a:spcPts val="0"/>
              </a:spcBef>
              <a:spcAft>
                <a:spcPts val="0"/>
              </a:spcAft>
              <a:buSzPts val="1440"/>
              <a:buChar char="▶"/>
            </a:pPr>
            <a:r>
              <a:rPr lang="en-US"/>
              <a:t>Clicking this also copies same image instantly to the PC</a:t>
            </a:r>
            <a:endParaRPr/>
          </a:p>
          <a:p>
            <a:pPr marL="457200" marR="0" lvl="0" indent="-320040" algn="l" rtl="0">
              <a:lnSpc>
                <a:spcPct val="115000"/>
              </a:lnSpc>
              <a:spcBef>
                <a:spcPts val="0"/>
              </a:spcBef>
              <a:spcAft>
                <a:spcPts val="0"/>
              </a:spcAft>
              <a:buSzPts val="1440"/>
              <a:buChar char="▶"/>
            </a:pPr>
            <a:r>
              <a:rPr lang="en-US"/>
              <a:t>On PC, clicking on ‘start.sh’ file to execute the start procedure</a:t>
            </a:r>
            <a:endParaRPr/>
          </a:p>
          <a:p>
            <a:pPr marL="457200" marR="0" lvl="0" indent="-320040" algn="l" rtl="0">
              <a:lnSpc>
                <a:spcPct val="115000"/>
              </a:lnSpc>
              <a:spcBef>
                <a:spcPts val="0"/>
              </a:spcBef>
              <a:spcAft>
                <a:spcPts val="0"/>
              </a:spcAft>
              <a:buSzPts val="1440"/>
              <a:buChar char="▶"/>
            </a:pPr>
            <a:r>
              <a:rPr lang="en-US"/>
              <a:t>Now ‘START’ button will appear</a:t>
            </a:r>
            <a:endParaRPr/>
          </a:p>
          <a:p>
            <a:pPr marL="457200" marR="0" lvl="0" indent="-320040" algn="l" rtl="0">
              <a:lnSpc>
                <a:spcPct val="115000"/>
              </a:lnSpc>
              <a:spcBef>
                <a:spcPts val="0"/>
              </a:spcBef>
              <a:spcAft>
                <a:spcPts val="0"/>
              </a:spcAft>
              <a:buSzPts val="1440"/>
              <a:buChar char="▶"/>
            </a:pPr>
            <a:r>
              <a:rPr lang="en-US"/>
              <a:t>Clicking on that will opens a dialog box from which we select the recieved image </a:t>
            </a:r>
            <a:endParaRPr/>
          </a:p>
          <a:p>
            <a:pPr marL="457200" marR="0" lvl="0" indent="-320040" algn="l" rtl="0">
              <a:lnSpc>
                <a:spcPct val="115000"/>
              </a:lnSpc>
              <a:spcBef>
                <a:spcPts val="0"/>
              </a:spcBef>
              <a:spcAft>
                <a:spcPts val="0"/>
              </a:spcAft>
              <a:buSzPts val="1440"/>
              <a:buChar char="▶"/>
            </a:pPr>
            <a:r>
              <a:rPr lang="en-US"/>
              <a:t>Image gets processed by the loaded trained model ‘vgg_model_class5.h5’ and by loaded weightes ‘finetune_VGG_class5.h5’</a:t>
            </a:r>
            <a:endParaRPr/>
          </a:p>
          <a:p>
            <a:pPr marL="457200" marR="0" lvl="0" indent="-320040" algn="l" rtl="0">
              <a:lnSpc>
                <a:spcPct val="115000"/>
              </a:lnSpc>
              <a:spcBef>
                <a:spcPts val="0"/>
              </a:spcBef>
              <a:spcAft>
                <a:spcPts val="0"/>
              </a:spcAft>
              <a:buSzPts val="1440"/>
              <a:buChar char="▶"/>
            </a:pPr>
            <a:r>
              <a:rPr lang="en-US"/>
              <a:t>The output we recieve is the display of the image and name of the disease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Why Tomato </a:t>
            </a:r>
            <a:endParaRPr/>
          </a:p>
        </p:txBody>
      </p:sp>
      <p:sp>
        <p:nvSpPr>
          <p:cNvPr id="262" name="Shape 262"/>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600"/>
              <a:buFont typeface="Noto Sans Symbols"/>
              <a:buChar char="▶"/>
            </a:pPr>
            <a:r>
              <a:rPr lang="en-US" sz="2000" b="0" i="0" u="none">
                <a:solidFill>
                  <a:srgbClr val="404040"/>
                </a:solidFill>
                <a:latin typeface="Trebuchet MS"/>
                <a:ea typeface="Trebuchet MS"/>
                <a:cs typeface="Trebuchet MS"/>
                <a:sym typeface="Trebuchet MS"/>
              </a:rPr>
              <a:t>India is second largest tomato producer in world.</a:t>
            </a:r>
            <a:endParaRPr/>
          </a:p>
          <a:p>
            <a:pPr marL="342900" marR="0" lvl="0" indent="-241300" algn="l" rtl="0">
              <a:lnSpc>
                <a:spcPct val="100000"/>
              </a:lnSpc>
              <a:spcBef>
                <a:spcPts val="1000"/>
              </a:spcBef>
              <a:spcAft>
                <a:spcPts val="0"/>
              </a:spcAft>
              <a:buClr>
                <a:schemeClr val="accent1"/>
              </a:buClr>
              <a:buSzPts val="1600"/>
              <a:buFont typeface="Noto Sans Symbols"/>
              <a:buNone/>
            </a:pPr>
            <a:endParaRPr sz="2000" b="0" i="0" u="none">
              <a:solidFill>
                <a:srgbClr val="404040"/>
              </a:solidFill>
              <a:latin typeface="Trebuchet MS"/>
              <a:ea typeface="Trebuchet MS"/>
              <a:cs typeface="Trebuchet MS"/>
              <a:sym typeface="Trebuchet MS"/>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Trebuchet MS"/>
                <a:ea typeface="Trebuchet MS"/>
                <a:cs typeface="Trebuchet MS"/>
                <a:sym typeface="Trebuchet MS"/>
              </a:rPr>
              <a:t>Tomato is short duration and high yielding product.</a:t>
            </a:r>
            <a:endParaRPr/>
          </a:p>
          <a:p>
            <a:pPr marL="342900" marR="0" lvl="0" indent="-241300" algn="l" rtl="0">
              <a:lnSpc>
                <a:spcPct val="100000"/>
              </a:lnSpc>
              <a:spcBef>
                <a:spcPts val="1000"/>
              </a:spcBef>
              <a:spcAft>
                <a:spcPts val="0"/>
              </a:spcAft>
              <a:buClr>
                <a:schemeClr val="accent1"/>
              </a:buClr>
              <a:buSzPts val="1600"/>
              <a:buFont typeface="Noto Sans Symbols"/>
              <a:buNone/>
            </a:pPr>
            <a:endParaRPr sz="2000" b="0" i="0" u="none">
              <a:solidFill>
                <a:srgbClr val="404040"/>
              </a:solidFill>
              <a:latin typeface="Trebuchet MS"/>
              <a:ea typeface="Trebuchet MS"/>
              <a:cs typeface="Trebuchet MS"/>
              <a:sym typeface="Trebuchet MS"/>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Trebuchet MS"/>
                <a:ea typeface="Trebuchet MS"/>
                <a:cs typeface="Trebuchet MS"/>
                <a:sym typeface="Trebuchet MS"/>
              </a:rPr>
              <a:t>Suffers from many diseases.</a:t>
            </a:r>
            <a:endParaRPr/>
          </a:p>
          <a:p>
            <a:pPr marL="342900" marR="0" lvl="0" indent="-241300" algn="l" rtl="0">
              <a:lnSpc>
                <a:spcPct val="100000"/>
              </a:lnSpc>
              <a:spcBef>
                <a:spcPts val="1000"/>
              </a:spcBef>
              <a:spcAft>
                <a:spcPts val="0"/>
              </a:spcAft>
              <a:buClr>
                <a:schemeClr val="accent1"/>
              </a:buClr>
              <a:buSzPts val="1600"/>
              <a:buFont typeface="Noto Sans Symbols"/>
              <a:buNone/>
            </a:pPr>
            <a:endParaRPr sz="2000" b="0" i="0" u="none">
              <a:solidFill>
                <a:srgbClr val="404040"/>
              </a:solidFill>
              <a:latin typeface="Trebuchet MS"/>
              <a:ea typeface="Trebuchet MS"/>
              <a:cs typeface="Trebuchet MS"/>
              <a:sym typeface="Trebuchet MS"/>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Trebuchet MS"/>
                <a:ea typeface="Trebuchet MS"/>
                <a:cs typeface="Trebuchet MS"/>
                <a:sym typeface="Trebuchet MS"/>
              </a:rPr>
              <a:t>Large dataset is available.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677862" y="609600"/>
            <a:ext cx="8596200" cy="1320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Diseases we are recognizing :</a:t>
            </a:r>
            <a:endParaRPr/>
          </a:p>
        </p:txBody>
      </p:sp>
      <p:sp>
        <p:nvSpPr>
          <p:cNvPr id="268" name="Shape 268"/>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Bacterial</a:t>
            </a:r>
            <a:r>
              <a:rPr lang="en-US" sz="1800" b="0" i="0" u="none">
                <a:solidFill>
                  <a:srgbClr val="404040"/>
                </a:solidFill>
                <a:latin typeface="Trebuchet MS"/>
                <a:ea typeface="Trebuchet MS"/>
                <a:cs typeface="Trebuchet MS"/>
                <a:sym typeface="Trebuchet MS"/>
              </a:rPr>
              <a:t> </a:t>
            </a:r>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1" i="0" u="none">
                <a:solidFill>
                  <a:srgbClr val="404040"/>
                </a:solidFill>
                <a:latin typeface="Trebuchet MS"/>
                <a:ea typeface="Trebuchet MS"/>
                <a:cs typeface="Trebuchet MS"/>
                <a:sym typeface="Trebuchet MS"/>
              </a:rPr>
              <a:t>Copper fungicide spray</a:t>
            </a:r>
            <a:endParaRPr sz="1800" b="1" i="0" u="none">
              <a:solidFill>
                <a:srgbClr val="404040"/>
              </a:solidFill>
              <a:latin typeface="Trebuchet MS"/>
              <a:ea typeface="Trebuchet MS"/>
              <a:cs typeface="Trebuchet MS"/>
              <a:sym typeface="Trebuchet MS"/>
            </a:endParaRPr>
          </a:p>
          <a:p>
            <a:pPr marL="342900" marR="0" lvl="0" indent="-251459" algn="l" rtl="0">
              <a:spcBef>
                <a:spcPts val="1000"/>
              </a:spcBef>
              <a:spcAft>
                <a:spcPts val="0"/>
              </a:spcAft>
              <a:buClr>
                <a:schemeClr val="accent1"/>
              </a:buClr>
              <a:buSzPts val="1440"/>
              <a:buFont typeface="Noto Sans Symbols"/>
              <a:buNone/>
            </a:pPr>
            <a:endParaRPr sz="1800" b="1" i="0" u="none">
              <a:solidFill>
                <a:srgbClr val="404040"/>
              </a:solidFill>
              <a:latin typeface="Trebuchet MS"/>
              <a:ea typeface="Trebuchet MS"/>
              <a:cs typeface="Trebuchet MS"/>
              <a:sym typeface="Trebuchet MS"/>
            </a:endParaRPr>
          </a:p>
        </p:txBody>
      </p:sp>
      <p:pic>
        <p:nvPicPr>
          <p:cNvPr id="269" name="Shape 269"/>
          <p:cNvPicPr preferRelativeResize="0"/>
          <p:nvPr/>
        </p:nvPicPr>
        <p:blipFill rotWithShape="1">
          <a:blip r:embed="rId3">
            <a:alphaModFix/>
          </a:blip>
          <a:srcRect/>
          <a:stretch/>
        </p:blipFill>
        <p:spPr>
          <a:xfrm>
            <a:off x="4162425" y="1930400"/>
            <a:ext cx="2438400" cy="4552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719137" y="1260475"/>
            <a:ext cx="8596312" cy="38798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Blight </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Dithane M-45</a:t>
            </a:r>
            <a:endParaRPr/>
          </a:p>
          <a:p>
            <a:pPr marL="342900" marR="0" lvl="0" indent="-342900" algn="l" rtl="0">
              <a:lnSpc>
                <a:spcPct val="100000"/>
              </a:lnSpc>
              <a:spcBef>
                <a:spcPts val="1000"/>
              </a:spcBef>
              <a:spcAft>
                <a:spcPts val="0"/>
              </a:spcAft>
              <a:buClr>
                <a:schemeClr val="accent1"/>
              </a:buClr>
              <a:buSzPts val="1920"/>
              <a:buFont typeface="Noto Sans Symbols"/>
              <a:buNone/>
            </a:pPr>
            <a:r>
              <a:rPr lang="en-US" sz="2400" b="0" i="0" u="none">
                <a:solidFill>
                  <a:srgbClr val="404040"/>
                </a:solidFill>
                <a:latin typeface="Trebuchet MS"/>
                <a:ea typeface="Trebuchet MS"/>
                <a:cs typeface="Trebuchet MS"/>
                <a:sym typeface="Trebuchet MS"/>
              </a:rPr>
              <a:t>    fungicide </a:t>
            </a:r>
            <a:endParaRPr/>
          </a:p>
        </p:txBody>
      </p:sp>
      <p:pic>
        <p:nvPicPr>
          <p:cNvPr id="275" name="Shape 275"/>
          <p:cNvPicPr preferRelativeResize="0"/>
          <p:nvPr/>
        </p:nvPicPr>
        <p:blipFill rotWithShape="1">
          <a:blip r:embed="rId3">
            <a:alphaModFix/>
          </a:blip>
          <a:srcRect/>
          <a:stretch/>
        </p:blipFill>
        <p:spPr>
          <a:xfrm>
            <a:off x="4021137" y="1260475"/>
            <a:ext cx="2727325" cy="4937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35000" y="1343025"/>
            <a:ext cx="8597900" cy="38814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Mosaic</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No remedy </a:t>
            </a:r>
            <a:endParaRPr/>
          </a:p>
        </p:txBody>
      </p:sp>
      <p:pic>
        <p:nvPicPr>
          <p:cNvPr id="281" name="Shape 281"/>
          <p:cNvPicPr preferRelativeResize="0"/>
          <p:nvPr/>
        </p:nvPicPr>
        <p:blipFill rotWithShape="1">
          <a:blip r:embed="rId3">
            <a:alphaModFix/>
          </a:blip>
          <a:srcRect/>
          <a:stretch/>
        </p:blipFill>
        <p:spPr>
          <a:xfrm>
            <a:off x="3282950" y="1343025"/>
            <a:ext cx="3035300" cy="49323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704850" y="1260475"/>
            <a:ext cx="8596312" cy="38798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Septoria</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Maneb and </a:t>
            </a:r>
            <a:endParaRPr/>
          </a:p>
          <a:p>
            <a:pPr marL="342900" marR="0" lvl="0" indent="-342900" algn="l" rtl="0">
              <a:lnSpc>
                <a:spcPct val="100000"/>
              </a:lnSpc>
              <a:spcBef>
                <a:spcPts val="1000"/>
              </a:spcBef>
              <a:spcAft>
                <a:spcPts val="0"/>
              </a:spcAft>
              <a:buClr>
                <a:schemeClr val="accent1"/>
              </a:buClr>
              <a:buSzPts val="1920"/>
              <a:buFont typeface="Noto Sans Symbols"/>
              <a:buNone/>
            </a:pPr>
            <a:r>
              <a:rPr lang="en-US" sz="2400" b="0" i="0" u="none">
                <a:solidFill>
                  <a:srgbClr val="404040"/>
                </a:solidFill>
                <a:latin typeface="Trebuchet MS"/>
                <a:ea typeface="Trebuchet MS"/>
                <a:cs typeface="Trebuchet MS"/>
                <a:sym typeface="Trebuchet MS"/>
              </a:rPr>
              <a:t>   Chlorothalonil </a:t>
            </a:r>
            <a:endParaRPr/>
          </a:p>
          <a:p>
            <a:pPr marL="342900" marR="0" lvl="0" indent="-342900" algn="l" rtl="0">
              <a:lnSpc>
                <a:spcPct val="100000"/>
              </a:lnSpc>
              <a:spcBef>
                <a:spcPts val="1000"/>
              </a:spcBef>
              <a:spcAft>
                <a:spcPts val="0"/>
              </a:spcAft>
              <a:buClr>
                <a:schemeClr val="accent1"/>
              </a:buClr>
              <a:buSzPts val="1920"/>
              <a:buFont typeface="Noto Sans Symbols"/>
              <a:buNone/>
            </a:pPr>
            <a:r>
              <a:rPr lang="en-US" sz="2400" b="0" i="0" u="none">
                <a:solidFill>
                  <a:srgbClr val="404040"/>
                </a:solidFill>
                <a:latin typeface="Trebuchet MS"/>
                <a:ea typeface="Trebuchet MS"/>
                <a:cs typeface="Trebuchet MS"/>
                <a:sym typeface="Trebuchet MS"/>
              </a:rPr>
              <a:t>   fungicides</a:t>
            </a:r>
            <a:endParaRPr/>
          </a:p>
          <a:p>
            <a:pPr marL="342900" marR="0" lvl="0" indent="-220980" algn="l" rtl="0">
              <a:spcBef>
                <a:spcPts val="1000"/>
              </a:spcBef>
              <a:spcAft>
                <a:spcPts val="0"/>
              </a:spcAft>
              <a:buClr>
                <a:schemeClr val="accent1"/>
              </a:buClr>
              <a:buSzPts val="1920"/>
              <a:buFont typeface="Noto Sans Symbols"/>
              <a:buNone/>
            </a:pPr>
            <a:endParaRPr sz="2400" b="0" i="0" u="none">
              <a:solidFill>
                <a:srgbClr val="404040"/>
              </a:solidFill>
              <a:latin typeface="Trebuchet MS"/>
              <a:ea typeface="Trebuchet MS"/>
              <a:cs typeface="Trebuchet MS"/>
              <a:sym typeface="Trebuchet MS"/>
            </a:endParaRPr>
          </a:p>
        </p:txBody>
      </p:sp>
      <p:pic>
        <p:nvPicPr>
          <p:cNvPr id="287" name="Shape 287"/>
          <p:cNvPicPr preferRelativeResize="0"/>
          <p:nvPr/>
        </p:nvPicPr>
        <p:blipFill rotWithShape="1">
          <a:blip r:embed="rId3">
            <a:alphaModFix/>
          </a:blip>
          <a:srcRect/>
          <a:stretch/>
        </p:blipFill>
        <p:spPr>
          <a:xfrm>
            <a:off x="3851275" y="1404937"/>
            <a:ext cx="2827337" cy="4552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3600"/>
              <a:buFont typeface="Trebuchet MS"/>
              <a:buNone/>
            </a:pPr>
            <a:r>
              <a:rPr lang="en-US" sz="3600" b="1" i="0" u="none" strike="noStrike" cap="none">
                <a:solidFill>
                  <a:schemeClr val="accent1"/>
                </a:solidFill>
                <a:latin typeface="Trebuchet MS"/>
                <a:ea typeface="Trebuchet MS"/>
                <a:cs typeface="Trebuchet MS"/>
                <a:sym typeface="Trebuchet MS"/>
              </a:rPr>
              <a:t>USE </a:t>
            </a:r>
            <a:endParaRPr/>
          </a:p>
        </p:txBody>
      </p:sp>
      <p:sp>
        <p:nvSpPr>
          <p:cNvPr id="293" name="Shape 293"/>
          <p:cNvSpPr txBox="1">
            <a:spLocks noGrp="1"/>
          </p:cNvSpPr>
          <p:nvPr>
            <p:ph type="body" idx="1"/>
          </p:nvPr>
        </p:nvSpPr>
        <p:spPr>
          <a:xfrm>
            <a:off x="677862" y="2235200"/>
            <a:ext cx="8596312" cy="38798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400" b="1" i="0" u="none">
                <a:solidFill>
                  <a:srgbClr val="404040"/>
                </a:solidFill>
                <a:latin typeface="Trebuchet MS"/>
                <a:ea typeface="Trebuchet MS"/>
                <a:cs typeface="Trebuchet MS"/>
                <a:sym typeface="Trebuchet MS"/>
              </a:rPr>
              <a:t>Can be used to predict the disease early and precautions could be taken.</a:t>
            </a:r>
            <a:endParaRPr/>
          </a:p>
          <a:p>
            <a:pPr marL="342900" marR="0" lvl="0" indent="-220980" algn="l" rtl="0">
              <a:lnSpc>
                <a:spcPct val="100000"/>
              </a:lnSpc>
              <a:spcBef>
                <a:spcPts val="1000"/>
              </a:spcBef>
              <a:spcAft>
                <a:spcPts val="0"/>
              </a:spcAft>
              <a:buClr>
                <a:schemeClr val="accent1"/>
              </a:buClr>
              <a:buSzPts val="1920"/>
              <a:buFont typeface="Noto Sans Symbols"/>
              <a:buNone/>
            </a:pPr>
            <a:endParaRPr sz="2400" b="1" i="0" u="none">
              <a:solidFill>
                <a:srgbClr val="404040"/>
              </a:solidFill>
              <a:latin typeface="Trebuchet MS"/>
              <a:ea typeface="Trebuchet MS"/>
              <a:cs typeface="Trebuchet MS"/>
              <a:sym typeface="Trebuchet MS"/>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1" i="0" u="none">
                <a:solidFill>
                  <a:srgbClr val="404040"/>
                </a:solidFill>
                <a:latin typeface="Trebuchet MS"/>
                <a:ea typeface="Trebuchet MS"/>
                <a:cs typeface="Trebuchet MS"/>
                <a:sym typeface="Trebuchet MS"/>
              </a:rPr>
              <a:t>Can be used in whole farming industry.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a:t>FUTURE SCOPE</a:t>
            </a:r>
            <a:r>
              <a:rPr lang="en-US" sz="3600" b="0" i="0" u="none" strike="noStrike" cap="none">
                <a:solidFill>
                  <a:schemeClr val="accent1"/>
                </a:solidFill>
                <a:latin typeface="Trebuchet MS"/>
                <a:ea typeface="Trebuchet MS"/>
                <a:cs typeface="Trebuchet MS"/>
                <a:sym typeface="Trebuchet MS"/>
              </a:rPr>
              <a:t/>
            </a:r>
            <a:br>
              <a:rPr lang="en-US" sz="3600" b="0" i="0" u="none" strike="noStrike" cap="none">
                <a:solidFill>
                  <a:schemeClr val="accent1"/>
                </a:solidFill>
                <a:latin typeface="Trebuchet MS"/>
                <a:ea typeface="Trebuchet MS"/>
                <a:cs typeface="Trebuchet MS"/>
                <a:sym typeface="Trebuchet MS"/>
              </a:rPr>
            </a:br>
            <a:r>
              <a:rPr lang="en-US" sz="3600" b="0" i="0" u="none" strike="noStrike" cap="none">
                <a:solidFill>
                  <a:schemeClr val="accent1"/>
                </a:solidFill>
                <a:latin typeface="Trebuchet MS"/>
                <a:ea typeface="Trebuchet MS"/>
                <a:cs typeface="Trebuchet MS"/>
                <a:sym typeface="Trebuchet MS"/>
              </a:rPr>
              <a:t>	</a:t>
            </a:r>
            <a:endParaRPr/>
          </a:p>
        </p:txBody>
      </p:sp>
      <p:sp>
        <p:nvSpPr>
          <p:cNvPr id="299" name="Shape 299"/>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noAutofit/>
          </a:bodyPr>
          <a:lstStyle/>
          <a:p>
            <a:pPr marL="342900" marR="0" lvl="0" indent="-251459" algn="l" rtl="0">
              <a:lnSpc>
                <a:spcPct val="100000"/>
              </a:lnSpc>
              <a:spcBef>
                <a:spcPts val="1000"/>
              </a:spcBef>
              <a:spcAft>
                <a:spcPts val="0"/>
              </a:spcAft>
              <a:buClr>
                <a:schemeClr val="accent1"/>
              </a:buClr>
              <a:buSzPts val="1440"/>
              <a:buFont typeface="Noto Sans Symbols"/>
              <a:buNone/>
            </a:pPr>
            <a:r>
              <a:rPr lang="en-US">
                <a:solidFill>
                  <a:srgbClr val="404040"/>
                </a:solidFill>
              </a:rPr>
              <a:t>1.</a:t>
            </a:r>
            <a:r>
              <a:rPr lang="en-US" sz="2400">
                <a:solidFill>
                  <a:srgbClr val="080E14"/>
                </a:solidFill>
                <a:highlight>
                  <a:srgbClr val="FFFFFF"/>
                </a:highlight>
                <a:latin typeface="Times New Roman"/>
                <a:ea typeface="Times New Roman"/>
                <a:cs typeface="Times New Roman"/>
                <a:sym typeface="Times New Roman"/>
              </a:rPr>
              <a:t>Restricted for only one type of crop, but in future same idea can be implemented for various types.</a:t>
            </a:r>
            <a:endParaRPr sz="2400">
              <a:solidFill>
                <a:srgbClr val="404040"/>
              </a:solidFill>
            </a:endParaRPr>
          </a:p>
          <a:p>
            <a:pPr marL="342900" marR="0" lvl="0" indent="-251459" algn="l" rtl="0">
              <a:lnSpc>
                <a:spcPct val="100000"/>
              </a:lnSpc>
              <a:spcBef>
                <a:spcPts val="1000"/>
              </a:spcBef>
              <a:spcAft>
                <a:spcPts val="0"/>
              </a:spcAft>
              <a:buClr>
                <a:schemeClr val="accent1"/>
              </a:buClr>
              <a:buSzPts val="1440"/>
              <a:buFont typeface="Noto Sans Symbols"/>
              <a:buNone/>
            </a:pPr>
            <a:r>
              <a:rPr lang="en-US">
                <a:solidFill>
                  <a:srgbClr val="404040"/>
                </a:solidFill>
              </a:rPr>
              <a:t>2.</a:t>
            </a:r>
            <a:r>
              <a:rPr lang="en-US" sz="2400">
                <a:solidFill>
                  <a:srgbClr val="080E14"/>
                </a:solidFill>
                <a:highlight>
                  <a:srgbClr val="FFFFFF"/>
                </a:highlight>
                <a:latin typeface="Times New Roman"/>
                <a:ea typeface="Times New Roman"/>
                <a:cs typeface="Times New Roman"/>
                <a:sym typeface="Times New Roman"/>
              </a:rPr>
              <a:t>In future we can also look for characteristics of other parts of plant like stem,fruit or flower.</a:t>
            </a:r>
            <a:endParaRPr sz="2400">
              <a:solidFill>
                <a:srgbClr val="080E14"/>
              </a:solidFill>
              <a:highlight>
                <a:srgbClr val="FFFFFF"/>
              </a:highlight>
              <a:latin typeface="Times New Roman"/>
              <a:ea typeface="Times New Roman"/>
              <a:cs typeface="Times New Roman"/>
              <a:sym typeface="Times New Roman"/>
            </a:endParaRPr>
          </a:p>
          <a:p>
            <a:pPr marL="342900" marR="0" lvl="0" indent="-251459" algn="l" rtl="0">
              <a:lnSpc>
                <a:spcPct val="100000"/>
              </a:lnSpc>
              <a:spcBef>
                <a:spcPts val="1000"/>
              </a:spcBef>
              <a:spcAft>
                <a:spcPts val="0"/>
              </a:spcAft>
              <a:buClr>
                <a:schemeClr val="accent1"/>
              </a:buClr>
              <a:buSzPts val="1440"/>
              <a:buFont typeface="Noto Sans Symbols"/>
              <a:buNone/>
            </a:pPr>
            <a:r>
              <a:rPr lang="en-US" sz="2400">
                <a:solidFill>
                  <a:srgbClr val="080E14"/>
                </a:solidFill>
                <a:highlight>
                  <a:srgbClr val="FFFFFF"/>
                </a:highlight>
                <a:latin typeface="Times New Roman"/>
                <a:ea typeface="Times New Roman"/>
                <a:cs typeface="Times New Roman"/>
                <a:sym typeface="Times New Roman"/>
              </a:rPr>
              <a:t>3.</a:t>
            </a:r>
            <a:r>
              <a:rPr lang="en-US" sz="1200">
                <a:solidFill>
                  <a:srgbClr val="080E14"/>
                </a:solidFill>
                <a:highlight>
                  <a:srgbClr val="FFFFFF"/>
                </a:highlight>
                <a:latin typeface="Times New Roman"/>
                <a:ea typeface="Times New Roman"/>
                <a:cs typeface="Times New Roman"/>
                <a:sym typeface="Times New Roman"/>
              </a:rPr>
              <a:t> </a:t>
            </a:r>
            <a:r>
              <a:rPr lang="en-US" sz="2400">
                <a:solidFill>
                  <a:srgbClr val="080E14"/>
                </a:solidFill>
                <a:highlight>
                  <a:srgbClr val="FFFFFF"/>
                </a:highlight>
                <a:latin typeface="Times New Roman"/>
                <a:ea typeface="Times New Roman"/>
                <a:cs typeface="Times New Roman"/>
                <a:sym typeface="Times New Roman"/>
              </a:rPr>
              <a:t>Can also be performed with the help of satellite using IR images thus eliminating need of manual capturing of image.</a:t>
            </a:r>
            <a:endParaRPr sz="2400">
              <a:solidFill>
                <a:srgbClr val="080E1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677862" y="609600"/>
            <a:ext cx="8596200" cy="13209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CONCLUSION</a:t>
            </a:r>
            <a:endParaRPr/>
          </a:p>
        </p:txBody>
      </p:sp>
      <p:sp>
        <p:nvSpPr>
          <p:cNvPr id="305" name="Shape 305"/>
          <p:cNvSpPr txBox="1">
            <a:spLocks noGrp="1"/>
          </p:cNvSpPr>
          <p:nvPr>
            <p:ph type="body" idx="1"/>
          </p:nvPr>
        </p:nvSpPr>
        <p:spPr>
          <a:xfrm>
            <a:off x="677862" y="2160587"/>
            <a:ext cx="8596200" cy="3881400"/>
          </a:xfrm>
          <a:prstGeom prst="rect">
            <a:avLst/>
          </a:prstGeom>
        </p:spPr>
        <p:txBody>
          <a:bodyPr spcFirstLastPara="1" wrap="square" lIns="91425" tIns="45700" rIns="91425" bIns="45700" anchor="t" anchorCtr="0">
            <a:noAutofit/>
          </a:bodyPr>
          <a:lstStyle/>
          <a:p>
            <a:pPr marL="0" lvl="0" indent="0">
              <a:spcBef>
                <a:spcPts val="1000"/>
              </a:spcBef>
              <a:spcAft>
                <a:spcPts val="0"/>
              </a:spcAft>
              <a:buNone/>
            </a:pPr>
            <a:r>
              <a:rPr lang="en-US"/>
              <a:t>1.</a:t>
            </a:r>
            <a:r>
              <a:rPr lang="en-US" sz="2400">
                <a:solidFill>
                  <a:srgbClr val="080E14"/>
                </a:solidFill>
                <a:highlight>
                  <a:srgbClr val="FFFFFF"/>
                </a:highlight>
                <a:latin typeface="Times New Roman"/>
                <a:ea typeface="Times New Roman"/>
                <a:cs typeface="Times New Roman"/>
                <a:sym typeface="Times New Roman"/>
              </a:rPr>
              <a:t>CNN architecture was suggested to apply to tomato disease classification task.</a:t>
            </a:r>
            <a:endParaRPr sz="2400">
              <a:solidFill>
                <a:srgbClr val="080E14"/>
              </a:solidFill>
              <a:highlight>
                <a:srgbClr val="FFFFFF"/>
              </a:highlight>
              <a:latin typeface="Times New Roman"/>
              <a:ea typeface="Times New Roman"/>
              <a:cs typeface="Times New Roman"/>
              <a:sym typeface="Times New Roman"/>
            </a:endParaRPr>
          </a:p>
          <a:p>
            <a:pPr marL="0" lvl="0" indent="0">
              <a:spcBef>
                <a:spcPts val="1000"/>
              </a:spcBef>
              <a:spcAft>
                <a:spcPts val="0"/>
              </a:spcAft>
              <a:buNone/>
            </a:pPr>
            <a:r>
              <a:rPr lang="en-US" sz="2400">
                <a:solidFill>
                  <a:srgbClr val="080E14"/>
                </a:solidFill>
                <a:highlight>
                  <a:srgbClr val="FFFFFF"/>
                </a:highlight>
                <a:latin typeface="Times New Roman"/>
                <a:ea typeface="Times New Roman"/>
                <a:cs typeface="Times New Roman"/>
                <a:sym typeface="Times New Roman"/>
              </a:rPr>
              <a:t>2.The results also show that the proposed VGG networks works effectively and accurately.</a:t>
            </a:r>
            <a:endParaRPr sz="2400">
              <a:solidFill>
                <a:srgbClr val="080E14"/>
              </a:solidFill>
              <a:highlight>
                <a:srgbClr val="FFFFFF"/>
              </a:highlight>
              <a:latin typeface="Times New Roman"/>
              <a:ea typeface="Times New Roman"/>
              <a:cs typeface="Times New Roman"/>
              <a:sym typeface="Times New Roman"/>
            </a:endParaRPr>
          </a:p>
          <a:p>
            <a:pPr marL="0" lvl="0" indent="0">
              <a:spcBef>
                <a:spcPts val="1000"/>
              </a:spcBef>
              <a:spcAft>
                <a:spcPts val="0"/>
              </a:spcAft>
              <a:buNone/>
            </a:pPr>
            <a:r>
              <a:rPr lang="en-US" sz="2400">
                <a:solidFill>
                  <a:srgbClr val="080E14"/>
                </a:solidFill>
                <a:highlight>
                  <a:srgbClr val="FFFFFF"/>
                </a:highlight>
                <a:latin typeface="Times New Roman"/>
                <a:ea typeface="Times New Roman"/>
                <a:cs typeface="Times New Roman"/>
                <a:sym typeface="Times New Roman"/>
              </a:rPr>
              <a:t>3.Our proposed system will make a significant contribution to the agriculture research area.</a:t>
            </a:r>
            <a:endParaRPr sz="2400">
              <a:solidFill>
                <a:srgbClr val="080E14"/>
              </a:solidFill>
              <a:highlight>
                <a:srgbClr val="FFFFFF"/>
              </a:highlight>
              <a:latin typeface="Times New Roman"/>
              <a:ea typeface="Times New Roman"/>
              <a:cs typeface="Times New Roman"/>
              <a:sym typeface="Times New Roman"/>
            </a:endParaRPr>
          </a:p>
          <a:p>
            <a:pPr marL="0" lvl="0" indent="0">
              <a:spcBef>
                <a:spcPts val="1000"/>
              </a:spcBef>
              <a:spcAft>
                <a:spcPts val="0"/>
              </a:spcAft>
              <a:buNone/>
            </a:pPr>
            <a:r>
              <a:rPr lang="en-US" sz="2400">
                <a:solidFill>
                  <a:srgbClr val="080E14"/>
                </a:solidFill>
                <a:highlight>
                  <a:srgbClr val="FFFFFF"/>
                </a:highlight>
                <a:latin typeface="Times New Roman"/>
                <a:ea typeface="Times New Roman"/>
                <a:cs typeface="Times New Roman"/>
                <a:sym typeface="Times New Roman"/>
              </a:rPr>
              <a:t>4.Promising application will be to extend the idea of diseases and pest recognition to other crops.</a:t>
            </a:r>
            <a:endParaRPr sz="2400">
              <a:solidFill>
                <a:schemeClr val="dk1"/>
              </a:solidFill>
              <a:latin typeface="Times New Roman"/>
              <a:ea typeface="Times New Roman"/>
              <a:cs typeface="Times New Roman"/>
              <a:sym typeface="Times New Roman"/>
            </a:endParaRPr>
          </a:p>
          <a:p>
            <a:pPr marL="0" lvl="0" indent="0">
              <a:spcBef>
                <a:spcPts val="1000"/>
              </a:spcBef>
              <a:spcAft>
                <a:spcPts val="0"/>
              </a:spcAft>
              <a:buNone/>
            </a:pPr>
            <a:endParaRPr sz="2400">
              <a:solidFill>
                <a:srgbClr val="080E1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677862" y="228600"/>
            <a:ext cx="8596200" cy="13209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REFERENCES</a:t>
            </a:r>
            <a:endParaRPr/>
          </a:p>
        </p:txBody>
      </p:sp>
      <p:sp>
        <p:nvSpPr>
          <p:cNvPr id="311" name="Shape 311"/>
          <p:cNvSpPr txBox="1">
            <a:spLocks noGrp="1"/>
          </p:cNvSpPr>
          <p:nvPr>
            <p:ph type="body" idx="1"/>
          </p:nvPr>
        </p:nvSpPr>
        <p:spPr>
          <a:xfrm>
            <a:off x="677850" y="1241725"/>
            <a:ext cx="9637500" cy="5278500"/>
          </a:xfrm>
          <a:prstGeom prst="rect">
            <a:avLst/>
          </a:prstGeom>
        </p:spPr>
        <p:txBody>
          <a:bodyPr spcFirstLastPara="1" wrap="square" lIns="91425" tIns="45700" rIns="91425" bIns="45700" anchor="t" anchorCtr="0">
            <a:noAutofit/>
          </a:bodyPr>
          <a:lstStyle/>
          <a:p>
            <a:pPr marL="0" lvl="0" indent="0" rtl="0">
              <a:lnSpc>
                <a:spcPct val="115000"/>
              </a:lnSpc>
              <a:spcBef>
                <a:spcPts val="500"/>
              </a:spcBef>
              <a:spcAft>
                <a:spcPts val="0"/>
              </a:spcAft>
              <a:buClr>
                <a:schemeClr val="dk1"/>
              </a:buClr>
              <a:buSzPts val="1100"/>
              <a:buFont typeface="Arial"/>
              <a:buNone/>
            </a:pPr>
            <a:r>
              <a:rPr lang="en-US" sz="1900" b="1">
                <a:solidFill>
                  <a:srgbClr val="080E14"/>
                </a:solidFill>
                <a:highlight>
                  <a:srgbClr val="FFFFFF"/>
                </a:highlight>
                <a:latin typeface="Times New Roman"/>
                <a:ea typeface="Times New Roman"/>
                <a:cs typeface="Times New Roman"/>
                <a:sym typeface="Times New Roman"/>
              </a:rPr>
              <a:t>1.</a:t>
            </a:r>
            <a:r>
              <a:rPr lang="en-US" sz="1900">
                <a:solidFill>
                  <a:schemeClr val="dk1"/>
                </a:solidFill>
                <a:latin typeface="Times New Roman"/>
                <a:ea typeface="Times New Roman"/>
                <a:cs typeface="Times New Roman"/>
                <a:sym typeface="Times New Roman"/>
              </a:rPr>
              <a:t> Aakanksha Rastogi, Ritika Arora, Shanu Sharma, “Leaf Disease Detection and Grading using Computer Vision Technology &amp;Fuzzy Logic,” presented at the 2nd International Conference on Signal Processing and Integrated Networks (SPIN), IEEE, 2015, pp. 500–505.</a:t>
            </a:r>
            <a:endParaRPr sz="1900" b="1">
              <a:solidFill>
                <a:srgbClr val="080E14"/>
              </a:solidFill>
              <a:highlight>
                <a:srgbClr val="FFFFFF"/>
              </a:highlight>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n-US" sz="1900" b="1">
                <a:solidFill>
                  <a:srgbClr val="080E14"/>
                </a:solidFill>
                <a:highlight>
                  <a:srgbClr val="FFFFFF"/>
                </a:highlight>
                <a:latin typeface="Times New Roman"/>
                <a:ea typeface="Times New Roman"/>
                <a:cs typeface="Times New Roman"/>
                <a:sym typeface="Times New Roman"/>
              </a:rPr>
              <a:t>2.</a:t>
            </a:r>
            <a:r>
              <a:rPr lang="en-US" sz="1900">
                <a:solidFill>
                  <a:schemeClr val="dk1"/>
                </a:solidFill>
                <a:latin typeface="Times New Roman"/>
                <a:ea typeface="Times New Roman"/>
                <a:cs typeface="Times New Roman"/>
                <a:sym typeface="Times New Roman"/>
              </a:rPr>
              <a:t> . Garima Tripathi, Jagruti Save, “AN IMAGE PROCESSING AND NEURAL NETWORK BASED APPROACH FOR DETECTION AND CLASSIFICATION OF PLANT LEAF DISEASES,” Int. J. Comput. Eng. Technol. IJCET, vol. 6, no. 4, pp. 14–20, Apr. 2015.</a:t>
            </a:r>
            <a:endParaRPr sz="19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3. S. Arivazhagan, R. Newlin Shebiah, S. Ananthi, S. Vishnu Varthini, “Detection of unhealthy region of plant leaves and classification of plant leaf diseases using texture features,” Agric Eng Int CIGR J., vol. 15, no. 1, pp. 211–217, Mar. 2013.</a:t>
            </a:r>
            <a:endParaRPr sz="19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4. K. Muthukannan, P. Latha, R. PonSelvi and P. Nisha, “CLASSIFICATION OF DISEASED PLANT LEAVES USING NEURAL NETW ORK ALGORITHMS,” ARPN J. Eng. Appl. Sci., vol. 10, no. 4, pp. 1913–1918, Mar. 2015.</a:t>
            </a:r>
            <a:endParaRPr sz="19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5. H. Al-Hiary, S. Bani-Ah Mad, M. Reyalat, M. Braik And Z. A Lrahamneh, Fast And Accurate Detection And Classification Of Plant Diseases, IJCA, 2011, 17(1), 31-38, IEEE-2010</a:t>
            </a:r>
            <a:endParaRPr sz="1900">
              <a:solidFill>
                <a:schemeClr val="dk1"/>
              </a:solidFill>
              <a:latin typeface="Times New Roman"/>
              <a:ea typeface="Times New Roman"/>
              <a:cs typeface="Times New Roman"/>
              <a:sym typeface="Times New Roman"/>
            </a:endParaRPr>
          </a:p>
          <a:p>
            <a:pPr marL="0" lvl="0" indent="0">
              <a:lnSpc>
                <a:spcPct val="115000"/>
              </a:lnSpc>
              <a:spcBef>
                <a:spcPts val="1000"/>
              </a:spcBef>
              <a:spcAft>
                <a:spcPts val="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0C226"/>
              </a:buClr>
              <a:buSzPts val="3600"/>
              <a:buFont typeface="Trebuchet MS"/>
              <a:buNone/>
            </a:pPr>
            <a:r>
              <a:rPr lang="en-US" sz="3600" b="1" i="0" u="none">
                <a:solidFill>
                  <a:srgbClr val="90C226"/>
                </a:solidFill>
                <a:latin typeface="Trebuchet MS"/>
                <a:ea typeface="Trebuchet MS"/>
                <a:cs typeface="Trebuchet MS"/>
                <a:sym typeface="Trebuchet MS"/>
              </a:rPr>
              <a:t>OBJECTCIVE</a:t>
            </a:r>
            <a:r>
              <a:rPr lang="en-US" sz="3600" b="0" i="0" u="none">
                <a:solidFill>
                  <a:srgbClr val="90C226"/>
                </a:solidFill>
                <a:latin typeface="Trebuchet MS"/>
                <a:ea typeface="Trebuchet MS"/>
                <a:cs typeface="Trebuchet MS"/>
                <a:sym typeface="Trebuchet MS"/>
              </a:rPr>
              <a:t> </a:t>
            </a:r>
            <a:endParaRPr/>
          </a:p>
        </p:txBody>
      </p:sp>
      <p:sp>
        <p:nvSpPr>
          <p:cNvPr id="146" name="Shape 146"/>
          <p:cNvSpPr txBox="1"/>
          <p:nvPr/>
        </p:nvSpPr>
        <p:spPr>
          <a:xfrm>
            <a:off x="1123950" y="1439862"/>
            <a:ext cx="8596312" cy="3879850"/>
          </a:xfrm>
          <a:prstGeom prst="rect">
            <a:avLst/>
          </a:prstGeom>
          <a:noFill/>
          <a:ln>
            <a:noFill/>
          </a:ln>
        </p:spPr>
        <p:txBody>
          <a:bodyPr spcFirstLastPara="1" wrap="square" lIns="91425" tIns="45700" rIns="91425" bIns="45700" anchor="t" anchorCtr="0">
            <a:noAutofit/>
          </a:bodyPr>
          <a:lstStyle/>
          <a:p>
            <a:pPr marL="342900" marR="0" lvl="0" indent="-341312" algn="l" rtl="0">
              <a:lnSpc>
                <a:spcPct val="100000"/>
              </a:lnSpc>
              <a:spcBef>
                <a:spcPts val="0"/>
              </a:spcBef>
              <a:spcAft>
                <a:spcPts val="0"/>
              </a:spcAft>
              <a:buClr>
                <a:srgbClr val="90C226"/>
              </a:buClr>
              <a:buSzPts val="1600"/>
              <a:buFont typeface="Noto Sans Symbols"/>
              <a:buChar char="▶"/>
            </a:pPr>
            <a:r>
              <a:rPr lang="en-US" sz="2000" b="1" i="0" u="none">
                <a:solidFill>
                  <a:srgbClr val="404040"/>
                </a:solidFill>
                <a:latin typeface="Trebuchet MS"/>
                <a:ea typeface="Trebuchet MS"/>
                <a:cs typeface="Trebuchet MS"/>
                <a:sym typeface="Trebuchet MS"/>
              </a:rPr>
              <a:t>P</a:t>
            </a:r>
            <a:r>
              <a:rPr lang="en-US" sz="2400" b="1" i="0" u="none">
                <a:solidFill>
                  <a:srgbClr val="404040"/>
                </a:solidFill>
                <a:latin typeface="Trebuchet MS"/>
                <a:ea typeface="Trebuchet MS"/>
                <a:cs typeface="Trebuchet MS"/>
                <a:sym typeface="Trebuchet MS"/>
              </a:rPr>
              <a:t>lant disease is detected with the help of image processing .</a:t>
            </a:r>
            <a:endParaRPr sz="2400" b="0" i="0" u="none">
              <a:solidFill>
                <a:srgbClr val="404040"/>
              </a:solidFill>
              <a:latin typeface="Trebuchet MS"/>
              <a:ea typeface="Trebuchet MS"/>
              <a:cs typeface="Trebuchet MS"/>
              <a:sym typeface="Trebuchet MS"/>
            </a:endParaRPr>
          </a:p>
          <a:p>
            <a:pPr marL="342900" marR="0" lvl="0" indent="-341312" algn="l" rtl="0">
              <a:lnSpc>
                <a:spcPct val="100000"/>
              </a:lnSpc>
              <a:spcBef>
                <a:spcPts val="1000"/>
              </a:spcBef>
              <a:spcAft>
                <a:spcPts val="0"/>
              </a:spcAft>
              <a:buClr>
                <a:srgbClr val="90C226"/>
              </a:buClr>
              <a:buSzPts val="1920"/>
              <a:buFont typeface="Noto Sans Symbols"/>
              <a:buChar char="▶"/>
            </a:pPr>
            <a:r>
              <a:rPr lang="en-US" sz="2400" b="1" i="0" u="none">
                <a:solidFill>
                  <a:srgbClr val="404040"/>
                </a:solidFill>
                <a:latin typeface="Trebuchet MS"/>
                <a:ea typeface="Trebuchet MS"/>
                <a:cs typeface="Trebuchet MS"/>
                <a:sym typeface="Trebuchet MS"/>
              </a:rPr>
              <a:t>Features will be fetched from the diseased plant image and will be used as a data.</a:t>
            </a:r>
            <a:endParaRPr sz="2400" b="0" i="0" u="none">
              <a:solidFill>
                <a:srgbClr val="404040"/>
              </a:solidFill>
              <a:latin typeface="Trebuchet MS"/>
              <a:ea typeface="Trebuchet MS"/>
              <a:cs typeface="Trebuchet MS"/>
              <a:sym typeface="Trebuchet MS"/>
            </a:endParaRPr>
          </a:p>
          <a:p>
            <a:pPr marL="342900" marR="0" lvl="0" indent="-341312" algn="l" rtl="0">
              <a:lnSpc>
                <a:spcPct val="100000"/>
              </a:lnSpc>
              <a:spcBef>
                <a:spcPts val="1000"/>
              </a:spcBef>
              <a:spcAft>
                <a:spcPts val="0"/>
              </a:spcAft>
              <a:buClr>
                <a:srgbClr val="90C226"/>
              </a:buClr>
              <a:buSzPts val="1920"/>
              <a:buFont typeface="Noto Sans Symbols"/>
              <a:buChar char="▶"/>
            </a:pPr>
            <a:r>
              <a:rPr lang="en-US" sz="2400" b="1" i="0" u="none">
                <a:solidFill>
                  <a:srgbClr val="404040"/>
                </a:solidFill>
                <a:latin typeface="Trebuchet MS"/>
                <a:ea typeface="Trebuchet MS"/>
                <a:cs typeface="Trebuchet MS"/>
                <a:sym typeface="Trebuchet MS"/>
              </a:rPr>
              <a:t> Algorithm will be trained using machine learning for further feature detection of fresh image .</a:t>
            </a:r>
            <a:endParaRPr sz="2400" b="0" i="0" u="none">
              <a:solidFill>
                <a:srgbClr val="404040"/>
              </a:solidFill>
              <a:latin typeface="Trebuchet MS"/>
              <a:ea typeface="Trebuchet MS"/>
              <a:cs typeface="Trebuchet MS"/>
              <a:sym typeface="Trebuchet MS"/>
            </a:endParaRPr>
          </a:p>
          <a:p>
            <a:pPr marL="342900" marR="0" lvl="0" indent="-341312" algn="l" rtl="0">
              <a:lnSpc>
                <a:spcPct val="100000"/>
              </a:lnSpc>
              <a:spcBef>
                <a:spcPts val="1000"/>
              </a:spcBef>
              <a:spcAft>
                <a:spcPts val="0"/>
              </a:spcAft>
              <a:buClr>
                <a:srgbClr val="90C226"/>
              </a:buClr>
              <a:buSzPts val="1920"/>
              <a:buFont typeface="Noto Sans Symbols"/>
              <a:buChar char="▶"/>
            </a:pPr>
            <a:r>
              <a:rPr lang="en-US" sz="2400" b="1" i="0" u="none">
                <a:solidFill>
                  <a:srgbClr val="404040"/>
                </a:solidFill>
                <a:latin typeface="Trebuchet MS"/>
                <a:ea typeface="Trebuchet MS"/>
                <a:cs typeface="Trebuchet MS"/>
                <a:sym typeface="Trebuchet MS"/>
              </a:rPr>
              <a:t>Digital image process has terribly important role in agriculture field. it's widely accustomed  observe  the  crop  disease  with  high  accuracy.</a:t>
            </a:r>
            <a:endParaRPr sz="2400" b="0" i="0" u="none">
              <a:solidFill>
                <a:srgbClr val="40404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2400" b="0" i="0" u="none">
              <a:solidFill>
                <a:srgbClr val="404040"/>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p:nvPr/>
        </p:nvSpPr>
        <p:spPr>
          <a:xfrm>
            <a:off x="711400" y="704200"/>
            <a:ext cx="7484100" cy="52074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5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6. Sanjeev S. Sannakki, Vijay S Rajpurohit, V. B. Nargund and Pallavi Kulkarni, “Diagnosis and Classification of Grape Leaf Diseases using Neural Networks”, International Conference Communications and Networking Technologies IEEE, 2013.</a:t>
            </a:r>
            <a:endParaRPr sz="19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7. Digital Image Processing Textbook(3rd Edition)Aug 31, 2007by Rafael C. Gonzalez and Richard E. Woods.</a:t>
            </a:r>
            <a:endParaRPr sz="19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8. Hands-On Machine Learning with Scikit-Learn and TensorFlow: Concepts, Tools, and Techniques to Build Intelligent Systems 1st Edition</a:t>
            </a:r>
            <a:endParaRPr sz="19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9. </a:t>
            </a:r>
            <a:r>
              <a:rPr lang="en-US" sz="1900" u="sng">
                <a:solidFill>
                  <a:srgbClr val="0000FF"/>
                </a:solidFill>
                <a:latin typeface="Times New Roman"/>
                <a:ea typeface="Times New Roman"/>
                <a:cs typeface="Times New Roman"/>
                <a:sym typeface="Times New Roman"/>
                <a:hlinkClick r:id="rId3"/>
              </a:rPr>
              <a:t>https://keras.io/applications/#vgg16</a:t>
            </a:r>
            <a:endParaRPr sz="19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10. </a:t>
            </a:r>
            <a:r>
              <a:rPr lang="en-US" sz="1900" u="sng">
                <a:solidFill>
                  <a:srgbClr val="0000FF"/>
                </a:solidFill>
                <a:latin typeface="Times New Roman"/>
                <a:ea typeface="Times New Roman"/>
                <a:cs typeface="Times New Roman"/>
                <a:sym typeface="Times New Roman"/>
                <a:hlinkClick r:id="rId4"/>
              </a:rPr>
              <a:t>https://www.raspberrypi.org/</a:t>
            </a:r>
            <a:endParaRPr sz="19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11. </a:t>
            </a:r>
            <a:r>
              <a:rPr lang="en-US" sz="1900" u="sng">
                <a:solidFill>
                  <a:srgbClr val="0000FF"/>
                </a:solidFill>
                <a:latin typeface="Times New Roman"/>
                <a:ea typeface="Times New Roman"/>
                <a:cs typeface="Times New Roman"/>
                <a:sym typeface="Times New Roman"/>
                <a:hlinkClick r:id="rId5"/>
              </a:rPr>
              <a:t>https://www.coursera.org/learn/machine-learning</a:t>
            </a:r>
            <a:endParaRPr sz="1900">
              <a:solidFill>
                <a:schemeClr val="dk1"/>
              </a:solidFill>
              <a:latin typeface="Times New Roman"/>
              <a:ea typeface="Times New Roman"/>
              <a:cs typeface="Times New Roman"/>
              <a:sym typeface="Times New Roman"/>
            </a:endParaRPr>
          </a:p>
          <a:p>
            <a:pPr marL="0" lvl="0" indent="0" rtl="0">
              <a:lnSpc>
                <a:spcPct val="115000"/>
              </a:lnSpc>
              <a:spcBef>
                <a:spcPts val="1000"/>
              </a:spcBef>
              <a:spcAft>
                <a:spcPts val="0"/>
              </a:spcAft>
              <a:buClr>
                <a:schemeClr val="dk1"/>
              </a:buClr>
              <a:buSzPts val="1100"/>
              <a:buFont typeface="Arial"/>
              <a:buNone/>
            </a:pPr>
            <a:endParaRPr sz="1900">
              <a:solidFill>
                <a:srgbClr val="3F3F3F"/>
              </a:solidFill>
              <a:latin typeface="Trebuchet MS"/>
              <a:ea typeface="Trebuchet MS"/>
              <a:cs typeface="Trebuchet MS"/>
              <a:sym typeface="Trebuchet MS"/>
            </a:endParaRPr>
          </a:p>
          <a:p>
            <a:pPr marL="0" lvl="0" indent="0">
              <a:lnSpc>
                <a:spcPct val="115000"/>
              </a:lnSpc>
              <a:spcBef>
                <a:spcPts val="0"/>
              </a:spcBef>
              <a:spcAft>
                <a:spcPts val="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Shape 321"/>
          <p:cNvPicPr preferRelativeResize="0">
            <a:picLocks noGrp="1"/>
          </p:cNvPicPr>
          <p:nvPr>
            <p:ph type="body" idx="1"/>
          </p:nvPr>
        </p:nvPicPr>
        <p:blipFill rotWithShape="1">
          <a:blip r:embed="rId3">
            <a:alphaModFix/>
          </a:blip>
          <a:srcRect/>
          <a:stretch/>
        </p:blipFill>
        <p:spPr>
          <a:xfrm>
            <a:off x="817562" y="2243137"/>
            <a:ext cx="4502150" cy="4130675"/>
          </a:xfrm>
          <a:prstGeom prst="rect">
            <a:avLst/>
          </a:prstGeom>
          <a:noFill/>
          <a:ln>
            <a:noFill/>
          </a:ln>
        </p:spPr>
      </p:pic>
      <p:sp>
        <p:nvSpPr>
          <p:cNvPr id="322" name="Shape 322"/>
          <p:cNvSpPr txBox="1"/>
          <p:nvPr/>
        </p:nvSpPr>
        <p:spPr>
          <a:xfrm>
            <a:off x="3408362" y="346075"/>
            <a:ext cx="4391025" cy="5857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3200"/>
              <a:buFont typeface="Trebuchet MS"/>
              <a:buNone/>
            </a:pPr>
            <a:r>
              <a:rPr lang="en-US" sz="3200" b="1" i="0" u="none">
                <a:solidFill>
                  <a:schemeClr val="accent2"/>
                </a:solidFill>
                <a:latin typeface="Trebuchet MS"/>
                <a:ea typeface="Trebuchet MS"/>
                <a:cs typeface="Trebuchet MS"/>
                <a:sym typeface="Trebuchet MS"/>
              </a:rPr>
              <a:t>THANK YOU</a:t>
            </a:r>
            <a:endParaRPr/>
          </a:p>
        </p:txBody>
      </p:sp>
      <p:pic>
        <p:nvPicPr>
          <p:cNvPr id="323" name="Shape 323"/>
          <p:cNvPicPr preferRelativeResize="0"/>
          <p:nvPr/>
        </p:nvPicPr>
        <p:blipFill rotWithShape="1">
          <a:blip r:embed="rId4">
            <a:alphaModFix/>
          </a:blip>
          <a:srcRect/>
          <a:stretch/>
        </p:blipFill>
        <p:spPr>
          <a:xfrm>
            <a:off x="5603875" y="2201862"/>
            <a:ext cx="4762500" cy="41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Literature </a:t>
            </a:r>
            <a:r>
              <a:rPr lang="en-US"/>
              <a:t>R</a:t>
            </a:r>
            <a:r>
              <a:rPr lang="en-US" sz="3600" b="0" i="0" u="none" strike="noStrike" cap="none">
                <a:solidFill>
                  <a:schemeClr val="accent1"/>
                </a:solidFill>
                <a:latin typeface="Trebuchet MS"/>
                <a:ea typeface="Trebuchet MS"/>
                <a:cs typeface="Trebuchet MS"/>
                <a:sym typeface="Trebuchet MS"/>
              </a:rPr>
              <a:t>eview </a:t>
            </a:r>
            <a:endParaRPr/>
          </a:p>
        </p:txBody>
      </p:sp>
      <p:sp>
        <p:nvSpPr>
          <p:cNvPr id="152" name="Shape 152"/>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noAutofit/>
          </a:bodyPr>
          <a:lstStyle/>
          <a:p>
            <a:pPr marL="342900" marR="0" lvl="0" indent="-403860" algn="l" rtl="0">
              <a:lnSpc>
                <a:spcPct val="100000"/>
              </a:lnSpc>
              <a:spcBef>
                <a:spcPts val="0"/>
              </a:spcBef>
              <a:spcAft>
                <a:spcPts val="0"/>
              </a:spcAft>
              <a:buClr>
                <a:schemeClr val="accent1"/>
              </a:buClr>
              <a:buSzPts val="2400"/>
              <a:buFont typeface="Noto Sans Symbols"/>
              <a:buChar char="▶"/>
            </a:pPr>
            <a:r>
              <a:rPr lang="en-US" sz="2400" b="1" i="0" u="none" strike="noStrike" cap="none">
                <a:solidFill>
                  <a:srgbClr val="404040"/>
                </a:solidFill>
              </a:rPr>
              <a:t>Fruits and leaves disease monitoring by app </a:t>
            </a:r>
            <a:r>
              <a:rPr lang="en-US" sz="2400" b="1" i="0" u="none" strike="noStrike" cap="none">
                <a:solidFill>
                  <a:srgbClr val="404040"/>
                </a:solidFill>
                <a:latin typeface="Trebuchet MS"/>
                <a:ea typeface="Trebuchet MS"/>
                <a:cs typeface="Trebuchet MS"/>
                <a:sym typeface="Trebuchet MS"/>
              </a:rPr>
              <a:t>plantix</a:t>
            </a:r>
            <a:r>
              <a:rPr lang="en-US" sz="2400" b="1" i="0" u="none" strike="noStrike" cap="none">
                <a:solidFill>
                  <a:srgbClr val="404040"/>
                </a:solidFill>
              </a:rPr>
              <a:t> using machine learning.</a:t>
            </a:r>
            <a:endParaRPr sz="2400" b="1"/>
          </a:p>
          <a:p>
            <a:pPr marL="342900" marR="0" lvl="0" indent="-251459" algn="l" rtl="0">
              <a:lnSpc>
                <a:spcPct val="100000"/>
              </a:lnSpc>
              <a:spcBef>
                <a:spcPts val="1000"/>
              </a:spcBef>
              <a:spcAft>
                <a:spcPts val="0"/>
              </a:spcAft>
              <a:buClr>
                <a:schemeClr val="accent1"/>
              </a:buClr>
              <a:buSzPts val="1440"/>
              <a:buFont typeface="Noto Sans Symbols"/>
              <a:buNone/>
            </a:pPr>
            <a:endParaRPr sz="2400" b="1" i="0" u="none" strike="noStrike" cap="none">
              <a:solidFill>
                <a:srgbClr val="404040"/>
              </a:solidFill>
            </a:endParaRPr>
          </a:p>
          <a:p>
            <a:pPr marL="342900" marR="0" lvl="0" indent="-403860" algn="l" rtl="0">
              <a:lnSpc>
                <a:spcPct val="100000"/>
              </a:lnSpc>
              <a:spcBef>
                <a:spcPts val="1000"/>
              </a:spcBef>
              <a:spcAft>
                <a:spcPts val="0"/>
              </a:spcAft>
              <a:buClr>
                <a:schemeClr val="accent1"/>
              </a:buClr>
              <a:buSzPts val="2400"/>
              <a:buFont typeface="Noto Sans Symbols"/>
              <a:buChar char="▶"/>
            </a:pPr>
            <a:r>
              <a:rPr lang="en-US" sz="2400" b="1" i="0" u="none" strike="noStrike" cap="none">
                <a:solidFill>
                  <a:srgbClr val="404040"/>
                </a:solidFill>
              </a:rPr>
              <a:t>Plant disease detection by uploading image on website </a:t>
            </a:r>
            <a:r>
              <a:rPr lang="en-US" sz="2400" b="1" i="0" u="none" strike="noStrike" cap="none">
                <a:solidFill>
                  <a:srgbClr val="404040"/>
                </a:solidFill>
                <a:latin typeface="Trebuchet MS"/>
                <a:ea typeface="Trebuchet MS"/>
                <a:cs typeface="Trebuchet MS"/>
                <a:sym typeface="Trebuchet MS"/>
              </a:rPr>
              <a:t>GreenR</a:t>
            </a:r>
            <a:r>
              <a:rPr lang="en-US" sz="2400" b="1" i="0" u="none" strike="noStrike" cap="none">
                <a:solidFill>
                  <a:srgbClr val="404040"/>
                </a:solidFill>
              </a:rPr>
              <a:t>.</a:t>
            </a:r>
            <a:endParaRPr sz="2400" b="1"/>
          </a:p>
          <a:p>
            <a:pPr marL="0" marR="0" lvl="0" indent="0" algn="l" rtl="0">
              <a:lnSpc>
                <a:spcPct val="100000"/>
              </a:lnSpc>
              <a:spcBef>
                <a:spcPts val="1000"/>
              </a:spcBef>
              <a:spcAft>
                <a:spcPts val="0"/>
              </a:spcAft>
              <a:buNone/>
            </a:pPr>
            <a:endParaRPr sz="2400" b="1">
              <a:solidFill>
                <a:srgbClr val="404040"/>
              </a:solidFill>
            </a:endParaRPr>
          </a:p>
          <a:p>
            <a:pPr marL="342900" marR="0" lvl="0" indent="-403860" algn="l" rtl="0">
              <a:lnSpc>
                <a:spcPct val="100000"/>
              </a:lnSpc>
              <a:spcBef>
                <a:spcPts val="1000"/>
              </a:spcBef>
              <a:spcAft>
                <a:spcPts val="0"/>
              </a:spcAft>
              <a:buClr>
                <a:schemeClr val="accent1"/>
              </a:buClr>
              <a:buSzPts val="2400"/>
              <a:buFont typeface="Noto Sans Symbols"/>
              <a:buChar char="▶"/>
            </a:pPr>
            <a:r>
              <a:rPr lang="en-US" sz="2400" b="1" i="0" u="none" strike="noStrike" cap="none">
                <a:solidFill>
                  <a:srgbClr val="404040"/>
                </a:solidFill>
              </a:rPr>
              <a:t> KNN, SVM and ANN Based Classification of Plant Diseases </a:t>
            </a: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Different methods </a:t>
            </a:r>
            <a:endParaRPr/>
          </a:p>
        </p:txBody>
      </p:sp>
      <p:sp>
        <p:nvSpPr>
          <p:cNvPr id="158" name="Shape 158"/>
          <p:cNvSpPr txBox="1">
            <a:spLocks noGrp="1"/>
          </p:cNvSpPr>
          <p:nvPr>
            <p:ph type="body" idx="1"/>
          </p:nvPr>
        </p:nvSpPr>
        <p:spPr>
          <a:xfrm>
            <a:off x="677862" y="1930400"/>
            <a:ext cx="8596312" cy="38814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Neural network with back propagation</a:t>
            </a:r>
            <a:r>
              <a:rPr lang="en-US" sz="2400">
                <a:solidFill>
                  <a:srgbClr val="404040"/>
                </a:solidFill>
              </a:rPr>
              <a:t> </a:t>
            </a:r>
            <a:r>
              <a:rPr lang="en-US" sz="2400" b="0" i="0" u="none">
                <a:solidFill>
                  <a:srgbClr val="404040"/>
                </a:solidFill>
                <a:latin typeface="Trebuchet MS"/>
                <a:ea typeface="Trebuchet MS"/>
                <a:cs typeface="Trebuchet MS"/>
                <a:sym typeface="Trebuchet MS"/>
              </a:rPr>
              <a:t>supervised data</a:t>
            </a:r>
            <a:endParaRPr sz="2400">
              <a:solidFill>
                <a:srgbClr val="404040"/>
              </a:solidFill>
            </a:endParaRPr>
          </a:p>
          <a:p>
            <a:pPr marL="0" marR="0" lvl="0" indent="0" algn="l" rtl="0">
              <a:lnSpc>
                <a:spcPct val="100000"/>
              </a:lnSpc>
              <a:spcBef>
                <a:spcPts val="0"/>
              </a:spcBef>
              <a:spcAft>
                <a:spcPts val="0"/>
              </a:spcAft>
              <a:buNone/>
            </a:pPr>
            <a:endParaRPr sz="2400">
              <a:solidFill>
                <a:srgbClr val="404040"/>
              </a:solidFill>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Support vector machine(SVM)</a:t>
            </a:r>
            <a:endParaRPr/>
          </a:p>
          <a:p>
            <a:pPr marL="342900" marR="0" lvl="0" indent="-342900" algn="l" rtl="0">
              <a:lnSpc>
                <a:spcPct val="100000"/>
              </a:lnSpc>
              <a:spcBef>
                <a:spcPts val="1000"/>
              </a:spcBef>
              <a:spcAft>
                <a:spcPts val="0"/>
              </a:spcAft>
              <a:buClr>
                <a:schemeClr val="accent1"/>
              </a:buClr>
              <a:buSzPts val="1920"/>
              <a:buFont typeface="Noto Sans Symbols"/>
              <a:buNone/>
            </a:pPr>
            <a:r>
              <a:rPr lang="en-US" sz="2400" b="0" i="0" u="none">
                <a:solidFill>
                  <a:srgbClr val="404040"/>
                </a:solidFill>
                <a:latin typeface="Trebuchet MS"/>
                <a:ea typeface="Trebuchet MS"/>
                <a:cs typeface="Trebuchet MS"/>
                <a:sym typeface="Trebuchet MS"/>
              </a:rPr>
              <a:t>     Supervised learning algorithm for classification</a:t>
            </a:r>
            <a:endParaRPr sz="2400" b="0" i="0" u="none">
              <a:solidFill>
                <a:srgbClr val="404040"/>
              </a:solidFill>
              <a:latin typeface="Trebuchet MS"/>
              <a:ea typeface="Trebuchet MS"/>
              <a:cs typeface="Trebuchet MS"/>
              <a:sym typeface="Trebuchet MS"/>
            </a:endParaRPr>
          </a:p>
          <a:p>
            <a:pPr marL="342900" marR="0" lvl="0" indent="-342900" algn="l" rtl="0">
              <a:lnSpc>
                <a:spcPct val="100000"/>
              </a:lnSpc>
              <a:spcBef>
                <a:spcPts val="1000"/>
              </a:spcBef>
              <a:spcAft>
                <a:spcPts val="0"/>
              </a:spcAft>
              <a:buClr>
                <a:schemeClr val="accent1"/>
              </a:buClr>
              <a:buSzPts val="1920"/>
              <a:buFont typeface="Noto Sans Symbols"/>
              <a:buNone/>
            </a:pPr>
            <a:r>
              <a:rPr lang="en-US" sz="2400" b="0" i="0" u="none">
                <a:solidFill>
                  <a:srgbClr val="404040"/>
                </a:solidFill>
                <a:latin typeface="Trebuchet MS"/>
                <a:ea typeface="Trebuchet MS"/>
                <a:cs typeface="Trebuchet MS"/>
                <a:sym typeface="Trebuchet MS"/>
              </a:rPr>
              <a:t> </a:t>
            </a:r>
            <a:endParaRPr/>
          </a:p>
          <a:p>
            <a:pPr marL="342900" marR="0" lvl="0" indent="-342900" algn="l" rtl="0">
              <a:lnSpc>
                <a:spcPct val="100000"/>
              </a:lnSpc>
              <a:spcBef>
                <a:spcPts val="1000"/>
              </a:spcBef>
              <a:spcAft>
                <a:spcPts val="0"/>
              </a:spcAft>
              <a:buClr>
                <a:schemeClr val="accent1"/>
              </a:buClr>
              <a:buSzPts val="1920"/>
              <a:buFont typeface="Noto Sans Symbols"/>
              <a:buChar char="▶"/>
            </a:pPr>
            <a:r>
              <a:rPr lang="en-US" sz="2400" b="0" i="0" u="none">
                <a:solidFill>
                  <a:srgbClr val="404040"/>
                </a:solidFill>
                <a:latin typeface="Trebuchet MS"/>
                <a:ea typeface="Trebuchet MS"/>
                <a:cs typeface="Trebuchet MS"/>
                <a:sym typeface="Trebuchet MS"/>
              </a:rPr>
              <a:t>CNN(Convolutional neural network)</a:t>
            </a:r>
            <a:endParaRPr/>
          </a:p>
          <a:p>
            <a:pPr marL="342900" marR="0" lvl="0" indent="-342900" algn="l" rtl="0">
              <a:lnSpc>
                <a:spcPct val="100000"/>
              </a:lnSpc>
              <a:spcBef>
                <a:spcPts val="1000"/>
              </a:spcBef>
              <a:spcAft>
                <a:spcPts val="0"/>
              </a:spcAft>
              <a:buClr>
                <a:schemeClr val="accent1"/>
              </a:buClr>
              <a:buSzPts val="1920"/>
              <a:buFont typeface="Noto Sans Symbols"/>
              <a:buNone/>
            </a:pPr>
            <a:r>
              <a:rPr lang="en-US" sz="2400" b="0" i="0" u="none">
                <a:solidFill>
                  <a:srgbClr val="404040"/>
                </a:solidFill>
                <a:latin typeface="Trebuchet MS"/>
                <a:ea typeface="Trebuchet MS"/>
                <a:cs typeface="Trebuchet MS"/>
                <a:sym typeface="Trebuchet MS"/>
              </a:rPr>
              <a:t>         Using many convolution layers.</a:t>
            </a:r>
            <a:endParaRPr/>
          </a:p>
          <a:p>
            <a:pPr marL="342900" marR="0" lvl="0" indent="-251459" algn="l" rtl="0">
              <a:lnSpc>
                <a:spcPct val="100000"/>
              </a:lnSpc>
              <a:spcBef>
                <a:spcPts val="1000"/>
              </a:spcBef>
              <a:spcAft>
                <a:spcPts val="0"/>
              </a:spcAft>
              <a:buClr>
                <a:schemeClr val="accent1"/>
              </a:buClr>
              <a:buSzPts val="1440"/>
              <a:buFont typeface="Noto Sans Symbols"/>
              <a:buNone/>
            </a:pPr>
            <a:endParaRPr sz="1800" b="0" i="0" u="none">
              <a:solidFill>
                <a:srgbClr val="404040"/>
              </a:solidFill>
              <a:latin typeface="Trebuchet MS"/>
              <a:ea typeface="Trebuchet MS"/>
              <a:cs typeface="Trebuchet MS"/>
              <a:sym typeface="Trebuchet MS"/>
            </a:endParaRPr>
          </a:p>
          <a:p>
            <a:pPr marL="342900" marR="0" lvl="0" indent="-251459" algn="l" rtl="0">
              <a:spcBef>
                <a:spcPts val="1000"/>
              </a:spcBef>
              <a:spcAft>
                <a:spcPts val="0"/>
              </a:spcAft>
              <a:buClr>
                <a:schemeClr val="accent1"/>
              </a:buClr>
              <a:buSzPts val="1440"/>
              <a:buFont typeface="Noto Sans Symbols"/>
              <a:buNone/>
            </a:pPr>
            <a:endParaRPr sz="1800" b="0" i="0" u="none">
              <a:solidFill>
                <a:srgbClr val="40404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3600"/>
              <a:buFont typeface="Trebuchet MS"/>
              <a:buNone/>
            </a:pPr>
            <a:r>
              <a:rPr lang="en-US" sz="3600" b="1" i="0" u="none" strike="noStrike" cap="none">
                <a:solidFill>
                  <a:schemeClr val="accent1"/>
                </a:solidFill>
                <a:latin typeface="Trebuchet MS"/>
                <a:ea typeface="Trebuchet MS"/>
                <a:cs typeface="Trebuchet MS"/>
                <a:sym typeface="Trebuchet MS"/>
              </a:rPr>
              <a:t>PROCESS STEPS </a:t>
            </a:r>
            <a:endParaRPr/>
          </a:p>
        </p:txBody>
      </p:sp>
      <p:sp>
        <p:nvSpPr>
          <p:cNvPr id="164" name="Shape 164"/>
          <p:cNvSpPr txBox="1">
            <a:spLocks noGrp="1"/>
          </p:cNvSpPr>
          <p:nvPr>
            <p:ph type="body" idx="1"/>
          </p:nvPr>
        </p:nvSpPr>
        <p:spPr>
          <a:xfrm>
            <a:off x="677862" y="1428750"/>
            <a:ext cx="8596312" cy="4792662"/>
          </a:xfrm>
          <a:prstGeom prst="rect">
            <a:avLst/>
          </a:prstGeom>
          <a:noFill/>
          <a:ln>
            <a:noFill/>
          </a:ln>
        </p:spPr>
        <p:txBody>
          <a:bodyPr spcFirstLastPara="1" wrap="square" lIns="91425" tIns="45700" rIns="91425" bIns="45700" anchor="t" anchorCtr="0">
            <a:noAutofit/>
          </a:bodyPr>
          <a:lstStyle/>
          <a:p>
            <a:pPr marL="342900" marR="0" lvl="0" indent="-251459" algn="l" rtl="0">
              <a:lnSpc>
                <a:spcPct val="90000"/>
              </a:lnSpc>
              <a:spcBef>
                <a:spcPts val="0"/>
              </a:spcBef>
              <a:spcAft>
                <a:spcPts val="0"/>
              </a:spcAft>
              <a:buClr>
                <a:schemeClr val="accent1"/>
              </a:buClr>
              <a:buSzPts val="1440"/>
              <a:buFont typeface="Noto Sans Symbols"/>
              <a:buNone/>
            </a:pPr>
            <a:endParaRPr sz="1800" b="1" i="0" u="none" strike="noStrike" cap="none">
              <a:solidFill>
                <a:srgbClr val="404040"/>
              </a:solidFill>
            </a:endParaRPr>
          </a:p>
          <a:p>
            <a:pPr marL="342900" marR="0" lvl="0" indent="-342900" algn="l" rtl="0">
              <a:lnSpc>
                <a:spcPct val="90000"/>
              </a:lnSpc>
              <a:spcBef>
                <a:spcPts val="1000"/>
              </a:spcBef>
              <a:spcAft>
                <a:spcPts val="0"/>
              </a:spcAft>
              <a:buClr>
                <a:schemeClr val="accent1"/>
              </a:buClr>
              <a:buSzPts val="1920"/>
              <a:buFont typeface="Noto Sans Symbols"/>
              <a:buChar char="▶"/>
            </a:pPr>
            <a:r>
              <a:rPr lang="en-US" sz="2400" b="1" i="0" u="none" strike="noStrike" cap="none">
                <a:solidFill>
                  <a:srgbClr val="404040"/>
                </a:solidFill>
                <a:latin typeface="Trebuchet MS"/>
                <a:ea typeface="Trebuchet MS"/>
                <a:cs typeface="Trebuchet MS"/>
                <a:sym typeface="Trebuchet MS"/>
              </a:rPr>
              <a:t>Image data</a:t>
            </a:r>
            <a:endParaRPr b="1"/>
          </a:p>
          <a:p>
            <a:pPr marL="342900" marR="0" lvl="0" indent="-220980" algn="l" rtl="0">
              <a:lnSpc>
                <a:spcPct val="90000"/>
              </a:lnSpc>
              <a:spcBef>
                <a:spcPts val="1000"/>
              </a:spcBef>
              <a:spcAft>
                <a:spcPts val="0"/>
              </a:spcAft>
              <a:buClr>
                <a:schemeClr val="accent1"/>
              </a:buClr>
              <a:buSzPts val="1920"/>
              <a:buFont typeface="Noto Sans Symbols"/>
              <a:buNone/>
            </a:pPr>
            <a:endParaRPr sz="2400" b="1" i="0" u="none" strike="noStrike" cap="none">
              <a:solidFill>
                <a:srgbClr val="404040"/>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ts val="1920"/>
              <a:buFont typeface="Noto Sans Symbols"/>
              <a:buChar char="▶"/>
            </a:pPr>
            <a:r>
              <a:rPr lang="en-US" sz="2400" b="1" i="0" u="none" strike="noStrike" cap="none">
                <a:solidFill>
                  <a:srgbClr val="404040"/>
                </a:solidFill>
                <a:latin typeface="Trebuchet MS"/>
                <a:ea typeface="Trebuchet MS"/>
                <a:cs typeface="Trebuchet MS"/>
                <a:sym typeface="Trebuchet MS"/>
              </a:rPr>
              <a:t>Image preprocessing</a:t>
            </a:r>
            <a:endParaRPr b="1"/>
          </a:p>
          <a:p>
            <a:pPr marL="342900" marR="0" lvl="0" indent="-220980" algn="l" rtl="0">
              <a:lnSpc>
                <a:spcPct val="90000"/>
              </a:lnSpc>
              <a:spcBef>
                <a:spcPts val="1000"/>
              </a:spcBef>
              <a:spcAft>
                <a:spcPts val="0"/>
              </a:spcAft>
              <a:buClr>
                <a:schemeClr val="accent1"/>
              </a:buClr>
              <a:buSzPts val="1920"/>
              <a:buFont typeface="Noto Sans Symbols"/>
              <a:buNone/>
            </a:pPr>
            <a:endParaRPr sz="2400" b="1" i="0" u="none" strike="noStrike" cap="none">
              <a:solidFill>
                <a:srgbClr val="404040"/>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ts val="1920"/>
              <a:buFont typeface="Noto Sans Symbols"/>
              <a:buChar char="▶"/>
            </a:pPr>
            <a:r>
              <a:rPr lang="en-US" sz="2400" b="1" i="0" u="none" strike="noStrike" cap="none">
                <a:solidFill>
                  <a:srgbClr val="404040"/>
                </a:solidFill>
                <a:latin typeface="Trebuchet MS"/>
                <a:ea typeface="Trebuchet MS"/>
                <a:cs typeface="Trebuchet MS"/>
                <a:sym typeface="Trebuchet MS"/>
              </a:rPr>
              <a:t>Designing Architecture </a:t>
            </a:r>
            <a:endParaRPr b="1"/>
          </a:p>
          <a:p>
            <a:pPr marL="342900" marR="0" lvl="0" indent="-220980" algn="l" rtl="0">
              <a:lnSpc>
                <a:spcPct val="90000"/>
              </a:lnSpc>
              <a:spcBef>
                <a:spcPts val="1000"/>
              </a:spcBef>
              <a:spcAft>
                <a:spcPts val="0"/>
              </a:spcAft>
              <a:buClr>
                <a:schemeClr val="accent1"/>
              </a:buClr>
              <a:buSzPts val="1920"/>
              <a:buFont typeface="Noto Sans Symbols"/>
              <a:buNone/>
            </a:pPr>
            <a:endParaRPr sz="2400" b="1" i="0" u="none" strike="noStrike" cap="none">
              <a:solidFill>
                <a:srgbClr val="404040"/>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ts val="1920"/>
              <a:buFont typeface="Noto Sans Symbols"/>
              <a:buChar char="▶"/>
            </a:pPr>
            <a:r>
              <a:rPr lang="en-US" sz="2400" b="1" i="0" u="none" strike="noStrike" cap="none">
                <a:solidFill>
                  <a:srgbClr val="404040"/>
                </a:solidFill>
                <a:latin typeface="Trebuchet MS"/>
                <a:ea typeface="Trebuchet MS"/>
                <a:cs typeface="Trebuchet MS"/>
                <a:sym typeface="Trebuchet MS"/>
              </a:rPr>
              <a:t>Training the architecture  </a:t>
            </a:r>
            <a:endParaRPr b="1"/>
          </a:p>
          <a:p>
            <a:pPr marL="342900" marR="0" lvl="0" indent="-220980" algn="l" rtl="0">
              <a:lnSpc>
                <a:spcPct val="90000"/>
              </a:lnSpc>
              <a:spcBef>
                <a:spcPts val="1000"/>
              </a:spcBef>
              <a:spcAft>
                <a:spcPts val="0"/>
              </a:spcAft>
              <a:buClr>
                <a:schemeClr val="accent1"/>
              </a:buClr>
              <a:buSzPts val="1920"/>
              <a:buFont typeface="Noto Sans Symbols"/>
              <a:buNone/>
            </a:pPr>
            <a:endParaRPr sz="2400" b="1" i="0" u="none" strike="noStrike" cap="none">
              <a:solidFill>
                <a:srgbClr val="404040"/>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ts val="1920"/>
              <a:buFont typeface="Noto Sans Symbols"/>
              <a:buChar char="▶"/>
            </a:pPr>
            <a:r>
              <a:rPr lang="en-US" sz="2400" b="1" i="0" u="none" strike="noStrike" cap="none">
                <a:solidFill>
                  <a:srgbClr val="404040"/>
                </a:solidFill>
                <a:latin typeface="Trebuchet MS"/>
                <a:ea typeface="Trebuchet MS"/>
                <a:cs typeface="Trebuchet MS"/>
                <a:sym typeface="Trebuchet MS"/>
              </a:rPr>
              <a:t>Detection and classification of plant disease.   </a:t>
            </a:r>
            <a:endParaRPr b="1"/>
          </a:p>
          <a:p>
            <a:pPr marL="342900" marR="0" lvl="0" indent="-220980" algn="l" rtl="0">
              <a:spcBef>
                <a:spcPts val="1000"/>
              </a:spcBef>
              <a:spcAft>
                <a:spcPts val="0"/>
              </a:spcAft>
              <a:buClr>
                <a:schemeClr val="accent1"/>
              </a:buClr>
              <a:buSzPts val="1920"/>
              <a:buFont typeface="Noto Sans Symbols"/>
              <a:buNone/>
            </a:pPr>
            <a:endParaRPr sz="2400" b="1" i="0" u="none">
              <a:solidFill>
                <a:srgbClr val="40404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About CNN </a:t>
            </a:r>
            <a:endParaRPr/>
          </a:p>
        </p:txBody>
      </p:sp>
      <p:pic>
        <p:nvPicPr>
          <p:cNvPr id="170" name="Shape 170"/>
          <p:cNvPicPr preferRelativeResize="0">
            <a:picLocks noGrp="1"/>
          </p:cNvPicPr>
          <p:nvPr>
            <p:ph type="body" idx="1"/>
          </p:nvPr>
        </p:nvPicPr>
        <p:blipFill rotWithShape="1">
          <a:blip r:embed="rId3">
            <a:alphaModFix/>
          </a:blip>
          <a:srcRect/>
          <a:stretch/>
        </p:blipFill>
        <p:spPr>
          <a:xfrm>
            <a:off x="677862" y="2249487"/>
            <a:ext cx="8596312" cy="29003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77862" y="609600"/>
            <a:ext cx="8596200" cy="13209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Why CNN ?</a:t>
            </a:r>
            <a:endParaRPr/>
          </a:p>
        </p:txBody>
      </p:sp>
      <p:sp>
        <p:nvSpPr>
          <p:cNvPr id="176" name="Shape 176"/>
          <p:cNvSpPr txBox="1">
            <a:spLocks noGrp="1"/>
          </p:cNvSpPr>
          <p:nvPr>
            <p:ph type="body" idx="1"/>
          </p:nvPr>
        </p:nvSpPr>
        <p:spPr>
          <a:xfrm>
            <a:off x="677862" y="2160587"/>
            <a:ext cx="8596200" cy="3881400"/>
          </a:xfrm>
          <a:prstGeom prst="rect">
            <a:avLst/>
          </a:prstGeom>
        </p:spPr>
        <p:txBody>
          <a:bodyPr spcFirstLastPara="1" wrap="square" lIns="91425" tIns="45700" rIns="91425" bIns="45700" anchor="t" anchorCtr="0">
            <a:noAutofit/>
          </a:bodyPr>
          <a:lstStyle/>
          <a:p>
            <a:pPr marL="457200" lvl="0" indent="-381000" rtl="0">
              <a:spcBef>
                <a:spcPts val="1000"/>
              </a:spcBef>
              <a:spcAft>
                <a:spcPts val="0"/>
              </a:spcAft>
              <a:buClr>
                <a:schemeClr val="dk1"/>
              </a:buClr>
              <a:buSzPts val="2400"/>
              <a:buFont typeface="Arial"/>
              <a:buChar char="▶"/>
            </a:pPr>
            <a:r>
              <a:rPr lang="en-US" sz="2400" b="1">
                <a:solidFill>
                  <a:schemeClr val="dk1"/>
                </a:solidFill>
                <a:latin typeface="Arial"/>
                <a:ea typeface="Arial"/>
                <a:cs typeface="Arial"/>
                <a:sym typeface="Arial"/>
              </a:rPr>
              <a:t>No explicit need of image processing</a:t>
            </a:r>
            <a:endParaRPr sz="2400" b="1">
              <a:solidFill>
                <a:schemeClr val="dk1"/>
              </a:solidFill>
              <a:latin typeface="Arial"/>
              <a:ea typeface="Arial"/>
              <a:cs typeface="Arial"/>
              <a:sym typeface="Arial"/>
            </a:endParaRPr>
          </a:p>
          <a:p>
            <a:pPr marL="0" lvl="0" indent="0" rtl="0">
              <a:spcBef>
                <a:spcPts val="1000"/>
              </a:spcBef>
              <a:spcAft>
                <a:spcPts val="0"/>
              </a:spcAft>
              <a:buNone/>
            </a:pPr>
            <a:endParaRPr sz="2400" b="1">
              <a:solidFill>
                <a:schemeClr val="dk1"/>
              </a:solidFill>
              <a:latin typeface="Arial"/>
              <a:ea typeface="Arial"/>
              <a:cs typeface="Arial"/>
              <a:sym typeface="Arial"/>
            </a:endParaRPr>
          </a:p>
          <a:p>
            <a:pPr marL="457200" lvl="0" indent="-381000" rtl="0">
              <a:spcBef>
                <a:spcPts val="1000"/>
              </a:spcBef>
              <a:spcAft>
                <a:spcPts val="0"/>
              </a:spcAft>
              <a:buClr>
                <a:schemeClr val="dk1"/>
              </a:buClr>
              <a:buSzPts val="2400"/>
              <a:buFont typeface="Arial"/>
              <a:buChar char="▶"/>
            </a:pPr>
            <a:r>
              <a:rPr lang="en-US" sz="2400" b="1">
                <a:solidFill>
                  <a:schemeClr val="dk1"/>
                </a:solidFill>
                <a:latin typeface="Arial"/>
                <a:ea typeface="Arial"/>
                <a:cs typeface="Arial"/>
                <a:sym typeface="Arial"/>
              </a:rPr>
              <a:t>Ruggedness to shifts and distortion in the image</a:t>
            </a:r>
            <a:endParaRPr sz="2400" b="1">
              <a:solidFill>
                <a:schemeClr val="dk1"/>
              </a:solidFill>
              <a:latin typeface="Arial"/>
              <a:ea typeface="Arial"/>
              <a:cs typeface="Arial"/>
              <a:sym typeface="Arial"/>
            </a:endParaRPr>
          </a:p>
          <a:p>
            <a:pPr marL="0" lvl="0" indent="0" rtl="0">
              <a:spcBef>
                <a:spcPts val="1000"/>
              </a:spcBef>
              <a:spcAft>
                <a:spcPts val="0"/>
              </a:spcAft>
              <a:buNone/>
            </a:pPr>
            <a:endParaRPr sz="2400" b="1">
              <a:solidFill>
                <a:schemeClr val="dk1"/>
              </a:solidFill>
              <a:latin typeface="Arial"/>
              <a:ea typeface="Arial"/>
              <a:cs typeface="Arial"/>
              <a:sym typeface="Arial"/>
            </a:endParaRPr>
          </a:p>
          <a:p>
            <a:pPr marL="457200" lvl="0" indent="-381000" rtl="0">
              <a:spcBef>
                <a:spcPts val="1000"/>
              </a:spcBef>
              <a:spcAft>
                <a:spcPts val="0"/>
              </a:spcAft>
              <a:buClr>
                <a:schemeClr val="dk1"/>
              </a:buClr>
              <a:buSzPts val="2400"/>
              <a:buFont typeface="Arial"/>
              <a:buChar char="▶"/>
            </a:pPr>
            <a:r>
              <a:rPr lang="en-US" sz="2400" b="1">
                <a:solidFill>
                  <a:schemeClr val="dk1"/>
                </a:solidFill>
                <a:latin typeface="Arial"/>
                <a:ea typeface="Arial"/>
                <a:cs typeface="Arial"/>
                <a:sym typeface="Arial"/>
              </a:rPr>
              <a:t>Easier and better training</a:t>
            </a:r>
            <a:endParaRPr sz="2400" b="1">
              <a:solidFill>
                <a:schemeClr val="dk1"/>
              </a:solidFill>
              <a:latin typeface="Arial"/>
              <a:ea typeface="Arial"/>
              <a:cs typeface="Arial"/>
              <a:sym typeface="Arial"/>
            </a:endParaRPr>
          </a:p>
          <a:p>
            <a:pPr marL="0" lvl="0" indent="0" rtl="0">
              <a:spcBef>
                <a:spcPts val="1000"/>
              </a:spcBef>
              <a:spcAft>
                <a:spcPts val="0"/>
              </a:spcAft>
              <a:buNone/>
            </a:pPr>
            <a:endParaRPr sz="2400" b="1">
              <a:solidFill>
                <a:schemeClr val="dk1"/>
              </a:solidFill>
              <a:latin typeface="Arial"/>
              <a:ea typeface="Arial"/>
              <a:cs typeface="Arial"/>
              <a:sym typeface="Arial"/>
            </a:endParaRPr>
          </a:p>
          <a:p>
            <a:pPr marL="457200" lvl="0" indent="-381000" rtl="0">
              <a:spcBef>
                <a:spcPts val="1000"/>
              </a:spcBef>
              <a:spcAft>
                <a:spcPts val="0"/>
              </a:spcAft>
              <a:buClr>
                <a:schemeClr val="dk1"/>
              </a:buClr>
              <a:buSzPts val="2400"/>
              <a:buFont typeface="Arial"/>
              <a:buChar char="▶"/>
            </a:pPr>
            <a:r>
              <a:rPr lang="en-US" sz="2400" b="1">
                <a:solidFill>
                  <a:schemeClr val="dk1"/>
                </a:solidFill>
                <a:latin typeface="Arial"/>
                <a:ea typeface="Arial"/>
                <a:cs typeface="Arial"/>
                <a:sym typeface="Arial"/>
              </a:rPr>
              <a:t>Highly flexible for any data set</a:t>
            </a:r>
            <a:endParaRPr sz="2400" b="1">
              <a:solidFill>
                <a:schemeClr val="dk1"/>
              </a:solidFill>
              <a:latin typeface="Arial"/>
              <a:ea typeface="Arial"/>
              <a:cs typeface="Arial"/>
              <a:sym typeface="Arial"/>
            </a:endParaRPr>
          </a:p>
          <a:p>
            <a:pPr marL="0" lvl="0" indent="0">
              <a:spcBef>
                <a:spcPts val="1000"/>
              </a:spcBef>
              <a:spcAft>
                <a:spcPts val="0"/>
              </a:spcAft>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77862" y="609600"/>
            <a:ext cx="8596312" cy="132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3600"/>
              <a:buFont typeface="Trebuchet MS"/>
              <a:buNone/>
            </a:pPr>
            <a:r>
              <a:rPr lang="en-US" sz="3600" b="0" i="0" u="none" strike="noStrike" cap="none">
                <a:solidFill>
                  <a:schemeClr val="accent1"/>
                </a:solidFill>
                <a:latin typeface="Trebuchet MS"/>
                <a:ea typeface="Trebuchet MS"/>
                <a:cs typeface="Trebuchet MS"/>
                <a:sym typeface="Trebuchet MS"/>
              </a:rPr>
              <a:t>Different architectures in CNN </a:t>
            </a:r>
            <a:endParaRPr/>
          </a:p>
        </p:txBody>
      </p:sp>
      <p:sp>
        <p:nvSpPr>
          <p:cNvPr id="182" name="Shape 182"/>
          <p:cNvSpPr txBox="1">
            <a:spLocks noGrp="1"/>
          </p:cNvSpPr>
          <p:nvPr>
            <p:ph type="body" idx="1"/>
          </p:nvPr>
        </p:nvSpPr>
        <p:spPr>
          <a:xfrm>
            <a:off x="677862" y="2160587"/>
            <a:ext cx="8596312" cy="38814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560"/>
              <a:buFont typeface="Noto Sans Symbols"/>
              <a:buChar char="▶"/>
            </a:pPr>
            <a:r>
              <a:rPr lang="en-US" sz="3200" b="0" i="0" u="none">
                <a:solidFill>
                  <a:srgbClr val="404040"/>
                </a:solidFill>
                <a:latin typeface="Trebuchet MS"/>
                <a:ea typeface="Trebuchet MS"/>
                <a:cs typeface="Trebuchet MS"/>
                <a:sym typeface="Trebuchet MS"/>
              </a:rPr>
              <a:t>VGG16 </a:t>
            </a:r>
            <a:endParaRPr/>
          </a:p>
          <a:p>
            <a:pPr marL="342900" marR="0" lvl="0" indent="-180340" algn="l" rtl="0">
              <a:lnSpc>
                <a:spcPct val="100000"/>
              </a:lnSpc>
              <a:spcBef>
                <a:spcPts val="1000"/>
              </a:spcBef>
              <a:spcAft>
                <a:spcPts val="0"/>
              </a:spcAft>
              <a:buClr>
                <a:schemeClr val="accent1"/>
              </a:buClr>
              <a:buSzPts val="2560"/>
              <a:buFont typeface="Noto Sans Symbols"/>
              <a:buNone/>
            </a:pPr>
            <a:endParaRPr sz="3200" b="0" i="0" u="none">
              <a:solidFill>
                <a:srgbClr val="404040"/>
              </a:solidFill>
              <a:latin typeface="Trebuchet MS"/>
              <a:ea typeface="Trebuchet MS"/>
              <a:cs typeface="Trebuchet MS"/>
              <a:sym typeface="Trebuchet MS"/>
            </a:endParaRPr>
          </a:p>
          <a:p>
            <a:pPr marL="342900" marR="0" lvl="0" indent="-342900" algn="l" rtl="0">
              <a:lnSpc>
                <a:spcPct val="100000"/>
              </a:lnSpc>
              <a:spcBef>
                <a:spcPts val="1000"/>
              </a:spcBef>
              <a:spcAft>
                <a:spcPts val="0"/>
              </a:spcAft>
              <a:buClr>
                <a:schemeClr val="accent1"/>
              </a:buClr>
              <a:buSzPts val="2560"/>
              <a:buFont typeface="Noto Sans Symbols"/>
              <a:buChar char="▶"/>
            </a:pPr>
            <a:r>
              <a:rPr lang="en-US" sz="3200" b="0" i="0" u="none">
                <a:solidFill>
                  <a:srgbClr val="404040"/>
                </a:solidFill>
                <a:latin typeface="Trebuchet MS"/>
                <a:ea typeface="Trebuchet MS"/>
                <a:cs typeface="Trebuchet MS"/>
                <a:sym typeface="Trebuchet MS"/>
              </a:rPr>
              <a:t>Resnet50</a:t>
            </a:r>
            <a:endParaRPr/>
          </a:p>
          <a:p>
            <a:pPr marL="342900" marR="0" lvl="0" indent="-180340" algn="l" rtl="0">
              <a:lnSpc>
                <a:spcPct val="100000"/>
              </a:lnSpc>
              <a:spcBef>
                <a:spcPts val="1000"/>
              </a:spcBef>
              <a:spcAft>
                <a:spcPts val="0"/>
              </a:spcAft>
              <a:buClr>
                <a:schemeClr val="accent1"/>
              </a:buClr>
              <a:buSzPts val="2560"/>
              <a:buFont typeface="Noto Sans Symbols"/>
              <a:buNone/>
            </a:pPr>
            <a:endParaRPr sz="3200" b="0" i="0" u="none">
              <a:solidFill>
                <a:srgbClr val="404040"/>
              </a:solidFill>
              <a:latin typeface="Trebuchet MS"/>
              <a:ea typeface="Trebuchet MS"/>
              <a:cs typeface="Trebuchet MS"/>
              <a:sym typeface="Trebuchet MS"/>
            </a:endParaRPr>
          </a:p>
          <a:p>
            <a:pPr marL="342900" marR="0" lvl="0" indent="-342900" algn="l" rtl="0">
              <a:lnSpc>
                <a:spcPct val="100000"/>
              </a:lnSpc>
              <a:spcBef>
                <a:spcPts val="1000"/>
              </a:spcBef>
              <a:spcAft>
                <a:spcPts val="0"/>
              </a:spcAft>
              <a:buClr>
                <a:schemeClr val="accent1"/>
              </a:buClr>
              <a:buSzPts val="2560"/>
              <a:buFont typeface="Noto Sans Symbols"/>
              <a:buChar char="▶"/>
            </a:pPr>
            <a:r>
              <a:rPr lang="en-US" sz="3200" b="0" i="0" u="none">
                <a:solidFill>
                  <a:srgbClr val="404040"/>
                </a:solidFill>
                <a:latin typeface="Trebuchet MS"/>
                <a:ea typeface="Trebuchet MS"/>
                <a:cs typeface="Trebuchet MS"/>
                <a:sym typeface="Trebuchet MS"/>
              </a:rPr>
              <a:t>Inception50</a:t>
            </a:r>
            <a:endParaRPr/>
          </a:p>
          <a:p>
            <a:pPr marL="342900" marR="0" lvl="0" indent="-180340" algn="l" rtl="0">
              <a:spcBef>
                <a:spcPts val="1000"/>
              </a:spcBef>
              <a:spcAft>
                <a:spcPts val="0"/>
              </a:spcAft>
              <a:buClr>
                <a:schemeClr val="accent1"/>
              </a:buClr>
              <a:buSzPts val="2560"/>
              <a:buFont typeface="Noto Sans Symbols"/>
              <a:buNone/>
            </a:pPr>
            <a:endParaRPr sz="3200" b="0" i="0" u="none">
              <a:solidFill>
                <a:srgbClr val="40404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1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1238</Words>
  <Application>Microsoft Office PowerPoint</Application>
  <PresentationFormat>Widescreen</PresentationFormat>
  <Paragraphs>154</Paragraphs>
  <Slides>31</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Noto Sans Symbols</vt:lpstr>
      <vt:lpstr>Times New Roman</vt:lpstr>
      <vt:lpstr>Trebuchet MS</vt:lpstr>
      <vt:lpstr>1_Facet</vt:lpstr>
      <vt:lpstr>Facet</vt:lpstr>
      <vt:lpstr>PowerPoint Presentation</vt:lpstr>
      <vt:lpstr>PowerPoint Presentation</vt:lpstr>
      <vt:lpstr>PowerPoint Presentation</vt:lpstr>
      <vt:lpstr>Literature Review </vt:lpstr>
      <vt:lpstr>Different methods </vt:lpstr>
      <vt:lpstr>PROCESS STEPS </vt:lpstr>
      <vt:lpstr>About CNN </vt:lpstr>
      <vt:lpstr>Why CNN ?</vt:lpstr>
      <vt:lpstr>Different architectures in CNN </vt:lpstr>
      <vt:lpstr>VGG16 </vt:lpstr>
      <vt:lpstr>Methodology :</vt:lpstr>
      <vt:lpstr>Software Training </vt:lpstr>
      <vt:lpstr>Inference from the training losses </vt:lpstr>
      <vt:lpstr>Training results for test batch : 50</vt:lpstr>
      <vt:lpstr>Testing :</vt:lpstr>
      <vt:lpstr>Interfacing :</vt:lpstr>
      <vt:lpstr>Device Setup</vt:lpstr>
      <vt:lpstr>Software Requirements </vt:lpstr>
      <vt:lpstr>PowerPoint Presentation</vt:lpstr>
      <vt:lpstr>Detailed Procedure </vt:lpstr>
      <vt:lpstr>Why Tomato </vt:lpstr>
      <vt:lpstr>Diseases we are recognizing :</vt:lpstr>
      <vt:lpstr>PowerPoint Presentation</vt:lpstr>
      <vt:lpstr>PowerPoint Presentation</vt:lpstr>
      <vt:lpstr>PowerPoint Presentation</vt:lpstr>
      <vt:lpstr>USE </vt:lpstr>
      <vt:lpstr>FUTURE SCOPE  </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Tushar Ghule</cp:lastModifiedBy>
  <cp:revision>1</cp:revision>
  <dcterms:modified xsi:type="dcterms:W3CDTF">2018-05-15T06:19:36Z</dcterms:modified>
</cp:coreProperties>
</file>