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5" r:id="rId18"/>
    <p:sldId id="272" r:id="rId19"/>
    <p:sldId id="273" r:id="rId20"/>
    <p:sldId id="274" r:id="rId21"/>
    <p:sldId id="279" r:id="rId22"/>
    <p:sldId id="276" r:id="rId23"/>
    <p:sldId id="277" r:id="rId24"/>
    <p:sldId id="278"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23C8-6F82-4929-04D1-EBA372FCC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FE0B9A-9A44-5347-BCFF-78CD4CEA29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E64FD0-B9F7-8EA1-CC9B-9260D85822FF}"/>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5" name="Footer Placeholder 4">
            <a:extLst>
              <a:ext uri="{FF2B5EF4-FFF2-40B4-BE49-F238E27FC236}">
                <a16:creationId xmlns:a16="http://schemas.microsoft.com/office/drawing/2014/main" id="{C5F23B00-A2C5-9703-C8CA-233C8A1FA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5545E4-952A-C0A7-3E97-13A3477E3115}"/>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59028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2322-E498-D773-A3BC-3A57C1F8E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883913-6ED4-F647-FDF6-27B9105193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F11D0-E2E7-119A-5B06-F0E3A64D9D18}"/>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5" name="Footer Placeholder 4">
            <a:extLst>
              <a:ext uri="{FF2B5EF4-FFF2-40B4-BE49-F238E27FC236}">
                <a16:creationId xmlns:a16="http://schemas.microsoft.com/office/drawing/2014/main" id="{B698778B-90D2-0B7E-4321-F0CA86A99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0680E-747A-8EF2-3768-8FBB7808F179}"/>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82173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3C79D-2ECC-B72E-564A-FB083E221F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F86C2A-D8E5-45D3-6DA0-C30A096A6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809DEA-B226-7E38-65C8-276769ECD170}"/>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5" name="Footer Placeholder 4">
            <a:extLst>
              <a:ext uri="{FF2B5EF4-FFF2-40B4-BE49-F238E27FC236}">
                <a16:creationId xmlns:a16="http://schemas.microsoft.com/office/drawing/2014/main" id="{E5EB7B49-C46D-B3C4-9C34-A0726A5E8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967197-A44D-73F6-7B0F-9BD1216D4682}"/>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203506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28DF-F656-01C5-342A-AF92CF5B6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B4C07F-5632-108F-C44A-CCAF0C57F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42A972-A615-2B66-723D-527F0FFDC845}"/>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5" name="Footer Placeholder 4">
            <a:extLst>
              <a:ext uri="{FF2B5EF4-FFF2-40B4-BE49-F238E27FC236}">
                <a16:creationId xmlns:a16="http://schemas.microsoft.com/office/drawing/2014/main" id="{D76FB9F6-1128-7D48-BBCE-887DB92FB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FDF2E-9039-8D77-3253-42287D4608C8}"/>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136428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E58A-A548-BFDA-75BB-208DF15F6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E7E8ED-9E02-10E0-1A99-9EA34DDB0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A9D42-7179-810B-26DD-0E36B0091F06}"/>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5" name="Footer Placeholder 4">
            <a:extLst>
              <a:ext uri="{FF2B5EF4-FFF2-40B4-BE49-F238E27FC236}">
                <a16:creationId xmlns:a16="http://schemas.microsoft.com/office/drawing/2014/main" id="{BF5C07F0-1E4A-5B87-E9A0-73443CC17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5C5E3-CD3B-CDD9-D99A-ADF513D8F406}"/>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311366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F4F5-EE82-B04A-4CB1-54D60D4517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1A3D66-5FCE-E179-B04C-C79065A58D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F39B7B-2627-ABA7-5007-B7F5A9E02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254019-B5B9-7060-5076-849C42D4C6D8}"/>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6" name="Footer Placeholder 5">
            <a:extLst>
              <a:ext uri="{FF2B5EF4-FFF2-40B4-BE49-F238E27FC236}">
                <a16:creationId xmlns:a16="http://schemas.microsoft.com/office/drawing/2014/main" id="{5E55108B-129D-A617-1021-4CE3309133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44069-43AA-B50B-FF5B-D3461BEED488}"/>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8798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C025-A8F9-D2CD-B0CE-3A34AFC649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1439D9-9F67-19D5-E2D9-A8D10366E3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A6062-1B4B-E4A2-64A9-BCE7108B2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88A8-343D-4CDA-9046-2B3964B17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9A4C3-95F8-8A47-929A-4898AC6D8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E8F3A0-C447-9998-98F4-A4C790E61893}"/>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8" name="Footer Placeholder 7">
            <a:extLst>
              <a:ext uri="{FF2B5EF4-FFF2-40B4-BE49-F238E27FC236}">
                <a16:creationId xmlns:a16="http://schemas.microsoft.com/office/drawing/2014/main" id="{AA366122-19AA-0CF0-F0DD-6D1B2FDE29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EB717-AE08-EB61-53D2-D8C21D39D81B}"/>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111961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00A5-695D-7678-0AC1-4621405FDD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F816A6-6C00-9981-98BB-83ECF45581F5}"/>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4" name="Footer Placeholder 3">
            <a:extLst>
              <a:ext uri="{FF2B5EF4-FFF2-40B4-BE49-F238E27FC236}">
                <a16:creationId xmlns:a16="http://schemas.microsoft.com/office/drawing/2014/main" id="{133421BB-82DD-AA30-E59A-76C36BE142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CD6F80-60CA-C100-5B28-D249797154E5}"/>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374420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A5312-8D3E-5881-5B33-ADBE8B179DAC}"/>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3" name="Footer Placeholder 2">
            <a:extLst>
              <a:ext uri="{FF2B5EF4-FFF2-40B4-BE49-F238E27FC236}">
                <a16:creationId xmlns:a16="http://schemas.microsoft.com/office/drawing/2014/main" id="{A096F11C-AB5E-0004-17B2-48CFE71CB8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6E2E8A-0511-051C-4FF1-E90D91B342CE}"/>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362790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CEC2-8C96-0257-4A31-2AB927B72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1EAEF2-F967-6027-91EB-E45FC58D4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3AF648-D6EC-A3D0-2123-4105A8D26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C5871-AAFD-8851-AD73-DD29E9641DD3}"/>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6" name="Footer Placeholder 5">
            <a:extLst>
              <a:ext uri="{FF2B5EF4-FFF2-40B4-BE49-F238E27FC236}">
                <a16:creationId xmlns:a16="http://schemas.microsoft.com/office/drawing/2014/main" id="{BE1ADDD7-24C1-F3E8-1EC7-A0FDF8CD2E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4E6AEC-BB67-3891-A5A4-6BFEF6A3F02F}"/>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265740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641C-ADD2-C3D4-CD87-1E5F4A45F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A559BE-D6E0-0F98-ECA9-66B8D53C1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580568-8103-B4DE-0AC4-E1B55AB16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C9E52-B4C2-B636-B167-79F7AAB75722}"/>
              </a:ext>
            </a:extLst>
          </p:cNvPr>
          <p:cNvSpPr>
            <a:spLocks noGrp="1"/>
          </p:cNvSpPr>
          <p:nvPr>
            <p:ph type="dt" sz="half" idx="10"/>
          </p:nvPr>
        </p:nvSpPr>
        <p:spPr/>
        <p:txBody>
          <a:bodyPr/>
          <a:lstStyle/>
          <a:p>
            <a:fld id="{66C37EA7-26C1-496A-8012-6F9014FAD039}" type="datetimeFigureOut">
              <a:rPr lang="en-IN" smtClean="0"/>
              <a:t>09-05-2022</a:t>
            </a:fld>
            <a:endParaRPr lang="en-IN"/>
          </a:p>
        </p:txBody>
      </p:sp>
      <p:sp>
        <p:nvSpPr>
          <p:cNvPr id="6" name="Footer Placeholder 5">
            <a:extLst>
              <a:ext uri="{FF2B5EF4-FFF2-40B4-BE49-F238E27FC236}">
                <a16:creationId xmlns:a16="http://schemas.microsoft.com/office/drawing/2014/main" id="{D01CE2B6-8DEB-B1A3-9FAD-89F71AEA2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C4F5AB-EF8D-AF0F-B4BB-1B72D5FE1B65}"/>
              </a:ext>
            </a:extLst>
          </p:cNvPr>
          <p:cNvSpPr>
            <a:spLocks noGrp="1"/>
          </p:cNvSpPr>
          <p:nvPr>
            <p:ph type="sldNum" sz="quarter" idx="12"/>
          </p:nvPr>
        </p:nvSpPr>
        <p:spPr/>
        <p:txBody>
          <a:bodyPr/>
          <a:lstStyle/>
          <a:p>
            <a:fld id="{493E8ED1-B8BE-4EA8-B9DE-05B5B862D995}" type="slidenum">
              <a:rPr lang="en-IN" smtClean="0"/>
              <a:t>‹#›</a:t>
            </a:fld>
            <a:endParaRPr lang="en-IN"/>
          </a:p>
        </p:txBody>
      </p:sp>
    </p:spTree>
    <p:extLst>
      <p:ext uri="{BB962C8B-B14F-4D97-AF65-F5344CB8AC3E}">
        <p14:creationId xmlns:p14="http://schemas.microsoft.com/office/powerpoint/2010/main" val="417921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5A7EB-4C5D-00A3-3E58-BDAEECE779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6A0690-1A41-D4C2-B241-46C3E56E6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BC0C2-BA59-A7D1-EBAA-EA79DA12C8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37EA7-26C1-496A-8012-6F9014FAD039}" type="datetimeFigureOut">
              <a:rPr lang="en-IN" smtClean="0"/>
              <a:t>09-05-2022</a:t>
            </a:fld>
            <a:endParaRPr lang="en-IN"/>
          </a:p>
        </p:txBody>
      </p:sp>
      <p:sp>
        <p:nvSpPr>
          <p:cNvPr id="5" name="Footer Placeholder 4">
            <a:extLst>
              <a:ext uri="{FF2B5EF4-FFF2-40B4-BE49-F238E27FC236}">
                <a16:creationId xmlns:a16="http://schemas.microsoft.com/office/drawing/2014/main" id="{36BA4125-42D0-F0DC-E95F-623C408DB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5584C9-249B-2BA0-017C-E87C27CC5D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E8ED1-B8BE-4EA8-B9DE-05B5B862D995}" type="slidenum">
              <a:rPr lang="en-IN" smtClean="0"/>
              <a:t>‹#›</a:t>
            </a:fld>
            <a:endParaRPr lang="en-IN"/>
          </a:p>
        </p:txBody>
      </p:sp>
    </p:spTree>
    <p:extLst>
      <p:ext uri="{BB962C8B-B14F-4D97-AF65-F5344CB8AC3E}">
        <p14:creationId xmlns:p14="http://schemas.microsoft.com/office/powerpoint/2010/main" val="1937780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2A7FFF-1FED-2B43-6BFA-D2E9120B4D68}"/>
              </a:ext>
            </a:extLst>
          </p:cNvPr>
          <p:cNvSpPr txBox="1"/>
          <p:nvPr/>
        </p:nvSpPr>
        <p:spPr>
          <a:xfrm>
            <a:off x="382555" y="363894"/>
            <a:ext cx="11569959" cy="5940088"/>
          </a:xfrm>
          <a:prstGeom prst="rect">
            <a:avLst/>
          </a:prstGeom>
          <a:noFill/>
        </p:spPr>
        <p:txBody>
          <a:bodyPr wrap="square" rtlCol="0">
            <a:spAutoFit/>
          </a:bodyPr>
          <a:lstStyle/>
          <a:p>
            <a:pPr algn="ctr"/>
            <a:r>
              <a:rPr lang="en-IN" sz="2800" b="1" dirty="0">
                <a:solidFill>
                  <a:srgbClr val="FF0000"/>
                </a:solidFill>
              </a:rPr>
              <a:t>Internet Project</a:t>
            </a:r>
          </a:p>
          <a:p>
            <a:pPr algn="ctr"/>
            <a:r>
              <a:rPr lang="en-IN" sz="2800" b="1" dirty="0">
                <a:solidFill>
                  <a:srgbClr val="FF0000"/>
                </a:solidFill>
              </a:rPr>
              <a:t>						          </a:t>
            </a:r>
            <a:r>
              <a:rPr lang="en-IN" dirty="0"/>
              <a:t>Submitted by, </a:t>
            </a:r>
          </a:p>
          <a:p>
            <a:pPr algn="r"/>
            <a:r>
              <a:rPr lang="en-IN" dirty="0"/>
              <a:t>Tushar Chandrashekhar Jakhalekar</a:t>
            </a:r>
          </a:p>
          <a:p>
            <a:pPr algn="just"/>
            <a:endParaRPr lang="en-IN" dirty="0"/>
          </a:p>
          <a:p>
            <a:pPr algn="just"/>
            <a:r>
              <a:rPr lang="en-IN" b="1" dirty="0"/>
              <a:t>Problem Statement:</a:t>
            </a:r>
          </a:p>
          <a:p>
            <a:pPr algn="just"/>
            <a:endParaRPr lang="en-IN" dirty="0"/>
          </a:p>
          <a:p>
            <a:pPr algn="just"/>
            <a:r>
              <a:rPr lang="en-US" dirty="0"/>
              <a:t>The web analytics team of www.datadb.com is interested to understand the web activities of the site, which are the sources used to access the website. They have a database that states the keywords of time in page, source group, bounces, exits, unique page views, and visits.</a:t>
            </a:r>
          </a:p>
          <a:p>
            <a:pPr algn="just"/>
            <a:endParaRPr lang="en-US" dirty="0"/>
          </a:p>
          <a:p>
            <a:pPr algn="just"/>
            <a:r>
              <a:rPr lang="en-US" b="1" dirty="0"/>
              <a:t>Variables:</a:t>
            </a:r>
          </a:p>
          <a:p>
            <a:pPr algn="just"/>
            <a:r>
              <a:rPr lang="en-US" dirty="0"/>
              <a:t>Bounces: It represents the percentage of visitors who enter the site and "bounce" (leave the site) rather than continuing to view other pages within the same site. </a:t>
            </a:r>
          </a:p>
          <a:p>
            <a:pPr algn="just"/>
            <a:r>
              <a:rPr lang="en-US" dirty="0"/>
              <a:t>Exits: It represents the percentage of visitors to a site who actively click away to a different site from a specific page, after possibly having visited any other page on the site.</a:t>
            </a:r>
          </a:p>
          <a:p>
            <a:pPr algn="just"/>
            <a:r>
              <a:rPr lang="en-US" dirty="0"/>
              <a:t>Continent: It shows the continent from which the site has been accessed.</a:t>
            </a:r>
          </a:p>
          <a:p>
            <a:pPr algn="just"/>
            <a:r>
              <a:rPr lang="en-US" dirty="0"/>
              <a:t>Source group: It shows how the visitor has accessed the site. - Time on page: It shows how long the user has spent on that particular page of the website.</a:t>
            </a:r>
          </a:p>
          <a:p>
            <a:pPr algn="just"/>
            <a:r>
              <a:rPr lang="en-US" dirty="0"/>
              <a:t>Unique page view: It represents the number of sessions during which that page was viewed one or more times.</a:t>
            </a:r>
          </a:p>
          <a:p>
            <a:pPr algn="just"/>
            <a:r>
              <a:rPr lang="en-US" dirty="0"/>
              <a:t>Visits: A visit counts all visitors, no matter how many times the same visitor may have been to your site.</a:t>
            </a:r>
            <a:endParaRPr lang="en-IN" b="1" dirty="0"/>
          </a:p>
        </p:txBody>
      </p:sp>
    </p:spTree>
    <p:extLst>
      <p:ext uri="{BB962C8B-B14F-4D97-AF65-F5344CB8AC3E}">
        <p14:creationId xmlns:p14="http://schemas.microsoft.com/office/powerpoint/2010/main" val="424991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06970-C0EA-D977-2435-3351FD23B590}"/>
              </a:ext>
            </a:extLst>
          </p:cNvPr>
          <p:cNvSpPr txBox="1"/>
          <p:nvPr/>
        </p:nvSpPr>
        <p:spPr>
          <a:xfrm>
            <a:off x="270588" y="233265"/>
            <a:ext cx="6540759" cy="5632311"/>
          </a:xfrm>
          <a:prstGeom prst="rect">
            <a:avLst/>
          </a:prstGeom>
          <a:noFill/>
        </p:spPr>
        <p:txBody>
          <a:bodyPr wrap="square" rtlCol="0">
            <a:spAutoFit/>
          </a:bodyPr>
          <a:lstStyle/>
          <a:p>
            <a:r>
              <a:rPr lang="en-US" dirty="0"/>
              <a:t>Predicting the remaining values for checking and</a:t>
            </a:r>
          </a:p>
          <a:p>
            <a:r>
              <a:rPr lang="en-US" dirty="0"/>
              <a:t>Accuracy purpose</a:t>
            </a:r>
          </a:p>
          <a:p>
            <a:endParaRPr lang="en-US" dirty="0"/>
          </a:p>
          <a:p>
            <a:r>
              <a:rPr lang="en-US" dirty="0"/>
              <a:t>df[10,]</a:t>
            </a:r>
          </a:p>
          <a:p>
            <a:r>
              <a:rPr lang="en-US" dirty="0"/>
              <a:t>Looking for 10</a:t>
            </a:r>
            <a:r>
              <a:rPr lang="en-US" baseline="30000" dirty="0"/>
              <a:t>th</a:t>
            </a:r>
            <a:r>
              <a:rPr lang="en-US" dirty="0"/>
              <a:t> row in the data</a:t>
            </a:r>
          </a:p>
          <a:p>
            <a:endParaRPr lang="en-US" dirty="0"/>
          </a:p>
          <a:p>
            <a:endParaRPr lang="en-US" dirty="0"/>
          </a:p>
          <a:p>
            <a:r>
              <a:rPr lang="en-US" dirty="0"/>
              <a:t>pred=model1$coefficients[1]+model1$coefficients[2]*1 </a:t>
            </a:r>
          </a:p>
          <a:p>
            <a:r>
              <a:rPr lang="en-US" dirty="0"/>
              <a:t>Pred</a:t>
            </a:r>
          </a:p>
          <a:p>
            <a:r>
              <a:rPr lang="en-US" dirty="0"/>
              <a:t>Predicting the value of Unique page views for 10</a:t>
            </a:r>
            <a:r>
              <a:rPr lang="en-US" baseline="30000" dirty="0"/>
              <a:t>th</a:t>
            </a:r>
            <a:r>
              <a:rPr lang="en-US" dirty="0"/>
              <a:t> row</a:t>
            </a:r>
          </a:p>
          <a:p>
            <a:endParaRPr lang="en-US" dirty="0"/>
          </a:p>
          <a:p>
            <a:endParaRPr lang="en-US" dirty="0"/>
          </a:p>
          <a:p>
            <a:endParaRPr lang="en-US" dirty="0"/>
          </a:p>
          <a:p>
            <a:r>
              <a:rPr lang="en-US" dirty="0"/>
              <a:t>all_pred=predict(model1,select(df,Visits)) </a:t>
            </a:r>
          </a:p>
          <a:p>
            <a:r>
              <a:rPr lang="en-US" dirty="0"/>
              <a:t>Predicting all the remaining values</a:t>
            </a:r>
          </a:p>
          <a:p>
            <a:r>
              <a:rPr lang="en-US" dirty="0"/>
              <a:t>all_pred</a:t>
            </a:r>
          </a:p>
          <a:p>
            <a:endParaRPr lang="en-US" dirty="0"/>
          </a:p>
          <a:p>
            <a:endParaRPr lang="en-US" dirty="0"/>
          </a:p>
          <a:p>
            <a:endParaRPr lang="en-US" dirty="0"/>
          </a:p>
          <a:p>
            <a:r>
              <a:rPr lang="en-US" dirty="0"/>
              <a:t>RMSE(df$Uniquepageviews,all_pred)</a:t>
            </a:r>
            <a:endParaRPr lang="en-IN" dirty="0"/>
          </a:p>
        </p:txBody>
      </p:sp>
      <p:pic>
        <p:nvPicPr>
          <p:cNvPr id="4" name="Picture 3">
            <a:extLst>
              <a:ext uri="{FF2B5EF4-FFF2-40B4-BE49-F238E27FC236}">
                <a16:creationId xmlns:a16="http://schemas.microsoft.com/office/drawing/2014/main" id="{2AC8C7EB-BE52-FD71-0464-B1B19027291C}"/>
              </a:ext>
            </a:extLst>
          </p:cNvPr>
          <p:cNvPicPr>
            <a:picLocks noChangeAspect="1"/>
          </p:cNvPicPr>
          <p:nvPr/>
        </p:nvPicPr>
        <p:blipFill>
          <a:blip r:embed="rId2"/>
          <a:stretch>
            <a:fillRect/>
          </a:stretch>
        </p:blipFill>
        <p:spPr>
          <a:xfrm>
            <a:off x="5632052" y="992424"/>
            <a:ext cx="6433497" cy="3265423"/>
          </a:xfrm>
          <a:prstGeom prst="rect">
            <a:avLst/>
          </a:prstGeom>
        </p:spPr>
      </p:pic>
      <p:pic>
        <p:nvPicPr>
          <p:cNvPr id="6" name="Picture 5">
            <a:extLst>
              <a:ext uri="{FF2B5EF4-FFF2-40B4-BE49-F238E27FC236}">
                <a16:creationId xmlns:a16="http://schemas.microsoft.com/office/drawing/2014/main" id="{A3FD9859-A063-C9B8-06D2-F9D46483F834}"/>
              </a:ext>
            </a:extLst>
          </p:cNvPr>
          <p:cNvPicPr>
            <a:picLocks noChangeAspect="1"/>
          </p:cNvPicPr>
          <p:nvPr/>
        </p:nvPicPr>
        <p:blipFill>
          <a:blip r:embed="rId3"/>
          <a:stretch>
            <a:fillRect/>
          </a:stretch>
        </p:blipFill>
        <p:spPr>
          <a:xfrm>
            <a:off x="5632052" y="5381664"/>
            <a:ext cx="6861638" cy="967824"/>
          </a:xfrm>
          <a:prstGeom prst="rect">
            <a:avLst/>
          </a:prstGeom>
        </p:spPr>
      </p:pic>
    </p:spTree>
    <p:extLst>
      <p:ext uri="{BB962C8B-B14F-4D97-AF65-F5344CB8AC3E}">
        <p14:creationId xmlns:p14="http://schemas.microsoft.com/office/powerpoint/2010/main" val="335581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8FD3F3-0200-5CD4-C0D8-BE4DD33D06F2}"/>
              </a:ext>
            </a:extLst>
          </p:cNvPr>
          <p:cNvSpPr txBox="1"/>
          <p:nvPr/>
        </p:nvSpPr>
        <p:spPr>
          <a:xfrm>
            <a:off x="227045" y="1138334"/>
            <a:ext cx="11737910" cy="1754326"/>
          </a:xfrm>
          <a:prstGeom prst="rect">
            <a:avLst/>
          </a:prstGeom>
          <a:noFill/>
        </p:spPr>
        <p:txBody>
          <a:bodyPr wrap="square" rtlCol="0">
            <a:spAutoFit/>
          </a:bodyPr>
          <a:lstStyle/>
          <a:p>
            <a:r>
              <a:rPr lang="en-IN" b="1" dirty="0"/>
              <a:t>Result : </a:t>
            </a:r>
          </a:p>
          <a:p>
            <a:endParaRPr lang="en-US" b="1" dirty="0"/>
          </a:p>
          <a:p>
            <a:r>
              <a:rPr lang="en-IN" dirty="0"/>
              <a:t>As per the observations p-value is less then 0.05 so we are failing to accept the null hypothesis</a:t>
            </a:r>
          </a:p>
          <a:p>
            <a:endParaRPr lang="en-IN" dirty="0"/>
          </a:p>
          <a:p>
            <a:r>
              <a:rPr lang="en-IN" dirty="0"/>
              <a:t>Hence we conclude that Unique page reviews value does not totally depend on Visits to the website though Visits play some part in determining the Unique page values</a:t>
            </a:r>
          </a:p>
        </p:txBody>
      </p:sp>
    </p:spTree>
    <p:extLst>
      <p:ext uri="{BB962C8B-B14F-4D97-AF65-F5344CB8AC3E}">
        <p14:creationId xmlns:p14="http://schemas.microsoft.com/office/powerpoint/2010/main" val="349238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815D2-6531-63A3-FD0F-715495001F6E}"/>
              </a:ext>
            </a:extLst>
          </p:cNvPr>
          <p:cNvSpPr txBox="1"/>
          <p:nvPr/>
        </p:nvSpPr>
        <p:spPr>
          <a:xfrm>
            <a:off x="242596" y="41590"/>
            <a:ext cx="11812555" cy="2308324"/>
          </a:xfrm>
          <a:prstGeom prst="rect">
            <a:avLst/>
          </a:prstGeom>
          <a:noFill/>
        </p:spPr>
        <p:txBody>
          <a:bodyPr wrap="square" rtlCol="0">
            <a:spAutoFit/>
          </a:bodyPr>
          <a:lstStyle/>
          <a:p>
            <a:r>
              <a:rPr lang="en-IN" b="1" dirty="0"/>
              <a:t>Problem 3 : </a:t>
            </a:r>
          </a:p>
          <a:p>
            <a:r>
              <a:rPr lang="en-US" dirty="0"/>
              <a:t>Find out the probable factors from the dataset, which could affect the exits. Exit Page Analysis is usually required to get an idea about why a user leaves the website for a session and moves on to another one. Please keep in mind that exits should not be confused with bounces.</a:t>
            </a:r>
          </a:p>
          <a:p>
            <a:endParaRPr lang="en-US" b="1" dirty="0"/>
          </a:p>
          <a:p>
            <a:endParaRPr lang="en-IN" b="1" dirty="0"/>
          </a:p>
          <a:p>
            <a:endParaRPr lang="en-IN" b="1" dirty="0"/>
          </a:p>
          <a:p>
            <a:endParaRPr lang="en-IN" b="1" dirty="0"/>
          </a:p>
        </p:txBody>
      </p:sp>
      <p:sp>
        <p:nvSpPr>
          <p:cNvPr id="3" name="TextBox 2">
            <a:extLst>
              <a:ext uri="{FF2B5EF4-FFF2-40B4-BE49-F238E27FC236}">
                <a16:creationId xmlns:a16="http://schemas.microsoft.com/office/drawing/2014/main" id="{7DD1EB61-9B51-56FA-D6E9-2C49066943EE}"/>
              </a:ext>
            </a:extLst>
          </p:cNvPr>
          <p:cNvSpPr txBox="1"/>
          <p:nvPr/>
        </p:nvSpPr>
        <p:spPr>
          <a:xfrm>
            <a:off x="242595" y="1315616"/>
            <a:ext cx="5853404" cy="4801314"/>
          </a:xfrm>
          <a:prstGeom prst="rect">
            <a:avLst/>
          </a:prstGeom>
          <a:noFill/>
        </p:spPr>
        <p:txBody>
          <a:bodyPr wrap="square" rtlCol="0">
            <a:spAutoFit/>
          </a:bodyPr>
          <a:lstStyle/>
          <a:p>
            <a:r>
              <a:rPr lang="en-US" dirty="0"/>
              <a:t>head(df) </a:t>
            </a:r>
          </a:p>
          <a:p>
            <a:r>
              <a:rPr lang="en-US" dirty="0"/>
              <a:t>Displaying first 6 rows of the data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Summary(df)</a:t>
            </a:r>
          </a:p>
          <a:p>
            <a:r>
              <a:rPr lang="en-US" dirty="0"/>
              <a:t>Summarizing the data once again for information purpose</a:t>
            </a:r>
          </a:p>
          <a:p>
            <a:endParaRPr lang="en-US" dirty="0"/>
          </a:p>
          <a:p>
            <a:r>
              <a:rPr lang="en-US" dirty="0"/>
              <a:t>colnames(df)</a:t>
            </a:r>
          </a:p>
          <a:p>
            <a:r>
              <a:rPr lang="en-US" dirty="0"/>
              <a:t>Checking for column names from the data</a:t>
            </a:r>
          </a:p>
          <a:p>
            <a:endParaRPr lang="en-US" dirty="0"/>
          </a:p>
        </p:txBody>
      </p:sp>
      <p:pic>
        <p:nvPicPr>
          <p:cNvPr id="5" name="Picture 4">
            <a:extLst>
              <a:ext uri="{FF2B5EF4-FFF2-40B4-BE49-F238E27FC236}">
                <a16:creationId xmlns:a16="http://schemas.microsoft.com/office/drawing/2014/main" id="{A6C8E004-84D2-2C73-53F7-589C9B5A8998}"/>
              </a:ext>
            </a:extLst>
          </p:cNvPr>
          <p:cNvPicPr>
            <a:picLocks noChangeAspect="1"/>
          </p:cNvPicPr>
          <p:nvPr/>
        </p:nvPicPr>
        <p:blipFill>
          <a:blip r:embed="rId2"/>
          <a:stretch>
            <a:fillRect/>
          </a:stretch>
        </p:blipFill>
        <p:spPr>
          <a:xfrm>
            <a:off x="1645534" y="2118859"/>
            <a:ext cx="8900931" cy="2158171"/>
          </a:xfrm>
          <a:prstGeom prst="rect">
            <a:avLst/>
          </a:prstGeom>
        </p:spPr>
      </p:pic>
      <p:pic>
        <p:nvPicPr>
          <p:cNvPr id="7" name="Picture 6">
            <a:extLst>
              <a:ext uri="{FF2B5EF4-FFF2-40B4-BE49-F238E27FC236}">
                <a16:creationId xmlns:a16="http://schemas.microsoft.com/office/drawing/2014/main" id="{B2F8EA3E-E121-0BB7-0102-CEAB11807F86}"/>
              </a:ext>
            </a:extLst>
          </p:cNvPr>
          <p:cNvPicPr>
            <a:picLocks noChangeAspect="1"/>
          </p:cNvPicPr>
          <p:nvPr/>
        </p:nvPicPr>
        <p:blipFill>
          <a:blip r:embed="rId3"/>
          <a:stretch>
            <a:fillRect/>
          </a:stretch>
        </p:blipFill>
        <p:spPr>
          <a:xfrm>
            <a:off x="1971966" y="5854569"/>
            <a:ext cx="8677275" cy="704850"/>
          </a:xfrm>
          <a:prstGeom prst="rect">
            <a:avLst/>
          </a:prstGeom>
        </p:spPr>
      </p:pic>
    </p:spTree>
    <p:extLst>
      <p:ext uri="{BB962C8B-B14F-4D97-AF65-F5344CB8AC3E}">
        <p14:creationId xmlns:p14="http://schemas.microsoft.com/office/powerpoint/2010/main" val="57235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BE3D9-D20D-9EA2-67DF-6BE340082B7F}"/>
              </a:ext>
            </a:extLst>
          </p:cNvPr>
          <p:cNvSpPr txBox="1"/>
          <p:nvPr/>
        </p:nvSpPr>
        <p:spPr>
          <a:xfrm>
            <a:off x="166396" y="606489"/>
            <a:ext cx="11859208" cy="6186309"/>
          </a:xfrm>
          <a:prstGeom prst="rect">
            <a:avLst/>
          </a:prstGeom>
          <a:noFill/>
        </p:spPr>
        <p:txBody>
          <a:bodyPr wrap="square" rtlCol="0">
            <a:spAutoFit/>
          </a:bodyPr>
          <a:lstStyle/>
          <a:p>
            <a:r>
              <a:rPr lang="en-US" dirty="0"/>
              <a:t>Here we have to check for the probable factors from the dataset, which could affect the exits.</a:t>
            </a:r>
          </a:p>
          <a:p>
            <a:endParaRPr lang="en-US" dirty="0"/>
          </a:p>
          <a:p>
            <a:r>
              <a:rPr lang="en-US" dirty="0"/>
              <a:t>Hence we have to build Logistic regression model. For that purpose we have to remove the columns containing Character values</a:t>
            </a:r>
          </a:p>
          <a:p>
            <a:endParaRPr lang="en-US" dirty="0"/>
          </a:p>
          <a:p>
            <a:r>
              <a:rPr lang="en-US" dirty="0"/>
              <a:t>newdf=df%&gt;%select(-c(Continent,Sourcegroup)) </a:t>
            </a:r>
          </a:p>
          <a:p>
            <a:endParaRPr lang="en-US" dirty="0"/>
          </a:p>
          <a:p>
            <a:r>
              <a:rPr lang="en-US" dirty="0"/>
              <a:t>head(newdf)</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Our new dataset is ready for building model but we have to convert the data into </a:t>
            </a:r>
            <a:r>
              <a:rPr lang="en-US" dirty="0" err="1"/>
              <a:t>dataframe</a:t>
            </a:r>
            <a:r>
              <a:rPr lang="en-US" dirty="0"/>
              <a:t>.</a:t>
            </a:r>
          </a:p>
          <a:p>
            <a:endParaRPr lang="en-US" dirty="0"/>
          </a:p>
          <a:p>
            <a:r>
              <a:rPr lang="en-US" dirty="0"/>
              <a:t>newdf=</a:t>
            </a:r>
            <a:r>
              <a:rPr lang="en-US" dirty="0" err="1"/>
              <a:t>as.data.frame</a:t>
            </a:r>
            <a:r>
              <a:rPr lang="en-US" dirty="0"/>
              <a:t>(newdf)</a:t>
            </a:r>
            <a:endParaRPr lang="en-IN" dirty="0"/>
          </a:p>
        </p:txBody>
      </p:sp>
      <p:pic>
        <p:nvPicPr>
          <p:cNvPr id="6" name="Picture 5">
            <a:extLst>
              <a:ext uri="{FF2B5EF4-FFF2-40B4-BE49-F238E27FC236}">
                <a16:creationId xmlns:a16="http://schemas.microsoft.com/office/drawing/2014/main" id="{16A6E849-99DD-A228-24CC-F610FF10916E}"/>
              </a:ext>
            </a:extLst>
          </p:cNvPr>
          <p:cNvPicPr>
            <a:picLocks noChangeAspect="1"/>
          </p:cNvPicPr>
          <p:nvPr/>
        </p:nvPicPr>
        <p:blipFill>
          <a:blip r:embed="rId2"/>
          <a:stretch>
            <a:fillRect/>
          </a:stretch>
        </p:blipFill>
        <p:spPr>
          <a:xfrm>
            <a:off x="2700629" y="3166220"/>
            <a:ext cx="9324975" cy="2076450"/>
          </a:xfrm>
          <a:prstGeom prst="rect">
            <a:avLst/>
          </a:prstGeom>
        </p:spPr>
      </p:pic>
    </p:spTree>
    <p:extLst>
      <p:ext uri="{BB962C8B-B14F-4D97-AF65-F5344CB8AC3E}">
        <p14:creationId xmlns:p14="http://schemas.microsoft.com/office/powerpoint/2010/main" val="139753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7FDF0-F164-DAF2-15C6-58F72A471D27}"/>
              </a:ext>
            </a:extLst>
          </p:cNvPr>
          <p:cNvSpPr txBox="1"/>
          <p:nvPr/>
        </p:nvSpPr>
        <p:spPr>
          <a:xfrm>
            <a:off x="149290" y="130629"/>
            <a:ext cx="11877869" cy="3693319"/>
          </a:xfrm>
          <a:prstGeom prst="rect">
            <a:avLst/>
          </a:prstGeom>
          <a:noFill/>
        </p:spPr>
        <p:txBody>
          <a:bodyPr wrap="square" rtlCol="0">
            <a:spAutoFit/>
          </a:bodyPr>
          <a:lstStyle/>
          <a:p>
            <a:r>
              <a:rPr lang="en-IN" dirty="0"/>
              <a:t>plot(x=newdf$Exits,y=newdf$Timeinpage,xlab="Exits",ylab="Timeinpage",main="Exit vs Timeinpage")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plot(x=newdf$Exits,y=newdf$Uniquepageviews,xlab="Exits",ylab="Uniquepagereview",main="Exit vs Uniquepagereviews")</a:t>
            </a:r>
          </a:p>
          <a:p>
            <a:r>
              <a:rPr lang="en-IN" dirty="0"/>
              <a:t>abline(lm(newdf$Exits~newdf$Uniquepageviews))</a:t>
            </a:r>
          </a:p>
        </p:txBody>
      </p:sp>
      <p:pic>
        <p:nvPicPr>
          <p:cNvPr id="3" name="Picture 2">
            <a:extLst>
              <a:ext uri="{FF2B5EF4-FFF2-40B4-BE49-F238E27FC236}">
                <a16:creationId xmlns:a16="http://schemas.microsoft.com/office/drawing/2014/main" id="{B420214C-6158-829B-76E3-646107B2D0BB}"/>
              </a:ext>
            </a:extLst>
          </p:cNvPr>
          <p:cNvPicPr>
            <a:picLocks noChangeAspect="1"/>
          </p:cNvPicPr>
          <p:nvPr/>
        </p:nvPicPr>
        <p:blipFill>
          <a:blip r:embed="rId2"/>
          <a:stretch>
            <a:fillRect/>
          </a:stretch>
        </p:blipFill>
        <p:spPr>
          <a:xfrm>
            <a:off x="3897372" y="481436"/>
            <a:ext cx="4789142" cy="2746956"/>
          </a:xfrm>
          <a:prstGeom prst="rect">
            <a:avLst/>
          </a:prstGeom>
        </p:spPr>
      </p:pic>
      <p:pic>
        <p:nvPicPr>
          <p:cNvPr id="4" name="Picture 3">
            <a:extLst>
              <a:ext uri="{FF2B5EF4-FFF2-40B4-BE49-F238E27FC236}">
                <a16:creationId xmlns:a16="http://schemas.microsoft.com/office/drawing/2014/main" id="{8731BD57-31BA-A067-75E4-B578B21DD207}"/>
              </a:ext>
            </a:extLst>
          </p:cNvPr>
          <p:cNvPicPr>
            <a:picLocks noChangeAspect="1"/>
          </p:cNvPicPr>
          <p:nvPr/>
        </p:nvPicPr>
        <p:blipFill>
          <a:blip r:embed="rId3"/>
          <a:stretch>
            <a:fillRect/>
          </a:stretch>
        </p:blipFill>
        <p:spPr>
          <a:xfrm>
            <a:off x="3897372" y="3795726"/>
            <a:ext cx="4789142" cy="2803400"/>
          </a:xfrm>
          <a:prstGeom prst="rect">
            <a:avLst/>
          </a:prstGeom>
        </p:spPr>
      </p:pic>
      <p:sp>
        <p:nvSpPr>
          <p:cNvPr id="5" name="TextBox 4">
            <a:extLst>
              <a:ext uri="{FF2B5EF4-FFF2-40B4-BE49-F238E27FC236}">
                <a16:creationId xmlns:a16="http://schemas.microsoft.com/office/drawing/2014/main" id="{081C7543-AF95-8B9D-DA8F-221E3C43EAD2}"/>
              </a:ext>
            </a:extLst>
          </p:cNvPr>
          <p:cNvSpPr txBox="1"/>
          <p:nvPr/>
        </p:nvSpPr>
        <p:spPr>
          <a:xfrm>
            <a:off x="345233" y="1393249"/>
            <a:ext cx="3356196" cy="923330"/>
          </a:xfrm>
          <a:prstGeom prst="rect">
            <a:avLst/>
          </a:prstGeom>
          <a:noFill/>
        </p:spPr>
        <p:txBody>
          <a:bodyPr wrap="square" rtlCol="0">
            <a:spAutoFit/>
          </a:bodyPr>
          <a:lstStyle/>
          <a:p>
            <a:r>
              <a:rPr lang="en-IN" dirty="0">
                <a:solidFill>
                  <a:srgbClr val="0070C0"/>
                </a:solidFill>
              </a:rPr>
              <a:t>We can see there is no a particular pattern in plot for Time in page and Exits</a:t>
            </a:r>
          </a:p>
        </p:txBody>
      </p:sp>
      <p:sp>
        <p:nvSpPr>
          <p:cNvPr id="6" name="TextBox 5">
            <a:extLst>
              <a:ext uri="{FF2B5EF4-FFF2-40B4-BE49-F238E27FC236}">
                <a16:creationId xmlns:a16="http://schemas.microsoft.com/office/drawing/2014/main" id="{C82DD209-E353-2D54-BE63-C7468A747E72}"/>
              </a:ext>
            </a:extLst>
          </p:cNvPr>
          <p:cNvSpPr txBox="1"/>
          <p:nvPr/>
        </p:nvSpPr>
        <p:spPr>
          <a:xfrm>
            <a:off x="345233" y="4735761"/>
            <a:ext cx="3356196" cy="923330"/>
          </a:xfrm>
          <a:prstGeom prst="rect">
            <a:avLst/>
          </a:prstGeom>
          <a:noFill/>
        </p:spPr>
        <p:txBody>
          <a:bodyPr wrap="square" rtlCol="0">
            <a:spAutoFit/>
          </a:bodyPr>
          <a:lstStyle/>
          <a:p>
            <a:r>
              <a:rPr lang="en-IN" dirty="0">
                <a:solidFill>
                  <a:srgbClr val="0070C0"/>
                </a:solidFill>
              </a:rPr>
              <a:t>Here there is somewhat linear pattern is observed for Unique page views vs Exits plot</a:t>
            </a:r>
          </a:p>
        </p:txBody>
      </p:sp>
    </p:spTree>
    <p:extLst>
      <p:ext uri="{BB962C8B-B14F-4D97-AF65-F5344CB8AC3E}">
        <p14:creationId xmlns:p14="http://schemas.microsoft.com/office/powerpoint/2010/main" val="38722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B449F-F5FE-BB25-C30F-4FDD1DA74AEC}"/>
              </a:ext>
            </a:extLst>
          </p:cNvPr>
          <p:cNvSpPr txBox="1"/>
          <p:nvPr/>
        </p:nvSpPr>
        <p:spPr>
          <a:xfrm>
            <a:off x="233265" y="177282"/>
            <a:ext cx="11765902" cy="5355312"/>
          </a:xfrm>
          <a:prstGeom prst="rect">
            <a:avLst/>
          </a:prstGeom>
          <a:noFill/>
        </p:spPr>
        <p:txBody>
          <a:bodyPr wrap="square" rtlCol="0">
            <a:spAutoFit/>
          </a:bodyPr>
          <a:lstStyle/>
          <a:p>
            <a:r>
              <a:rPr lang="en-US" dirty="0"/>
              <a:t>library(caTools) </a:t>
            </a:r>
          </a:p>
          <a:p>
            <a:r>
              <a:rPr lang="en-US" dirty="0"/>
              <a:t>Installing library for smaple.split function which we need to split the data in 25:75 ratio for cross validation</a:t>
            </a:r>
          </a:p>
          <a:p>
            <a:endParaRPr lang="en-US" dirty="0"/>
          </a:p>
          <a:p>
            <a:r>
              <a:rPr lang="en-IN" dirty="0"/>
              <a:t>sampledata=sample.split(newdf,.75)</a:t>
            </a:r>
            <a:endParaRPr lang="en-US" dirty="0"/>
          </a:p>
          <a:p>
            <a:r>
              <a:rPr lang="en-US" dirty="0"/>
              <a:t>Creating sampledata by taking 75% of the newdf for training of the model</a:t>
            </a:r>
          </a:p>
          <a:p>
            <a:endParaRPr lang="en-US" dirty="0"/>
          </a:p>
          <a:p>
            <a:r>
              <a:rPr lang="en-IN" dirty="0"/>
              <a:t>trainset=newdf[sampledata,]</a:t>
            </a:r>
          </a:p>
          <a:p>
            <a:r>
              <a:rPr lang="en-IN" dirty="0"/>
              <a:t>This will be the dataset used for training of the model</a:t>
            </a:r>
          </a:p>
          <a:p>
            <a:endParaRPr lang="en-IN" dirty="0"/>
          </a:p>
          <a:p>
            <a:r>
              <a:rPr lang="en-IN" dirty="0"/>
              <a:t>testset=newdf[-sampledata,]</a:t>
            </a:r>
          </a:p>
          <a:p>
            <a:r>
              <a:rPr lang="en-IN" dirty="0"/>
              <a:t>This will be the dataset used for testing of the model</a:t>
            </a:r>
          </a:p>
          <a:p>
            <a:endParaRPr lang="en-IN" dirty="0"/>
          </a:p>
          <a:p>
            <a:r>
              <a:rPr lang="en-IN" dirty="0"/>
              <a:t>head(trainset)</a:t>
            </a:r>
          </a:p>
          <a:p>
            <a:endParaRPr lang="en-IN" dirty="0"/>
          </a:p>
          <a:p>
            <a:endParaRPr lang="en-IN" dirty="0"/>
          </a:p>
          <a:p>
            <a:endParaRPr lang="en-IN" dirty="0"/>
          </a:p>
          <a:p>
            <a:endParaRPr lang="en-IN" dirty="0"/>
          </a:p>
          <a:p>
            <a:endParaRPr lang="en-IN" dirty="0"/>
          </a:p>
          <a:p>
            <a:r>
              <a:rPr lang="en-IN" dirty="0"/>
              <a:t>head(testset)</a:t>
            </a:r>
          </a:p>
        </p:txBody>
      </p:sp>
      <p:pic>
        <p:nvPicPr>
          <p:cNvPr id="4" name="Picture 3">
            <a:extLst>
              <a:ext uri="{FF2B5EF4-FFF2-40B4-BE49-F238E27FC236}">
                <a16:creationId xmlns:a16="http://schemas.microsoft.com/office/drawing/2014/main" id="{827838AE-AA36-0962-5A05-AA27D99036DA}"/>
              </a:ext>
            </a:extLst>
          </p:cNvPr>
          <p:cNvPicPr>
            <a:picLocks noChangeAspect="1"/>
          </p:cNvPicPr>
          <p:nvPr/>
        </p:nvPicPr>
        <p:blipFill>
          <a:blip r:embed="rId2"/>
          <a:stretch>
            <a:fillRect/>
          </a:stretch>
        </p:blipFill>
        <p:spPr>
          <a:xfrm>
            <a:off x="2983949" y="3244332"/>
            <a:ext cx="7343775" cy="1638300"/>
          </a:xfrm>
          <a:prstGeom prst="rect">
            <a:avLst/>
          </a:prstGeom>
        </p:spPr>
      </p:pic>
      <p:pic>
        <p:nvPicPr>
          <p:cNvPr id="6" name="Picture 5">
            <a:extLst>
              <a:ext uri="{FF2B5EF4-FFF2-40B4-BE49-F238E27FC236}">
                <a16:creationId xmlns:a16="http://schemas.microsoft.com/office/drawing/2014/main" id="{B655047E-2B66-7EAF-0BBE-A4216F13EA35}"/>
              </a:ext>
            </a:extLst>
          </p:cNvPr>
          <p:cNvPicPr>
            <a:picLocks noChangeAspect="1"/>
          </p:cNvPicPr>
          <p:nvPr/>
        </p:nvPicPr>
        <p:blipFill>
          <a:blip r:embed="rId3"/>
          <a:stretch>
            <a:fillRect/>
          </a:stretch>
        </p:blipFill>
        <p:spPr>
          <a:xfrm>
            <a:off x="2983949" y="5028900"/>
            <a:ext cx="7362825" cy="1657350"/>
          </a:xfrm>
          <a:prstGeom prst="rect">
            <a:avLst/>
          </a:prstGeom>
        </p:spPr>
      </p:pic>
      <p:sp>
        <p:nvSpPr>
          <p:cNvPr id="7" name="TextBox 6">
            <a:extLst>
              <a:ext uri="{FF2B5EF4-FFF2-40B4-BE49-F238E27FC236}">
                <a16:creationId xmlns:a16="http://schemas.microsoft.com/office/drawing/2014/main" id="{6AD11DC4-FB21-2393-AF9F-D6689BB267C7}"/>
              </a:ext>
            </a:extLst>
          </p:cNvPr>
          <p:cNvSpPr txBox="1"/>
          <p:nvPr/>
        </p:nvSpPr>
        <p:spPr>
          <a:xfrm>
            <a:off x="10327724" y="4290236"/>
            <a:ext cx="1671443" cy="1477328"/>
          </a:xfrm>
          <a:prstGeom prst="rect">
            <a:avLst/>
          </a:prstGeom>
          <a:noFill/>
        </p:spPr>
        <p:txBody>
          <a:bodyPr wrap="square" rtlCol="0">
            <a:spAutoFit/>
          </a:bodyPr>
          <a:lstStyle/>
          <a:p>
            <a:r>
              <a:rPr lang="en-IN" dirty="0">
                <a:solidFill>
                  <a:srgbClr val="0070C0"/>
                </a:solidFill>
              </a:rPr>
              <a:t>This clearly indicates that our dataset has split perfectly into two sets</a:t>
            </a:r>
          </a:p>
        </p:txBody>
      </p:sp>
    </p:spTree>
    <p:extLst>
      <p:ext uri="{BB962C8B-B14F-4D97-AF65-F5344CB8AC3E}">
        <p14:creationId xmlns:p14="http://schemas.microsoft.com/office/powerpoint/2010/main" val="698136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46D35-D7F5-F657-A5D8-4A5F60845B82}"/>
              </a:ext>
            </a:extLst>
          </p:cNvPr>
          <p:cNvSpPr txBox="1"/>
          <p:nvPr/>
        </p:nvSpPr>
        <p:spPr>
          <a:xfrm>
            <a:off x="167951" y="139959"/>
            <a:ext cx="11859208" cy="1477328"/>
          </a:xfrm>
          <a:prstGeom prst="rect">
            <a:avLst/>
          </a:prstGeom>
          <a:noFill/>
        </p:spPr>
        <p:txBody>
          <a:bodyPr wrap="square" rtlCol="0">
            <a:spAutoFit/>
          </a:bodyPr>
          <a:lstStyle/>
          <a:p>
            <a:r>
              <a:rPr lang="en-US" dirty="0"/>
              <a:t>model2=glm(Exits~.,data=trainset,family="gaussian") </a:t>
            </a:r>
          </a:p>
          <a:p>
            <a:r>
              <a:rPr lang="en-US" dirty="0"/>
              <a:t>Here we have built the Logistic regression model using Training dataset</a:t>
            </a:r>
          </a:p>
          <a:p>
            <a:endParaRPr lang="en-US" dirty="0"/>
          </a:p>
          <a:p>
            <a:r>
              <a:rPr lang="en-US" dirty="0"/>
              <a:t>print(summary(model2)) </a:t>
            </a:r>
          </a:p>
          <a:p>
            <a:r>
              <a:rPr lang="en-US" dirty="0"/>
              <a:t>Printing the summary of model2</a:t>
            </a:r>
            <a:endParaRPr lang="en-IN" dirty="0"/>
          </a:p>
        </p:txBody>
      </p:sp>
      <p:pic>
        <p:nvPicPr>
          <p:cNvPr id="4" name="Picture 3">
            <a:extLst>
              <a:ext uri="{FF2B5EF4-FFF2-40B4-BE49-F238E27FC236}">
                <a16:creationId xmlns:a16="http://schemas.microsoft.com/office/drawing/2014/main" id="{65153BC8-BDD2-0DA3-A569-2680519D8748}"/>
              </a:ext>
            </a:extLst>
          </p:cNvPr>
          <p:cNvPicPr>
            <a:picLocks noChangeAspect="1"/>
          </p:cNvPicPr>
          <p:nvPr/>
        </p:nvPicPr>
        <p:blipFill>
          <a:blip r:embed="rId2"/>
          <a:stretch>
            <a:fillRect/>
          </a:stretch>
        </p:blipFill>
        <p:spPr>
          <a:xfrm>
            <a:off x="396454" y="1775908"/>
            <a:ext cx="6498868" cy="4680876"/>
          </a:xfrm>
          <a:prstGeom prst="rect">
            <a:avLst/>
          </a:prstGeom>
        </p:spPr>
      </p:pic>
      <p:sp>
        <p:nvSpPr>
          <p:cNvPr id="5" name="TextBox 4">
            <a:extLst>
              <a:ext uri="{FF2B5EF4-FFF2-40B4-BE49-F238E27FC236}">
                <a16:creationId xmlns:a16="http://schemas.microsoft.com/office/drawing/2014/main" id="{EFA52089-4DD6-63B8-1F6C-EF0ED7DED53F}"/>
              </a:ext>
            </a:extLst>
          </p:cNvPr>
          <p:cNvSpPr txBox="1"/>
          <p:nvPr/>
        </p:nvSpPr>
        <p:spPr>
          <a:xfrm>
            <a:off x="7212563" y="3116424"/>
            <a:ext cx="4721290" cy="2308324"/>
          </a:xfrm>
          <a:prstGeom prst="rect">
            <a:avLst/>
          </a:prstGeom>
          <a:noFill/>
        </p:spPr>
        <p:txBody>
          <a:bodyPr wrap="square" rtlCol="0">
            <a:spAutoFit/>
          </a:bodyPr>
          <a:lstStyle/>
          <a:p>
            <a:r>
              <a:rPr lang="en-IN" b="1" dirty="0">
                <a:solidFill>
                  <a:srgbClr val="0070C0"/>
                </a:solidFill>
              </a:rPr>
              <a:t>Result :</a:t>
            </a:r>
          </a:p>
          <a:p>
            <a:endParaRPr lang="en-IN" b="1" dirty="0">
              <a:solidFill>
                <a:srgbClr val="0070C0"/>
              </a:solidFill>
            </a:endParaRPr>
          </a:p>
          <a:p>
            <a:r>
              <a:rPr lang="en-IN" dirty="0">
                <a:solidFill>
                  <a:srgbClr val="0070C0"/>
                </a:solidFill>
              </a:rPr>
              <a:t>After checking the p-value of the variables we can conclude that Exits value is affected by all the factors in up to some extent</a:t>
            </a:r>
          </a:p>
          <a:p>
            <a:r>
              <a:rPr lang="en-IN" dirty="0">
                <a:solidFill>
                  <a:srgbClr val="0070C0"/>
                </a:solidFill>
              </a:rPr>
              <a:t>Bounces and unique page views affect Exits value more than the Time in page and Bounces new </a:t>
            </a:r>
          </a:p>
        </p:txBody>
      </p:sp>
    </p:spTree>
    <p:extLst>
      <p:ext uri="{BB962C8B-B14F-4D97-AF65-F5344CB8AC3E}">
        <p14:creationId xmlns:p14="http://schemas.microsoft.com/office/powerpoint/2010/main" val="134419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1327A-53D3-F92A-DD47-9C40E84C28CD}"/>
              </a:ext>
            </a:extLst>
          </p:cNvPr>
          <p:cNvSpPr txBox="1"/>
          <p:nvPr/>
        </p:nvSpPr>
        <p:spPr>
          <a:xfrm>
            <a:off x="121298" y="130629"/>
            <a:ext cx="11933853" cy="2585323"/>
          </a:xfrm>
          <a:prstGeom prst="rect">
            <a:avLst/>
          </a:prstGeom>
          <a:noFill/>
        </p:spPr>
        <p:txBody>
          <a:bodyPr wrap="square" rtlCol="0">
            <a:spAutoFit/>
          </a:bodyPr>
          <a:lstStyle/>
          <a:p>
            <a:r>
              <a:rPr lang="en-IN" dirty="0"/>
              <a:t>Predicting the remaining values using test set and checking accuracy of the model for information purpose</a:t>
            </a:r>
          </a:p>
          <a:p>
            <a:endParaRPr lang="en-IN" dirty="0"/>
          </a:p>
          <a:p>
            <a:r>
              <a:rPr lang="en-US" dirty="0"/>
              <a:t>all_pred2=predict(model2,testset)</a:t>
            </a:r>
          </a:p>
          <a:p>
            <a:r>
              <a:rPr lang="en-US" dirty="0"/>
              <a:t>all_pred2</a:t>
            </a:r>
          </a:p>
          <a:p>
            <a:endParaRPr lang="en-US" dirty="0"/>
          </a:p>
          <a:p>
            <a:r>
              <a:rPr lang="en-US" dirty="0"/>
              <a:t>RMSE(testset$Exits,all_pred2)</a:t>
            </a:r>
          </a:p>
          <a:p>
            <a:endParaRPr lang="en-US" dirty="0"/>
          </a:p>
          <a:p>
            <a:r>
              <a:rPr lang="en-US" dirty="0"/>
              <a:t> </a:t>
            </a:r>
            <a:r>
              <a:rPr lang="en-US" dirty="0">
                <a:solidFill>
                  <a:srgbClr val="0070C0"/>
                </a:solidFill>
              </a:rPr>
              <a:t>RMSE(testset$Exits,all_pred2)</a:t>
            </a:r>
          </a:p>
          <a:p>
            <a:r>
              <a:rPr lang="en-US" dirty="0">
                <a:solidFill>
                  <a:srgbClr val="0070C0"/>
                </a:solidFill>
              </a:rPr>
              <a:t>[1] 0.3197071</a:t>
            </a:r>
            <a:endParaRPr lang="en-IN" dirty="0">
              <a:solidFill>
                <a:srgbClr val="0070C0"/>
              </a:solidFill>
            </a:endParaRPr>
          </a:p>
        </p:txBody>
      </p:sp>
    </p:spTree>
    <p:extLst>
      <p:ext uri="{BB962C8B-B14F-4D97-AF65-F5344CB8AC3E}">
        <p14:creationId xmlns:p14="http://schemas.microsoft.com/office/powerpoint/2010/main" val="1374606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230FF6-12F1-C900-33CD-C6CAB9B962E3}"/>
              </a:ext>
            </a:extLst>
          </p:cNvPr>
          <p:cNvSpPr txBox="1"/>
          <p:nvPr/>
        </p:nvSpPr>
        <p:spPr>
          <a:xfrm>
            <a:off x="242594" y="317240"/>
            <a:ext cx="11943184" cy="5355312"/>
          </a:xfrm>
          <a:prstGeom prst="rect">
            <a:avLst/>
          </a:prstGeom>
          <a:noFill/>
        </p:spPr>
        <p:txBody>
          <a:bodyPr wrap="square" rtlCol="0">
            <a:spAutoFit/>
          </a:bodyPr>
          <a:lstStyle/>
          <a:p>
            <a:r>
              <a:rPr lang="en-IN" b="1" dirty="0"/>
              <a:t>Problem 4 :</a:t>
            </a:r>
          </a:p>
          <a:p>
            <a:r>
              <a:rPr lang="en-US" dirty="0"/>
              <a:t>Every site wants to increase the time on page for a visitor. This increases the chances of the visitor understanding the site content better and hence there are more chances of a transaction taking place. Find the variables which possibly have an effect on the time on page. </a:t>
            </a:r>
            <a:endParaRPr lang="en-IN" dirty="0"/>
          </a:p>
          <a:p>
            <a:endParaRPr lang="en-IN" dirty="0"/>
          </a:p>
          <a:p>
            <a:endParaRPr lang="en-IN" dirty="0"/>
          </a:p>
          <a:p>
            <a:r>
              <a:rPr lang="en-IN" dirty="0"/>
              <a:t>head(newdf)</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Now we will try to understand the relationship between time on page and other variables by plotting the points.</a:t>
            </a:r>
          </a:p>
          <a:p>
            <a:endParaRPr lang="en-IN" dirty="0"/>
          </a:p>
        </p:txBody>
      </p:sp>
      <p:pic>
        <p:nvPicPr>
          <p:cNvPr id="4" name="Picture 3">
            <a:extLst>
              <a:ext uri="{FF2B5EF4-FFF2-40B4-BE49-F238E27FC236}">
                <a16:creationId xmlns:a16="http://schemas.microsoft.com/office/drawing/2014/main" id="{17E8828C-BFA2-75D5-DDBD-806F6B0744FA}"/>
              </a:ext>
            </a:extLst>
          </p:cNvPr>
          <p:cNvPicPr>
            <a:picLocks noChangeAspect="1"/>
          </p:cNvPicPr>
          <p:nvPr/>
        </p:nvPicPr>
        <p:blipFill>
          <a:blip r:embed="rId2"/>
          <a:stretch>
            <a:fillRect/>
          </a:stretch>
        </p:blipFill>
        <p:spPr>
          <a:xfrm>
            <a:off x="2618499" y="2557462"/>
            <a:ext cx="7191375" cy="1743075"/>
          </a:xfrm>
          <a:prstGeom prst="rect">
            <a:avLst/>
          </a:prstGeom>
        </p:spPr>
      </p:pic>
    </p:spTree>
    <p:extLst>
      <p:ext uri="{BB962C8B-B14F-4D97-AF65-F5344CB8AC3E}">
        <p14:creationId xmlns:p14="http://schemas.microsoft.com/office/powerpoint/2010/main" val="69654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64C44-34F0-A848-7310-FCEFA3F20CA4}"/>
              </a:ext>
            </a:extLst>
          </p:cNvPr>
          <p:cNvSpPr txBox="1"/>
          <p:nvPr/>
        </p:nvSpPr>
        <p:spPr>
          <a:xfrm>
            <a:off x="130629" y="149290"/>
            <a:ext cx="11905861" cy="1477328"/>
          </a:xfrm>
          <a:prstGeom prst="rect">
            <a:avLst/>
          </a:prstGeom>
          <a:noFill/>
        </p:spPr>
        <p:txBody>
          <a:bodyPr wrap="square" rtlCol="0">
            <a:spAutoFit/>
          </a:bodyPr>
          <a:lstStyle/>
          <a:p>
            <a:r>
              <a:rPr lang="en-IN" dirty="0"/>
              <a:t>plot(x=newdf$Timeinpage,y=newdf$Uniquepageviews,xlab="Timeonpage",ylab="Uniquepageviews",main="Timeonpage vs Uniquepageview")</a:t>
            </a:r>
          </a:p>
          <a:p>
            <a:endParaRPr lang="en-IN" dirty="0"/>
          </a:p>
          <a:p>
            <a:r>
              <a:rPr lang="en-IN" dirty="0"/>
              <a:t>abline(</a:t>
            </a:r>
            <a:r>
              <a:rPr lang="en-IN" dirty="0" err="1"/>
              <a:t>glm</a:t>
            </a:r>
            <a:r>
              <a:rPr lang="en-IN" dirty="0"/>
              <a:t>(newdf$Timeinpage~newdf$Uniquepageviews))</a:t>
            </a:r>
          </a:p>
          <a:p>
            <a:endParaRPr lang="en-IN" dirty="0"/>
          </a:p>
        </p:txBody>
      </p:sp>
      <p:pic>
        <p:nvPicPr>
          <p:cNvPr id="3" name="Picture 2">
            <a:extLst>
              <a:ext uri="{FF2B5EF4-FFF2-40B4-BE49-F238E27FC236}">
                <a16:creationId xmlns:a16="http://schemas.microsoft.com/office/drawing/2014/main" id="{096D955F-C33C-5D2D-EC90-B61F8AF8291D}"/>
              </a:ext>
            </a:extLst>
          </p:cNvPr>
          <p:cNvPicPr>
            <a:picLocks noChangeAspect="1"/>
          </p:cNvPicPr>
          <p:nvPr/>
        </p:nvPicPr>
        <p:blipFill>
          <a:blip r:embed="rId2"/>
          <a:stretch>
            <a:fillRect/>
          </a:stretch>
        </p:blipFill>
        <p:spPr>
          <a:xfrm>
            <a:off x="2815305" y="1508593"/>
            <a:ext cx="6561389" cy="3840813"/>
          </a:xfrm>
          <a:prstGeom prst="rect">
            <a:avLst/>
          </a:prstGeom>
        </p:spPr>
      </p:pic>
      <p:sp>
        <p:nvSpPr>
          <p:cNvPr id="4" name="TextBox 3">
            <a:extLst>
              <a:ext uri="{FF2B5EF4-FFF2-40B4-BE49-F238E27FC236}">
                <a16:creationId xmlns:a16="http://schemas.microsoft.com/office/drawing/2014/main" id="{92AABB48-7908-15E0-452E-70FE3FDBCFA6}"/>
              </a:ext>
            </a:extLst>
          </p:cNvPr>
          <p:cNvSpPr txBox="1"/>
          <p:nvPr/>
        </p:nvSpPr>
        <p:spPr>
          <a:xfrm>
            <a:off x="279918" y="5150498"/>
            <a:ext cx="11439331" cy="1477328"/>
          </a:xfrm>
          <a:prstGeom prst="rect">
            <a:avLst/>
          </a:prstGeom>
          <a:noFill/>
        </p:spPr>
        <p:txBody>
          <a:bodyPr wrap="square" rtlCol="0">
            <a:spAutoFit/>
          </a:bodyPr>
          <a:lstStyle/>
          <a:p>
            <a:r>
              <a:rPr lang="en-IN" dirty="0"/>
              <a:t>by looking at the plot we can not confirm specific relation between variables</a:t>
            </a:r>
          </a:p>
          <a:p>
            <a:endParaRPr lang="en-IN" dirty="0"/>
          </a:p>
          <a:p>
            <a:r>
              <a:rPr lang="en-US" dirty="0"/>
              <a:t>Here we have to check for the variables which possibly have an effect on the time on page. </a:t>
            </a:r>
          </a:p>
          <a:p>
            <a:endParaRPr lang="en-US" dirty="0"/>
          </a:p>
          <a:p>
            <a:r>
              <a:rPr lang="en-US" dirty="0"/>
              <a:t>Hence we will build Logistic regression model. </a:t>
            </a:r>
            <a:endParaRPr lang="en-IN" dirty="0"/>
          </a:p>
        </p:txBody>
      </p:sp>
    </p:spTree>
    <p:extLst>
      <p:ext uri="{BB962C8B-B14F-4D97-AF65-F5344CB8AC3E}">
        <p14:creationId xmlns:p14="http://schemas.microsoft.com/office/powerpoint/2010/main" val="409497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FD7EB-F4B1-F2EC-FFCF-A8F62B419A94}"/>
              </a:ext>
            </a:extLst>
          </p:cNvPr>
          <p:cNvSpPr txBox="1"/>
          <p:nvPr/>
        </p:nvSpPr>
        <p:spPr>
          <a:xfrm>
            <a:off x="192833" y="802433"/>
            <a:ext cx="11635273" cy="4524315"/>
          </a:xfrm>
          <a:prstGeom prst="rect">
            <a:avLst/>
          </a:prstGeom>
          <a:noFill/>
        </p:spPr>
        <p:txBody>
          <a:bodyPr wrap="square" rtlCol="0">
            <a:spAutoFit/>
          </a:bodyPr>
          <a:lstStyle/>
          <a:p>
            <a:r>
              <a:rPr lang="en-IN" b="1" dirty="0"/>
              <a:t>Problem 1</a:t>
            </a:r>
            <a:r>
              <a:rPr lang="en-IN" dirty="0"/>
              <a:t> </a:t>
            </a:r>
            <a:r>
              <a:rPr lang="en-IN" b="1" dirty="0"/>
              <a:t>: </a:t>
            </a:r>
          </a:p>
          <a:p>
            <a:r>
              <a:rPr lang="en-US" dirty="0"/>
              <a:t>The team wants to analyze each variable of the data collected through data summarization to get a basic understanding of the dataset and to prepare for further analysis. </a:t>
            </a:r>
          </a:p>
          <a:p>
            <a:endParaRPr lang="en-US" b="1" dirty="0"/>
          </a:p>
          <a:p>
            <a:r>
              <a:rPr lang="en-US" b="1" dirty="0"/>
              <a:t>Solution : </a:t>
            </a:r>
          </a:p>
          <a:p>
            <a:r>
              <a:rPr lang="en-US" dirty="0"/>
              <a:t>Installing the required packages </a:t>
            </a:r>
          </a:p>
          <a:p>
            <a:endParaRPr lang="en-US" dirty="0"/>
          </a:p>
          <a:p>
            <a:r>
              <a:rPr lang="en-US" dirty="0"/>
              <a:t>library(readxl) </a:t>
            </a:r>
          </a:p>
          <a:p>
            <a:r>
              <a:rPr lang="en-US" dirty="0"/>
              <a:t>To import the .xlsx file</a:t>
            </a:r>
          </a:p>
          <a:p>
            <a:endParaRPr lang="en-US" dirty="0"/>
          </a:p>
          <a:p>
            <a:r>
              <a:rPr lang="en-US" dirty="0"/>
              <a:t>library(dplyr)  </a:t>
            </a:r>
          </a:p>
          <a:p>
            <a:r>
              <a:rPr lang="en-US" dirty="0"/>
              <a:t>For data manipulation</a:t>
            </a:r>
          </a:p>
          <a:p>
            <a:endParaRPr lang="en-US" dirty="0"/>
          </a:p>
          <a:p>
            <a:r>
              <a:rPr lang="en-US" dirty="0"/>
              <a:t>library(caret)</a:t>
            </a:r>
          </a:p>
          <a:p>
            <a:r>
              <a:rPr lang="en-US" dirty="0"/>
              <a:t>For checking accuracy of the model</a:t>
            </a:r>
          </a:p>
          <a:p>
            <a:endParaRPr lang="en-US" dirty="0"/>
          </a:p>
        </p:txBody>
      </p:sp>
    </p:spTree>
    <p:extLst>
      <p:ext uri="{BB962C8B-B14F-4D97-AF65-F5344CB8AC3E}">
        <p14:creationId xmlns:p14="http://schemas.microsoft.com/office/powerpoint/2010/main" val="3176318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B375A8-F59B-A171-3117-7F014C872F55}"/>
              </a:ext>
            </a:extLst>
          </p:cNvPr>
          <p:cNvSpPr txBox="1"/>
          <p:nvPr/>
        </p:nvSpPr>
        <p:spPr>
          <a:xfrm>
            <a:off x="195943" y="139959"/>
            <a:ext cx="11849877" cy="1200329"/>
          </a:xfrm>
          <a:prstGeom prst="rect">
            <a:avLst/>
          </a:prstGeom>
          <a:noFill/>
        </p:spPr>
        <p:txBody>
          <a:bodyPr wrap="square" rtlCol="0">
            <a:spAutoFit/>
          </a:bodyPr>
          <a:lstStyle/>
          <a:p>
            <a:r>
              <a:rPr lang="en-US" dirty="0"/>
              <a:t>model3=glm(</a:t>
            </a:r>
            <a:r>
              <a:rPr lang="en-US" dirty="0" err="1"/>
              <a:t>Timeinpage</a:t>
            </a:r>
            <a:r>
              <a:rPr lang="en-US" dirty="0"/>
              <a:t>~.,data=trainset,family="gaussian")</a:t>
            </a:r>
          </a:p>
          <a:p>
            <a:r>
              <a:rPr lang="en-US" dirty="0"/>
              <a:t>We built logistic regression model by using training data set</a:t>
            </a:r>
          </a:p>
          <a:p>
            <a:endParaRPr lang="en-US" dirty="0"/>
          </a:p>
          <a:p>
            <a:r>
              <a:rPr lang="en-US" dirty="0"/>
              <a:t>print(summary(model3))</a:t>
            </a:r>
            <a:endParaRPr lang="en-IN" dirty="0"/>
          </a:p>
        </p:txBody>
      </p:sp>
      <p:pic>
        <p:nvPicPr>
          <p:cNvPr id="4" name="Picture 3">
            <a:extLst>
              <a:ext uri="{FF2B5EF4-FFF2-40B4-BE49-F238E27FC236}">
                <a16:creationId xmlns:a16="http://schemas.microsoft.com/office/drawing/2014/main" id="{37A5F3D0-E7A9-4E12-74C8-67BBC6FA3BED}"/>
              </a:ext>
            </a:extLst>
          </p:cNvPr>
          <p:cNvPicPr>
            <a:picLocks noChangeAspect="1"/>
          </p:cNvPicPr>
          <p:nvPr/>
        </p:nvPicPr>
        <p:blipFill>
          <a:blip r:embed="rId2"/>
          <a:stretch>
            <a:fillRect/>
          </a:stretch>
        </p:blipFill>
        <p:spPr>
          <a:xfrm>
            <a:off x="325987" y="1340288"/>
            <a:ext cx="8286750" cy="5344497"/>
          </a:xfrm>
          <a:prstGeom prst="rect">
            <a:avLst/>
          </a:prstGeom>
        </p:spPr>
      </p:pic>
      <p:sp>
        <p:nvSpPr>
          <p:cNvPr id="5" name="TextBox 4">
            <a:extLst>
              <a:ext uri="{FF2B5EF4-FFF2-40B4-BE49-F238E27FC236}">
                <a16:creationId xmlns:a16="http://schemas.microsoft.com/office/drawing/2014/main" id="{DE9BA0FA-D018-E145-3D89-3342636205E1}"/>
              </a:ext>
            </a:extLst>
          </p:cNvPr>
          <p:cNvSpPr txBox="1"/>
          <p:nvPr/>
        </p:nvSpPr>
        <p:spPr>
          <a:xfrm>
            <a:off x="8742781" y="1859339"/>
            <a:ext cx="3004457" cy="3693319"/>
          </a:xfrm>
          <a:prstGeom prst="rect">
            <a:avLst/>
          </a:prstGeom>
          <a:noFill/>
        </p:spPr>
        <p:txBody>
          <a:bodyPr wrap="square" rtlCol="0">
            <a:spAutoFit/>
          </a:bodyPr>
          <a:lstStyle/>
          <a:p>
            <a:r>
              <a:rPr lang="en-IN" b="1" dirty="0">
                <a:solidFill>
                  <a:srgbClr val="0070C0"/>
                </a:solidFill>
              </a:rPr>
              <a:t>Result :</a:t>
            </a:r>
            <a:endParaRPr lang="en-IN" dirty="0">
              <a:solidFill>
                <a:srgbClr val="0070C0"/>
              </a:solidFill>
            </a:endParaRPr>
          </a:p>
          <a:p>
            <a:endParaRPr lang="en-IN" dirty="0">
              <a:solidFill>
                <a:srgbClr val="0070C0"/>
              </a:solidFill>
            </a:endParaRPr>
          </a:p>
          <a:p>
            <a:r>
              <a:rPr lang="en-IN" dirty="0">
                <a:solidFill>
                  <a:srgbClr val="0070C0"/>
                </a:solidFill>
              </a:rPr>
              <a:t>By observing the p-values of the variables we can say that Time on page value is affected by all the variables </a:t>
            </a:r>
            <a:r>
              <a:rPr lang="en-IN" dirty="0" err="1">
                <a:solidFill>
                  <a:srgbClr val="0070C0"/>
                </a:solidFill>
              </a:rPr>
              <a:t>upto</a:t>
            </a:r>
            <a:r>
              <a:rPr lang="en-IN" dirty="0">
                <a:solidFill>
                  <a:srgbClr val="0070C0"/>
                </a:solidFill>
              </a:rPr>
              <a:t> some extent.</a:t>
            </a:r>
          </a:p>
          <a:p>
            <a:r>
              <a:rPr lang="en-IN" dirty="0">
                <a:solidFill>
                  <a:srgbClr val="0070C0"/>
                </a:solidFill>
              </a:rPr>
              <a:t>Time on page value depends on Visits, Unique page view, </a:t>
            </a:r>
            <a:r>
              <a:rPr lang="en-IN" dirty="0" err="1">
                <a:solidFill>
                  <a:srgbClr val="0070C0"/>
                </a:solidFill>
              </a:rPr>
              <a:t>Vistis</a:t>
            </a:r>
            <a:r>
              <a:rPr lang="en-IN" dirty="0">
                <a:solidFill>
                  <a:srgbClr val="0070C0"/>
                </a:solidFill>
              </a:rPr>
              <a:t> more.</a:t>
            </a:r>
          </a:p>
          <a:p>
            <a:r>
              <a:rPr lang="en-IN" dirty="0">
                <a:solidFill>
                  <a:srgbClr val="0070C0"/>
                </a:solidFill>
              </a:rPr>
              <a:t>Exits value play comparatively less role in determining Time on page.</a:t>
            </a:r>
          </a:p>
        </p:txBody>
      </p:sp>
    </p:spTree>
    <p:extLst>
      <p:ext uri="{BB962C8B-B14F-4D97-AF65-F5344CB8AC3E}">
        <p14:creationId xmlns:p14="http://schemas.microsoft.com/office/powerpoint/2010/main" val="243116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20798-F130-EC21-E1F2-F7A1204F8A98}"/>
              </a:ext>
            </a:extLst>
          </p:cNvPr>
          <p:cNvSpPr txBox="1"/>
          <p:nvPr/>
        </p:nvSpPr>
        <p:spPr>
          <a:xfrm>
            <a:off x="205273" y="158620"/>
            <a:ext cx="11821886" cy="2862322"/>
          </a:xfrm>
          <a:prstGeom prst="rect">
            <a:avLst/>
          </a:prstGeom>
          <a:noFill/>
        </p:spPr>
        <p:txBody>
          <a:bodyPr wrap="square" rtlCol="0">
            <a:spAutoFit/>
          </a:bodyPr>
          <a:lstStyle/>
          <a:p>
            <a:r>
              <a:rPr lang="en-IN" dirty="0"/>
              <a:t>Predicting the remaining values using testset and checking accuracy of the model for information purpose</a:t>
            </a:r>
          </a:p>
          <a:p>
            <a:endParaRPr lang="en-IN" dirty="0"/>
          </a:p>
          <a:p>
            <a:r>
              <a:rPr lang="en-US" dirty="0"/>
              <a:t>all_pred3=predict(model3,testset)</a:t>
            </a:r>
          </a:p>
          <a:p>
            <a:r>
              <a:rPr lang="en-US" dirty="0"/>
              <a:t>all_pred3</a:t>
            </a:r>
          </a:p>
          <a:p>
            <a:endParaRPr lang="en-US" dirty="0"/>
          </a:p>
          <a:p>
            <a:r>
              <a:rPr lang="en-US" dirty="0"/>
              <a:t>RMSE(testset$Timeinpage,all_pred3)</a:t>
            </a:r>
          </a:p>
          <a:p>
            <a:endParaRPr lang="en-US" dirty="0"/>
          </a:p>
          <a:p>
            <a:r>
              <a:rPr lang="en-US" dirty="0">
                <a:solidFill>
                  <a:srgbClr val="0070C0"/>
                </a:solidFill>
              </a:rPr>
              <a:t>RMSE(testset$Timeinpage,all_pred3)</a:t>
            </a:r>
          </a:p>
          <a:p>
            <a:r>
              <a:rPr lang="en-US" dirty="0">
                <a:solidFill>
                  <a:srgbClr val="0070C0"/>
                </a:solidFill>
              </a:rPr>
              <a:t>[1] 375.398</a:t>
            </a:r>
            <a:endParaRPr lang="en-IN" dirty="0">
              <a:solidFill>
                <a:srgbClr val="0070C0"/>
              </a:solidFill>
            </a:endParaRPr>
          </a:p>
          <a:p>
            <a:endParaRPr lang="en-IN" dirty="0"/>
          </a:p>
        </p:txBody>
      </p:sp>
    </p:spTree>
    <p:extLst>
      <p:ext uri="{BB962C8B-B14F-4D97-AF65-F5344CB8AC3E}">
        <p14:creationId xmlns:p14="http://schemas.microsoft.com/office/powerpoint/2010/main" val="2051135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890BE-6FBD-508F-8D3B-B9390430BD90}"/>
              </a:ext>
            </a:extLst>
          </p:cNvPr>
          <p:cNvSpPr txBox="1"/>
          <p:nvPr/>
        </p:nvSpPr>
        <p:spPr>
          <a:xfrm>
            <a:off x="214604" y="158620"/>
            <a:ext cx="11831216" cy="5632311"/>
          </a:xfrm>
          <a:prstGeom prst="rect">
            <a:avLst/>
          </a:prstGeom>
          <a:noFill/>
        </p:spPr>
        <p:txBody>
          <a:bodyPr wrap="square" rtlCol="0">
            <a:spAutoFit/>
          </a:bodyPr>
          <a:lstStyle/>
          <a:p>
            <a:r>
              <a:rPr lang="en-IN" b="1" dirty="0"/>
              <a:t>Problem 5 :</a:t>
            </a:r>
          </a:p>
          <a:p>
            <a:r>
              <a:rPr lang="en-US" dirty="0"/>
              <a:t>A high bounce rate is a cause of alarm for websites which depend on visitor engagement. Help the team in determining the factors that are impacting the bounce. </a:t>
            </a:r>
            <a:endParaRPr lang="en-IN" b="1" dirty="0"/>
          </a:p>
          <a:p>
            <a:endParaRPr lang="en-IN" b="1" dirty="0"/>
          </a:p>
          <a:p>
            <a:r>
              <a:rPr lang="en-IN" dirty="0"/>
              <a:t>head(newdf)</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Now we will try to understand the relationship between time on page and other variables by plotting the points.</a:t>
            </a:r>
          </a:p>
          <a:p>
            <a:endParaRPr lang="en-IN" b="1" dirty="0"/>
          </a:p>
        </p:txBody>
      </p:sp>
      <p:pic>
        <p:nvPicPr>
          <p:cNvPr id="3" name="Picture 2">
            <a:extLst>
              <a:ext uri="{FF2B5EF4-FFF2-40B4-BE49-F238E27FC236}">
                <a16:creationId xmlns:a16="http://schemas.microsoft.com/office/drawing/2014/main" id="{74FABFE8-CEBF-A9B9-BBA2-C5C411532704}"/>
              </a:ext>
            </a:extLst>
          </p:cNvPr>
          <p:cNvPicPr>
            <a:picLocks noChangeAspect="1"/>
          </p:cNvPicPr>
          <p:nvPr/>
        </p:nvPicPr>
        <p:blipFill>
          <a:blip r:embed="rId2"/>
          <a:stretch>
            <a:fillRect/>
          </a:stretch>
        </p:blipFill>
        <p:spPr>
          <a:xfrm>
            <a:off x="2502096" y="2196350"/>
            <a:ext cx="7187807" cy="1737511"/>
          </a:xfrm>
          <a:prstGeom prst="rect">
            <a:avLst/>
          </a:prstGeom>
        </p:spPr>
      </p:pic>
    </p:spTree>
    <p:extLst>
      <p:ext uri="{BB962C8B-B14F-4D97-AF65-F5344CB8AC3E}">
        <p14:creationId xmlns:p14="http://schemas.microsoft.com/office/powerpoint/2010/main" val="227134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B5197-0F5F-AF18-5122-715BB4D2D3DB}"/>
              </a:ext>
            </a:extLst>
          </p:cNvPr>
          <p:cNvSpPr txBox="1"/>
          <p:nvPr/>
        </p:nvSpPr>
        <p:spPr>
          <a:xfrm>
            <a:off x="139959" y="149290"/>
            <a:ext cx="11943184" cy="7017306"/>
          </a:xfrm>
          <a:prstGeom prst="rect">
            <a:avLst/>
          </a:prstGeom>
          <a:noFill/>
        </p:spPr>
        <p:txBody>
          <a:bodyPr wrap="square" rtlCol="0">
            <a:spAutoFit/>
          </a:bodyPr>
          <a:lstStyle/>
          <a:p>
            <a:r>
              <a:rPr lang="en-IN" dirty="0"/>
              <a:t>plot(x=newdf$Bounces,y=newdf$Uniquepageviews,xlab="Bounces",ylab="Uniquepageviews",main="Bounces vs Uniquepageviews")</a:t>
            </a:r>
          </a:p>
          <a:p>
            <a:endParaRPr lang="en-IN" dirty="0"/>
          </a:p>
          <a:p>
            <a:r>
              <a:rPr lang="en-IN" dirty="0"/>
              <a:t>abline(lm(newdf$Bounces~newdf$Uniquepageviews))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by looking at the plot we can not confirm specific relation between variables</a:t>
            </a:r>
          </a:p>
          <a:p>
            <a:endParaRPr lang="en-IN" dirty="0"/>
          </a:p>
          <a:p>
            <a:r>
              <a:rPr lang="en-US" dirty="0"/>
              <a:t>Here we have to determine the factors that are impacting the bounce.  </a:t>
            </a:r>
          </a:p>
          <a:p>
            <a:endParaRPr lang="en-US" dirty="0"/>
          </a:p>
          <a:p>
            <a:r>
              <a:rPr lang="en-US" dirty="0"/>
              <a:t>Hence we will build Logistic regression model. </a:t>
            </a:r>
            <a:endParaRPr lang="en-IN" dirty="0"/>
          </a:p>
          <a:p>
            <a:endParaRPr lang="en-IN" dirty="0"/>
          </a:p>
          <a:p>
            <a:endParaRPr lang="en-IN" dirty="0"/>
          </a:p>
        </p:txBody>
      </p:sp>
      <p:pic>
        <p:nvPicPr>
          <p:cNvPr id="3" name="Picture 2">
            <a:extLst>
              <a:ext uri="{FF2B5EF4-FFF2-40B4-BE49-F238E27FC236}">
                <a16:creationId xmlns:a16="http://schemas.microsoft.com/office/drawing/2014/main" id="{915F8323-082F-8DCA-C61E-3D6C91D65743}"/>
              </a:ext>
            </a:extLst>
          </p:cNvPr>
          <p:cNvPicPr>
            <a:picLocks noChangeAspect="1"/>
          </p:cNvPicPr>
          <p:nvPr/>
        </p:nvPicPr>
        <p:blipFill>
          <a:blip r:embed="rId2"/>
          <a:stretch>
            <a:fillRect/>
          </a:stretch>
        </p:blipFill>
        <p:spPr>
          <a:xfrm>
            <a:off x="2815305" y="1340642"/>
            <a:ext cx="6561389" cy="3840813"/>
          </a:xfrm>
          <a:prstGeom prst="rect">
            <a:avLst/>
          </a:prstGeom>
        </p:spPr>
      </p:pic>
    </p:spTree>
    <p:extLst>
      <p:ext uri="{BB962C8B-B14F-4D97-AF65-F5344CB8AC3E}">
        <p14:creationId xmlns:p14="http://schemas.microsoft.com/office/powerpoint/2010/main" val="314924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EFBAA-5900-A1CD-D4F3-CCB84F5DFCF7}"/>
              </a:ext>
            </a:extLst>
          </p:cNvPr>
          <p:cNvSpPr txBox="1"/>
          <p:nvPr/>
        </p:nvSpPr>
        <p:spPr>
          <a:xfrm>
            <a:off x="186612" y="139959"/>
            <a:ext cx="11812555" cy="923330"/>
          </a:xfrm>
          <a:prstGeom prst="rect">
            <a:avLst/>
          </a:prstGeom>
          <a:noFill/>
        </p:spPr>
        <p:txBody>
          <a:bodyPr wrap="square" rtlCol="0">
            <a:spAutoFit/>
          </a:bodyPr>
          <a:lstStyle/>
          <a:p>
            <a:r>
              <a:rPr lang="en-US" dirty="0"/>
              <a:t>model4=glm(Bounces~.,data=trainset,family="gaussian")</a:t>
            </a:r>
          </a:p>
          <a:p>
            <a:endParaRPr lang="en-US" dirty="0"/>
          </a:p>
          <a:p>
            <a:r>
              <a:rPr lang="en-US" dirty="0"/>
              <a:t>print(summary(model4))</a:t>
            </a:r>
            <a:endParaRPr lang="en-IN" dirty="0"/>
          </a:p>
        </p:txBody>
      </p:sp>
      <p:pic>
        <p:nvPicPr>
          <p:cNvPr id="4" name="Picture 3">
            <a:extLst>
              <a:ext uri="{FF2B5EF4-FFF2-40B4-BE49-F238E27FC236}">
                <a16:creationId xmlns:a16="http://schemas.microsoft.com/office/drawing/2014/main" id="{B5C18026-7E87-5532-F183-938F00052521}"/>
              </a:ext>
            </a:extLst>
          </p:cNvPr>
          <p:cNvPicPr>
            <a:picLocks noChangeAspect="1"/>
          </p:cNvPicPr>
          <p:nvPr/>
        </p:nvPicPr>
        <p:blipFill>
          <a:blip r:embed="rId2"/>
          <a:stretch>
            <a:fillRect/>
          </a:stretch>
        </p:blipFill>
        <p:spPr>
          <a:xfrm>
            <a:off x="294497" y="1063289"/>
            <a:ext cx="8020050" cy="5654752"/>
          </a:xfrm>
          <a:prstGeom prst="rect">
            <a:avLst/>
          </a:prstGeom>
        </p:spPr>
      </p:pic>
      <p:sp>
        <p:nvSpPr>
          <p:cNvPr id="6" name="TextBox 5">
            <a:extLst>
              <a:ext uri="{FF2B5EF4-FFF2-40B4-BE49-F238E27FC236}">
                <a16:creationId xmlns:a16="http://schemas.microsoft.com/office/drawing/2014/main" id="{01C57B8A-0461-3BC8-1C62-CBC448B13FF5}"/>
              </a:ext>
            </a:extLst>
          </p:cNvPr>
          <p:cNvSpPr txBox="1"/>
          <p:nvPr/>
        </p:nvSpPr>
        <p:spPr>
          <a:xfrm>
            <a:off x="8780106" y="2182505"/>
            <a:ext cx="3117397" cy="3416320"/>
          </a:xfrm>
          <a:prstGeom prst="rect">
            <a:avLst/>
          </a:prstGeom>
          <a:noFill/>
        </p:spPr>
        <p:txBody>
          <a:bodyPr wrap="square" rtlCol="0">
            <a:spAutoFit/>
          </a:bodyPr>
          <a:lstStyle/>
          <a:p>
            <a:r>
              <a:rPr lang="en-IN" b="1" dirty="0">
                <a:solidFill>
                  <a:srgbClr val="0070C0"/>
                </a:solidFill>
              </a:rPr>
              <a:t>Result :</a:t>
            </a:r>
          </a:p>
          <a:p>
            <a:endParaRPr lang="en-IN" dirty="0">
              <a:solidFill>
                <a:srgbClr val="0070C0"/>
              </a:solidFill>
            </a:endParaRPr>
          </a:p>
          <a:p>
            <a:r>
              <a:rPr lang="en-IN" dirty="0">
                <a:solidFill>
                  <a:srgbClr val="0070C0"/>
                </a:solidFill>
              </a:rPr>
              <a:t>By observing the p-values we can say that Bounces are affected by all the variables to some extent</a:t>
            </a:r>
          </a:p>
          <a:p>
            <a:r>
              <a:rPr lang="en-IN" dirty="0">
                <a:solidFill>
                  <a:srgbClr val="0070C0"/>
                </a:solidFill>
              </a:rPr>
              <a:t>Time in page value affects Bounces more than any other variable</a:t>
            </a:r>
          </a:p>
          <a:p>
            <a:r>
              <a:rPr lang="en-IN" dirty="0">
                <a:solidFill>
                  <a:srgbClr val="0070C0"/>
                </a:solidFill>
              </a:rPr>
              <a:t>Exits, Unique page views, Visits also affects Bounces but to a less extent</a:t>
            </a:r>
          </a:p>
        </p:txBody>
      </p:sp>
    </p:spTree>
    <p:extLst>
      <p:ext uri="{BB962C8B-B14F-4D97-AF65-F5344CB8AC3E}">
        <p14:creationId xmlns:p14="http://schemas.microsoft.com/office/powerpoint/2010/main" val="394171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335AA-554F-A575-7E60-4ED39A8CA35E}"/>
              </a:ext>
            </a:extLst>
          </p:cNvPr>
          <p:cNvSpPr txBox="1"/>
          <p:nvPr/>
        </p:nvSpPr>
        <p:spPr>
          <a:xfrm>
            <a:off x="167951" y="214604"/>
            <a:ext cx="11784563" cy="2585323"/>
          </a:xfrm>
          <a:prstGeom prst="rect">
            <a:avLst/>
          </a:prstGeom>
          <a:noFill/>
        </p:spPr>
        <p:txBody>
          <a:bodyPr wrap="square" rtlCol="0">
            <a:spAutoFit/>
          </a:bodyPr>
          <a:lstStyle/>
          <a:p>
            <a:r>
              <a:rPr lang="en-IN" dirty="0"/>
              <a:t>Predicting the remaining values using testset and checking accuracy of the model for information purpose</a:t>
            </a:r>
            <a:endParaRPr lang="en-US" dirty="0"/>
          </a:p>
          <a:p>
            <a:endParaRPr lang="en-US" dirty="0"/>
          </a:p>
          <a:p>
            <a:r>
              <a:rPr lang="en-US" dirty="0"/>
              <a:t>all_pred4=predict(model4,testset)</a:t>
            </a:r>
          </a:p>
          <a:p>
            <a:r>
              <a:rPr lang="en-US" dirty="0"/>
              <a:t>all_pred4</a:t>
            </a:r>
          </a:p>
          <a:p>
            <a:endParaRPr lang="en-US" dirty="0"/>
          </a:p>
          <a:p>
            <a:r>
              <a:rPr lang="en-US" dirty="0"/>
              <a:t>RMSE(testset$Bounces,all_pred4)</a:t>
            </a:r>
          </a:p>
          <a:p>
            <a:endParaRPr lang="en-IN" dirty="0"/>
          </a:p>
          <a:p>
            <a:r>
              <a:rPr lang="en-US" dirty="0">
                <a:solidFill>
                  <a:srgbClr val="0070C0"/>
                </a:solidFill>
              </a:rPr>
              <a:t>RMSE(testset$Bounces,all_pred4) </a:t>
            </a:r>
          </a:p>
          <a:p>
            <a:r>
              <a:rPr lang="en-US" dirty="0">
                <a:solidFill>
                  <a:srgbClr val="0070C0"/>
                </a:solidFill>
              </a:rPr>
              <a:t>[1] 2.453028e-13</a:t>
            </a:r>
            <a:endParaRPr lang="en-IN" dirty="0">
              <a:solidFill>
                <a:srgbClr val="0070C0"/>
              </a:solidFill>
            </a:endParaRPr>
          </a:p>
        </p:txBody>
      </p:sp>
    </p:spTree>
    <p:extLst>
      <p:ext uri="{BB962C8B-B14F-4D97-AF65-F5344CB8AC3E}">
        <p14:creationId xmlns:p14="http://schemas.microsoft.com/office/powerpoint/2010/main" val="3694836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5593B0-0146-C00A-DCDF-3F258C3932AB}"/>
              </a:ext>
            </a:extLst>
          </p:cNvPr>
          <p:cNvSpPr txBox="1"/>
          <p:nvPr/>
        </p:nvSpPr>
        <p:spPr>
          <a:xfrm>
            <a:off x="1197429" y="2920481"/>
            <a:ext cx="9797142" cy="707886"/>
          </a:xfrm>
          <a:prstGeom prst="rect">
            <a:avLst/>
          </a:prstGeom>
          <a:noFill/>
        </p:spPr>
        <p:txBody>
          <a:bodyPr wrap="square" rtlCol="0">
            <a:spAutoFit/>
          </a:bodyPr>
          <a:lstStyle/>
          <a:p>
            <a:pPr algn="ctr"/>
            <a:r>
              <a:rPr lang="en-IN" sz="4000" dirty="0">
                <a:solidFill>
                  <a:srgbClr val="FF0000"/>
                </a:solidFill>
              </a:rPr>
              <a:t>Thank You</a:t>
            </a:r>
          </a:p>
        </p:txBody>
      </p:sp>
    </p:spTree>
    <p:extLst>
      <p:ext uri="{BB962C8B-B14F-4D97-AF65-F5344CB8AC3E}">
        <p14:creationId xmlns:p14="http://schemas.microsoft.com/office/powerpoint/2010/main" val="270626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ACA4A5-729B-C746-1EA6-9A7F2BA958C1}"/>
              </a:ext>
            </a:extLst>
          </p:cNvPr>
          <p:cNvPicPr>
            <a:picLocks noChangeAspect="1"/>
          </p:cNvPicPr>
          <p:nvPr/>
        </p:nvPicPr>
        <p:blipFill>
          <a:blip r:embed="rId2"/>
          <a:stretch>
            <a:fillRect/>
          </a:stretch>
        </p:blipFill>
        <p:spPr>
          <a:xfrm>
            <a:off x="1861458" y="959603"/>
            <a:ext cx="8850086" cy="5550054"/>
          </a:xfrm>
          <a:prstGeom prst="rect">
            <a:avLst/>
          </a:prstGeom>
        </p:spPr>
      </p:pic>
      <p:sp>
        <p:nvSpPr>
          <p:cNvPr id="4" name="TextBox 3">
            <a:extLst>
              <a:ext uri="{FF2B5EF4-FFF2-40B4-BE49-F238E27FC236}">
                <a16:creationId xmlns:a16="http://schemas.microsoft.com/office/drawing/2014/main" id="{7CF92C30-869F-1197-B43E-76BFB7279B48}"/>
              </a:ext>
            </a:extLst>
          </p:cNvPr>
          <p:cNvSpPr txBox="1"/>
          <p:nvPr/>
        </p:nvSpPr>
        <p:spPr>
          <a:xfrm>
            <a:off x="345233" y="139959"/>
            <a:ext cx="11430000" cy="923330"/>
          </a:xfrm>
          <a:prstGeom prst="rect">
            <a:avLst/>
          </a:prstGeom>
          <a:noFill/>
        </p:spPr>
        <p:txBody>
          <a:bodyPr wrap="square" rtlCol="0">
            <a:spAutoFit/>
          </a:bodyPr>
          <a:lstStyle/>
          <a:p>
            <a:r>
              <a:rPr lang="en-US" dirty="0"/>
              <a:t>df=read_excel(file.choose())</a:t>
            </a:r>
          </a:p>
          <a:p>
            <a:r>
              <a:rPr lang="en-US" dirty="0"/>
              <a:t>Selecting the file from system data</a:t>
            </a:r>
            <a:endParaRPr lang="en-IN" dirty="0"/>
          </a:p>
          <a:p>
            <a:endParaRPr lang="en-IN" dirty="0"/>
          </a:p>
        </p:txBody>
      </p:sp>
    </p:spTree>
    <p:extLst>
      <p:ext uri="{BB962C8B-B14F-4D97-AF65-F5344CB8AC3E}">
        <p14:creationId xmlns:p14="http://schemas.microsoft.com/office/powerpoint/2010/main" val="133822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E4623B-6CA1-25BC-9D5C-BCDF0B47A224}"/>
              </a:ext>
            </a:extLst>
          </p:cNvPr>
          <p:cNvSpPr txBox="1"/>
          <p:nvPr/>
        </p:nvSpPr>
        <p:spPr>
          <a:xfrm>
            <a:off x="307910" y="242596"/>
            <a:ext cx="11653935" cy="646331"/>
          </a:xfrm>
          <a:prstGeom prst="rect">
            <a:avLst/>
          </a:prstGeom>
          <a:noFill/>
        </p:spPr>
        <p:txBody>
          <a:bodyPr wrap="square" rtlCol="0">
            <a:spAutoFit/>
          </a:bodyPr>
          <a:lstStyle/>
          <a:p>
            <a:r>
              <a:rPr lang="en-US" dirty="0"/>
              <a:t>head(df) </a:t>
            </a:r>
          </a:p>
          <a:p>
            <a:r>
              <a:rPr lang="en-US" dirty="0"/>
              <a:t>Displaying first 6 rows of the data</a:t>
            </a:r>
            <a:endParaRPr lang="en-IN" dirty="0"/>
          </a:p>
        </p:txBody>
      </p:sp>
      <p:pic>
        <p:nvPicPr>
          <p:cNvPr id="7" name="Picture 6">
            <a:extLst>
              <a:ext uri="{FF2B5EF4-FFF2-40B4-BE49-F238E27FC236}">
                <a16:creationId xmlns:a16="http://schemas.microsoft.com/office/drawing/2014/main" id="{FAB5948A-22D4-7640-5562-988A2B716A14}"/>
              </a:ext>
            </a:extLst>
          </p:cNvPr>
          <p:cNvPicPr>
            <a:picLocks noChangeAspect="1"/>
          </p:cNvPicPr>
          <p:nvPr/>
        </p:nvPicPr>
        <p:blipFill>
          <a:blip r:embed="rId2"/>
          <a:stretch>
            <a:fillRect/>
          </a:stretch>
        </p:blipFill>
        <p:spPr>
          <a:xfrm>
            <a:off x="1524000" y="1042891"/>
            <a:ext cx="8898294" cy="2157510"/>
          </a:xfrm>
          <a:prstGeom prst="rect">
            <a:avLst/>
          </a:prstGeom>
        </p:spPr>
      </p:pic>
      <p:sp>
        <p:nvSpPr>
          <p:cNvPr id="8" name="TextBox 7">
            <a:extLst>
              <a:ext uri="{FF2B5EF4-FFF2-40B4-BE49-F238E27FC236}">
                <a16:creationId xmlns:a16="http://schemas.microsoft.com/office/drawing/2014/main" id="{2CBA950E-F370-D523-6887-47EB241FC277}"/>
              </a:ext>
            </a:extLst>
          </p:cNvPr>
          <p:cNvSpPr txBox="1"/>
          <p:nvPr/>
        </p:nvSpPr>
        <p:spPr>
          <a:xfrm>
            <a:off x="255037" y="3354365"/>
            <a:ext cx="11681926" cy="923330"/>
          </a:xfrm>
          <a:prstGeom prst="rect">
            <a:avLst/>
          </a:prstGeom>
          <a:noFill/>
        </p:spPr>
        <p:txBody>
          <a:bodyPr wrap="square" rtlCol="0">
            <a:spAutoFit/>
          </a:bodyPr>
          <a:lstStyle/>
          <a:p>
            <a:r>
              <a:rPr lang="en-US" dirty="0"/>
              <a:t>str(df) </a:t>
            </a:r>
          </a:p>
          <a:p>
            <a:r>
              <a:rPr lang="en-US" dirty="0"/>
              <a:t>Checking the structure of the data</a:t>
            </a:r>
          </a:p>
          <a:p>
            <a:r>
              <a:rPr lang="en-US" dirty="0"/>
              <a:t>From this we can say that the data is well structured</a:t>
            </a:r>
            <a:endParaRPr lang="en-IN" dirty="0"/>
          </a:p>
        </p:txBody>
      </p:sp>
      <p:pic>
        <p:nvPicPr>
          <p:cNvPr id="10" name="Picture 9">
            <a:extLst>
              <a:ext uri="{FF2B5EF4-FFF2-40B4-BE49-F238E27FC236}">
                <a16:creationId xmlns:a16="http://schemas.microsoft.com/office/drawing/2014/main" id="{77F83926-B406-AD41-A5EA-454851C85656}"/>
              </a:ext>
            </a:extLst>
          </p:cNvPr>
          <p:cNvPicPr>
            <a:picLocks noChangeAspect="1"/>
          </p:cNvPicPr>
          <p:nvPr/>
        </p:nvPicPr>
        <p:blipFill>
          <a:blip r:embed="rId3"/>
          <a:stretch>
            <a:fillRect/>
          </a:stretch>
        </p:blipFill>
        <p:spPr>
          <a:xfrm>
            <a:off x="1485317" y="4277695"/>
            <a:ext cx="8975660" cy="2428399"/>
          </a:xfrm>
          <a:prstGeom prst="rect">
            <a:avLst/>
          </a:prstGeom>
        </p:spPr>
      </p:pic>
    </p:spTree>
    <p:extLst>
      <p:ext uri="{BB962C8B-B14F-4D97-AF65-F5344CB8AC3E}">
        <p14:creationId xmlns:p14="http://schemas.microsoft.com/office/powerpoint/2010/main" val="189735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40D96-1D1F-B6FA-1460-A550B182A717}"/>
              </a:ext>
            </a:extLst>
          </p:cNvPr>
          <p:cNvSpPr txBox="1"/>
          <p:nvPr/>
        </p:nvSpPr>
        <p:spPr>
          <a:xfrm>
            <a:off x="270588" y="186612"/>
            <a:ext cx="11765902" cy="3139321"/>
          </a:xfrm>
          <a:prstGeom prst="rect">
            <a:avLst/>
          </a:prstGeom>
          <a:noFill/>
        </p:spPr>
        <p:txBody>
          <a:bodyPr wrap="square" rtlCol="0">
            <a:spAutoFit/>
          </a:bodyPr>
          <a:lstStyle/>
          <a:p>
            <a:r>
              <a:rPr lang="en-US" dirty="0"/>
              <a:t>dim(df) </a:t>
            </a:r>
          </a:p>
          <a:p>
            <a:r>
              <a:rPr lang="en-US" dirty="0"/>
              <a:t>Checking dimensions of the data</a:t>
            </a:r>
          </a:p>
          <a:p>
            <a:r>
              <a:rPr lang="en-IN" dirty="0"/>
              <a:t>From the output we can say that the data has 32109 rows and 8 columns.</a:t>
            </a:r>
          </a:p>
          <a:p>
            <a:endParaRPr lang="en-IN" dirty="0"/>
          </a:p>
          <a:p>
            <a:r>
              <a:rPr lang="en-US" dirty="0"/>
              <a:t>summary(df)</a:t>
            </a:r>
          </a:p>
          <a:p>
            <a:r>
              <a:rPr lang="en-US" dirty="0" err="1"/>
              <a:t>Analysing</a:t>
            </a:r>
            <a:r>
              <a:rPr lang="en-US" dirty="0"/>
              <a:t> the variables of the data thorough Summarization   </a:t>
            </a:r>
            <a:r>
              <a:rPr lang="en-US" b="1" i="1" dirty="0"/>
              <a:t>(Solution)</a:t>
            </a:r>
          </a:p>
          <a:p>
            <a:endParaRPr lang="en-US" dirty="0"/>
          </a:p>
          <a:p>
            <a:r>
              <a:rPr lang="en-US" dirty="0"/>
              <a:t>From the result of summarized dataset, it is observed that the numerical data includes information related to the maximum, minimum, and mean data. The categorical data like continent includes the data of the number of times the category has been repeated in the dataset. We can see that there is a maximum value of 30 bounces for the website. This site was accessed maximum number of times by visitors from North America.</a:t>
            </a:r>
          </a:p>
        </p:txBody>
      </p:sp>
      <p:pic>
        <p:nvPicPr>
          <p:cNvPr id="4" name="Picture 3">
            <a:extLst>
              <a:ext uri="{FF2B5EF4-FFF2-40B4-BE49-F238E27FC236}">
                <a16:creationId xmlns:a16="http://schemas.microsoft.com/office/drawing/2014/main" id="{965722E1-CF7A-6751-C174-73910461BDA9}"/>
              </a:ext>
            </a:extLst>
          </p:cNvPr>
          <p:cNvPicPr>
            <a:picLocks noChangeAspect="1"/>
          </p:cNvPicPr>
          <p:nvPr/>
        </p:nvPicPr>
        <p:blipFill>
          <a:blip r:embed="rId2"/>
          <a:stretch>
            <a:fillRect/>
          </a:stretch>
        </p:blipFill>
        <p:spPr>
          <a:xfrm>
            <a:off x="1849501" y="3325933"/>
            <a:ext cx="8791575" cy="3457575"/>
          </a:xfrm>
          <a:prstGeom prst="rect">
            <a:avLst/>
          </a:prstGeom>
        </p:spPr>
      </p:pic>
    </p:spTree>
    <p:extLst>
      <p:ext uri="{BB962C8B-B14F-4D97-AF65-F5344CB8AC3E}">
        <p14:creationId xmlns:p14="http://schemas.microsoft.com/office/powerpoint/2010/main" val="224775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188DF7-81DB-5F88-6C04-ADEAADEFEF45}"/>
              </a:ext>
            </a:extLst>
          </p:cNvPr>
          <p:cNvSpPr txBox="1"/>
          <p:nvPr/>
        </p:nvSpPr>
        <p:spPr>
          <a:xfrm>
            <a:off x="223935" y="205273"/>
            <a:ext cx="11737910" cy="3139321"/>
          </a:xfrm>
          <a:prstGeom prst="rect">
            <a:avLst/>
          </a:prstGeom>
          <a:noFill/>
        </p:spPr>
        <p:txBody>
          <a:bodyPr wrap="square" rtlCol="0">
            <a:spAutoFit/>
          </a:bodyPr>
          <a:lstStyle/>
          <a:p>
            <a:r>
              <a:rPr lang="en-US" dirty="0"/>
              <a:t>sum(is.na(df)) </a:t>
            </a:r>
          </a:p>
          <a:p>
            <a:r>
              <a:rPr lang="en-US" dirty="0"/>
              <a:t>Checking for Null or NA values</a:t>
            </a:r>
          </a:p>
          <a:p>
            <a:endParaRPr lang="en-US" dirty="0"/>
          </a:p>
          <a:p>
            <a:r>
              <a:rPr lang="en-US" dirty="0"/>
              <a:t>From the result we can see the data has no null or NA values so we can proceed further</a:t>
            </a:r>
          </a:p>
          <a:p>
            <a:endParaRPr lang="en-US" dirty="0"/>
          </a:p>
          <a:p>
            <a:r>
              <a:rPr lang="en-US" dirty="0"/>
              <a:t>library(ggplot2) </a:t>
            </a:r>
          </a:p>
          <a:p>
            <a:r>
              <a:rPr lang="en-US" dirty="0"/>
              <a:t>Installing library For data Visualization.</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75829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CF835-0614-9F99-F55A-39B584C3CAEE}"/>
              </a:ext>
            </a:extLst>
          </p:cNvPr>
          <p:cNvSpPr txBox="1"/>
          <p:nvPr/>
        </p:nvSpPr>
        <p:spPr>
          <a:xfrm>
            <a:off x="289249" y="333294"/>
            <a:ext cx="11728580" cy="3139321"/>
          </a:xfrm>
          <a:prstGeom prst="rect">
            <a:avLst/>
          </a:prstGeom>
          <a:noFill/>
        </p:spPr>
        <p:txBody>
          <a:bodyPr wrap="square" rtlCol="0">
            <a:spAutoFit/>
          </a:bodyPr>
          <a:lstStyle/>
          <a:p>
            <a:r>
              <a:rPr lang="en-US" b="1" dirty="0"/>
              <a:t>Problem 2 : </a:t>
            </a:r>
          </a:p>
          <a:p>
            <a:r>
              <a:rPr lang="en-US" dirty="0"/>
              <a:t>As mentioned earlier, a unique page view represents the number of sessions during which that page was viewed one or more times. A visit counts all instances, no matter how many times the same visitor may have been to your site. So the team needs to know whether the unique page view value depends on visits.</a:t>
            </a:r>
          </a:p>
          <a:p>
            <a:endParaRPr lang="en-US" dirty="0"/>
          </a:p>
          <a:p>
            <a:r>
              <a:rPr lang="en-US" dirty="0"/>
              <a:t>ggplot(data=df,aes(x=Uniquepageviews,y=Visits),)+ Visualising the relation between Uniquepagereviews and Visits</a:t>
            </a:r>
          </a:p>
          <a:p>
            <a:r>
              <a:rPr lang="en-US" dirty="0"/>
              <a:t>  geom_point()+</a:t>
            </a:r>
          </a:p>
          <a:p>
            <a:r>
              <a:rPr lang="en-US" dirty="0"/>
              <a:t>  geom_smooth(method=lm,se=FALSE)</a:t>
            </a:r>
          </a:p>
          <a:p>
            <a:r>
              <a:rPr lang="en-US" dirty="0"/>
              <a:t>Visualising the relation between Uniquepagereviews and Visits</a:t>
            </a:r>
          </a:p>
          <a:p>
            <a:endParaRPr lang="en-US" dirty="0"/>
          </a:p>
          <a:p>
            <a:endParaRPr lang="en-IN" dirty="0"/>
          </a:p>
        </p:txBody>
      </p:sp>
      <p:sp>
        <p:nvSpPr>
          <p:cNvPr id="3" name="AutoShape 2">
            <a:extLst>
              <a:ext uri="{FF2B5EF4-FFF2-40B4-BE49-F238E27FC236}">
                <a16:creationId xmlns:a16="http://schemas.microsoft.com/office/drawing/2014/main" id="{9753F07B-88D2-DA77-E0D3-64CA8FAC3EB5}"/>
              </a:ext>
            </a:extLst>
          </p:cNvPr>
          <p:cNvSpPr>
            <a:spLocks noChangeAspect="1" noChangeArrowheads="1"/>
          </p:cNvSpPr>
          <p:nvPr/>
        </p:nvSpPr>
        <p:spPr bwMode="auto">
          <a:xfrm>
            <a:off x="5943600" y="3276600"/>
            <a:ext cx="3377682" cy="33776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864F8E35-F1E9-A786-B2BD-2445DC9FDAB6}"/>
              </a:ext>
            </a:extLst>
          </p:cNvPr>
          <p:cNvPicPr>
            <a:picLocks noChangeAspect="1"/>
          </p:cNvPicPr>
          <p:nvPr/>
        </p:nvPicPr>
        <p:blipFill>
          <a:blip r:embed="rId2"/>
          <a:stretch>
            <a:fillRect/>
          </a:stretch>
        </p:blipFill>
        <p:spPr>
          <a:xfrm>
            <a:off x="5078950" y="2934549"/>
            <a:ext cx="6938879" cy="4061783"/>
          </a:xfrm>
          <a:prstGeom prst="rect">
            <a:avLst/>
          </a:prstGeom>
        </p:spPr>
      </p:pic>
      <p:sp>
        <p:nvSpPr>
          <p:cNvPr id="5" name="TextBox 4">
            <a:extLst>
              <a:ext uri="{FF2B5EF4-FFF2-40B4-BE49-F238E27FC236}">
                <a16:creationId xmlns:a16="http://schemas.microsoft.com/office/drawing/2014/main" id="{6FD2AAB9-CF90-27BE-0E21-B8BEAD9FA5F7}"/>
              </a:ext>
            </a:extLst>
          </p:cNvPr>
          <p:cNvSpPr txBox="1"/>
          <p:nvPr/>
        </p:nvSpPr>
        <p:spPr>
          <a:xfrm>
            <a:off x="401196" y="3385385"/>
            <a:ext cx="4245429" cy="3139321"/>
          </a:xfrm>
          <a:prstGeom prst="rect">
            <a:avLst/>
          </a:prstGeom>
          <a:noFill/>
        </p:spPr>
        <p:txBody>
          <a:bodyPr wrap="square" rtlCol="0">
            <a:spAutoFit/>
          </a:bodyPr>
          <a:lstStyle/>
          <a:p>
            <a:r>
              <a:rPr lang="en-IN" dirty="0">
                <a:solidFill>
                  <a:srgbClr val="0070C0"/>
                </a:solidFill>
              </a:rPr>
              <a:t>From the graph we can see the relation between Uniquepageviews and Visits </a:t>
            </a:r>
          </a:p>
          <a:p>
            <a:endParaRPr lang="en-IN" dirty="0">
              <a:solidFill>
                <a:srgbClr val="0070C0"/>
              </a:solidFill>
            </a:endParaRPr>
          </a:p>
          <a:p>
            <a:r>
              <a:rPr lang="en-IN" dirty="0">
                <a:solidFill>
                  <a:srgbClr val="0070C0"/>
                </a:solidFill>
              </a:rPr>
              <a:t>We will proceed further to build linear regression model</a:t>
            </a:r>
          </a:p>
          <a:p>
            <a:endParaRPr lang="en-IN" dirty="0">
              <a:solidFill>
                <a:srgbClr val="0070C0"/>
              </a:solidFill>
            </a:endParaRPr>
          </a:p>
          <a:p>
            <a:r>
              <a:rPr lang="en-IN" dirty="0">
                <a:solidFill>
                  <a:srgbClr val="0070C0"/>
                </a:solidFill>
              </a:rPr>
              <a:t>H</a:t>
            </a:r>
            <a:r>
              <a:rPr lang="en-IN" sz="1200" dirty="0">
                <a:solidFill>
                  <a:srgbClr val="0070C0"/>
                </a:solidFill>
              </a:rPr>
              <a:t>0 = </a:t>
            </a:r>
            <a:r>
              <a:rPr lang="en-IN" dirty="0">
                <a:solidFill>
                  <a:srgbClr val="0070C0"/>
                </a:solidFill>
              </a:rPr>
              <a:t>Uniquepagereviews value depends on Visits to the page</a:t>
            </a:r>
          </a:p>
          <a:p>
            <a:r>
              <a:rPr lang="en-IN" dirty="0">
                <a:solidFill>
                  <a:srgbClr val="0070C0"/>
                </a:solidFill>
              </a:rPr>
              <a:t>H1 = Uniquepagereviews value does not depends on Visits to the page</a:t>
            </a:r>
          </a:p>
          <a:p>
            <a:endParaRPr lang="en-IN" dirty="0"/>
          </a:p>
        </p:txBody>
      </p:sp>
    </p:spTree>
    <p:extLst>
      <p:ext uri="{BB962C8B-B14F-4D97-AF65-F5344CB8AC3E}">
        <p14:creationId xmlns:p14="http://schemas.microsoft.com/office/powerpoint/2010/main" val="36302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7678C-9B48-D6D7-607A-4A682D942E7E}"/>
              </a:ext>
            </a:extLst>
          </p:cNvPr>
          <p:cNvSpPr txBox="1"/>
          <p:nvPr/>
        </p:nvSpPr>
        <p:spPr>
          <a:xfrm>
            <a:off x="233265" y="743884"/>
            <a:ext cx="11784564" cy="923330"/>
          </a:xfrm>
          <a:prstGeom prst="rect">
            <a:avLst/>
          </a:prstGeom>
          <a:noFill/>
        </p:spPr>
        <p:txBody>
          <a:bodyPr wrap="square" rtlCol="0">
            <a:spAutoFit/>
          </a:bodyPr>
          <a:lstStyle/>
          <a:p>
            <a:r>
              <a:rPr lang="en-IN" dirty="0"/>
              <a:t>plot(x=df$Uniquepageviews,y=df$Visits,xlab="Uniquepageviews",ylab="Visits",main="Uniquepageviews vs Visits plot")</a:t>
            </a:r>
          </a:p>
          <a:p>
            <a:endParaRPr lang="en-IN" dirty="0"/>
          </a:p>
          <a:p>
            <a:r>
              <a:rPr lang="en-IN" dirty="0"/>
              <a:t>abline(lm(df$Uniquepageviews~df$Visits))</a:t>
            </a:r>
          </a:p>
        </p:txBody>
      </p:sp>
      <p:pic>
        <p:nvPicPr>
          <p:cNvPr id="3" name="Picture 2">
            <a:extLst>
              <a:ext uri="{FF2B5EF4-FFF2-40B4-BE49-F238E27FC236}">
                <a16:creationId xmlns:a16="http://schemas.microsoft.com/office/drawing/2014/main" id="{6D979E35-1E88-E2DF-5CBD-1B41DF7E129B}"/>
              </a:ext>
            </a:extLst>
          </p:cNvPr>
          <p:cNvPicPr>
            <a:picLocks noChangeAspect="1"/>
          </p:cNvPicPr>
          <p:nvPr/>
        </p:nvPicPr>
        <p:blipFill>
          <a:blip r:embed="rId2"/>
          <a:stretch>
            <a:fillRect/>
          </a:stretch>
        </p:blipFill>
        <p:spPr>
          <a:xfrm>
            <a:off x="5231933" y="1667214"/>
            <a:ext cx="6561389" cy="3840813"/>
          </a:xfrm>
          <a:prstGeom prst="rect">
            <a:avLst/>
          </a:prstGeom>
        </p:spPr>
      </p:pic>
      <p:sp>
        <p:nvSpPr>
          <p:cNvPr id="4" name="TextBox 3">
            <a:extLst>
              <a:ext uri="{FF2B5EF4-FFF2-40B4-BE49-F238E27FC236}">
                <a16:creationId xmlns:a16="http://schemas.microsoft.com/office/drawing/2014/main" id="{4E3706F5-87BC-B964-BA39-65207085F970}"/>
              </a:ext>
            </a:extLst>
          </p:cNvPr>
          <p:cNvSpPr txBox="1"/>
          <p:nvPr/>
        </p:nvSpPr>
        <p:spPr>
          <a:xfrm>
            <a:off x="233265" y="2690336"/>
            <a:ext cx="4795935" cy="1477328"/>
          </a:xfrm>
          <a:prstGeom prst="rect">
            <a:avLst/>
          </a:prstGeom>
          <a:noFill/>
        </p:spPr>
        <p:txBody>
          <a:bodyPr wrap="square" rtlCol="0">
            <a:spAutoFit/>
          </a:bodyPr>
          <a:lstStyle/>
          <a:p>
            <a:r>
              <a:rPr lang="en-IN" dirty="0">
                <a:solidFill>
                  <a:srgbClr val="0070C0"/>
                </a:solidFill>
              </a:rPr>
              <a:t>Similar relationship has been observed after plotting the data </a:t>
            </a:r>
          </a:p>
          <a:p>
            <a:endParaRPr lang="en-IN" dirty="0"/>
          </a:p>
          <a:p>
            <a:r>
              <a:rPr lang="en-IN" dirty="0"/>
              <a:t>We will proceed to build a linear regression model</a:t>
            </a:r>
          </a:p>
        </p:txBody>
      </p:sp>
    </p:spTree>
    <p:extLst>
      <p:ext uri="{BB962C8B-B14F-4D97-AF65-F5344CB8AC3E}">
        <p14:creationId xmlns:p14="http://schemas.microsoft.com/office/powerpoint/2010/main" val="104681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0783E8-3627-0607-DE7E-ED2481C17115}"/>
              </a:ext>
            </a:extLst>
          </p:cNvPr>
          <p:cNvSpPr txBox="1"/>
          <p:nvPr/>
        </p:nvSpPr>
        <p:spPr>
          <a:xfrm>
            <a:off x="205273" y="149290"/>
            <a:ext cx="11877870" cy="4247317"/>
          </a:xfrm>
          <a:prstGeom prst="rect">
            <a:avLst/>
          </a:prstGeom>
          <a:noFill/>
        </p:spPr>
        <p:txBody>
          <a:bodyPr wrap="square" rtlCol="0">
            <a:spAutoFit/>
          </a:bodyPr>
          <a:lstStyle/>
          <a:p>
            <a:r>
              <a:rPr lang="en-IN" dirty="0"/>
              <a:t>model1=lm(</a:t>
            </a:r>
            <a:r>
              <a:rPr lang="en-IN" dirty="0" err="1"/>
              <a:t>Uniquepageviews~Visits,data</a:t>
            </a:r>
            <a:r>
              <a:rPr lang="en-IN" dirty="0"/>
              <a:t>=</a:t>
            </a:r>
            <a:r>
              <a:rPr lang="en-IN" dirty="0" err="1"/>
              <a:t>df</a:t>
            </a:r>
            <a:r>
              <a:rPr lang="en-IN" dirty="0"/>
              <a:t>)</a:t>
            </a:r>
          </a:p>
          <a:p>
            <a:r>
              <a:rPr lang="en-IN" dirty="0"/>
              <a:t>print(model1)</a:t>
            </a:r>
          </a:p>
          <a:p>
            <a:endParaRPr lang="en-IN" dirty="0"/>
          </a:p>
          <a:p>
            <a:endParaRPr lang="en-IN" dirty="0"/>
          </a:p>
          <a:p>
            <a:endParaRPr lang="en-IN" dirty="0"/>
          </a:p>
          <a:p>
            <a:endParaRPr lang="en-IN" dirty="0"/>
          </a:p>
          <a:p>
            <a:endParaRPr lang="en-IN" dirty="0"/>
          </a:p>
          <a:p>
            <a:endParaRPr lang="en-IN" dirty="0"/>
          </a:p>
          <a:p>
            <a:endParaRPr lang="en-IN" dirty="0"/>
          </a:p>
          <a:p>
            <a:r>
              <a:rPr lang="en-IN" dirty="0"/>
              <a:t>model1$coefficients </a:t>
            </a:r>
          </a:p>
          <a:p>
            <a:r>
              <a:rPr lang="en-IN" dirty="0"/>
              <a:t>Checking model Coefficients</a:t>
            </a:r>
          </a:p>
          <a:p>
            <a:endParaRPr lang="en-IN" dirty="0"/>
          </a:p>
          <a:p>
            <a:r>
              <a:rPr lang="en-IN" dirty="0"/>
              <a:t>print(summary(model1))</a:t>
            </a:r>
          </a:p>
          <a:p>
            <a:r>
              <a:rPr lang="en-IN" dirty="0"/>
              <a:t>Printing the summary of the model to conclude the result</a:t>
            </a:r>
          </a:p>
          <a:p>
            <a:endParaRPr lang="en-IN" dirty="0"/>
          </a:p>
        </p:txBody>
      </p:sp>
      <p:sp>
        <p:nvSpPr>
          <p:cNvPr id="3" name="TextBox 2">
            <a:extLst>
              <a:ext uri="{FF2B5EF4-FFF2-40B4-BE49-F238E27FC236}">
                <a16:creationId xmlns:a16="http://schemas.microsoft.com/office/drawing/2014/main" id="{58561A5E-42E3-B55E-9589-89A6A4CF5141}"/>
              </a:ext>
            </a:extLst>
          </p:cNvPr>
          <p:cNvSpPr txBox="1"/>
          <p:nvPr/>
        </p:nvSpPr>
        <p:spPr>
          <a:xfrm>
            <a:off x="5831633" y="158621"/>
            <a:ext cx="6155094" cy="3970318"/>
          </a:xfrm>
          <a:prstGeom prst="rect">
            <a:avLst/>
          </a:prstGeom>
          <a:noFill/>
        </p:spPr>
        <p:txBody>
          <a:bodyPr wrap="square" rtlCol="0">
            <a:spAutoFit/>
          </a:bodyPr>
          <a:lstStyle/>
          <a:p>
            <a:r>
              <a:rPr lang="en-IN" dirty="0"/>
              <a:t>Results</a:t>
            </a:r>
          </a:p>
          <a:p>
            <a:r>
              <a:rPr lang="en-IN" dirty="0">
                <a:solidFill>
                  <a:srgbClr val="0070C0"/>
                </a:solidFill>
              </a:rPr>
              <a:t>Call:</a:t>
            </a:r>
          </a:p>
          <a:p>
            <a:r>
              <a:rPr lang="en-IN" dirty="0">
                <a:solidFill>
                  <a:srgbClr val="0070C0"/>
                </a:solidFill>
              </a:rPr>
              <a:t>lm(formula = Uniquepageviews ~ Visits, data = </a:t>
            </a:r>
            <a:r>
              <a:rPr lang="en-IN" dirty="0" err="1">
                <a:solidFill>
                  <a:srgbClr val="0070C0"/>
                </a:solidFill>
              </a:rPr>
              <a:t>df</a:t>
            </a:r>
            <a:r>
              <a:rPr lang="en-IN" dirty="0">
                <a:solidFill>
                  <a:srgbClr val="0070C0"/>
                </a:solidFill>
              </a:rPr>
              <a:t>)</a:t>
            </a:r>
          </a:p>
          <a:p>
            <a:r>
              <a:rPr lang="en-IN" dirty="0">
                <a:solidFill>
                  <a:srgbClr val="0070C0"/>
                </a:solidFill>
              </a:rPr>
              <a:t>Coefficients:</a:t>
            </a:r>
          </a:p>
          <a:p>
            <a:r>
              <a:rPr lang="en-IN" dirty="0">
                <a:solidFill>
                  <a:srgbClr val="0070C0"/>
                </a:solidFill>
              </a:rPr>
              <a:t>(Intercept)       Visits  </a:t>
            </a:r>
          </a:p>
          <a:p>
            <a:r>
              <a:rPr lang="en-IN" dirty="0">
                <a:solidFill>
                  <a:srgbClr val="0070C0"/>
                </a:solidFill>
              </a:rPr>
              <a:t>     0.4928       0.6859 </a:t>
            </a:r>
          </a:p>
          <a:p>
            <a:endParaRPr lang="en-IN" dirty="0">
              <a:solidFill>
                <a:srgbClr val="0070C0"/>
              </a:solidFill>
            </a:endParaRPr>
          </a:p>
          <a:p>
            <a:endParaRPr lang="en-IN" dirty="0">
              <a:solidFill>
                <a:srgbClr val="0070C0"/>
              </a:solidFill>
            </a:endParaRPr>
          </a:p>
          <a:p>
            <a:r>
              <a:rPr lang="en-IN" dirty="0">
                <a:solidFill>
                  <a:srgbClr val="0070C0"/>
                </a:solidFill>
              </a:rPr>
              <a:t>(Intercept)      Visits </a:t>
            </a:r>
          </a:p>
          <a:p>
            <a:r>
              <a:rPr lang="en-IN" dirty="0">
                <a:solidFill>
                  <a:srgbClr val="0070C0"/>
                </a:solidFill>
              </a:rPr>
              <a:t>  0.4928366   0.6859449 </a:t>
            </a: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p>
        </p:txBody>
      </p:sp>
      <p:pic>
        <p:nvPicPr>
          <p:cNvPr id="5" name="Picture 4">
            <a:extLst>
              <a:ext uri="{FF2B5EF4-FFF2-40B4-BE49-F238E27FC236}">
                <a16:creationId xmlns:a16="http://schemas.microsoft.com/office/drawing/2014/main" id="{574F51BD-C552-4A2C-36C7-9A8D603D3EB2}"/>
              </a:ext>
            </a:extLst>
          </p:cNvPr>
          <p:cNvPicPr>
            <a:picLocks noChangeAspect="1"/>
          </p:cNvPicPr>
          <p:nvPr/>
        </p:nvPicPr>
        <p:blipFill>
          <a:blip r:embed="rId2"/>
          <a:stretch>
            <a:fillRect/>
          </a:stretch>
        </p:blipFill>
        <p:spPr>
          <a:xfrm>
            <a:off x="5831633" y="3429000"/>
            <a:ext cx="6155094" cy="2877539"/>
          </a:xfrm>
          <a:prstGeom prst="rect">
            <a:avLst/>
          </a:prstGeom>
        </p:spPr>
      </p:pic>
    </p:spTree>
    <p:extLst>
      <p:ext uri="{BB962C8B-B14F-4D97-AF65-F5344CB8AC3E}">
        <p14:creationId xmlns:p14="http://schemas.microsoft.com/office/powerpoint/2010/main" val="373339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1978</Words>
  <Application>Microsoft Office PowerPoint</Application>
  <PresentationFormat>Widescreen</PresentationFormat>
  <Paragraphs>317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jakhalekar</dc:creator>
  <cp:lastModifiedBy>tushar jakhalekar</cp:lastModifiedBy>
  <cp:revision>16</cp:revision>
  <dcterms:created xsi:type="dcterms:W3CDTF">2022-05-09T10:12:11Z</dcterms:created>
  <dcterms:modified xsi:type="dcterms:W3CDTF">2022-05-09T12:18:53Z</dcterms:modified>
</cp:coreProperties>
</file>