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2" r:id="rId4"/>
    <p:sldId id="258" r:id="rId5"/>
    <p:sldId id="263" r:id="rId6"/>
    <p:sldId id="264" r:id="rId7"/>
    <p:sldId id="271" r:id="rId8"/>
    <p:sldId id="270" r:id="rId9"/>
    <p:sldId id="269" r:id="rId10"/>
    <p:sldId id="268" r:id="rId11"/>
    <p:sldId id="267" r:id="rId12"/>
    <p:sldId id="272" r:id="rId13"/>
    <p:sldId id="275" r:id="rId14"/>
    <p:sldId id="274" r:id="rId15"/>
    <p:sldId id="265" r:id="rId16"/>
    <p:sldId id="261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9" autoAdjust="0"/>
    <p:restoredTop sz="94660"/>
  </p:normalViewPr>
  <p:slideViewPr>
    <p:cSldViewPr>
      <p:cViewPr>
        <p:scale>
          <a:sx n="90" d="100"/>
          <a:sy n="90" d="100"/>
        </p:scale>
        <p:origin x="145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07B4F4-19A1-4E5D-9980-A00D967B17BE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765175"/>
            <a:ext cx="6481762" cy="8937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1557338"/>
            <a:ext cx="6481762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616575" y="620713"/>
            <a:ext cx="1692275" cy="50403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9750" y="620713"/>
            <a:ext cx="4924425" cy="50403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55650" y="1196975"/>
            <a:ext cx="309245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000500" y="1196975"/>
            <a:ext cx="309245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20713"/>
            <a:ext cx="67691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96975"/>
            <a:ext cx="63373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rgbClr val="080808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404813"/>
            <a:ext cx="5950024" cy="649287"/>
          </a:xfrm>
          <a:noFill/>
        </p:spPr>
        <p:txBody>
          <a:bodyPr/>
          <a:lstStyle/>
          <a:p>
            <a:r>
              <a:rPr lang="en-US" sz="2800" dirty="0">
                <a:latin typeface="Tahoma" charset="0"/>
              </a:rPr>
              <a:t>Craigslist Used Vehicle Analysis</a:t>
            </a:r>
            <a:endParaRPr lang="uk-UA" sz="280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5642" y="1052736"/>
            <a:ext cx="3384550" cy="433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Presented by Tushar Muley</a:t>
            </a:r>
            <a:endParaRPr lang="uk-UA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0B6F00-1831-4CA6-9BF1-1A4BACC49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1483446"/>
            <a:ext cx="1440160" cy="21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kern="0" dirty="0"/>
              <a:t>March 5, 2022</a:t>
            </a:r>
            <a:endParaRPr lang="uk-UA" sz="1400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754D8F-D97E-42F3-A99F-EAEBC4331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772816"/>
            <a:ext cx="4680520" cy="218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kern="0" dirty="0"/>
              <a:t>Bellevue University DSC 680 | Professor B. Werner</a:t>
            </a:r>
            <a:endParaRPr lang="uk-UA" sz="14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A3BA1814-936F-4A45-A5B4-EA812A323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310" y="188913"/>
            <a:ext cx="8327304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Analyzing the Used Car Market </a:t>
            </a:r>
            <a:r>
              <a:rPr lang="en-US" sz="3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3079E-C15E-4AD3-B9AC-E9C4C3FAD7E5}"/>
              </a:ext>
            </a:extLst>
          </p:cNvPr>
          <p:cNvSpPr txBox="1"/>
          <p:nvPr/>
        </p:nvSpPr>
        <p:spPr>
          <a:xfrm>
            <a:off x="637310" y="836712"/>
            <a:ext cx="832730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make of car makes up the majority of vehicles listed?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A882B-9219-40CC-963C-FB4FF841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196752"/>
            <a:ext cx="6840760" cy="4464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3CE1EC-ECCF-43D5-A8C2-02DF283CC93F}"/>
              </a:ext>
            </a:extLst>
          </p:cNvPr>
          <p:cNvSpPr txBox="1"/>
          <p:nvPr/>
        </p:nvSpPr>
        <p:spPr>
          <a:xfrm>
            <a:off x="2123728" y="5795972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Ford’s F150 has the highest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Chevy Silverado claims second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F3DC6-3FCA-48BC-8AD1-024CF80B0482}"/>
              </a:ext>
            </a:extLst>
          </p:cNvPr>
          <p:cNvSpPr txBox="1"/>
          <p:nvPr/>
        </p:nvSpPr>
        <p:spPr>
          <a:xfrm>
            <a:off x="6948264" y="119675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Volume by Model</a:t>
            </a:r>
          </a:p>
        </p:txBody>
      </p:sp>
    </p:spTree>
    <p:extLst>
      <p:ext uri="{BB962C8B-B14F-4D97-AF65-F5344CB8AC3E}">
        <p14:creationId xmlns:p14="http://schemas.microsoft.com/office/powerpoint/2010/main" val="384025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A3BA1814-936F-4A45-A5B4-EA812A323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310" y="188913"/>
            <a:ext cx="8327304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Analyzing the Used Car Market </a:t>
            </a:r>
            <a:r>
              <a:rPr lang="en-US" sz="3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4D574-EADF-46BF-B492-1ECECCDCFE2F}"/>
              </a:ext>
            </a:extLst>
          </p:cNvPr>
          <p:cNvSpPr txBox="1"/>
          <p:nvPr/>
        </p:nvSpPr>
        <p:spPr>
          <a:xfrm>
            <a:off x="637310" y="836712"/>
            <a:ext cx="832730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manufactures are seeing highest average sale prices by state?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61B049-61F2-4E65-902F-FC9D4E250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61" y="1268760"/>
            <a:ext cx="5967569" cy="25457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5D6DE6-2108-4729-B8F8-90E21A06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19" y="4113991"/>
            <a:ext cx="5761429" cy="2555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A5106-5170-4CBD-A74E-0B93F0490E9A}"/>
              </a:ext>
            </a:extLst>
          </p:cNvPr>
          <p:cNvSpPr txBox="1"/>
          <p:nvPr/>
        </p:nvSpPr>
        <p:spPr>
          <a:xfrm>
            <a:off x="1763688" y="1124744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10 Sale Prices by Manufacture and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9FCF7-C815-48F9-8C8D-7E417EFD6669}"/>
              </a:ext>
            </a:extLst>
          </p:cNvPr>
          <p:cNvSpPr txBox="1"/>
          <p:nvPr/>
        </p:nvSpPr>
        <p:spPr>
          <a:xfrm>
            <a:off x="1763688" y="3872081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Bottom 10 Sale Prices by Manufacture and State</a:t>
            </a:r>
          </a:p>
        </p:txBody>
      </p:sp>
    </p:spTree>
    <p:extLst>
      <p:ext uri="{BB962C8B-B14F-4D97-AF65-F5344CB8AC3E}">
        <p14:creationId xmlns:p14="http://schemas.microsoft.com/office/powerpoint/2010/main" val="180142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A3BA1814-936F-4A45-A5B4-EA812A323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310" y="188913"/>
            <a:ext cx="8327304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Predicting used car prices</a:t>
            </a:r>
          </a:p>
        </p:txBody>
      </p:sp>
      <p:grpSp>
        <p:nvGrpSpPr>
          <p:cNvPr id="4" name="Google Shape;288;p26">
            <a:extLst>
              <a:ext uri="{FF2B5EF4-FFF2-40B4-BE49-F238E27FC236}">
                <a16:creationId xmlns:a16="http://schemas.microsoft.com/office/drawing/2014/main" id="{32C94FC1-41E5-4454-B342-F76A36C63EB1}"/>
              </a:ext>
            </a:extLst>
          </p:cNvPr>
          <p:cNvGrpSpPr/>
          <p:nvPr/>
        </p:nvGrpSpPr>
        <p:grpSpPr>
          <a:xfrm>
            <a:off x="179512" y="332656"/>
            <a:ext cx="457798" cy="436141"/>
            <a:chOff x="899519" y="2804199"/>
            <a:chExt cx="285421" cy="207143"/>
          </a:xfrm>
        </p:grpSpPr>
        <p:sp>
          <p:nvSpPr>
            <p:cNvPr id="5" name="Google Shape;289;p26">
              <a:extLst>
                <a:ext uri="{FF2B5EF4-FFF2-40B4-BE49-F238E27FC236}">
                  <a16:creationId xmlns:a16="http://schemas.microsoft.com/office/drawing/2014/main" id="{8A07458B-20E6-478B-8F68-90F4BA39427D}"/>
                </a:ext>
              </a:extLst>
            </p:cNvPr>
            <p:cNvSpPr/>
            <p:nvPr/>
          </p:nvSpPr>
          <p:spPr>
            <a:xfrm>
              <a:off x="899519" y="2804199"/>
              <a:ext cx="285421" cy="207143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0;p26">
              <a:extLst>
                <a:ext uri="{FF2B5EF4-FFF2-40B4-BE49-F238E27FC236}">
                  <a16:creationId xmlns:a16="http://schemas.microsoft.com/office/drawing/2014/main" id="{9551876E-E4A4-4D8D-A853-98F3D53052AC}"/>
                </a:ext>
              </a:extLst>
            </p:cNvPr>
            <p:cNvSpPr/>
            <p:nvPr/>
          </p:nvSpPr>
          <p:spPr>
            <a:xfrm>
              <a:off x="924027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1;p26">
              <a:extLst>
                <a:ext uri="{FF2B5EF4-FFF2-40B4-BE49-F238E27FC236}">
                  <a16:creationId xmlns:a16="http://schemas.microsoft.com/office/drawing/2014/main" id="{2957D4ED-573C-453E-899C-16CBC65114CA}"/>
                </a:ext>
              </a:extLst>
            </p:cNvPr>
            <p:cNvSpPr/>
            <p:nvPr/>
          </p:nvSpPr>
          <p:spPr>
            <a:xfrm>
              <a:off x="1124438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2;p26">
              <a:extLst>
                <a:ext uri="{FF2B5EF4-FFF2-40B4-BE49-F238E27FC236}">
                  <a16:creationId xmlns:a16="http://schemas.microsoft.com/office/drawing/2014/main" id="{9C0C9377-7D9F-45F4-A8B1-482CD0294032}"/>
                </a:ext>
              </a:extLst>
            </p:cNvPr>
            <p:cNvSpPr/>
            <p:nvPr/>
          </p:nvSpPr>
          <p:spPr>
            <a:xfrm>
              <a:off x="990831" y="2805383"/>
              <a:ext cx="50216" cy="181062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93;p26">
              <a:extLst>
                <a:ext uri="{FF2B5EF4-FFF2-40B4-BE49-F238E27FC236}">
                  <a16:creationId xmlns:a16="http://schemas.microsoft.com/office/drawing/2014/main" id="{2A1ECAA8-5DEB-46E6-881B-245A4256912E}"/>
                </a:ext>
              </a:extLst>
            </p:cNvPr>
            <p:cNvSpPr/>
            <p:nvPr/>
          </p:nvSpPr>
          <p:spPr>
            <a:xfrm>
              <a:off x="1057635" y="2851248"/>
              <a:ext cx="50216" cy="135196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9CEB167-0799-498C-85B5-9C7BD06F5E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2"/>
          <a:stretch/>
        </p:blipFill>
        <p:spPr bwMode="auto">
          <a:xfrm>
            <a:off x="1907704" y="1075835"/>
            <a:ext cx="5040560" cy="4700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BE7BF1-69EA-42C2-9030-98431018314B}"/>
              </a:ext>
            </a:extLst>
          </p:cNvPr>
          <p:cNvSpPr txBox="1"/>
          <p:nvPr/>
        </p:nvSpPr>
        <p:spPr>
          <a:xfrm>
            <a:off x="1763688" y="764704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 Matrix of Feature in Predicting Used Car Prices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0FCAE-F42D-4471-982E-03E4F59E1DDA}"/>
              </a:ext>
            </a:extLst>
          </p:cNvPr>
          <p:cNvSpPr txBox="1"/>
          <p:nvPr/>
        </p:nvSpPr>
        <p:spPr>
          <a:xfrm>
            <a:off x="2843808" y="587727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13 New Features</a:t>
            </a:r>
          </a:p>
        </p:txBody>
      </p:sp>
    </p:spTree>
    <p:extLst>
      <p:ext uri="{BB962C8B-B14F-4D97-AF65-F5344CB8AC3E}">
        <p14:creationId xmlns:p14="http://schemas.microsoft.com/office/powerpoint/2010/main" val="87106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A3BA1814-936F-4A45-A5B4-EA812A323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310" y="188913"/>
            <a:ext cx="8327304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Predicting used car prices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4D574-EADF-46BF-B492-1ECECCDCFE2F}"/>
              </a:ext>
            </a:extLst>
          </p:cNvPr>
          <p:cNvSpPr txBox="1"/>
          <p:nvPr/>
        </p:nvSpPr>
        <p:spPr>
          <a:xfrm>
            <a:off x="637310" y="836712"/>
            <a:ext cx="832730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Regression and OLS Model</a:t>
            </a:r>
          </a:p>
        </p:txBody>
      </p:sp>
      <p:grpSp>
        <p:nvGrpSpPr>
          <p:cNvPr id="4" name="Google Shape;288;p26">
            <a:extLst>
              <a:ext uri="{FF2B5EF4-FFF2-40B4-BE49-F238E27FC236}">
                <a16:creationId xmlns:a16="http://schemas.microsoft.com/office/drawing/2014/main" id="{32C94FC1-41E5-4454-B342-F76A36C63EB1}"/>
              </a:ext>
            </a:extLst>
          </p:cNvPr>
          <p:cNvGrpSpPr/>
          <p:nvPr/>
        </p:nvGrpSpPr>
        <p:grpSpPr>
          <a:xfrm>
            <a:off x="179512" y="260648"/>
            <a:ext cx="457798" cy="436141"/>
            <a:chOff x="899519" y="2804199"/>
            <a:chExt cx="285421" cy="207143"/>
          </a:xfrm>
        </p:grpSpPr>
        <p:sp>
          <p:nvSpPr>
            <p:cNvPr id="5" name="Google Shape;289;p26">
              <a:extLst>
                <a:ext uri="{FF2B5EF4-FFF2-40B4-BE49-F238E27FC236}">
                  <a16:creationId xmlns:a16="http://schemas.microsoft.com/office/drawing/2014/main" id="{8A07458B-20E6-478B-8F68-90F4BA39427D}"/>
                </a:ext>
              </a:extLst>
            </p:cNvPr>
            <p:cNvSpPr/>
            <p:nvPr/>
          </p:nvSpPr>
          <p:spPr>
            <a:xfrm>
              <a:off x="899519" y="2804199"/>
              <a:ext cx="285421" cy="207143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0;p26">
              <a:extLst>
                <a:ext uri="{FF2B5EF4-FFF2-40B4-BE49-F238E27FC236}">
                  <a16:creationId xmlns:a16="http://schemas.microsoft.com/office/drawing/2014/main" id="{9551876E-E4A4-4D8D-A853-98F3D53052AC}"/>
                </a:ext>
              </a:extLst>
            </p:cNvPr>
            <p:cNvSpPr/>
            <p:nvPr/>
          </p:nvSpPr>
          <p:spPr>
            <a:xfrm>
              <a:off x="924027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1;p26">
              <a:extLst>
                <a:ext uri="{FF2B5EF4-FFF2-40B4-BE49-F238E27FC236}">
                  <a16:creationId xmlns:a16="http://schemas.microsoft.com/office/drawing/2014/main" id="{2957D4ED-573C-453E-899C-16CBC65114CA}"/>
                </a:ext>
              </a:extLst>
            </p:cNvPr>
            <p:cNvSpPr/>
            <p:nvPr/>
          </p:nvSpPr>
          <p:spPr>
            <a:xfrm>
              <a:off x="1124438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2;p26">
              <a:extLst>
                <a:ext uri="{FF2B5EF4-FFF2-40B4-BE49-F238E27FC236}">
                  <a16:creationId xmlns:a16="http://schemas.microsoft.com/office/drawing/2014/main" id="{9C0C9377-7D9F-45F4-A8B1-482CD0294032}"/>
                </a:ext>
              </a:extLst>
            </p:cNvPr>
            <p:cNvSpPr/>
            <p:nvPr/>
          </p:nvSpPr>
          <p:spPr>
            <a:xfrm>
              <a:off x="990831" y="2805383"/>
              <a:ext cx="50216" cy="181062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93;p26">
              <a:extLst>
                <a:ext uri="{FF2B5EF4-FFF2-40B4-BE49-F238E27FC236}">
                  <a16:creationId xmlns:a16="http://schemas.microsoft.com/office/drawing/2014/main" id="{2A1ECAA8-5DEB-46E6-881B-245A4256912E}"/>
                </a:ext>
              </a:extLst>
            </p:cNvPr>
            <p:cNvSpPr/>
            <p:nvPr/>
          </p:nvSpPr>
          <p:spPr>
            <a:xfrm>
              <a:off x="1057635" y="2851248"/>
              <a:ext cx="50216" cy="135196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D63045D-1FC4-46C6-AA3A-8012A133B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5" y="1293991"/>
            <a:ext cx="4297650" cy="21350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E95331-6646-4810-8CB0-8D07A2076CCB}"/>
              </a:ext>
            </a:extLst>
          </p:cNvPr>
          <p:cNvSpPr txBox="1"/>
          <p:nvPr/>
        </p:nvSpPr>
        <p:spPr>
          <a:xfrm>
            <a:off x="6300192" y="1340768"/>
            <a:ext cx="2664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0.5012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RMSE = 9505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91F73-982E-4225-98E6-C5F369B52B27}"/>
              </a:ext>
            </a:extLst>
          </p:cNvPr>
          <p:cNvSpPr txBox="1"/>
          <p:nvPr/>
        </p:nvSpPr>
        <p:spPr>
          <a:xfrm>
            <a:off x="5940152" y="4089846"/>
            <a:ext cx="3024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0.5000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F-Statistic = 2.377x10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25353F-6F84-4562-AB8B-DE092AB6F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429000"/>
            <a:ext cx="3443712" cy="332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A3BA1814-936F-4A45-A5B4-EA812A323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310" y="188913"/>
            <a:ext cx="8327304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Predicting used car prices </a:t>
            </a:r>
            <a:r>
              <a:rPr lang="en-US" sz="3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4D574-EADF-46BF-B492-1ECECCDCFE2F}"/>
              </a:ext>
            </a:extLst>
          </p:cNvPr>
          <p:cNvSpPr txBox="1"/>
          <p:nvPr/>
        </p:nvSpPr>
        <p:spPr>
          <a:xfrm>
            <a:off x="637310" y="836712"/>
            <a:ext cx="832730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 Regressor Model</a:t>
            </a:r>
          </a:p>
        </p:txBody>
      </p:sp>
      <p:grpSp>
        <p:nvGrpSpPr>
          <p:cNvPr id="4" name="Google Shape;288;p26">
            <a:extLst>
              <a:ext uri="{FF2B5EF4-FFF2-40B4-BE49-F238E27FC236}">
                <a16:creationId xmlns:a16="http://schemas.microsoft.com/office/drawing/2014/main" id="{F362FF42-72A6-4B6D-B02C-94FFF33AA849}"/>
              </a:ext>
            </a:extLst>
          </p:cNvPr>
          <p:cNvGrpSpPr/>
          <p:nvPr/>
        </p:nvGrpSpPr>
        <p:grpSpPr>
          <a:xfrm>
            <a:off x="179512" y="260648"/>
            <a:ext cx="457798" cy="436141"/>
            <a:chOff x="899519" y="2804199"/>
            <a:chExt cx="285421" cy="207143"/>
          </a:xfrm>
        </p:grpSpPr>
        <p:sp>
          <p:nvSpPr>
            <p:cNvPr id="5" name="Google Shape;289;p26">
              <a:extLst>
                <a:ext uri="{FF2B5EF4-FFF2-40B4-BE49-F238E27FC236}">
                  <a16:creationId xmlns:a16="http://schemas.microsoft.com/office/drawing/2014/main" id="{EB4987EE-CC73-499C-B347-273D7F2B50CF}"/>
                </a:ext>
              </a:extLst>
            </p:cNvPr>
            <p:cNvSpPr/>
            <p:nvPr/>
          </p:nvSpPr>
          <p:spPr>
            <a:xfrm>
              <a:off x="899519" y="2804199"/>
              <a:ext cx="285421" cy="207143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0;p26">
              <a:extLst>
                <a:ext uri="{FF2B5EF4-FFF2-40B4-BE49-F238E27FC236}">
                  <a16:creationId xmlns:a16="http://schemas.microsoft.com/office/drawing/2014/main" id="{8E47C2C6-CD6F-4B27-A35C-CE0F8CE21948}"/>
                </a:ext>
              </a:extLst>
            </p:cNvPr>
            <p:cNvSpPr/>
            <p:nvPr/>
          </p:nvSpPr>
          <p:spPr>
            <a:xfrm>
              <a:off x="924027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1;p26">
              <a:extLst>
                <a:ext uri="{FF2B5EF4-FFF2-40B4-BE49-F238E27FC236}">
                  <a16:creationId xmlns:a16="http://schemas.microsoft.com/office/drawing/2014/main" id="{9849601A-909F-4BBE-9673-256083E482B1}"/>
                </a:ext>
              </a:extLst>
            </p:cNvPr>
            <p:cNvSpPr/>
            <p:nvPr/>
          </p:nvSpPr>
          <p:spPr>
            <a:xfrm>
              <a:off x="1124438" y="2900262"/>
              <a:ext cx="50216" cy="86181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2;p26">
              <a:extLst>
                <a:ext uri="{FF2B5EF4-FFF2-40B4-BE49-F238E27FC236}">
                  <a16:creationId xmlns:a16="http://schemas.microsoft.com/office/drawing/2014/main" id="{E796DC1A-3E53-4B81-9711-A27A3E597384}"/>
                </a:ext>
              </a:extLst>
            </p:cNvPr>
            <p:cNvSpPr/>
            <p:nvPr/>
          </p:nvSpPr>
          <p:spPr>
            <a:xfrm>
              <a:off x="990831" y="2805383"/>
              <a:ext cx="50216" cy="181062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93;p26">
              <a:extLst>
                <a:ext uri="{FF2B5EF4-FFF2-40B4-BE49-F238E27FC236}">
                  <a16:creationId xmlns:a16="http://schemas.microsoft.com/office/drawing/2014/main" id="{80C60C06-B8BB-4F7E-A22D-1529EDB6DC18}"/>
                </a:ext>
              </a:extLst>
            </p:cNvPr>
            <p:cNvSpPr/>
            <p:nvPr/>
          </p:nvSpPr>
          <p:spPr>
            <a:xfrm>
              <a:off x="1057635" y="2851248"/>
              <a:ext cx="50216" cy="135196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03AA9DC-F1A5-447F-83AA-4E5BACCB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222283"/>
            <a:ext cx="6696744" cy="47275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31942C-DC98-44C3-BD38-8159E50F367B}"/>
              </a:ext>
            </a:extLst>
          </p:cNvPr>
          <p:cNvSpPr txBox="1"/>
          <p:nvPr/>
        </p:nvSpPr>
        <p:spPr>
          <a:xfrm>
            <a:off x="2295168" y="602128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0.7216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RMSE = 7100</a:t>
            </a:r>
          </a:p>
        </p:txBody>
      </p:sp>
    </p:spTree>
    <p:extLst>
      <p:ext uri="{BB962C8B-B14F-4D97-AF65-F5344CB8AC3E}">
        <p14:creationId xmlns:p14="http://schemas.microsoft.com/office/powerpoint/2010/main" val="24334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B494CDE8-5999-4349-B81D-DE935E33E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310" y="188913"/>
            <a:ext cx="8327304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B7B09-1B9A-414C-A690-B8692BA90478}"/>
              </a:ext>
            </a:extLst>
          </p:cNvPr>
          <p:cNvSpPr txBox="1"/>
          <p:nvPr/>
        </p:nvSpPr>
        <p:spPr>
          <a:xfrm>
            <a:off x="1907704" y="1628800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Model – 72%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Plans to Improve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Additional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Pricing by Vehicle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Model</a:t>
            </a:r>
          </a:p>
        </p:txBody>
      </p:sp>
    </p:spTree>
    <p:extLst>
      <p:ext uri="{BB962C8B-B14F-4D97-AF65-F5344CB8AC3E}">
        <p14:creationId xmlns:p14="http://schemas.microsoft.com/office/powerpoint/2010/main" val="111262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794" y="3140968"/>
            <a:ext cx="4824412" cy="792162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accent6"/>
                </a:solidFill>
                <a:latin typeface="Tahoma" charset="0"/>
              </a:rPr>
              <a:t>Thank you</a:t>
            </a:r>
            <a:endParaRPr lang="uk-UA" sz="6600" dirty="0">
              <a:solidFill>
                <a:schemeClr val="accent6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6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632700" cy="792162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Navigating the Used Car Market</a:t>
            </a:r>
            <a:endParaRPr lang="uk-UA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704" y="909067"/>
            <a:ext cx="6336184" cy="4968205"/>
          </a:xfrm>
        </p:spPr>
        <p:txBody>
          <a:bodyPr/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</a:t>
            </a:r>
          </a:p>
          <a:p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 of selling a car</a:t>
            </a:r>
          </a:p>
          <a:p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never seen in history car market</a:t>
            </a:r>
          </a:p>
          <a:p>
            <a:pPr marL="0" indent="0">
              <a:buNone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Pandemic used car market by the numbers</a:t>
            </a:r>
            <a:endPara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Analyzing the used car market</a:t>
            </a:r>
          </a:p>
          <a:p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Predicting used car prices</a:t>
            </a:r>
          </a:p>
          <a:p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DD1AFDD-C8BB-4EBA-9ABD-A5EEDB327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310" y="188913"/>
            <a:ext cx="8327304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 of Selling a Car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12DEF0-1EAD-4BAD-B893-81A404FCC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962" y="1944595"/>
            <a:ext cx="4128458" cy="1440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53DD20-5EA9-4057-94D7-13E533D31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466" y="834230"/>
            <a:ext cx="2552780" cy="2003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64A9F-1960-438B-82A2-1E409B9D6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4941356"/>
            <a:ext cx="3672408" cy="1026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150752-558F-4BC2-A56A-7DB7EFA74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56" y="3183326"/>
            <a:ext cx="5219559" cy="1671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5D6FA9-E706-492D-94FA-3EE23BB9C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4128" y="5373216"/>
            <a:ext cx="2247935" cy="13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37310" y="188913"/>
            <a:ext cx="8327304" cy="723900"/>
          </a:xfrm>
        </p:spPr>
        <p:txBody>
          <a:bodyPr/>
          <a:lstStyle/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Never seen in history car market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2059B4-E1E2-4FF1-AE73-45941AE7B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057" y="1179153"/>
            <a:ext cx="1009830" cy="95449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A4D51-C9A9-4A05-A760-2298CE27998A}"/>
              </a:ext>
            </a:extLst>
          </p:cNvPr>
          <p:cNvCxnSpPr>
            <a:cxnSpLocks/>
          </p:cNvCxnSpPr>
          <p:nvPr/>
        </p:nvCxnSpPr>
        <p:spPr>
          <a:xfrm>
            <a:off x="3055068" y="981522"/>
            <a:ext cx="0" cy="1367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8A42128A-032F-4C57-920D-D946D477B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6951" y="1269554"/>
            <a:ext cx="554474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4000" b="1" kern="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80% </a:t>
            </a:r>
          </a:p>
          <a:p>
            <a:pPr marL="0" indent="0">
              <a:buFontTx/>
              <a:buNone/>
            </a:pPr>
            <a:r>
              <a:rPr lang="en-US" sz="1600" b="1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new car buys paid over MSRP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8EBAC17-2470-406A-A807-341A3D8B6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0013" y="4941168"/>
            <a:ext cx="489666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4000" b="1" kern="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20.7% </a:t>
            </a:r>
          </a:p>
          <a:p>
            <a:pPr marL="0" indent="0">
              <a:buFontTx/>
              <a:buNone/>
            </a:pPr>
            <a:r>
              <a:rPr lang="en-US" sz="1600" b="1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for salvage cars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F9D5EC-2897-4C3C-8BDE-E68F213152E8}"/>
              </a:ext>
            </a:extLst>
          </p:cNvPr>
          <p:cNvCxnSpPr>
            <a:cxnSpLocks/>
          </p:cNvCxnSpPr>
          <p:nvPr/>
        </p:nvCxnSpPr>
        <p:spPr>
          <a:xfrm>
            <a:off x="3037940" y="2709714"/>
            <a:ext cx="0" cy="1367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E9C446D-F3DC-4773-B741-DBE7A3E9D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4797152"/>
            <a:ext cx="1100969" cy="95449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E85E82-940A-4B8D-BE99-D94DF2986AE5}"/>
              </a:ext>
            </a:extLst>
          </p:cNvPr>
          <p:cNvCxnSpPr>
            <a:cxnSpLocks/>
          </p:cNvCxnSpPr>
          <p:nvPr/>
        </p:nvCxnSpPr>
        <p:spPr>
          <a:xfrm>
            <a:off x="3059832" y="4581922"/>
            <a:ext cx="0" cy="1367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0A94FF-7E8F-4C1A-80CE-7385F5C57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503" y="2852936"/>
            <a:ext cx="1009830" cy="964614"/>
          </a:xfrm>
          <a:prstGeom prst="rect">
            <a:avLst/>
          </a:prstGeom>
        </p:spPr>
      </p:pic>
      <p:sp>
        <p:nvSpPr>
          <p:cNvPr id="26" name="Rectangle 3">
            <a:extLst>
              <a:ext uri="{FF2B5EF4-FFF2-40B4-BE49-F238E27FC236}">
                <a16:creationId xmlns:a16="http://schemas.microsoft.com/office/drawing/2014/main" id="{C313389F-4695-47C4-9655-F6AA007EF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715" y="2996952"/>
            <a:ext cx="554474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4000" b="1" kern="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$45,743 </a:t>
            </a:r>
          </a:p>
          <a:p>
            <a:pPr marL="0" indent="0">
              <a:buFontTx/>
              <a:buNone/>
            </a:pPr>
            <a:r>
              <a:rPr lang="en-US" sz="1600" b="1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Price of new 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627A1EB9-FC0C-429C-B852-1B75455D9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310" y="188913"/>
            <a:ext cx="8327304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Pandemic Used Car Market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5" name="Graphic 24" descr="Car">
            <a:extLst>
              <a:ext uri="{FF2B5EF4-FFF2-40B4-BE49-F238E27FC236}">
                <a16:creationId xmlns:a16="http://schemas.microsoft.com/office/drawing/2014/main" id="{B743F1AF-DB93-4376-82EA-8FC888BDD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1796" y="1253666"/>
            <a:ext cx="1094420" cy="109442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45B0A1-F07F-4095-94C9-09106F237E97}"/>
              </a:ext>
            </a:extLst>
          </p:cNvPr>
          <p:cNvCxnSpPr>
            <a:cxnSpLocks/>
          </p:cNvCxnSpPr>
          <p:nvPr/>
        </p:nvCxnSpPr>
        <p:spPr>
          <a:xfrm>
            <a:off x="3037940" y="1124744"/>
            <a:ext cx="0" cy="1367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">
            <a:extLst>
              <a:ext uri="{FF2B5EF4-FFF2-40B4-BE49-F238E27FC236}">
                <a16:creationId xmlns:a16="http://schemas.microsoft.com/office/drawing/2014/main" id="{C6F191A8-0F3D-4BBF-81E7-EED4FBF5E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48" y="1483990"/>
            <a:ext cx="576075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4000" b="1" kern="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$31,676 </a:t>
            </a:r>
          </a:p>
          <a:p>
            <a:pPr marL="0" indent="0">
              <a:buFontTx/>
              <a:buNone/>
            </a:pPr>
            <a:r>
              <a:rPr lang="en-US" sz="1600" b="1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used car price in 2021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4143292-9F71-432A-8810-D43AFDC24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863" y="3284190"/>
            <a:ext cx="554474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4000" b="1" kern="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35% </a:t>
            </a:r>
          </a:p>
          <a:p>
            <a:pPr marL="0" indent="0">
              <a:buFontTx/>
              <a:buNone/>
            </a:pPr>
            <a:r>
              <a:rPr lang="en-US" sz="1600" b="1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in price of used cars in 2021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C1B576-49B7-4DCE-970D-3EEA0E0D1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805" y="3054660"/>
            <a:ext cx="1099119" cy="109442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108A4C-603B-4EA1-847D-966063941A5E}"/>
              </a:ext>
            </a:extLst>
          </p:cNvPr>
          <p:cNvCxnSpPr>
            <a:cxnSpLocks/>
          </p:cNvCxnSpPr>
          <p:nvPr/>
        </p:nvCxnSpPr>
        <p:spPr>
          <a:xfrm>
            <a:off x="3022856" y="2924944"/>
            <a:ext cx="0" cy="1367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2408F0CC-6990-4A39-BFE5-78222ECB5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864" y="5085184"/>
            <a:ext cx="554474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80808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80808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80808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80808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4000" b="1" kern="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39.3 </a:t>
            </a:r>
          </a:p>
          <a:p>
            <a:pPr marL="0" indent="0">
              <a:buFontTx/>
              <a:buNone/>
            </a:pPr>
            <a:r>
              <a:rPr lang="en-US" sz="1600" b="1" kern="0" dirty="0">
                <a:solidFill>
                  <a:schemeClr val="accent4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Million used vehicles sold in 2021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12CE2F-C7F2-43B1-B934-CB0582A5D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7165" y="5249842"/>
            <a:ext cx="888712" cy="48341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479C48-DA9B-42C8-A2BB-14E2DF06D5CD}"/>
              </a:ext>
            </a:extLst>
          </p:cNvPr>
          <p:cNvCxnSpPr>
            <a:cxnSpLocks/>
          </p:cNvCxnSpPr>
          <p:nvPr/>
        </p:nvCxnSpPr>
        <p:spPr>
          <a:xfrm>
            <a:off x="3022856" y="4797152"/>
            <a:ext cx="0" cy="1367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9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A3BA1814-936F-4A45-A5B4-EA812A323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310" y="188913"/>
            <a:ext cx="8327304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Analyzing the Used Car Market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07432-29B0-42EB-9139-9D2DBA14F5B5}"/>
              </a:ext>
            </a:extLst>
          </p:cNvPr>
          <p:cNvSpPr txBox="1"/>
          <p:nvPr/>
        </p:nvSpPr>
        <p:spPr>
          <a:xfrm>
            <a:off x="637310" y="836712"/>
            <a:ext cx="832730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model years are most frequently coming up for sale?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2496A7E-8828-447F-9FBC-11EC6D20A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196752"/>
            <a:ext cx="5904656" cy="37538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8818C-8305-48C7-B50E-3779F9B8940E}"/>
              </a:ext>
            </a:extLst>
          </p:cNvPr>
          <p:cNvSpPr txBox="1"/>
          <p:nvPr/>
        </p:nvSpPr>
        <p:spPr>
          <a:xfrm>
            <a:off x="2123728" y="5229200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to 8 year old cars are the most frequent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2017 and 2018 are most frequent models years for sale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B8CF9-63AA-48D0-A7D7-75D7106DA5C0}"/>
              </a:ext>
            </a:extLst>
          </p:cNvPr>
          <p:cNvSpPr txBox="1"/>
          <p:nvPr/>
        </p:nvSpPr>
        <p:spPr>
          <a:xfrm>
            <a:off x="1763688" y="1196752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Car Sales by Model Year</a:t>
            </a:r>
          </a:p>
        </p:txBody>
      </p:sp>
    </p:spTree>
    <p:extLst>
      <p:ext uri="{BB962C8B-B14F-4D97-AF65-F5344CB8AC3E}">
        <p14:creationId xmlns:p14="http://schemas.microsoft.com/office/powerpoint/2010/main" val="135498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A3BA1814-936F-4A45-A5B4-EA812A323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310" y="188913"/>
            <a:ext cx="8327304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Analyzing the Used Car Market </a:t>
            </a:r>
            <a:r>
              <a:rPr lang="en-US" sz="3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9445A-AF2C-4D5E-82AA-E36640E320AA}"/>
              </a:ext>
            </a:extLst>
          </p:cNvPr>
          <p:cNvSpPr txBox="1"/>
          <p:nvPr/>
        </p:nvSpPr>
        <p:spPr>
          <a:xfrm>
            <a:off x="637310" y="836712"/>
            <a:ext cx="832730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average odometer reading?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28DAD-3E1B-47D9-B3F8-5426CAACB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3" y="1226226"/>
            <a:ext cx="7008275" cy="3930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EFF5EB-E25C-48BA-B167-5E93C6C739A0}"/>
              </a:ext>
            </a:extLst>
          </p:cNvPr>
          <p:cNvSpPr txBox="1"/>
          <p:nvPr/>
        </p:nvSpPr>
        <p:spPr>
          <a:xfrm>
            <a:off x="2123728" y="5229200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state 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Alabama had the highest average mile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Hawaii had the lowest miles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4ADE7-891B-4E54-B996-39010FBA3C73}"/>
              </a:ext>
            </a:extLst>
          </p:cNvPr>
          <p:cNvSpPr txBox="1"/>
          <p:nvPr/>
        </p:nvSpPr>
        <p:spPr>
          <a:xfrm>
            <a:off x="1763688" y="1196752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miles on Used Cars by State</a:t>
            </a:r>
          </a:p>
        </p:txBody>
      </p:sp>
    </p:spTree>
    <p:extLst>
      <p:ext uri="{BB962C8B-B14F-4D97-AF65-F5344CB8AC3E}">
        <p14:creationId xmlns:p14="http://schemas.microsoft.com/office/powerpoint/2010/main" val="354605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A3BA1814-936F-4A45-A5B4-EA812A323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310" y="188913"/>
            <a:ext cx="8327304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Analyzing the Used Car Market </a:t>
            </a:r>
            <a:r>
              <a:rPr lang="en-US" sz="3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0F016-5FBA-4A6D-880A-813B6F4DE6F7}"/>
              </a:ext>
            </a:extLst>
          </p:cNvPr>
          <p:cNvSpPr txBox="1"/>
          <p:nvPr/>
        </p:nvSpPr>
        <p:spPr>
          <a:xfrm>
            <a:off x="637310" y="836712"/>
            <a:ext cx="832730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most common condition listed?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9FC57-7AC1-4DE3-A4CB-DDEF1A715E13}"/>
              </a:ext>
            </a:extLst>
          </p:cNvPr>
          <p:cNvSpPr txBox="1"/>
          <p:nvPr/>
        </p:nvSpPr>
        <p:spPr>
          <a:xfrm>
            <a:off x="2123728" y="537321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Californian’s and New York's have the highest opinion on the condition of their cars.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62A8A-1775-4DBA-A485-36A4F5842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212264"/>
            <a:ext cx="6909370" cy="3800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EBE15-0B64-4CD2-9432-9545515506BA}"/>
              </a:ext>
            </a:extLst>
          </p:cNvPr>
          <p:cNvSpPr txBox="1"/>
          <p:nvPr/>
        </p:nvSpPr>
        <p:spPr>
          <a:xfrm>
            <a:off x="1763688" y="1196752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Listed Condition of Used Cars by State</a:t>
            </a:r>
          </a:p>
        </p:txBody>
      </p:sp>
    </p:spTree>
    <p:extLst>
      <p:ext uri="{BB962C8B-B14F-4D97-AF65-F5344CB8AC3E}">
        <p14:creationId xmlns:p14="http://schemas.microsoft.com/office/powerpoint/2010/main" val="215521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A3BA1814-936F-4A45-A5B4-EA812A323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7310" y="188913"/>
            <a:ext cx="8327304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Analyzing the Used Car Market </a:t>
            </a:r>
            <a:r>
              <a:rPr lang="en-US" sz="3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A4ED9-F5DA-4990-B406-F95CABB046DF}"/>
              </a:ext>
            </a:extLst>
          </p:cNvPr>
          <p:cNvSpPr txBox="1"/>
          <p:nvPr/>
        </p:nvSpPr>
        <p:spPr>
          <a:xfrm>
            <a:off x="637310" y="836712"/>
            <a:ext cx="832730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states are seeing the largest used car sales?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CB945-FAFE-40E6-95AF-FAB5CCA3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3" y="1268760"/>
            <a:ext cx="6968449" cy="3744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93444F-B141-4224-94F9-2D43713AAD21}"/>
              </a:ext>
            </a:extLst>
          </p:cNvPr>
          <p:cNvSpPr txBox="1"/>
          <p:nvPr/>
        </p:nvSpPr>
        <p:spPr>
          <a:xfrm>
            <a:off x="2123728" y="5229200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sees the highest average prices for use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with the lowest average price is Wyoming 543 sales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79201-69CE-4306-A2ED-D9C42020C4C7}"/>
              </a:ext>
            </a:extLst>
          </p:cNvPr>
          <p:cNvSpPr txBox="1"/>
          <p:nvPr/>
        </p:nvSpPr>
        <p:spPr>
          <a:xfrm>
            <a:off x="6372200" y="1196753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Car Sales by State</a:t>
            </a:r>
          </a:p>
        </p:txBody>
      </p:sp>
    </p:spTree>
    <p:extLst>
      <p:ext uri="{BB962C8B-B14F-4D97-AF65-F5344CB8AC3E}">
        <p14:creationId xmlns:p14="http://schemas.microsoft.com/office/powerpoint/2010/main" val="3720118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111111"/>
      </a:dk1>
      <a:lt1>
        <a:srgbClr val="FFFFFF"/>
      </a:lt1>
      <a:dk2>
        <a:srgbClr val="000000"/>
      </a:dk2>
      <a:lt2>
        <a:srgbClr val="600000"/>
      </a:lt2>
      <a:accent1>
        <a:srgbClr val="B40000"/>
      </a:accent1>
      <a:accent2>
        <a:srgbClr val="CC0000"/>
      </a:accent2>
      <a:accent3>
        <a:srgbClr val="FFFFFF"/>
      </a:accent3>
      <a:accent4>
        <a:srgbClr val="0D0D0D"/>
      </a:accent4>
      <a:accent5>
        <a:srgbClr val="D6AAAA"/>
      </a:accent5>
      <a:accent6>
        <a:srgbClr val="B90000"/>
      </a:accent6>
      <a:hlink>
        <a:srgbClr val="8219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00000"/>
        </a:lt2>
        <a:accent1>
          <a:srgbClr val="B4000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D6AAAA"/>
        </a:accent5>
        <a:accent6>
          <a:srgbClr val="B90000"/>
        </a:accent6>
        <a:hlink>
          <a:srgbClr val="8219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80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6C0501"/>
        </a:lt2>
        <a:accent1>
          <a:srgbClr val="7F0B02"/>
        </a:accent1>
        <a:accent2>
          <a:srgbClr val="B3250F"/>
        </a:accent2>
        <a:accent3>
          <a:srgbClr val="FFFFFF"/>
        </a:accent3>
        <a:accent4>
          <a:srgbClr val="404040"/>
        </a:accent4>
        <a:accent5>
          <a:srgbClr val="C0AAAA"/>
        </a:accent5>
        <a:accent6>
          <a:srgbClr val="A2200C"/>
        </a:accent6>
        <a:hlink>
          <a:srgbClr val="D9381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850B02"/>
        </a:lt2>
        <a:accent1>
          <a:srgbClr val="E1401E"/>
        </a:accent1>
        <a:accent2>
          <a:srgbClr val="A0A0A0"/>
        </a:accent2>
        <a:accent3>
          <a:srgbClr val="FFFFFF"/>
        </a:accent3>
        <a:accent4>
          <a:srgbClr val="404040"/>
        </a:accent4>
        <a:accent5>
          <a:srgbClr val="EEAFAB"/>
        </a:accent5>
        <a:accent6>
          <a:srgbClr val="919191"/>
        </a:accent6>
        <a:hlink>
          <a:srgbClr val="D61F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7C0901"/>
        </a:lt2>
        <a:accent1>
          <a:srgbClr val="DD3A1A"/>
        </a:accent1>
        <a:accent2>
          <a:srgbClr val="3C3C3C"/>
        </a:accent2>
        <a:accent3>
          <a:srgbClr val="FFFFFF"/>
        </a:accent3>
        <a:accent4>
          <a:srgbClr val="404040"/>
        </a:accent4>
        <a:accent5>
          <a:srgbClr val="EBAEAB"/>
        </a:accent5>
        <a:accent6>
          <a:srgbClr val="353535"/>
        </a:accent6>
        <a:hlink>
          <a:srgbClr val="A223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640702"/>
        </a:lt2>
        <a:accent1>
          <a:srgbClr val="931409"/>
        </a:accent1>
        <a:accent2>
          <a:srgbClr val="CF2A12"/>
        </a:accent2>
        <a:accent3>
          <a:srgbClr val="FFFFFF"/>
        </a:accent3>
        <a:accent4>
          <a:srgbClr val="404040"/>
        </a:accent4>
        <a:accent5>
          <a:srgbClr val="C8AAAA"/>
        </a:accent5>
        <a:accent6>
          <a:srgbClr val="BB250F"/>
        </a:accent6>
        <a:hlink>
          <a:srgbClr val="0101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111111"/>
        </a:dk1>
        <a:lt1>
          <a:srgbClr val="FFFFFF"/>
        </a:lt1>
        <a:dk2>
          <a:srgbClr val="000000"/>
        </a:dk2>
        <a:lt2>
          <a:srgbClr val="9A1303"/>
        </a:lt2>
        <a:accent1>
          <a:srgbClr val="FE130F"/>
        </a:accent1>
        <a:accent2>
          <a:srgbClr val="DF3A19"/>
        </a:accent2>
        <a:accent3>
          <a:srgbClr val="FFFFFF"/>
        </a:accent3>
        <a:accent4>
          <a:srgbClr val="0D0D0D"/>
        </a:accent4>
        <a:accent5>
          <a:srgbClr val="FEAAAA"/>
        </a:accent5>
        <a:accent6>
          <a:srgbClr val="CA3416"/>
        </a:accent6>
        <a:hlink>
          <a:srgbClr val="F5723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111111"/>
        </a:dk1>
        <a:lt1>
          <a:srgbClr val="FFFFFF"/>
        </a:lt1>
        <a:dk2>
          <a:srgbClr val="000000"/>
        </a:dk2>
        <a:lt2>
          <a:srgbClr val="9A1303"/>
        </a:lt2>
        <a:accent1>
          <a:srgbClr val="FF540F"/>
        </a:accent1>
        <a:accent2>
          <a:srgbClr val="DF3A19"/>
        </a:accent2>
        <a:accent3>
          <a:srgbClr val="FFFFFF"/>
        </a:accent3>
        <a:accent4>
          <a:srgbClr val="0D0D0D"/>
        </a:accent4>
        <a:accent5>
          <a:srgbClr val="FFB3AA"/>
        </a:accent5>
        <a:accent6>
          <a:srgbClr val="CA3416"/>
        </a:accent6>
        <a:hlink>
          <a:srgbClr val="F5723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111111"/>
        </a:dk1>
        <a:lt1>
          <a:srgbClr val="FFFFFF"/>
        </a:lt1>
        <a:dk2>
          <a:srgbClr val="000000"/>
        </a:dk2>
        <a:lt2>
          <a:srgbClr val="600000"/>
        </a:lt2>
        <a:accent1>
          <a:srgbClr val="B4000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D6AAAA"/>
        </a:accent5>
        <a:accent6>
          <a:srgbClr val="B90000"/>
        </a:accent6>
        <a:hlink>
          <a:srgbClr val="EC7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</TotalTime>
  <Words>428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Tahoma</vt:lpstr>
      <vt:lpstr>template</vt:lpstr>
      <vt:lpstr>Craigslist Used Vehicle Analysis</vt:lpstr>
      <vt:lpstr>Navigating the Used Car Market</vt:lpstr>
      <vt:lpstr>Experience of Selling a Car</vt:lpstr>
      <vt:lpstr>Never seen in history car market</vt:lpstr>
      <vt:lpstr>Pandemic Used Car Market</vt:lpstr>
      <vt:lpstr>Analyzing the Used Car Market</vt:lpstr>
      <vt:lpstr>Analyzing the Used Car Market Cont…</vt:lpstr>
      <vt:lpstr>Analyzing the Used Car Market Cont…</vt:lpstr>
      <vt:lpstr>Analyzing the Used Car Market Cont…</vt:lpstr>
      <vt:lpstr>Analyzing the Used Car Market Cont…</vt:lpstr>
      <vt:lpstr>Analyzing the Used Car Market Cont…</vt:lpstr>
      <vt:lpstr>Predicting used car prices</vt:lpstr>
      <vt:lpstr>Predicting used car prices</vt:lpstr>
      <vt:lpstr>Predicting used car prices Cont…</vt:lpstr>
      <vt:lpstr>Conclusion</vt:lpstr>
      <vt:lpstr>Thank you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Tushar Muley</cp:lastModifiedBy>
  <cp:revision>83</cp:revision>
  <dcterms:created xsi:type="dcterms:W3CDTF">2006-06-13T13:03:30Z</dcterms:created>
  <dcterms:modified xsi:type="dcterms:W3CDTF">2022-03-02T05:56:02Z</dcterms:modified>
</cp:coreProperties>
</file>