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85" r:id="rId4"/>
    <p:sldId id="261" r:id="rId5"/>
    <p:sldId id="281" r:id="rId6"/>
    <p:sldId id="282" r:id="rId7"/>
    <p:sldId id="284" r:id="rId8"/>
    <p:sldId id="280" r:id="rId9"/>
    <p:sldId id="283" r:id="rId10"/>
    <p:sldId id="289" r:id="rId11"/>
    <p:sldId id="288" r:id="rId12"/>
    <p:sldId id="286" r:id="rId13"/>
    <p:sldId id="287" r:id="rId14"/>
    <p:sldId id="291" r:id="rId15"/>
    <p:sldId id="292" r:id="rId16"/>
    <p:sldId id="278" r:id="rId17"/>
  </p:sldIdLst>
  <p:sldSz cx="9144000" cy="5143500" type="screen16x9"/>
  <p:notesSz cx="6858000" cy="9144000"/>
  <p:embeddedFontLst>
    <p:embeddedFont>
      <p:font typeface="Red Hat Display" panose="020B0604020202020204" charset="0"/>
      <p:regular r:id="rId19"/>
      <p:bold r:id="rId20"/>
      <p:italic r:id="rId21"/>
      <p:boldItalic r:id="rId22"/>
    </p:embeddedFont>
    <p:embeddedFont>
      <p:font typeface="Red Hat Tex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48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73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59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34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16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01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41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94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85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78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3915147" y="1511710"/>
            <a:ext cx="4340728" cy="21210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</a:rPr>
              <a:t>Metro Bike Sharing Analysis</a:t>
            </a:r>
            <a:r>
              <a:rPr lang="en" sz="2800" dirty="0">
                <a:solidFill>
                  <a:schemeClr val="accent1"/>
                </a:solidFill>
              </a:rPr>
              <a:t> </a:t>
            </a:r>
            <a:br>
              <a:rPr lang="en" sz="2400" dirty="0">
                <a:solidFill>
                  <a:schemeClr val="accent1"/>
                </a:solidFill>
              </a:rPr>
            </a:br>
            <a:br>
              <a:rPr lang="en" sz="24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Presented by Tushar Muley</a:t>
            </a:r>
            <a:br>
              <a:rPr lang="en" sz="1600" dirty="0">
                <a:solidFill>
                  <a:schemeClr val="accent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Feburary 6, 2022</a:t>
            </a:r>
            <a:br>
              <a:rPr lang="en" sz="12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Bellevue University DSC 680 | Professor B. Werner</a:t>
            </a:r>
            <a:endParaRPr sz="1400" dirty="0"/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3580622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 Only?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671353" y="1108248"/>
            <a:ext cx="3948472" cy="325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Walk-up make up 5,151,032 mins</a:t>
            </a:r>
          </a:p>
          <a:p>
            <a:pPr marL="457200" lvl="0" indent="-381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One Day Pass 2,499,066 mins</a:t>
            </a:r>
          </a:p>
          <a:p>
            <a:pPr marL="457200" lvl="0" indent="-381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Monthly Pass 2,381,513 mins</a:t>
            </a:r>
          </a:p>
          <a:p>
            <a:pPr marL="457200" lvl="0" indent="-381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Annual Pass 356,897 mins</a:t>
            </a:r>
          </a:p>
          <a:p>
            <a:pPr marL="457200" lvl="0" indent="-3810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What does it mean?</a:t>
            </a: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AC3209-700A-4447-8A07-B2FFB3CC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4" y="1375875"/>
            <a:ext cx="4295101" cy="269667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62621-01C7-4643-B1B7-76941CAA39A2}"/>
              </a:ext>
            </a:extLst>
          </p:cNvPr>
          <p:cNvSpPr txBox="1"/>
          <p:nvPr/>
        </p:nvSpPr>
        <p:spPr>
          <a:xfrm>
            <a:off x="553509" y="1393724"/>
            <a:ext cx="1953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Pie Chart of Passholders</a:t>
            </a:r>
          </a:p>
        </p:txBody>
      </p:sp>
    </p:spTree>
    <p:extLst>
      <p:ext uri="{BB962C8B-B14F-4D97-AF65-F5344CB8AC3E}">
        <p14:creationId xmlns:p14="http://schemas.microsoft.com/office/powerpoint/2010/main" val="3777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11078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Bike for YOU!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2000" y="1375875"/>
            <a:ext cx="3679975" cy="2986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solidFill>
                  <a:schemeClr val="accent4"/>
                </a:solidFill>
              </a:rPr>
              <a:t>Busiest stations Bar Graph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dirty="0"/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Venice Beach Area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10,200 – Navy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8,552 – North Venice</a:t>
            </a:r>
          </a:p>
          <a:p>
            <a:pPr lvl="1">
              <a:spcBef>
                <a:spcPts val="0"/>
              </a:spcBef>
              <a:buChar char="●"/>
            </a:pPr>
            <a:endParaRPr lang="en-US" sz="1800" dirty="0"/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Santa Monica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8,275 – R Line Station</a:t>
            </a:r>
          </a:p>
          <a:p>
            <a:pPr marL="533400" lvl="1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1D2109-6AE1-4FF6-B60B-E14ED12B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6" y="1214490"/>
            <a:ext cx="3745864" cy="346546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E4D5F-2984-49DA-9183-E8CCAEDF5029}"/>
              </a:ext>
            </a:extLst>
          </p:cNvPr>
          <p:cNvSpPr txBox="1"/>
          <p:nvPr/>
        </p:nvSpPr>
        <p:spPr>
          <a:xfrm>
            <a:off x="2094722" y="1260992"/>
            <a:ext cx="254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Bar Chart of Top 5 Busiest Stations</a:t>
            </a:r>
          </a:p>
        </p:txBody>
      </p:sp>
    </p:spTree>
    <p:extLst>
      <p:ext uri="{BB962C8B-B14F-4D97-AF65-F5344CB8AC3E}">
        <p14:creationId xmlns:p14="http://schemas.microsoft.com/office/powerpoint/2010/main" val="21850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11078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an Influencer?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2000" y="1375875"/>
            <a:ext cx="3679975" cy="29380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solidFill>
                  <a:schemeClr val="accent4"/>
                </a:solidFill>
              </a:rPr>
              <a:t>Correlation Matrix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800" b="1" dirty="0">
              <a:solidFill>
                <a:schemeClr val="accent4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Duration?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Bike Type?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Location?</a:t>
            </a: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1ADA6A9-3E0B-45D2-8426-E90C0637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6" y="1375875"/>
            <a:ext cx="4151924" cy="3594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FDE53-5BD9-479A-B383-93178B14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69" y="2519132"/>
            <a:ext cx="718858" cy="45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F0F538-F9C2-4675-9BAB-2CA26194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206" y="2524487"/>
            <a:ext cx="757416" cy="454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54D44A-6E37-462C-A8F3-64E79C4AB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914" y="3029898"/>
            <a:ext cx="840638" cy="1153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4E77-2E23-414B-AD58-8A7BF4C7D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914" y="1670908"/>
            <a:ext cx="819959" cy="8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11078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Predict You’ll Runout of Bikes?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538019" y="1375875"/>
            <a:ext cx="2997292" cy="2986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Completed two models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Decision Tree Regressor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Random Forest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88C0C9-4622-4998-8257-782642C0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4" y="1409272"/>
            <a:ext cx="4777332" cy="235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7DFE1-AA77-4A77-94C7-86005624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16" y="2984674"/>
            <a:ext cx="1632359" cy="979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CF3663-E38C-49E0-91B7-A011E503E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975" y="3595070"/>
            <a:ext cx="1334728" cy="8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11078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Predict Cont…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825609" y="1383249"/>
            <a:ext cx="3111914" cy="2986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Decision Tree Regressor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Mean Absolute Error: </a:t>
            </a:r>
            <a:r>
              <a:rPr lang="en-US" sz="1600" dirty="0">
                <a:solidFill>
                  <a:schemeClr val="accent6"/>
                </a:solidFill>
              </a:rPr>
              <a:t>2.8779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R-Squared: </a:t>
            </a:r>
            <a:r>
              <a:rPr lang="en-US" sz="1600" dirty="0">
                <a:solidFill>
                  <a:schemeClr val="accent6"/>
                </a:solidFill>
              </a:rPr>
              <a:t>0.0502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RMSE:</a:t>
            </a:r>
            <a:r>
              <a:rPr lang="en-US" sz="1600" dirty="0">
                <a:solidFill>
                  <a:schemeClr val="accent6"/>
                </a:solidFill>
              </a:rPr>
              <a:t> 5.4033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16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610D0D1-1F74-4EF0-B991-536FCBE7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" y="1391060"/>
            <a:ext cx="5678128" cy="36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4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11078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Predict Cont…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899348" y="1375875"/>
            <a:ext cx="3082420" cy="2986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Random Forest Regressor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Mean Absolute Error: </a:t>
            </a:r>
            <a:r>
              <a:rPr lang="en-US" sz="1600" dirty="0">
                <a:solidFill>
                  <a:schemeClr val="accent6"/>
                </a:solidFill>
              </a:rPr>
              <a:t>2.8778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/>
              <a:t>R-Squared: </a:t>
            </a:r>
            <a:r>
              <a:rPr lang="en-US" sz="1600" dirty="0">
                <a:solidFill>
                  <a:schemeClr val="accent6"/>
                </a:solidFill>
              </a:rPr>
              <a:t>0.0502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>
              <a:solidFill>
                <a:schemeClr val="accent6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RMSE: </a:t>
            </a:r>
            <a:r>
              <a:rPr lang="en-US" sz="1600" dirty="0">
                <a:solidFill>
                  <a:schemeClr val="accent6"/>
                </a:solidFill>
              </a:rPr>
              <a:t>5.4033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FDEBC3-DC14-4135-9BD0-9D25B93F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" y="1386344"/>
            <a:ext cx="5891981" cy="36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Thanks!</a:t>
            </a:r>
            <a:endParaRPr sz="8200" dirty="0"/>
          </a:p>
        </p:txBody>
      </p:sp>
      <p:sp>
        <p:nvSpPr>
          <p:cNvPr id="443" name="Google Shape;443;p3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Any questions?</a:t>
            </a:r>
            <a:endParaRPr sz="1600" b="1" dirty="0"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03986-F7C4-490E-8C47-F97F3E28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43" y="153393"/>
            <a:ext cx="3436132" cy="4426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Bike Path Today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49" y="1468375"/>
            <a:ext cx="6027503" cy="2830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Introduction</a:t>
            </a:r>
          </a:p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History Bike Sharing</a:t>
            </a:r>
          </a:p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Growth of Bike Sharing</a:t>
            </a:r>
          </a:p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Analysis of the Metro Bike Sharing</a:t>
            </a:r>
          </a:p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Predicting Outgoing Bikes</a:t>
            </a:r>
          </a:p>
          <a:p>
            <a:pPr marL="627063" lvl="0" indent="-457200" rtl="0">
              <a:spcBef>
                <a:spcPts val="0"/>
              </a:spcBef>
              <a:spcAft>
                <a:spcPts val="0"/>
              </a:spcAft>
              <a:buClr>
                <a:srgbClr val="EEC100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2400" b="1" dirty="0"/>
              <a:t>End of the Road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4" y="742575"/>
            <a:ext cx="6683275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Sharing is not small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AE7181-2733-49EB-B442-2AA64D72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7" y="1263572"/>
            <a:ext cx="7418439" cy="33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Bike Sharing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5" y="1027001"/>
            <a:ext cx="7207500" cy="3261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Bike sharing has been around since 1965</a:t>
            </a:r>
            <a:endParaRPr lang="en" dirty="0"/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Current version is called Gen 3 Bike Sharing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Asian Market – </a:t>
            </a:r>
            <a:r>
              <a:rPr lang="en" b="1" dirty="0">
                <a:solidFill>
                  <a:schemeClr val="accent5"/>
                </a:solidFill>
              </a:rPr>
              <a:t>833 Active Systems</a:t>
            </a:r>
            <a:endParaRPr lang="en" dirty="0"/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European Market – </a:t>
            </a:r>
            <a:r>
              <a:rPr lang="en" b="1" dirty="0">
                <a:solidFill>
                  <a:schemeClr val="accent5"/>
                </a:solidFill>
              </a:rPr>
              <a:t>765 Active Systems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American Market – </a:t>
            </a:r>
            <a:r>
              <a:rPr lang="en" b="1" dirty="0">
                <a:solidFill>
                  <a:schemeClr val="accent5"/>
                </a:solidFill>
              </a:rPr>
              <a:t>203 Active Systems</a:t>
            </a:r>
            <a:r>
              <a:rPr lang="en" dirty="0"/>
              <a:t> 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C4F7C74-7A48-4926-8FFF-74FA4CAC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0" y="2077118"/>
            <a:ext cx="466564" cy="306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F0C7B3-130E-46F9-9738-D095CDC5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28" y="4189444"/>
            <a:ext cx="375670" cy="369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5CDA70-BD24-412D-A9AF-CE161FF3A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95" y="2718664"/>
            <a:ext cx="463499" cy="463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AD9D0E-CBEA-466D-B278-DF5683CD3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1" y="3399609"/>
            <a:ext cx="555689" cy="533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34A659-9BE9-4C77-A1D6-AD9723E3A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52" y="1162442"/>
            <a:ext cx="508642" cy="597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Growth of Bike Sharing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593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 2020 – 3 billion dollar value</a:t>
            </a:r>
          </a:p>
          <a:p>
            <a:pPr marL="51593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 2026 – 4 billion dollar expected value</a:t>
            </a:r>
            <a:endParaRPr dirty="0"/>
          </a:p>
          <a:p>
            <a:pPr marL="51593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Increasing use of e-Bikes</a:t>
            </a:r>
          </a:p>
          <a:p>
            <a:pPr marL="51593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Uber acquired Jump Bike Sharing in New York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6C24B8-B98B-4CF4-ACC3-CA0C148D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5" y="1598813"/>
            <a:ext cx="593296" cy="57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954C3-9807-40BB-AE37-744E3005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17" y="2385287"/>
            <a:ext cx="647711" cy="579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AD583-901F-48A6-96EF-332BC0AAA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50" y="3171762"/>
            <a:ext cx="665744" cy="463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35A6-F1A5-4F46-8788-63DA98764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56" y="3979277"/>
            <a:ext cx="900238" cy="2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Metro Bike Operations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8842AF7-0EFD-4132-9B49-4E7DB8B5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5" y="1263206"/>
            <a:ext cx="3000755" cy="3137719"/>
          </a:xfrm>
          <a:prstGeom prst="rect">
            <a:avLst/>
          </a:prstGeom>
        </p:spPr>
      </p:pic>
      <p:sp>
        <p:nvSpPr>
          <p:cNvPr id="16" name="Google Shape;119;p17">
            <a:extLst>
              <a:ext uri="{FF2B5EF4-FFF2-40B4-BE49-F238E27FC236}">
                <a16:creationId xmlns:a16="http://schemas.microsoft.com/office/drawing/2014/main" id="{C56F2583-BA30-445F-9089-9988C6D00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5915" y="1226100"/>
            <a:ext cx="4056059" cy="3137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Started operation on  July 7, 2016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93 Stations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1,400 Bikes Total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Located in: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Central LA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Downtown LA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North Hollywood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456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4" y="742575"/>
            <a:ext cx="5363759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Bike Sharing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4" y="1287387"/>
            <a:ext cx="7207501" cy="2986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What does ridership look like?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Usage better on weekends or weekdays?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How is ridership different between passholder?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Where are the busiest stations?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What features are influence trip count?</a:t>
            </a:r>
          </a:p>
          <a:p>
            <a:pPr marL="627063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Predicting the outgoing trips?</a:t>
            </a: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E127E5-1112-4932-9086-DDC51CBB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4" y="2011280"/>
            <a:ext cx="445353" cy="26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A2814-761C-4A5C-B38C-FA61DD31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4" y="1476303"/>
            <a:ext cx="445353" cy="281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E6B8B-0DC6-43A2-A900-E3807596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4" y="3122327"/>
            <a:ext cx="445353" cy="267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BBC598-FE17-4378-872F-3B348828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3" y="4198491"/>
            <a:ext cx="445353" cy="2672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FA48B2-D3E6-40A4-A2FD-9189BA10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2" y="2573204"/>
            <a:ext cx="445353" cy="2815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60878C-231E-4D56-A560-3B43E3D37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63" y="3654753"/>
            <a:ext cx="445353" cy="2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3580622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Ridership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2000" y="1108248"/>
            <a:ext cx="3679975" cy="325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Throughout the Year Ridership increases as it warms up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800" dirty="0"/>
              <a:t>Drops in the cooler month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Yearly Average: 18,416 Riders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Peak of Sept. – 35,774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Low of Dec. - 10,976</a:t>
            </a:r>
            <a:endParaRPr sz="18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A4B85-BD2E-4EF8-96DB-985DD3480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1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106" y="1375874"/>
            <a:ext cx="4152999" cy="265937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33486EE-588E-46C0-96F1-83C95B51A1BB}"/>
              </a:ext>
            </a:extLst>
          </p:cNvPr>
          <p:cNvSpPr txBox="1"/>
          <p:nvPr/>
        </p:nvSpPr>
        <p:spPr>
          <a:xfrm>
            <a:off x="1224560" y="1455443"/>
            <a:ext cx="2071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Ridership by Month for 2021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3DD89B-53C8-475F-899F-85CF976A1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548" y="638479"/>
            <a:ext cx="1055499" cy="6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4" y="676209"/>
            <a:ext cx="7081047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Weekend or Weekday?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2000" y="1375875"/>
            <a:ext cx="3679975" cy="325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/>
              <a:t>Weekend+ for sure!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Saturday – 37,900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Sunday – 36,887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sz="1800" dirty="0"/>
              <a:t>Friday – 32,184</a:t>
            </a:r>
          </a:p>
          <a:p>
            <a:pPr lvl="1">
              <a:spcBef>
                <a:spcPts val="0"/>
              </a:spcBef>
              <a:buChar char="●"/>
            </a:pPr>
            <a:endParaRPr lang="en-US" sz="1800" dirty="0"/>
          </a:p>
          <a:p>
            <a:pPr marL="460375" lvl="1">
              <a:spcBef>
                <a:spcPts val="0"/>
              </a:spcBef>
              <a:buChar char="●"/>
            </a:pPr>
            <a:r>
              <a:rPr lang="en-US" sz="1800" dirty="0"/>
              <a:t>Average Weekday – 28,506</a:t>
            </a:r>
          </a:p>
          <a:p>
            <a:pPr marL="460375" lvl="1">
              <a:spcBef>
                <a:spcPts val="0"/>
              </a:spcBef>
              <a:buChar char="●"/>
            </a:pPr>
            <a:r>
              <a:rPr lang="en-US" sz="1800" dirty="0"/>
              <a:t>Monday – 27,248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8" name="Google Shape;288;p26">
            <a:extLst>
              <a:ext uri="{FF2B5EF4-FFF2-40B4-BE49-F238E27FC236}">
                <a16:creationId xmlns:a16="http://schemas.microsoft.com/office/drawing/2014/main" id="{11F61BD6-A88F-43DC-9EAF-A45A2CEF5422}"/>
              </a:ext>
            </a:extLst>
          </p:cNvPr>
          <p:cNvGrpSpPr/>
          <p:nvPr/>
        </p:nvGrpSpPr>
        <p:grpSpPr>
          <a:xfrm>
            <a:off x="608688" y="960706"/>
            <a:ext cx="239896" cy="174104"/>
            <a:chOff x="899519" y="2804199"/>
            <a:chExt cx="285421" cy="207143"/>
          </a:xfrm>
        </p:grpSpPr>
        <p:sp>
          <p:nvSpPr>
            <p:cNvPr id="19" name="Google Shape;289;p26">
              <a:extLst>
                <a:ext uri="{FF2B5EF4-FFF2-40B4-BE49-F238E27FC236}">
                  <a16:creationId xmlns:a16="http://schemas.microsoft.com/office/drawing/2014/main" id="{005EB85D-B43E-47F9-9123-721D8165A4B7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90;p26">
              <a:extLst>
                <a:ext uri="{FF2B5EF4-FFF2-40B4-BE49-F238E27FC236}">
                  <a16:creationId xmlns:a16="http://schemas.microsoft.com/office/drawing/2014/main" id="{50B00164-A83A-400F-9D35-40F7347A1236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91;p26">
              <a:extLst>
                <a:ext uri="{FF2B5EF4-FFF2-40B4-BE49-F238E27FC236}">
                  <a16:creationId xmlns:a16="http://schemas.microsoft.com/office/drawing/2014/main" id="{A8AE9784-07A2-4DF0-93FC-E0AC83521206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92;p26">
              <a:extLst>
                <a:ext uri="{FF2B5EF4-FFF2-40B4-BE49-F238E27FC236}">
                  <a16:creationId xmlns:a16="http://schemas.microsoft.com/office/drawing/2014/main" id="{A7D043C1-490D-4553-8E8D-24FD284C00E7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93;p26">
              <a:extLst>
                <a:ext uri="{FF2B5EF4-FFF2-40B4-BE49-F238E27FC236}">
                  <a16:creationId xmlns:a16="http://schemas.microsoft.com/office/drawing/2014/main" id="{EA097152-C2E6-49FF-B273-495B06276040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C1A2598-C2E1-4255-9FC8-17FD3A16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7" y="1375875"/>
            <a:ext cx="4136923" cy="279769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6D0F-27D9-41EE-B83B-A9937BED36A3}"/>
              </a:ext>
            </a:extLst>
          </p:cNvPr>
          <p:cNvSpPr txBox="1"/>
          <p:nvPr/>
        </p:nvSpPr>
        <p:spPr>
          <a:xfrm>
            <a:off x="2802205" y="1472713"/>
            <a:ext cx="176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/>
                </a:solidFill>
              </a:rPr>
              <a:t>Bar Chart of Busy Days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C1297-5851-4975-8D8E-0F14B8A8F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014" y="3670132"/>
            <a:ext cx="1260961" cy="7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98610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403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Red Hat Text</vt:lpstr>
      <vt:lpstr>Arial</vt:lpstr>
      <vt:lpstr>Red Hat Display</vt:lpstr>
      <vt:lpstr>Timandra template</vt:lpstr>
      <vt:lpstr>Metro Bike Sharing Analysis   Presented by Tushar Muley Feburary 6, 2022 Bellevue University DSC 680 | Professor B. Werner</vt:lpstr>
      <vt:lpstr>Our Bike Path Today</vt:lpstr>
      <vt:lpstr>Bike Sharing is not small</vt:lpstr>
      <vt:lpstr>History of Bike Sharing</vt:lpstr>
      <vt:lpstr>Growth of Bike Sharing</vt:lpstr>
      <vt:lpstr>Metro Bike Operations</vt:lpstr>
      <vt:lpstr>Analysis of Bike Sharing</vt:lpstr>
      <vt:lpstr>Ridership</vt:lpstr>
      <vt:lpstr>Weekend or Weekday?</vt:lpstr>
      <vt:lpstr>Members Only?</vt:lpstr>
      <vt:lpstr>No Bike for YOU!</vt:lpstr>
      <vt:lpstr>You an Influencer?</vt:lpstr>
      <vt:lpstr>I Predict You’ll Runout of Bikes?</vt:lpstr>
      <vt:lpstr>I Predict Cont…</vt:lpstr>
      <vt:lpstr>I Predict Cont…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Tushar</dc:creator>
  <cp:lastModifiedBy>Tushar Muley</cp:lastModifiedBy>
  <cp:revision>13</cp:revision>
  <dcterms:modified xsi:type="dcterms:W3CDTF">2022-02-06T02:57:31Z</dcterms:modified>
</cp:coreProperties>
</file>