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0" r:id="rId3"/>
    <p:sldId id="268" r:id="rId4"/>
    <p:sldId id="260" r:id="rId5"/>
    <p:sldId id="259" r:id="rId6"/>
    <p:sldId id="262" r:id="rId7"/>
    <p:sldId id="261" r:id="rId8"/>
    <p:sldId id="266" r:id="rId9"/>
    <p:sldId id="263" r:id="rId10"/>
    <p:sldId id="264" r:id="rId11"/>
    <p:sldId id="269" r:id="rId12"/>
    <p:sldId id="267" r:id="rId13"/>
    <p:sldId id="265" r:id="rId14"/>
    <p:sldId id="258" r:id="rId1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2" autoAdjust="0"/>
    <p:restoredTop sz="94660"/>
  </p:normalViewPr>
  <p:slideViewPr>
    <p:cSldViewPr>
      <p:cViewPr varScale="1">
        <p:scale>
          <a:sx n="83" d="100"/>
          <a:sy n="83" d="100"/>
        </p:scale>
        <p:origin x="148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7D094-23D5-4212-AD0A-2037C3D189DE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BBB34-6C46-4C48-B7FC-5AB9A4B8B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87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5373688"/>
            <a:ext cx="6048375" cy="750887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6094413"/>
            <a:ext cx="6048375" cy="5032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19925" y="400050"/>
            <a:ext cx="1800225" cy="59102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619250" y="400050"/>
            <a:ext cx="5248275" cy="59102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619250" y="1557338"/>
            <a:ext cx="352425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95900" y="1557338"/>
            <a:ext cx="352425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84438" y="400050"/>
            <a:ext cx="633571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250" y="1557338"/>
            <a:ext cx="72009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6862" y="5085184"/>
            <a:ext cx="7371481" cy="561975"/>
          </a:xfrm>
          <a:noFill/>
        </p:spPr>
        <p:txBody>
          <a:bodyPr/>
          <a:lstStyle/>
          <a:p>
            <a:r>
              <a:rPr lang="en-US" dirty="0">
                <a:latin typeface="Tahoma" charset="0"/>
              </a:rPr>
              <a:t>Human and Economic Toll of Hurricanes</a:t>
            </a:r>
            <a:endParaRPr lang="uk-UA" dirty="0">
              <a:latin typeface="Tahoma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6863" y="5589240"/>
            <a:ext cx="4851400" cy="2746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Presented by Tushar Muley</a:t>
            </a:r>
            <a:endParaRPr lang="uk-UA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063BC7-290F-4619-8F64-A51F942FE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64" y="5949280"/>
            <a:ext cx="4851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kern="0" dirty="0"/>
              <a:t>January 9, 2022</a:t>
            </a:r>
            <a:endParaRPr lang="uk-UA" sz="1400" kern="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03E19D0-516E-4FF2-B4D9-DAF0FC26E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64" y="6250707"/>
            <a:ext cx="4851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kern="0" dirty="0"/>
              <a:t>Bellevue University DSC 680 | Professor B. Werner</a:t>
            </a:r>
            <a:endParaRPr lang="uk-UA" sz="1400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DDF5-2F2B-42EB-91D7-72E3829C0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Predicting Economic Damage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C05A49-7CB8-4F63-8728-F43721170145}"/>
              </a:ext>
            </a:extLst>
          </p:cNvPr>
          <p:cNvSpPr txBox="1"/>
          <p:nvPr/>
        </p:nvSpPr>
        <p:spPr>
          <a:xfrm>
            <a:off x="827584" y="1290246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Scatter Plot of Economic Damage Related to Hurricanes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C8B266-5CDC-4E67-AF71-090EF6FF9CC0}"/>
              </a:ext>
            </a:extLst>
          </p:cNvPr>
          <p:cNvSpPr txBox="1"/>
          <p:nvPr/>
        </p:nvSpPr>
        <p:spPr>
          <a:xfrm>
            <a:off x="6372200" y="2776860"/>
            <a:ext cx="2592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Different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Ordinary Least Squares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 Squared = 0.410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79B020-C04D-4D93-8441-6D2A04F71839}"/>
              </a:ext>
            </a:extLst>
          </p:cNvPr>
          <p:cNvSpPr txBox="1"/>
          <p:nvPr/>
        </p:nvSpPr>
        <p:spPr>
          <a:xfrm>
            <a:off x="8316416" y="6237312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C1FEE6-915E-46C9-8A70-253857947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39" y="1628800"/>
            <a:ext cx="5361237" cy="512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29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A1311-61D2-4957-BADD-48DD0BC96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Predicting Economic Damage Cont..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069EBB-9C0A-4134-BEC4-B1928E6700BC}"/>
              </a:ext>
            </a:extLst>
          </p:cNvPr>
          <p:cNvSpPr txBox="1"/>
          <p:nvPr/>
        </p:nvSpPr>
        <p:spPr>
          <a:xfrm>
            <a:off x="827584" y="1290246"/>
            <a:ext cx="69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Bar Graph of Predicted vs. Actuals for Economic Damage Hurricanes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F6B991-085D-40F8-A3FB-F2E650D91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52" y="1628800"/>
            <a:ext cx="7560332" cy="43544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94BED3-03C3-47DD-A19B-47E8973F3993}"/>
              </a:ext>
            </a:extLst>
          </p:cNvPr>
          <p:cNvSpPr txBox="1"/>
          <p:nvPr/>
        </p:nvSpPr>
        <p:spPr>
          <a:xfrm>
            <a:off x="8316416" y="6237312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962186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486805-42EC-43AA-9CDA-DE363BDA7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438" y="400050"/>
            <a:ext cx="6335712" cy="508000"/>
          </a:xfrm>
        </p:spPr>
        <p:txBody>
          <a:bodyPr/>
          <a:lstStyle/>
          <a:p>
            <a:r>
              <a:rPr lang="en-US" sz="2800" b="1" dirty="0"/>
              <a:t>Predicting Economic Damage Cont..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202766-B1C1-4F31-BDD4-10546551B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48" y="1691141"/>
            <a:ext cx="7380312" cy="38260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FD5B61-DEE9-47DE-8AE9-5E6165971255}"/>
              </a:ext>
            </a:extLst>
          </p:cNvPr>
          <p:cNvSpPr txBox="1"/>
          <p:nvPr/>
        </p:nvSpPr>
        <p:spPr>
          <a:xfrm>
            <a:off x="827584" y="1290246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OLS Regression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3E924D-CF07-4404-88EA-C73E34670272}"/>
              </a:ext>
            </a:extLst>
          </p:cNvPr>
          <p:cNvSpPr txBox="1"/>
          <p:nvPr/>
        </p:nvSpPr>
        <p:spPr>
          <a:xfrm>
            <a:off x="539552" y="5589240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R2 – 0.410 of 41%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Adjusted R2 – 0.354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observations 70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82A11E5-2B29-49CE-8E47-44C3E9F3E37E}"/>
              </a:ext>
            </a:extLst>
          </p:cNvPr>
          <p:cNvSpPr/>
          <p:nvPr/>
        </p:nvSpPr>
        <p:spPr>
          <a:xfrm>
            <a:off x="3635896" y="1916832"/>
            <a:ext cx="2592288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6BDB54-C938-4BB8-A1E9-CD20CCC21215}"/>
              </a:ext>
            </a:extLst>
          </p:cNvPr>
          <p:cNvSpPr txBox="1"/>
          <p:nvPr/>
        </p:nvSpPr>
        <p:spPr>
          <a:xfrm>
            <a:off x="8316416" y="6237312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217845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CACD5-A91B-4F8C-83D3-808875DA3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D790C0-5752-4CAB-A03A-AEFEE2D68EAA}"/>
              </a:ext>
            </a:extLst>
          </p:cNvPr>
          <p:cNvSpPr txBox="1"/>
          <p:nvPr/>
        </p:nvSpPr>
        <p:spPr>
          <a:xfrm>
            <a:off x="611560" y="1628800"/>
            <a:ext cx="77048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used for Predicting Deaths Related to Hurricanes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Linear Regression model had an R</a:t>
            </a:r>
            <a:r>
              <a:rPr lang="en-US" baseline="30000" dirty="0"/>
              <a:t>2</a:t>
            </a:r>
            <a:r>
              <a:rPr lang="en-US" dirty="0"/>
              <a:t> -2.41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OLS model without binning R</a:t>
            </a:r>
            <a:r>
              <a:rPr lang="en-US" baseline="30000" dirty="0"/>
              <a:t>2</a:t>
            </a:r>
            <a:r>
              <a:rPr lang="en-US" dirty="0"/>
              <a:t> 0.224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OLS model with binning R</a:t>
            </a:r>
            <a:r>
              <a:rPr lang="en-US" baseline="30000" dirty="0"/>
              <a:t>2 </a:t>
            </a:r>
            <a:r>
              <a:rPr lang="en-US" dirty="0"/>
              <a:t>0.095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was not ideal I believe more detail data and different data is needed to improve the prediction of deaths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Categorizing the deaths would assist the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DE3E7D-0AFF-4C96-8272-6217B67B7134}"/>
              </a:ext>
            </a:extLst>
          </p:cNvPr>
          <p:cNvSpPr txBox="1"/>
          <p:nvPr/>
        </p:nvSpPr>
        <p:spPr>
          <a:xfrm>
            <a:off x="616039" y="4077072"/>
            <a:ext cx="7704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used for Predicting Economic Damage Related to Hurricanes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data from 1950 forward 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Decision Tree model R</a:t>
            </a:r>
            <a:r>
              <a:rPr lang="en-US" baseline="30000" dirty="0"/>
              <a:t>2</a:t>
            </a:r>
            <a:r>
              <a:rPr lang="en-US" dirty="0"/>
              <a:t> of 0.025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OLS model R</a:t>
            </a:r>
            <a:r>
              <a:rPr lang="en-US" baseline="30000" dirty="0"/>
              <a:t>2</a:t>
            </a:r>
            <a:r>
              <a:rPr lang="en-US" dirty="0"/>
              <a:t> of 0.410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seems better used for Economic Damage compared to Deaths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of 0.410 is not great there is room for improvement using another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319755-1FBD-4801-AC26-0F7026E52288}"/>
              </a:ext>
            </a:extLst>
          </p:cNvPr>
          <p:cNvSpPr txBox="1"/>
          <p:nvPr/>
        </p:nvSpPr>
        <p:spPr>
          <a:xfrm>
            <a:off x="8316416" y="6237312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C95FACB-E3D2-4B83-80A9-C763CA49F15D}"/>
              </a:ext>
            </a:extLst>
          </p:cNvPr>
          <p:cNvCxnSpPr/>
          <p:nvPr/>
        </p:nvCxnSpPr>
        <p:spPr>
          <a:xfrm>
            <a:off x="467544" y="3861048"/>
            <a:ext cx="806489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800272A2-26E6-4D2D-B26F-BE330F91DAF7}"/>
              </a:ext>
            </a:extLst>
          </p:cNvPr>
          <p:cNvSpPr/>
          <p:nvPr/>
        </p:nvSpPr>
        <p:spPr>
          <a:xfrm>
            <a:off x="5220072" y="2276873"/>
            <a:ext cx="216024" cy="21602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6A65E191-3844-46C6-8F91-251C3C835F60}"/>
              </a:ext>
            </a:extLst>
          </p:cNvPr>
          <p:cNvSpPr/>
          <p:nvPr/>
        </p:nvSpPr>
        <p:spPr>
          <a:xfrm>
            <a:off x="3851920" y="4941169"/>
            <a:ext cx="216024" cy="21602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45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3285926"/>
            <a:ext cx="7056438" cy="71913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Thank you.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80F420-919B-45A0-BD3E-7287AE895B22}"/>
              </a:ext>
            </a:extLst>
          </p:cNvPr>
          <p:cNvSpPr txBox="1"/>
          <p:nvPr/>
        </p:nvSpPr>
        <p:spPr>
          <a:xfrm>
            <a:off x="8316416" y="6237312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1BDA-110D-47B0-B1D0-51F3F57B2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Path of Our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EA277-5B82-4718-B087-53C1B4C2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557338"/>
            <a:ext cx="8280598" cy="4752975"/>
          </a:xfrm>
        </p:spPr>
        <p:txBody>
          <a:bodyPr/>
          <a:lstStyle/>
          <a:p>
            <a:r>
              <a:rPr lang="en-US" sz="2400" dirty="0"/>
              <a:t>Intro</a:t>
            </a:r>
          </a:p>
          <a:p>
            <a:r>
              <a:rPr lang="en-US" sz="2400" dirty="0"/>
              <a:t>Hurricane background</a:t>
            </a:r>
          </a:p>
          <a:p>
            <a:r>
              <a:rPr lang="en-US" sz="2400" dirty="0"/>
              <a:t>A hurricane story</a:t>
            </a:r>
          </a:p>
          <a:p>
            <a:r>
              <a:rPr lang="en-US" sz="2400" dirty="0"/>
              <a:t>Some interesting facts about hurricanes</a:t>
            </a:r>
          </a:p>
          <a:p>
            <a:r>
              <a:rPr lang="en-US" sz="2400" dirty="0"/>
              <a:t>Hurricane energy </a:t>
            </a:r>
            <a:r>
              <a:rPr lang="en-US" sz="2000" dirty="0"/>
              <a:t>(There big, there bad they pack a punch)</a:t>
            </a:r>
          </a:p>
          <a:p>
            <a:r>
              <a:rPr lang="en-US" sz="2400" dirty="0"/>
              <a:t>Deaths caused by past hurricanes</a:t>
            </a:r>
          </a:p>
          <a:p>
            <a:r>
              <a:rPr lang="en-US" sz="2400" dirty="0"/>
              <a:t>Predicting hurricane related deaths </a:t>
            </a:r>
            <a:r>
              <a:rPr lang="en-US" sz="2000" dirty="0"/>
              <a:t>(Can we predict death?)</a:t>
            </a:r>
          </a:p>
          <a:p>
            <a:r>
              <a:rPr lang="en-US" sz="2400" dirty="0"/>
              <a:t>Economic damage due to hurricanes</a:t>
            </a:r>
          </a:p>
          <a:p>
            <a:r>
              <a:rPr lang="en-US" sz="2400" dirty="0"/>
              <a:t>Predicting economic loss</a:t>
            </a:r>
          </a:p>
          <a:p>
            <a:r>
              <a:rPr lang="en-US" sz="2400" dirty="0"/>
              <a:t>The aftermath of hurricane (</a:t>
            </a:r>
            <a:r>
              <a:rPr lang="en-US" sz="2000" dirty="0"/>
              <a:t>Friend or Foo?)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EA3852-3B3E-49E5-A0D7-72A255E6A333}"/>
              </a:ext>
            </a:extLst>
          </p:cNvPr>
          <p:cNvSpPr txBox="1"/>
          <p:nvPr/>
        </p:nvSpPr>
        <p:spPr>
          <a:xfrm>
            <a:off x="8316416" y="6237312"/>
            <a:ext cx="216024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8945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790A4-7369-4769-932A-053CFF2C2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Hurricanes -</a:t>
            </a:r>
            <a:r>
              <a:rPr lang="en-US" dirty="0"/>
              <a:t> </a:t>
            </a:r>
            <a:r>
              <a:rPr lang="en-US" sz="1800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2802D-B210-4910-ACF2-04686D630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0" y="1557339"/>
            <a:ext cx="7200900" cy="4030686"/>
          </a:xfrm>
        </p:spPr>
        <p:txBody>
          <a:bodyPr/>
          <a:lstStyle/>
          <a:p>
            <a:r>
              <a:rPr lang="en-US" dirty="0"/>
              <a:t>What do I call them?</a:t>
            </a:r>
          </a:p>
          <a:p>
            <a:endParaRPr lang="en-US" dirty="0"/>
          </a:p>
          <a:p>
            <a:r>
              <a:rPr lang="en-US" dirty="0"/>
              <a:t>Life cycle of a hurricane</a:t>
            </a:r>
          </a:p>
          <a:p>
            <a:endParaRPr lang="en-US" dirty="0"/>
          </a:p>
          <a:p>
            <a:r>
              <a:rPr lang="en-US" dirty="0"/>
              <a:t>How are hurricanes named?</a:t>
            </a:r>
          </a:p>
          <a:p>
            <a:endParaRPr lang="en-US" dirty="0"/>
          </a:p>
          <a:p>
            <a:r>
              <a:rPr lang="en-US" dirty="0"/>
              <a:t>How is the intensity of a tropical storm determined?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A5648C-072A-4ACF-8F6D-F770B66079D2}"/>
              </a:ext>
            </a:extLst>
          </p:cNvPr>
          <p:cNvSpPr txBox="1"/>
          <p:nvPr/>
        </p:nvSpPr>
        <p:spPr>
          <a:xfrm>
            <a:off x="8316416" y="6237312"/>
            <a:ext cx="216024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9405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8B6D-E0E9-4F9F-B996-DB7C90E6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Hurricane Matthew - 2016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A1F5D-31A5-4E01-998F-4A4DAFB16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484785"/>
            <a:ext cx="7200900" cy="1440159"/>
          </a:xfrm>
        </p:spPr>
        <p:txBody>
          <a:bodyPr/>
          <a:lstStyle/>
          <a:p>
            <a:r>
              <a:rPr lang="en-US" sz="2400" dirty="0"/>
              <a:t>14</a:t>
            </a:r>
            <a:r>
              <a:rPr lang="en-US" sz="2400" baseline="30000" dirty="0"/>
              <a:t>th</a:t>
            </a:r>
            <a:r>
              <a:rPr lang="en-US" sz="2400" dirty="0"/>
              <a:t> Named Storm turned into a Hurricane</a:t>
            </a:r>
          </a:p>
          <a:p>
            <a:r>
              <a:rPr lang="en-US" sz="2400" dirty="0"/>
              <a:t>Lasted from Sept 28</a:t>
            </a:r>
            <a:r>
              <a:rPr lang="en-US" sz="2400" baseline="30000" dirty="0"/>
              <a:t>th</a:t>
            </a:r>
            <a:r>
              <a:rPr lang="en-US" sz="2400" dirty="0"/>
              <a:t> – October 9</a:t>
            </a:r>
          </a:p>
          <a:p>
            <a:r>
              <a:rPr lang="en-US" sz="2400" dirty="0"/>
              <a:t>Category 4 when it came on shore in Florida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CE7F75-E753-4474-B350-7F433BC27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48" y="3068960"/>
            <a:ext cx="3311738" cy="29760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C57D65-8D42-42D1-A5EE-26A2A6D69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052" y="3573017"/>
            <a:ext cx="2979806" cy="29760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E130B4-A4C7-4749-9287-067B61DAFD02}"/>
              </a:ext>
            </a:extLst>
          </p:cNvPr>
          <p:cNvSpPr txBox="1"/>
          <p:nvPr/>
        </p:nvSpPr>
        <p:spPr>
          <a:xfrm>
            <a:off x="8316416" y="6237312"/>
            <a:ext cx="216024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4079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BE065-942D-4428-9462-90C0FE636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Hurricanes – </a:t>
            </a:r>
            <a:r>
              <a:rPr lang="en-US" sz="1800" b="1" dirty="0"/>
              <a:t>Impact to Humans and Economy</a:t>
            </a:r>
          </a:p>
        </p:txBody>
      </p:sp>
      <p:pic>
        <p:nvPicPr>
          <p:cNvPr id="5" name="Graphic 4" descr="Daily calendar">
            <a:extLst>
              <a:ext uri="{FF2B5EF4-FFF2-40B4-BE49-F238E27FC236}">
                <a16:creationId xmlns:a16="http://schemas.microsoft.com/office/drawing/2014/main" id="{BC66FB2A-5A7F-4202-ADBA-76327AA3C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560" y="1628800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7FB7BE-8044-4447-8C45-0BCD58DAE05C}"/>
              </a:ext>
            </a:extLst>
          </p:cNvPr>
          <p:cNvSpPr txBox="1"/>
          <p:nvPr/>
        </p:nvSpPr>
        <p:spPr>
          <a:xfrm>
            <a:off x="1907704" y="1772816"/>
            <a:ext cx="45365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Hurricane Season</a:t>
            </a:r>
          </a:p>
          <a:p>
            <a:r>
              <a:rPr lang="en-US" b="1" dirty="0">
                <a:solidFill>
                  <a:srgbClr val="002060"/>
                </a:solidFill>
              </a:rPr>
              <a:t>June 1</a:t>
            </a:r>
            <a:r>
              <a:rPr lang="en-US" b="1" baseline="30000" dirty="0">
                <a:solidFill>
                  <a:srgbClr val="002060"/>
                </a:solidFill>
              </a:rPr>
              <a:t>st</a:t>
            </a:r>
            <a:r>
              <a:rPr lang="en-US" b="1" dirty="0">
                <a:solidFill>
                  <a:srgbClr val="002060"/>
                </a:solidFill>
              </a:rPr>
              <a:t> – November 30</a:t>
            </a:r>
            <a:r>
              <a:rPr lang="en-US" b="1" baseline="30000" dirty="0">
                <a:solidFill>
                  <a:srgbClr val="002060"/>
                </a:solidFill>
              </a:rPr>
              <a:t>th</a:t>
            </a:r>
            <a:r>
              <a:rPr lang="en-US" b="1" dirty="0">
                <a:solidFill>
                  <a:srgbClr val="002060"/>
                </a:solidFill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44CC4E-3ECD-42C0-9B76-2197B8E7ED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19" y="2852936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36089B-5DEB-4580-A0F6-FC98F960545B}"/>
              </a:ext>
            </a:extLst>
          </p:cNvPr>
          <p:cNvSpPr txBox="1"/>
          <p:nvPr/>
        </p:nvSpPr>
        <p:spPr>
          <a:xfrm>
            <a:off x="1907704" y="2935511"/>
            <a:ext cx="62646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Number of Hurricanes – 21</a:t>
            </a:r>
          </a:p>
          <a:p>
            <a:r>
              <a:rPr lang="en-US" b="1" dirty="0">
                <a:solidFill>
                  <a:srgbClr val="002060"/>
                </a:solidFill>
              </a:rPr>
              <a:t>12 named storms | 6 hurricanes | 3 Major Hurricanes</a:t>
            </a:r>
          </a:p>
        </p:txBody>
      </p:sp>
      <p:pic>
        <p:nvPicPr>
          <p:cNvPr id="11" name="Graphic 10" descr="Skull">
            <a:extLst>
              <a:ext uri="{FF2B5EF4-FFF2-40B4-BE49-F238E27FC236}">
                <a16:creationId xmlns:a16="http://schemas.microsoft.com/office/drawing/2014/main" id="{0248D31F-5EBD-4B6E-8214-445CCBA7D8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0541" y="4170784"/>
            <a:ext cx="914400" cy="914400"/>
          </a:xfrm>
          <a:prstGeom prst="rect">
            <a:avLst/>
          </a:prstGeom>
        </p:spPr>
      </p:pic>
      <p:pic>
        <p:nvPicPr>
          <p:cNvPr id="13" name="Graphic 12" descr="Downward trend">
            <a:extLst>
              <a:ext uri="{FF2B5EF4-FFF2-40B4-BE49-F238E27FC236}">
                <a16:creationId xmlns:a16="http://schemas.microsoft.com/office/drawing/2014/main" id="{2183B33D-ABE6-45E2-B28F-3DE163EF28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3568" y="5445224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F00009-F070-4F53-8815-13B3498C71F6}"/>
              </a:ext>
            </a:extLst>
          </p:cNvPr>
          <p:cNvSpPr txBox="1"/>
          <p:nvPr/>
        </p:nvSpPr>
        <p:spPr>
          <a:xfrm>
            <a:off x="1907704" y="4258652"/>
            <a:ext cx="56886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Number of Hurricanes Related Deaths</a:t>
            </a:r>
          </a:p>
          <a:p>
            <a:r>
              <a:rPr lang="en-US" b="1" dirty="0">
                <a:solidFill>
                  <a:srgbClr val="002060"/>
                </a:solidFill>
              </a:rPr>
              <a:t>Average 50 | 96 Deaths in 2021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726342-209C-4446-B6A9-BC017A48AF88}"/>
              </a:ext>
            </a:extLst>
          </p:cNvPr>
          <p:cNvSpPr txBox="1"/>
          <p:nvPr/>
        </p:nvSpPr>
        <p:spPr>
          <a:xfrm>
            <a:off x="1907704" y="5509681"/>
            <a:ext cx="6912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Economic Impact</a:t>
            </a:r>
          </a:p>
          <a:p>
            <a:r>
              <a:rPr lang="en-US" b="1" dirty="0">
                <a:solidFill>
                  <a:srgbClr val="002060"/>
                </a:solidFill>
              </a:rPr>
              <a:t>$997.3 billion Total Damages </a:t>
            </a:r>
            <a:r>
              <a:rPr lang="en-US" sz="1200" b="1" dirty="0">
                <a:solidFill>
                  <a:srgbClr val="002060"/>
                </a:solidFill>
              </a:rPr>
              <a:t>(btw 1980 – 2020)</a:t>
            </a:r>
            <a:r>
              <a:rPr lang="en-US" b="1" dirty="0">
                <a:solidFill>
                  <a:srgbClr val="002060"/>
                </a:solidFill>
              </a:rPr>
              <a:t> | $22 billion </a:t>
            </a:r>
            <a:r>
              <a:rPr lang="en-US" sz="1200" b="1" dirty="0">
                <a:solidFill>
                  <a:srgbClr val="002060"/>
                </a:solidFill>
              </a:rPr>
              <a:t>(in 2020 alone)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AD009F-2F2C-4E8D-ADA7-99EA19C3D87B}"/>
              </a:ext>
            </a:extLst>
          </p:cNvPr>
          <p:cNvSpPr txBox="1"/>
          <p:nvPr/>
        </p:nvSpPr>
        <p:spPr>
          <a:xfrm>
            <a:off x="8316416" y="6237312"/>
            <a:ext cx="216024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93883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D45F-CA72-4D0B-9131-FE13019FA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Energy of Hurricanes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14EAE3-BB4F-4252-AD56-FE1D75F4A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579638"/>
            <a:ext cx="8424936" cy="36987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884BCF-618C-4EB6-99C8-6A7A835ABFFB}"/>
              </a:ext>
            </a:extLst>
          </p:cNvPr>
          <p:cNvSpPr txBox="1"/>
          <p:nvPr/>
        </p:nvSpPr>
        <p:spPr>
          <a:xfrm>
            <a:off x="539552" y="5171708"/>
            <a:ext cx="7056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Accumulated Cyclone Energy (ACE) – How hurricane energy is measured</a:t>
            </a:r>
          </a:p>
          <a:p>
            <a:endParaRPr lang="en-US" sz="1600" dirty="0"/>
          </a:p>
          <a:p>
            <a:r>
              <a:rPr lang="en-US" sz="1600" dirty="0"/>
              <a:t>U.S. had one major storm every 10 to 50 year between 1850 – 1950</a:t>
            </a:r>
          </a:p>
          <a:p>
            <a:endParaRPr lang="en-US" sz="1600" dirty="0"/>
          </a:p>
          <a:p>
            <a:r>
              <a:rPr lang="en-US" sz="1600" dirty="0"/>
              <a:t>Between 1995 – 2020 we have seen the same number of storm in short amount of time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3746D6-C296-4225-AA0E-9A025F48AA69}"/>
              </a:ext>
            </a:extLst>
          </p:cNvPr>
          <p:cNvSpPr txBox="1"/>
          <p:nvPr/>
        </p:nvSpPr>
        <p:spPr>
          <a:xfrm>
            <a:off x="827584" y="1290246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Hurricane ACE Scatter Plot by Year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0489B3-28C5-4E47-9EAF-23EFC6829A7E}"/>
              </a:ext>
            </a:extLst>
          </p:cNvPr>
          <p:cNvSpPr txBox="1"/>
          <p:nvPr/>
        </p:nvSpPr>
        <p:spPr>
          <a:xfrm>
            <a:off x="8316416" y="6237312"/>
            <a:ext cx="216024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F6B47A6-16E4-4F3F-8061-FB1178E57150}"/>
              </a:ext>
            </a:extLst>
          </p:cNvPr>
          <p:cNvSpPr/>
          <p:nvPr/>
        </p:nvSpPr>
        <p:spPr>
          <a:xfrm>
            <a:off x="1259632" y="1628800"/>
            <a:ext cx="4320480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347E85-961F-4416-BA14-2F385978766E}"/>
              </a:ext>
            </a:extLst>
          </p:cNvPr>
          <p:cNvSpPr/>
          <p:nvPr/>
        </p:nvSpPr>
        <p:spPr>
          <a:xfrm>
            <a:off x="7227912" y="1628800"/>
            <a:ext cx="1304528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8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217F9-79EC-42DC-B8D3-0FD4FC2A0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Deaths Related to Hurricanes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E4E364-5AD3-45C0-B4C1-37C5B4AA1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06" y="1628800"/>
            <a:ext cx="8182850" cy="37444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A6BD75-3931-4531-9351-7F256DE85BE0}"/>
              </a:ext>
            </a:extLst>
          </p:cNvPr>
          <p:cNvSpPr txBox="1"/>
          <p:nvPr/>
        </p:nvSpPr>
        <p:spPr>
          <a:xfrm>
            <a:off x="827584" y="1290246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Number of Deaths Related to Hurricanes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497CB7-6B1D-4708-A08C-398FF63FE36E}"/>
              </a:ext>
            </a:extLst>
          </p:cNvPr>
          <p:cNvSpPr txBox="1"/>
          <p:nvPr/>
        </p:nvSpPr>
        <p:spPr>
          <a:xfrm>
            <a:off x="899592" y="5466710"/>
            <a:ext cx="705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143 People lost their lives between 2020 – 2021 due to hurricanes</a:t>
            </a:r>
          </a:p>
          <a:p>
            <a:endParaRPr lang="en-US" sz="1600" dirty="0"/>
          </a:p>
          <a:p>
            <a:r>
              <a:rPr lang="en-US" sz="1600" dirty="0"/>
              <a:t>2021 was most deadliest year since 2017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D992A-5CAB-4E43-831A-ED6B66FFA7B2}"/>
              </a:ext>
            </a:extLst>
          </p:cNvPr>
          <p:cNvSpPr txBox="1"/>
          <p:nvPr/>
        </p:nvSpPr>
        <p:spPr>
          <a:xfrm>
            <a:off x="8316416" y="6237312"/>
            <a:ext cx="216024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2246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BA9C0-0D6D-4124-B8D2-BDBF881D6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Predicting Deaths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F1192F-A237-464A-9059-2208E13AC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83" y="1627851"/>
            <a:ext cx="5697901" cy="33133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ED374F-D403-471B-B269-EB35F27A34C6}"/>
              </a:ext>
            </a:extLst>
          </p:cNvPr>
          <p:cNvSpPr txBox="1"/>
          <p:nvPr/>
        </p:nvSpPr>
        <p:spPr>
          <a:xfrm>
            <a:off x="6372200" y="2776860"/>
            <a:ext cx="25922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Different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and without binning Death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Ordinary Least Squares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 Squared = </a:t>
            </a:r>
            <a:r>
              <a:rPr lang="en-US" dirty="0">
                <a:solidFill>
                  <a:schemeClr val="accent1"/>
                </a:solidFill>
              </a:rPr>
              <a:t>0.224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7D5C5-4501-4D10-B195-63D43D3685BF}"/>
              </a:ext>
            </a:extLst>
          </p:cNvPr>
          <p:cNvSpPr txBox="1"/>
          <p:nvPr/>
        </p:nvSpPr>
        <p:spPr>
          <a:xfrm>
            <a:off x="755576" y="1290246"/>
            <a:ext cx="7632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Line Chart of Predicted Compared to Actuals for Death Related to Hurricanes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CC3E2B-5A20-44AB-AC50-19E9D3E7C4F1}"/>
              </a:ext>
            </a:extLst>
          </p:cNvPr>
          <p:cNvSpPr txBox="1"/>
          <p:nvPr/>
        </p:nvSpPr>
        <p:spPr>
          <a:xfrm>
            <a:off x="8316416" y="6237312"/>
            <a:ext cx="216024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444A7B-A67C-42DC-BFED-A449816E7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81" y="4848868"/>
            <a:ext cx="5452011" cy="167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3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43481-D348-44BF-82AA-48571533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Economic Damage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8ADA67-36C8-4484-B4A1-86C4E05B7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28800"/>
            <a:ext cx="7992888" cy="3675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BE4C9B-40F3-4B9E-99E0-3DF5244FA70D}"/>
              </a:ext>
            </a:extLst>
          </p:cNvPr>
          <p:cNvSpPr txBox="1"/>
          <p:nvPr/>
        </p:nvSpPr>
        <p:spPr>
          <a:xfrm>
            <a:off x="683568" y="5363924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Hurricane have caused on average of $21.5 billion per event</a:t>
            </a:r>
          </a:p>
          <a:p>
            <a:endParaRPr lang="en-US" dirty="0"/>
          </a:p>
          <a:p>
            <a:r>
              <a:rPr lang="en-US" dirty="0"/>
              <a:t>36% of the U.S. population is on the East Coast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D90330-DA96-453F-9F0B-727534358D40}"/>
              </a:ext>
            </a:extLst>
          </p:cNvPr>
          <p:cNvSpPr txBox="1"/>
          <p:nvPr/>
        </p:nvSpPr>
        <p:spPr>
          <a:xfrm>
            <a:off x="827584" y="1290246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Scatter Plot of Economic Damage Related to Hurricanes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61D153-9F0B-4C01-99B7-2D52B777A280}"/>
              </a:ext>
            </a:extLst>
          </p:cNvPr>
          <p:cNvSpPr txBox="1"/>
          <p:nvPr/>
        </p:nvSpPr>
        <p:spPr>
          <a:xfrm>
            <a:off x="8316416" y="6237312"/>
            <a:ext cx="216024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7594046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0">
      <a:dk1>
        <a:srgbClr val="4D4D4D"/>
      </a:dk1>
      <a:lt1>
        <a:srgbClr val="FFFFFF"/>
      </a:lt1>
      <a:dk2>
        <a:srgbClr val="4D4D4D"/>
      </a:dk2>
      <a:lt2>
        <a:srgbClr val="070551"/>
      </a:lt2>
      <a:accent1>
        <a:srgbClr val="B11600"/>
      </a:accent1>
      <a:accent2>
        <a:srgbClr val="F85400"/>
      </a:accent2>
      <a:accent3>
        <a:srgbClr val="FFFFFF"/>
      </a:accent3>
      <a:accent4>
        <a:srgbClr val="404040"/>
      </a:accent4>
      <a:accent5>
        <a:srgbClr val="D5ABAA"/>
      </a:accent5>
      <a:accent6>
        <a:srgbClr val="E14B00"/>
      </a:accent6>
      <a:hlink>
        <a:srgbClr val="077E3E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0099FF"/>
        </a:lt2>
        <a:accent1>
          <a:srgbClr val="003399"/>
        </a:accent1>
        <a:accent2>
          <a:srgbClr val="CCECFF"/>
        </a:accent2>
        <a:accent3>
          <a:srgbClr val="FFFFFF"/>
        </a:accent3>
        <a:accent4>
          <a:srgbClr val="404040"/>
        </a:accent4>
        <a:accent5>
          <a:srgbClr val="AAADCA"/>
        </a:accent5>
        <a:accent6>
          <a:srgbClr val="B9D6E7"/>
        </a:accent6>
        <a:hlink>
          <a:srgbClr val="6699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FF66CC"/>
        </a:accent1>
        <a:accent2>
          <a:srgbClr val="6699FF"/>
        </a:accent2>
        <a:accent3>
          <a:srgbClr val="FFFFFF"/>
        </a:accent3>
        <a:accent4>
          <a:srgbClr val="404040"/>
        </a:accent4>
        <a:accent5>
          <a:srgbClr val="FFB8E2"/>
        </a:accent5>
        <a:accent6>
          <a:srgbClr val="5C8AE7"/>
        </a:accent6>
        <a:hlink>
          <a:srgbClr val="FFCC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CC0000"/>
        </a:accent1>
        <a:accent2>
          <a:srgbClr val="6699FF"/>
        </a:accent2>
        <a:accent3>
          <a:srgbClr val="FFFFFF"/>
        </a:accent3>
        <a:accent4>
          <a:srgbClr val="404040"/>
        </a:accent4>
        <a:accent5>
          <a:srgbClr val="E2AAAA"/>
        </a:accent5>
        <a:accent6>
          <a:srgbClr val="5C8AE7"/>
        </a:accent6>
        <a:hlink>
          <a:srgbClr val="33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CC0000"/>
        </a:accent1>
        <a:accent2>
          <a:srgbClr val="6699FF"/>
        </a:accent2>
        <a:accent3>
          <a:srgbClr val="FFFFFF"/>
        </a:accent3>
        <a:accent4>
          <a:srgbClr val="404040"/>
        </a:accent4>
        <a:accent5>
          <a:srgbClr val="E2AAAA"/>
        </a:accent5>
        <a:accent6>
          <a:srgbClr val="5C8AE7"/>
        </a:accent6>
        <a:hlink>
          <a:srgbClr val="99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33CCFF"/>
        </a:accent1>
        <a:accent2>
          <a:srgbClr val="6699FF"/>
        </a:accent2>
        <a:accent3>
          <a:srgbClr val="FFFFFF"/>
        </a:accent3>
        <a:accent4>
          <a:srgbClr val="404040"/>
        </a:accent4>
        <a:accent5>
          <a:srgbClr val="ADE2FF"/>
        </a:accent5>
        <a:accent6>
          <a:srgbClr val="5C8AE7"/>
        </a:accent6>
        <a:hlink>
          <a:srgbClr val="99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6699FF"/>
        </a:accent1>
        <a:accent2>
          <a:srgbClr val="3399FF"/>
        </a:accent2>
        <a:accent3>
          <a:srgbClr val="FFFFFF"/>
        </a:accent3>
        <a:accent4>
          <a:srgbClr val="404040"/>
        </a:accent4>
        <a:accent5>
          <a:srgbClr val="B8CAFF"/>
        </a:accent5>
        <a:accent6>
          <a:srgbClr val="2D8AE7"/>
        </a:accent6>
        <a:hlink>
          <a:srgbClr val="99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6699FF"/>
        </a:accent1>
        <a:accent2>
          <a:srgbClr val="3399FF"/>
        </a:accent2>
        <a:accent3>
          <a:srgbClr val="FFFFFF"/>
        </a:accent3>
        <a:accent4>
          <a:srgbClr val="404040"/>
        </a:accent4>
        <a:accent5>
          <a:srgbClr val="B8CAFF"/>
        </a:accent5>
        <a:accent6>
          <a:srgbClr val="2D8AE7"/>
        </a:accent6>
        <a:hlink>
          <a:srgbClr val="3333C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D7995B"/>
        </a:accent1>
        <a:accent2>
          <a:srgbClr val="3399FF"/>
        </a:accent2>
        <a:accent3>
          <a:srgbClr val="FFFFFF"/>
        </a:accent3>
        <a:accent4>
          <a:srgbClr val="404040"/>
        </a:accent4>
        <a:accent5>
          <a:srgbClr val="E8CAB5"/>
        </a:accent5>
        <a:accent6>
          <a:srgbClr val="2D8AE7"/>
        </a:accent6>
        <a:hlink>
          <a:srgbClr val="99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061148"/>
        </a:lt2>
        <a:accent1>
          <a:srgbClr val="D41215"/>
        </a:accent1>
        <a:accent2>
          <a:srgbClr val="365DB7"/>
        </a:accent2>
        <a:accent3>
          <a:srgbClr val="FFFFFF"/>
        </a:accent3>
        <a:accent4>
          <a:srgbClr val="404040"/>
        </a:accent4>
        <a:accent5>
          <a:srgbClr val="E6AAAA"/>
        </a:accent5>
        <a:accent6>
          <a:srgbClr val="3053A6"/>
        </a:accent6>
        <a:hlink>
          <a:srgbClr val="577CC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070551"/>
        </a:lt2>
        <a:accent1>
          <a:srgbClr val="B11600"/>
        </a:accent1>
        <a:accent2>
          <a:srgbClr val="F85400"/>
        </a:accent2>
        <a:accent3>
          <a:srgbClr val="FFFFFF"/>
        </a:accent3>
        <a:accent4>
          <a:srgbClr val="404040"/>
        </a:accent4>
        <a:accent5>
          <a:srgbClr val="D5ABAA"/>
        </a:accent5>
        <a:accent6>
          <a:srgbClr val="E14B00"/>
        </a:accent6>
        <a:hlink>
          <a:srgbClr val="077E3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3408</TotalTime>
  <Words>532</Words>
  <Application>Microsoft Office PowerPoint</Application>
  <PresentationFormat>On-screen Show (4:3)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Tahoma</vt:lpstr>
      <vt:lpstr>template</vt:lpstr>
      <vt:lpstr>Human and Economic Toll of Hurricanes</vt:lpstr>
      <vt:lpstr>The Path of Our Presentation</vt:lpstr>
      <vt:lpstr>Hurricanes - Background</vt:lpstr>
      <vt:lpstr>Hurricane Matthew - 2016</vt:lpstr>
      <vt:lpstr>Hurricanes – Impact to Humans and Economy</vt:lpstr>
      <vt:lpstr>Energy of Hurricanes</vt:lpstr>
      <vt:lpstr>Deaths Related to Hurricanes</vt:lpstr>
      <vt:lpstr>Predicting Deaths</vt:lpstr>
      <vt:lpstr>Economic Damage</vt:lpstr>
      <vt:lpstr>Predicting Economic Damage</vt:lpstr>
      <vt:lpstr>Predicting Economic Damage Cont..</vt:lpstr>
      <vt:lpstr>Predicting Economic Damage Cont..</vt:lpstr>
      <vt:lpstr>Conclusion</vt:lpstr>
      <vt:lpstr>Thank you.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Tushar Muley</cp:lastModifiedBy>
  <cp:revision>38</cp:revision>
  <dcterms:created xsi:type="dcterms:W3CDTF">2006-06-13T13:38:55Z</dcterms:created>
  <dcterms:modified xsi:type="dcterms:W3CDTF">2022-01-07T02:23:46Z</dcterms:modified>
</cp:coreProperties>
</file>