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2" r:id="rId6"/>
    <p:sldId id="316" r:id="rId7"/>
    <p:sldId id="306" r:id="rId8"/>
    <p:sldId id="302" r:id="rId9"/>
    <p:sldId id="303" r:id="rId10"/>
    <p:sldId id="304" r:id="rId11"/>
    <p:sldId id="305" r:id="rId12"/>
    <p:sldId id="309" r:id="rId13"/>
    <p:sldId id="308" r:id="rId14"/>
    <p:sldId id="307" r:id="rId15"/>
    <p:sldId id="311" r:id="rId16"/>
    <p:sldId id="310" r:id="rId17"/>
    <p:sldId id="314" r:id="rId18"/>
    <p:sldId id="313"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11/21/2020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11/21/2020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11/21/2020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11/21/2020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11/21/2020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11/21/2020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11/21/2020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11/21/2020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11/21/2020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11/21/2020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hyperlink" Target="https://github.com/chemistrusaz/GitHub/tree/master/DSC530_MMetzger_Fall2020/Week_12_Final_Project" TargetMode="External"/><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211"/>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388903"/>
            <a:ext cx="3214307" cy="2027447"/>
          </a:xfrm>
        </p:spPr>
        <p:txBody>
          <a:bodyPr anchor="b">
            <a:normAutofit/>
          </a:bodyPr>
          <a:lstStyle/>
          <a:p>
            <a:r>
              <a:rPr lang="en-US" sz="4400" dirty="0">
                <a:solidFill>
                  <a:schemeClr val="tx1"/>
                </a:solidFill>
              </a:rPr>
              <a:t>EDA of airbnb</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837D6B7A-DC13-4692-B05F-C68F4E631A54}"/>
              </a:ext>
            </a:extLst>
          </p:cNvPr>
          <p:cNvPicPr>
            <a:picLocks noChangeAspect="1"/>
          </p:cNvPicPr>
          <p:nvPr/>
        </p:nvPicPr>
        <p:blipFill>
          <a:blip r:embed="rId4">
            <a:clrChange>
              <a:clrFrom>
                <a:srgbClr val="DFD9CD"/>
              </a:clrFrom>
              <a:clrTo>
                <a:srgbClr val="DFD9CD">
                  <a:alpha val="0"/>
                </a:srgbClr>
              </a:clrTo>
            </a:clrChange>
          </a:blip>
          <a:stretch>
            <a:fillRect/>
          </a:stretch>
        </p:blipFill>
        <p:spPr>
          <a:xfrm>
            <a:off x="10277588" y="2822922"/>
            <a:ext cx="466790" cy="466790"/>
          </a:xfrm>
          <a:prstGeom prst="rect">
            <a:avLst/>
          </a:prstGeom>
        </p:spPr>
      </p:pic>
      <p:sp>
        <p:nvSpPr>
          <p:cNvPr id="8" name="TextBox 7">
            <a:extLst>
              <a:ext uri="{FF2B5EF4-FFF2-40B4-BE49-F238E27FC236}">
                <a16:creationId xmlns:a16="http://schemas.microsoft.com/office/drawing/2014/main" id="{FF341AFF-4F0F-4B2B-8663-191F04FD6F13}"/>
              </a:ext>
            </a:extLst>
          </p:cNvPr>
          <p:cNvSpPr txBox="1"/>
          <p:nvPr/>
        </p:nvSpPr>
        <p:spPr>
          <a:xfrm>
            <a:off x="8176090" y="3370170"/>
            <a:ext cx="3161633" cy="1169551"/>
          </a:xfrm>
          <a:prstGeom prst="rect">
            <a:avLst/>
          </a:prstGeom>
          <a:noFill/>
        </p:spPr>
        <p:txBody>
          <a:bodyPr wrap="square" rtlCol="0">
            <a:spAutoFit/>
          </a:bodyPr>
          <a:lstStyle/>
          <a:p>
            <a:r>
              <a:rPr lang="en-US" sz="1400" b="1" cap="all" dirty="0"/>
              <a:t>Tushar muley</a:t>
            </a:r>
          </a:p>
          <a:p>
            <a:r>
              <a:rPr lang="en-US" sz="1400" b="1" cap="all" dirty="0"/>
              <a:t>Dsc 530</a:t>
            </a:r>
          </a:p>
          <a:p>
            <a:r>
              <a:rPr lang="en-US" sz="1400" b="1" cap="all" dirty="0"/>
              <a:t>Bellevue university</a:t>
            </a:r>
          </a:p>
          <a:p>
            <a:endParaRPr lang="en-US" sz="1400" b="1" cap="all" dirty="0"/>
          </a:p>
          <a:p>
            <a:r>
              <a:rPr lang="en-US" sz="1400" b="1" cap="all" dirty="0"/>
              <a:t>Professor: Matthew Metzger</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CDF of Price Variable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FB9699-1EB7-4B6D-943F-2725437CACDE}"/>
              </a:ext>
            </a:extLst>
          </p:cNvPr>
          <p:cNvSpPr txBox="1"/>
          <p:nvPr/>
        </p:nvSpPr>
        <p:spPr>
          <a:xfrm>
            <a:off x="5948225" y="763952"/>
            <a:ext cx="5043034" cy="2462213"/>
          </a:xfrm>
          <a:prstGeom prst="rect">
            <a:avLst/>
          </a:prstGeom>
          <a:noFill/>
        </p:spPr>
        <p:txBody>
          <a:bodyPr wrap="square" rtlCol="0">
            <a:spAutoFit/>
          </a:bodyPr>
          <a:lstStyle/>
          <a:p>
            <a:r>
              <a:rPr lang="en-US" sz="1400" b="1" dirty="0">
                <a:solidFill>
                  <a:schemeClr val="tx1">
                    <a:lumMod val="50000"/>
                    <a:lumOff val="50000"/>
                  </a:schemeClr>
                </a:solidFill>
              </a:rPr>
              <a:t>Comparing the CDFs of Super Host and Regular Host. Both CDFs are similar with Regular Host have a very slight difference. Not much between the two type of hosts when is comes to price. </a:t>
            </a:r>
          </a:p>
          <a:p>
            <a:endParaRPr lang="en-US" sz="1400" b="1" dirty="0">
              <a:solidFill>
                <a:schemeClr val="tx1">
                  <a:lumMod val="50000"/>
                  <a:lumOff val="50000"/>
                </a:schemeClr>
              </a:solidFill>
            </a:endParaRPr>
          </a:p>
          <a:p>
            <a:r>
              <a:rPr lang="en-US" sz="1400" b="1" dirty="0">
                <a:solidFill>
                  <a:schemeClr val="tx1">
                    <a:lumMod val="50000"/>
                    <a:lumOff val="50000"/>
                  </a:schemeClr>
                </a:solidFill>
              </a:rPr>
              <a:t>The only difference would be the range that Regular Host have compared to Super Hosts.</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If you look at the graph of Number of Review for Super Host and Regular Host. Note that Super Host graph has a little more arc. You have more review that are not zero compared to Regular Hosts.</a:t>
            </a:r>
          </a:p>
        </p:txBody>
      </p:sp>
      <p:pic>
        <p:nvPicPr>
          <p:cNvPr id="14" name="Picture 13">
            <a:extLst>
              <a:ext uri="{FF2B5EF4-FFF2-40B4-BE49-F238E27FC236}">
                <a16:creationId xmlns:a16="http://schemas.microsoft.com/office/drawing/2014/main" id="{FD7592AB-E06A-42FA-B450-5D09EE152034}"/>
              </a:ext>
            </a:extLst>
          </p:cNvPr>
          <p:cNvPicPr>
            <a:picLocks noChangeAspect="1"/>
          </p:cNvPicPr>
          <p:nvPr/>
        </p:nvPicPr>
        <p:blipFill>
          <a:blip r:embed="rId3"/>
          <a:stretch>
            <a:fillRect/>
          </a:stretch>
        </p:blipFill>
        <p:spPr>
          <a:xfrm>
            <a:off x="251484" y="763953"/>
            <a:ext cx="5201177" cy="2722762"/>
          </a:xfrm>
          <a:prstGeom prst="rect">
            <a:avLst/>
          </a:prstGeom>
        </p:spPr>
      </p:pic>
      <p:pic>
        <p:nvPicPr>
          <p:cNvPr id="16" name="Picture 15">
            <a:extLst>
              <a:ext uri="{FF2B5EF4-FFF2-40B4-BE49-F238E27FC236}">
                <a16:creationId xmlns:a16="http://schemas.microsoft.com/office/drawing/2014/main" id="{7BE83090-D976-4F70-B982-58B551D719CC}"/>
              </a:ext>
            </a:extLst>
          </p:cNvPr>
          <p:cNvPicPr>
            <a:picLocks noChangeAspect="1"/>
          </p:cNvPicPr>
          <p:nvPr/>
        </p:nvPicPr>
        <p:blipFill>
          <a:blip r:embed="rId4"/>
          <a:stretch>
            <a:fillRect/>
          </a:stretch>
        </p:blipFill>
        <p:spPr>
          <a:xfrm>
            <a:off x="251484" y="3509813"/>
            <a:ext cx="5201157" cy="2870184"/>
          </a:xfrm>
          <a:prstGeom prst="rect">
            <a:avLst/>
          </a:prstGeom>
        </p:spPr>
      </p:pic>
      <p:sp>
        <p:nvSpPr>
          <p:cNvPr id="17" name="TextBox 16">
            <a:extLst>
              <a:ext uri="{FF2B5EF4-FFF2-40B4-BE49-F238E27FC236}">
                <a16:creationId xmlns:a16="http://schemas.microsoft.com/office/drawing/2014/main" id="{11E0359C-AC50-427F-AD10-022F121F4840}"/>
              </a:ext>
            </a:extLst>
          </p:cNvPr>
          <p:cNvSpPr txBox="1"/>
          <p:nvPr/>
        </p:nvSpPr>
        <p:spPr>
          <a:xfrm>
            <a:off x="5952846" y="3604137"/>
            <a:ext cx="5043034" cy="738664"/>
          </a:xfrm>
          <a:prstGeom prst="rect">
            <a:avLst/>
          </a:prstGeom>
          <a:noFill/>
        </p:spPr>
        <p:txBody>
          <a:bodyPr wrap="square" rtlCol="0">
            <a:spAutoFit/>
          </a:bodyPr>
          <a:lstStyle/>
          <a:p>
            <a:r>
              <a:rPr lang="en-US" sz="1400" b="1" dirty="0">
                <a:solidFill>
                  <a:schemeClr val="tx1">
                    <a:lumMod val="50000"/>
                    <a:lumOff val="50000"/>
                  </a:schemeClr>
                </a:solidFill>
              </a:rPr>
              <a:t>I performed a sample random percentile Rank of Prices. Note the line is nearly straight with a slight dip between 55% and 59%. This is pretty uniformed.</a:t>
            </a:r>
          </a:p>
        </p:txBody>
      </p:sp>
    </p:spTree>
    <p:extLst>
      <p:ext uri="{BB962C8B-B14F-4D97-AF65-F5344CB8AC3E}">
        <p14:creationId xmlns:p14="http://schemas.microsoft.com/office/powerpoint/2010/main" val="2711251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Analytical Distribution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2097B46-3E6A-4927-85AD-21F042DB0629}"/>
              </a:ext>
            </a:extLst>
          </p:cNvPr>
          <p:cNvPicPr>
            <a:picLocks noChangeAspect="1"/>
          </p:cNvPicPr>
          <p:nvPr/>
        </p:nvPicPr>
        <p:blipFill>
          <a:blip r:embed="rId3"/>
          <a:stretch>
            <a:fillRect/>
          </a:stretch>
        </p:blipFill>
        <p:spPr>
          <a:xfrm>
            <a:off x="251483" y="737818"/>
            <a:ext cx="5043033" cy="2855619"/>
          </a:xfrm>
          <a:prstGeom prst="rect">
            <a:avLst/>
          </a:prstGeom>
        </p:spPr>
      </p:pic>
      <p:pic>
        <p:nvPicPr>
          <p:cNvPr id="7" name="Picture 6">
            <a:extLst>
              <a:ext uri="{FF2B5EF4-FFF2-40B4-BE49-F238E27FC236}">
                <a16:creationId xmlns:a16="http://schemas.microsoft.com/office/drawing/2014/main" id="{0F898D35-928F-47F8-B7A5-162C069A2ECB}"/>
              </a:ext>
            </a:extLst>
          </p:cNvPr>
          <p:cNvPicPr>
            <a:picLocks noChangeAspect="1"/>
          </p:cNvPicPr>
          <p:nvPr/>
        </p:nvPicPr>
        <p:blipFill>
          <a:blip r:embed="rId4"/>
          <a:stretch>
            <a:fillRect/>
          </a:stretch>
        </p:blipFill>
        <p:spPr>
          <a:xfrm>
            <a:off x="251484" y="3613720"/>
            <a:ext cx="5043023" cy="2691049"/>
          </a:xfrm>
          <a:prstGeom prst="rect">
            <a:avLst/>
          </a:prstGeom>
        </p:spPr>
      </p:pic>
      <p:sp>
        <p:nvSpPr>
          <p:cNvPr id="9" name="TextBox 8">
            <a:extLst>
              <a:ext uri="{FF2B5EF4-FFF2-40B4-BE49-F238E27FC236}">
                <a16:creationId xmlns:a16="http://schemas.microsoft.com/office/drawing/2014/main" id="{9157AD27-2B9F-49BD-947F-93CCFDF32DCE}"/>
              </a:ext>
            </a:extLst>
          </p:cNvPr>
          <p:cNvSpPr txBox="1"/>
          <p:nvPr/>
        </p:nvSpPr>
        <p:spPr>
          <a:xfrm>
            <a:off x="5948225" y="763952"/>
            <a:ext cx="5043034" cy="3323987"/>
          </a:xfrm>
          <a:prstGeom prst="rect">
            <a:avLst/>
          </a:prstGeom>
          <a:noFill/>
        </p:spPr>
        <p:txBody>
          <a:bodyPr wrap="square" rtlCol="0">
            <a:spAutoFit/>
          </a:bodyPr>
          <a:lstStyle/>
          <a:p>
            <a:r>
              <a:rPr lang="en-US" sz="1400" b="1" dirty="0">
                <a:solidFill>
                  <a:schemeClr val="tx1">
                    <a:lumMod val="50000"/>
                    <a:lumOff val="50000"/>
                  </a:schemeClr>
                </a:solidFill>
              </a:rPr>
              <a:t>The Analytical Distribution due to the amount of values between 0 and 1 for CDF are large causing the graph to climb to 1 quickly and level across until ending at $24,999. The model would mirror this as well.</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 limited the dollar amount to $1,000 and under. I did this because the mean was $222 and the mode was $100. Based on that I replotted the graph using standard deviation from the mean. </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In the Normal Probability Plot (bottom graph) please note once higher dollar amounts are removed the model and price are very close together. If you add in the Full Price Range ($0 – $24,999) you get a curve from 2 going nearly straight up similar to the Prices on Rentals plot.</a:t>
            </a:r>
          </a:p>
        </p:txBody>
      </p:sp>
    </p:spTree>
    <p:extLst>
      <p:ext uri="{BB962C8B-B14F-4D97-AF65-F5344CB8AC3E}">
        <p14:creationId xmlns:p14="http://schemas.microsoft.com/office/powerpoint/2010/main" val="215815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Scatter Plot Comparing Price and Reviews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80576E6-BF47-494C-89FF-BA0D24727C93}"/>
              </a:ext>
            </a:extLst>
          </p:cNvPr>
          <p:cNvPicPr>
            <a:picLocks noChangeAspect="1"/>
          </p:cNvPicPr>
          <p:nvPr/>
        </p:nvPicPr>
        <p:blipFill>
          <a:blip r:embed="rId3"/>
          <a:stretch>
            <a:fillRect/>
          </a:stretch>
        </p:blipFill>
        <p:spPr>
          <a:xfrm>
            <a:off x="251482" y="731478"/>
            <a:ext cx="6297077" cy="4163571"/>
          </a:xfrm>
          <a:prstGeom prst="rect">
            <a:avLst/>
          </a:prstGeom>
        </p:spPr>
      </p:pic>
      <p:sp>
        <p:nvSpPr>
          <p:cNvPr id="7" name="TextBox 6">
            <a:extLst>
              <a:ext uri="{FF2B5EF4-FFF2-40B4-BE49-F238E27FC236}">
                <a16:creationId xmlns:a16="http://schemas.microsoft.com/office/drawing/2014/main" id="{5D78A115-DDBA-4339-B025-92D17BD7A933}"/>
              </a:ext>
            </a:extLst>
          </p:cNvPr>
          <p:cNvSpPr txBox="1"/>
          <p:nvPr/>
        </p:nvSpPr>
        <p:spPr>
          <a:xfrm>
            <a:off x="4066778" y="933932"/>
            <a:ext cx="2207484" cy="600164"/>
          </a:xfrm>
          <a:prstGeom prst="rect">
            <a:avLst/>
          </a:prstGeom>
          <a:noFill/>
        </p:spPr>
        <p:txBody>
          <a:bodyPr wrap="square" rtlCol="0">
            <a:spAutoFit/>
          </a:bodyPr>
          <a:lstStyle/>
          <a:p>
            <a:r>
              <a:rPr lang="en-US" sz="1100" b="1" dirty="0"/>
              <a:t>Correlation: -0.0605</a:t>
            </a:r>
          </a:p>
          <a:p>
            <a:r>
              <a:rPr lang="en-US" sz="1100" b="1" dirty="0"/>
              <a:t>Covariance: -568.3257</a:t>
            </a:r>
          </a:p>
          <a:p>
            <a:r>
              <a:rPr lang="en-US" sz="1100" b="1" dirty="0"/>
              <a:t>Spearman Correlation: -0.01901</a:t>
            </a:r>
          </a:p>
        </p:txBody>
      </p:sp>
      <p:sp>
        <p:nvSpPr>
          <p:cNvPr id="8" name="TextBox 7">
            <a:extLst>
              <a:ext uri="{FF2B5EF4-FFF2-40B4-BE49-F238E27FC236}">
                <a16:creationId xmlns:a16="http://schemas.microsoft.com/office/drawing/2014/main" id="{6BEF071B-8752-4430-A704-F899E4EABB5F}"/>
              </a:ext>
            </a:extLst>
          </p:cNvPr>
          <p:cNvSpPr txBox="1"/>
          <p:nvPr/>
        </p:nvSpPr>
        <p:spPr>
          <a:xfrm>
            <a:off x="6640945" y="868218"/>
            <a:ext cx="4240422" cy="3323987"/>
          </a:xfrm>
          <a:prstGeom prst="rect">
            <a:avLst/>
          </a:prstGeom>
          <a:noFill/>
        </p:spPr>
        <p:txBody>
          <a:bodyPr wrap="square" rtlCol="0">
            <a:spAutoFit/>
          </a:bodyPr>
          <a:lstStyle/>
          <a:p>
            <a:r>
              <a:rPr lang="en-US" sz="1400" b="1" dirty="0">
                <a:solidFill>
                  <a:schemeClr val="tx1">
                    <a:lumMod val="50000"/>
                    <a:lumOff val="50000"/>
                  </a:schemeClr>
                </a:solidFill>
              </a:rPr>
              <a:t>Since Price and Host Type did not produce a very good scatter plot (In my </a:t>
            </a:r>
            <a:r>
              <a:rPr lang="en-US" sz="1400" b="1" dirty="0" err="1">
                <a:solidFill>
                  <a:schemeClr val="tx1">
                    <a:lumMod val="50000"/>
                    <a:lumOff val="50000"/>
                  </a:schemeClr>
                </a:solidFill>
              </a:rPr>
              <a:t>Jupyter</a:t>
            </a:r>
            <a:r>
              <a:rPr lang="en-US" sz="1400" b="1" dirty="0">
                <a:solidFill>
                  <a:schemeClr val="tx1">
                    <a:lumMod val="50000"/>
                    <a:lumOff val="50000"/>
                  </a:schemeClr>
                </a:solidFill>
              </a:rPr>
              <a:t> Notebook). I did a scatter plot of Number of Reviews to Price of rentals.</a:t>
            </a:r>
          </a:p>
          <a:p>
            <a:endParaRPr lang="en-US" sz="1400" b="1" dirty="0">
              <a:solidFill>
                <a:schemeClr val="tx1">
                  <a:lumMod val="50000"/>
                  <a:lumOff val="50000"/>
                </a:schemeClr>
              </a:solidFill>
            </a:endParaRPr>
          </a:p>
          <a:p>
            <a:r>
              <a:rPr lang="en-US" sz="1400" b="1" dirty="0">
                <a:solidFill>
                  <a:schemeClr val="tx1">
                    <a:lumMod val="50000"/>
                    <a:lumOff val="50000"/>
                  </a:schemeClr>
                </a:solidFill>
              </a:rPr>
              <a:t>After jittering the data and putting in ranges for the price to make getting the max number of review in the thick of the rental price. You can see the correlation is  negative -0.0605. The Spearman correlation was also negative at -0.01901. That number of reviews do not effect price of the rental.</a:t>
            </a:r>
          </a:p>
          <a:p>
            <a:endParaRPr lang="en-US" sz="1400" b="1" dirty="0">
              <a:solidFill>
                <a:schemeClr val="tx1">
                  <a:lumMod val="50000"/>
                  <a:lumOff val="50000"/>
                </a:schemeClr>
              </a:solidFill>
            </a:endParaRPr>
          </a:p>
          <a:p>
            <a:r>
              <a:rPr lang="en-US" sz="1400" b="1" dirty="0">
                <a:solidFill>
                  <a:schemeClr val="tx1">
                    <a:lumMod val="50000"/>
                    <a:lumOff val="50000"/>
                  </a:schemeClr>
                </a:solidFill>
              </a:rPr>
              <a:t>This just shows more reviews are left at the lower price range. We could make assumptions about that but without overall ratings we would not know the effect of reviews having on price.</a:t>
            </a:r>
          </a:p>
        </p:txBody>
      </p:sp>
    </p:spTree>
    <p:extLst>
      <p:ext uri="{BB962C8B-B14F-4D97-AF65-F5344CB8AC3E}">
        <p14:creationId xmlns:p14="http://schemas.microsoft.com/office/powerpoint/2010/main" val="9316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00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Scatter Plot Comparing Accommodation and Availability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1469302-4E25-4937-889B-02BAAF4B01CF}"/>
              </a:ext>
            </a:extLst>
          </p:cNvPr>
          <p:cNvPicPr>
            <a:picLocks noChangeAspect="1"/>
          </p:cNvPicPr>
          <p:nvPr/>
        </p:nvPicPr>
        <p:blipFill>
          <a:blip r:embed="rId3"/>
          <a:stretch>
            <a:fillRect/>
          </a:stretch>
        </p:blipFill>
        <p:spPr>
          <a:xfrm>
            <a:off x="251483" y="721631"/>
            <a:ext cx="6260139" cy="4208061"/>
          </a:xfrm>
          <a:prstGeom prst="rect">
            <a:avLst/>
          </a:prstGeom>
        </p:spPr>
      </p:pic>
      <p:sp>
        <p:nvSpPr>
          <p:cNvPr id="7" name="TextBox 6">
            <a:extLst>
              <a:ext uri="{FF2B5EF4-FFF2-40B4-BE49-F238E27FC236}">
                <a16:creationId xmlns:a16="http://schemas.microsoft.com/office/drawing/2014/main" id="{BE2D7A29-8D65-4F23-8B50-FFC590019C43}"/>
              </a:ext>
            </a:extLst>
          </p:cNvPr>
          <p:cNvSpPr txBox="1"/>
          <p:nvPr/>
        </p:nvSpPr>
        <p:spPr>
          <a:xfrm>
            <a:off x="4221024" y="3429000"/>
            <a:ext cx="2198250" cy="646331"/>
          </a:xfrm>
          <a:prstGeom prst="rect">
            <a:avLst/>
          </a:prstGeom>
          <a:noFill/>
        </p:spPr>
        <p:txBody>
          <a:bodyPr wrap="square" rtlCol="0">
            <a:spAutoFit/>
          </a:bodyPr>
          <a:lstStyle/>
          <a:p>
            <a:r>
              <a:rPr lang="en-US" sz="1200" b="1" dirty="0"/>
              <a:t>Correlation: 0.03854</a:t>
            </a:r>
          </a:p>
          <a:p>
            <a:r>
              <a:rPr lang="en-US" sz="1200" b="1" dirty="0"/>
              <a:t>Covariance: 1.1975</a:t>
            </a:r>
          </a:p>
          <a:p>
            <a:r>
              <a:rPr lang="en-US" sz="1200" b="1" dirty="0"/>
              <a:t>Spearman Correlation: 0.0021</a:t>
            </a:r>
          </a:p>
        </p:txBody>
      </p:sp>
      <p:sp>
        <p:nvSpPr>
          <p:cNvPr id="8" name="TextBox 7">
            <a:extLst>
              <a:ext uri="{FF2B5EF4-FFF2-40B4-BE49-F238E27FC236}">
                <a16:creationId xmlns:a16="http://schemas.microsoft.com/office/drawing/2014/main" id="{CFA7C023-51FB-4DFA-B7F5-167E2D505A9D}"/>
              </a:ext>
            </a:extLst>
          </p:cNvPr>
          <p:cNvSpPr txBox="1"/>
          <p:nvPr/>
        </p:nvSpPr>
        <p:spPr>
          <a:xfrm>
            <a:off x="6640945" y="868218"/>
            <a:ext cx="4240422" cy="2246769"/>
          </a:xfrm>
          <a:prstGeom prst="rect">
            <a:avLst/>
          </a:prstGeom>
          <a:noFill/>
        </p:spPr>
        <p:txBody>
          <a:bodyPr wrap="square" rtlCol="0">
            <a:spAutoFit/>
          </a:bodyPr>
          <a:lstStyle/>
          <a:p>
            <a:r>
              <a:rPr lang="en-US" sz="1400" b="1" dirty="0">
                <a:solidFill>
                  <a:schemeClr val="tx1">
                    <a:lumMod val="50000"/>
                    <a:lumOff val="50000"/>
                  </a:schemeClr>
                </a:solidFill>
              </a:rPr>
              <a:t>In this scatter plot with accommodation and availability to understand what is more in demand. Large groups of 6 or more or smaller groups of 5 and less. There is a positive correlation of 0.03854 between accommodations and availability.</a:t>
            </a:r>
          </a:p>
          <a:p>
            <a:endParaRPr lang="en-US" sz="1400" b="1" dirty="0">
              <a:solidFill>
                <a:schemeClr val="tx1">
                  <a:lumMod val="50000"/>
                  <a:lumOff val="50000"/>
                </a:schemeClr>
              </a:solidFill>
            </a:endParaRPr>
          </a:p>
          <a:p>
            <a:r>
              <a:rPr lang="en-US" sz="1400" b="1" dirty="0">
                <a:solidFill>
                  <a:schemeClr val="tx1">
                    <a:lumMod val="50000"/>
                    <a:lumOff val="50000"/>
                  </a:schemeClr>
                </a:solidFill>
              </a:rPr>
              <a:t>The availability is split between none and 30 days. I would have to imagine that location would play a part in analysis. Assuming popular locations have zero availability compared to less popular locations.</a:t>
            </a:r>
          </a:p>
        </p:txBody>
      </p:sp>
    </p:spTree>
    <p:extLst>
      <p:ext uri="{BB962C8B-B14F-4D97-AF65-F5344CB8AC3E}">
        <p14:creationId xmlns:p14="http://schemas.microsoft.com/office/powerpoint/2010/main" val="284686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Hypothesis Testing Host Type and Price</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DDFB8EB-C2B0-4B2F-8045-2B5DF1879453}"/>
              </a:ext>
            </a:extLst>
          </p:cNvPr>
          <p:cNvPicPr>
            <a:picLocks noChangeAspect="1"/>
          </p:cNvPicPr>
          <p:nvPr/>
        </p:nvPicPr>
        <p:blipFill>
          <a:blip r:embed="rId3"/>
          <a:stretch>
            <a:fillRect/>
          </a:stretch>
        </p:blipFill>
        <p:spPr>
          <a:xfrm>
            <a:off x="251484" y="721633"/>
            <a:ext cx="6317924" cy="4302948"/>
          </a:xfrm>
          <a:prstGeom prst="rect">
            <a:avLst/>
          </a:prstGeom>
        </p:spPr>
      </p:pic>
      <p:sp>
        <p:nvSpPr>
          <p:cNvPr id="7" name="TextBox 6">
            <a:extLst>
              <a:ext uri="{FF2B5EF4-FFF2-40B4-BE49-F238E27FC236}">
                <a16:creationId xmlns:a16="http://schemas.microsoft.com/office/drawing/2014/main" id="{CFD83EA8-D8BA-48E7-BD8D-1178CF0BCA66}"/>
              </a:ext>
            </a:extLst>
          </p:cNvPr>
          <p:cNvSpPr txBox="1"/>
          <p:nvPr/>
        </p:nvSpPr>
        <p:spPr>
          <a:xfrm>
            <a:off x="6640945" y="868218"/>
            <a:ext cx="4240422" cy="2893100"/>
          </a:xfrm>
          <a:prstGeom prst="rect">
            <a:avLst/>
          </a:prstGeom>
          <a:noFill/>
        </p:spPr>
        <p:txBody>
          <a:bodyPr wrap="square" rtlCol="0">
            <a:spAutoFit/>
          </a:bodyPr>
          <a:lstStyle/>
          <a:p>
            <a:r>
              <a:rPr lang="en-US" sz="1400" b="1" dirty="0">
                <a:solidFill>
                  <a:schemeClr val="tx1">
                    <a:lumMod val="50000"/>
                    <a:lumOff val="50000"/>
                  </a:schemeClr>
                </a:solidFill>
              </a:rPr>
              <a:t>The hypothesis test came back with a p-value of 0.0 meaning there is no effect on price based on if the host is a super host or a regular host.</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 looked into other test as well. The Correlation Test came back as 0.0 as the p-value.</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 believe from the test I ran I can conclude there is no relationship between host type and price charged.</a:t>
            </a:r>
          </a:p>
          <a:p>
            <a:endParaRPr lang="en-US" sz="1400" b="1" dirty="0">
              <a:solidFill>
                <a:schemeClr val="tx1">
                  <a:lumMod val="50000"/>
                  <a:lumOff val="50000"/>
                </a:schemeClr>
              </a:solidFill>
            </a:endParaRPr>
          </a:p>
          <a:p>
            <a:r>
              <a:rPr lang="en-US" sz="1400" b="1" dirty="0">
                <a:solidFill>
                  <a:schemeClr val="tx1">
                    <a:lumMod val="50000"/>
                    <a:lumOff val="50000"/>
                  </a:schemeClr>
                </a:solidFill>
              </a:rPr>
              <a:t>From the evidence we have seen so far all the test support that there is no relation between price and host type.</a:t>
            </a:r>
          </a:p>
        </p:txBody>
      </p:sp>
    </p:spTree>
    <p:extLst>
      <p:ext uri="{BB962C8B-B14F-4D97-AF65-F5344CB8AC3E}">
        <p14:creationId xmlns:p14="http://schemas.microsoft.com/office/powerpoint/2010/main" val="1598628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Regression Analysis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9302A96-503C-494F-A155-70D770437370}"/>
              </a:ext>
            </a:extLst>
          </p:cNvPr>
          <p:cNvPicPr>
            <a:picLocks noChangeAspect="1"/>
          </p:cNvPicPr>
          <p:nvPr/>
        </p:nvPicPr>
        <p:blipFill>
          <a:blip r:embed="rId3"/>
          <a:stretch>
            <a:fillRect/>
          </a:stretch>
        </p:blipFill>
        <p:spPr>
          <a:xfrm>
            <a:off x="251484" y="748624"/>
            <a:ext cx="5382376" cy="5582429"/>
          </a:xfrm>
          <a:prstGeom prst="rect">
            <a:avLst/>
          </a:prstGeom>
        </p:spPr>
      </p:pic>
      <p:sp>
        <p:nvSpPr>
          <p:cNvPr id="7" name="TextBox 6">
            <a:extLst>
              <a:ext uri="{FF2B5EF4-FFF2-40B4-BE49-F238E27FC236}">
                <a16:creationId xmlns:a16="http://schemas.microsoft.com/office/drawing/2014/main" id="{16F2B36F-F751-4D8D-B87A-D0F632A015F9}"/>
              </a:ext>
            </a:extLst>
          </p:cNvPr>
          <p:cNvSpPr txBox="1"/>
          <p:nvPr/>
        </p:nvSpPr>
        <p:spPr>
          <a:xfrm>
            <a:off x="6640945" y="868218"/>
            <a:ext cx="4240422" cy="3898503"/>
          </a:xfrm>
          <a:prstGeom prst="rect">
            <a:avLst/>
          </a:prstGeom>
          <a:noFill/>
        </p:spPr>
        <p:txBody>
          <a:bodyPr wrap="square" rtlCol="0">
            <a:spAutoFit/>
          </a:bodyPr>
          <a:lstStyle/>
          <a:p>
            <a:r>
              <a:rPr lang="en-US" sz="1400" b="1" dirty="0">
                <a:solidFill>
                  <a:schemeClr val="tx1">
                    <a:lumMod val="50000"/>
                    <a:lumOff val="50000"/>
                  </a:schemeClr>
                </a:solidFill>
              </a:rPr>
              <a:t>The Regression Analysis was completed on price and host experience days which was an element I had to create based off host since date and last scrape date. This allowed me to determine how much experience a host has being on Airbnb.</a:t>
            </a:r>
          </a:p>
          <a:p>
            <a:endParaRPr lang="en-US" sz="1400" b="1" dirty="0">
              <a:solidFill>
                <a:schemeClr val="tx1">
                  <a:lumMod val="50000"/>
                  <a:lumOff val="50000"/>
                </a:schemeClr>
              </a:solidFill>
            </a:endParaRPr>
          </a:p>
          <a:p>
            <a:r>
              <a:rPr lang="en-US" sz="1400" b="1" dirty="0">
                <a:solidFill>
                  <a:schemeClr val="tx1">
                    <a:lumMod val="50000"/>
                    <a:lumOff val="50000"/>
                  </a:schemeClr>
                </a:solidFill>
              </a:rPr>
              <a:t>The Prob(F-statistic): 0.213 relation is not significant. </a:t>
            </a:r>
          </a:p>
          <a:p>
            <a:r>
              <a:rPr lang="en-US" sz="1400" b="1" dirty="0">
                <a:solidFill>
                  <a:schemeClr val="tx1">
                    <a:lumMod val="50000"/>
                    <a:lumOff val="50000"/>
                  </a:schemeClr>
                </a:solidFill>
              </a:rPr>
              <a:t>Also adding that r</a:t>
            </a:r>
            <a:r>
              <a:rPr lang="en-US" sz="1400" b="1" baseline="30000" dirty="0">
                <a:solidFill>
                  <a:schemeClr val="tx1">
                    <a:lumMod val="50000"/>
                    <a:lumOff val="50000"/>
                  </a:schemeClr>
                </a:solidFill>
              </a:rPr>
              <a:t>2</a:t>
            </a:r>
            <a:r>
              <a:rPr lang="en-US" sz="1400" b="1" dirty="0">
                <a:solidFill>
                  <a:schemeClr val="tx1">
                    <a:lumMod val="50000"/>
                    <a:lumOff val="50000"/>
                  </a:schemeClr>
                </a:solidFill>
              </a:rPr>
              <a:t> is 0.000.</a:t>
            </a:r>
          </a:p>
          <a:p>
            <a:endParaRPr lang="en-US" sz="1400" b="1" baseline="30000" dirty="0">
              <a:solidFill>
                <a:schemeClr val="tx1">
                  <a:lumMod val="50000"/>
                  <a:lumOff val="50000"/>
                </a:schemeClr>
              </a:solidFill>
            </a:endParaRPr>
          </a:p>
          <a:p>
            <a:r>
              <a:rPr lang="en-US" sz="1400" b="1" dirty="0">
                <a:solidFill>
                  <a:schemeClr val="tx1">
                    <a:lumMod val="50000"/>
                    <a:lumOff val="50000"/>
                  </a:schemeClr>
                </a:solidFill>
              </a:rPr>
              <a:t>I checked a few other variables as well. That data can be found in my </a:t>
            </a:r>
            <a:r>
              <a:rPr lang="en-US" sz="1400" b="1" dirty="0" err="1">
                <a:solidFill>
                  <a:schemeClr val="tx1">
                    <a:lumMod val="50000"/>
                    <a:lumOff val="50000"/>
                  </a:schemeClr>
                </a:solidFill>
              </a:rPr>
              <a:t>Jupyter</a:t>
            </a:r>
            <a:r>
              <a:rPr lang="en-US" sz="1400" b="1" dirty="0">
                <a:solidFill>
                  <a:schemeClr val="tx1">
                    <a:lumMod val="50000"/>
                    <a:lumOff val="50000"/>
                  </a:schemeClr>
                </a:solidFill>
              </a:rPr>
              <a:t> Notebook.</a:t>
            </a:r>
          </a:p>
          <a:p>
            <a:endParaRPr lang="en-US" sz="1400" b="1" dirty="0">
              <a:solidFill>
                <a:schemeClr val="tx1">
                  <a:lumMod val="50000"/>
                  <a:lumOff val="50000"/>
                </a:schemeClr>
              </a:solidFill>
            </a:endParaRPr>
          </a:p>
          <a:p>
            <a:r>
              <a:rPr lang="en-US" sz="1400" b="1" dirty="0">
                <a:solidFill>
                  <a:schemeClr val="tx1">
                    <a:lumMod val="50000"/>
                    <a:lumOff val="50000"/>
                  </a:schemeClr>
                </a:solidFill>
              </a:rPr>
              <a:t>Location did not have a relationship to price either.</a:t>
            </a:r>
          </a:p>
          <a:p>
            <a:endParaRPr lang="en-US" sz="1400" b="1" dirty="0">
              <a:solidFill>
                <a:schemeClr val="tx1">
                  <a:lumMod val="50000"/>
                  <a:lumOff val="50000"/>
                </a:schemeClr>
              </a:solidFill>
            </a:endParaRPr>
          </a:p>
          <a:p>
            <a:r>
              <a:rPr lang="en-US" sz="1400" b="1" dirty="0">
                <a:solidFill>
                  <a:schemeClr val="tx1">
                    <a:lumMod val="50000"/>
                    <a:lumOff val="50000"/>
                  </a:schemeClr>
                </a:solidFill>
              </a:rPr>
              <a:t>The one relationship while very small between price dependent on host type and number reviews. </a:t>
            </a:r>
          </a:p>
          <a:p>
            <a:r>
              <a:rPr lang="en-US" sz="1400" b="1" dirty="0">
                <a:solidFill>
                  <a:schemeClr val="tx1">
                    <a:lumMod val="50000"/>
                    <a:lumOff val="50000"/>
                  </a:schemeClr>
                </a:solidFill>
              </a:rPr>
              <a:t>The 1.07e-34 p-value and r</a:t>
            </a:r>
            <a:r>
              <a:rPr lang="en-US" sz="1400" b="1" baseline="30000" dirty="0">
                <a:solidFill>
                  <a:schemeClr val="tx1">
                    <a:lumMod val="50000"/>
                    <a:lumOff val="50000"/>
                  </a:schemeClr>
                </a:solidFill>
              </a:rPr>
              <a:t>2</a:t>
            </a:r>
            <a:r>
              <a:rPr lang="en-US" sz="1400" b="1" dirty="0">
                <a:solidFill>
                  <a:schemeClr val="tx1">
                    <a:lumMod val="50000"/>
                    <a:lumOff val="50000"/>
                  </a:schemeClr>
                </a:solidFill>
              </a:rPr>
              <a:t> 0.005. Nothing significant.</a:t>
            </a:r>
          </a:p>
        </p:txBody>
      </p:sp>
    </p:spTree>
    <p:extLst>
      <p:ext uri="{BB962C8B-B14F-4D97-AF65-F5344CB8AC3E}">
        <p14:creationId xmlns:p14="http://schemas.microsoft.com/office/powerpoint/2010/main" val="1021306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Conclusion</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2BDF00B-3E49-43B0-98D9-6CC4EDA136D6}"/>
              </a:ext>
            </a:extLst>
          </p:cNvPr>
          <p:cNvSpPr txBox="1"/>
          <p:nvPr/>
        </p:nvSpPr>
        <p:spPr>
          <a:xfrm>
            <a:off x="1097280" y="766619"/>
            <a:ext cx="4786284" cy="563231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tx1">
                    <a:lumMod val="50000"/>
                    <a:lumOff val="50000"/>
                  </a:schemeClr>
                </a:solidFill>
              </a:rPr>
              <a:t>Airbnb Host do make money. It probably depends are a variety of variables. The most significant being cost. We do not know the Host cost. I am not sure of the amount since it is difficult to calculate occupancy due to the data.</a:t>
            </a:r>
          </a:p>
          <a:p>
            <a:pPr marL="285750" indent="-285750">
              <a:buFont typeface="Arial" panose="020B0604020202020204" pitchFamily="34" charset="0"/>
              <a:buChar char="•"/>
            </a:pPr>
            <a:endParaRPr lang="en-US" b="1" dirty="0">
              <a:solidFill>
                <a:schemeClr val="tx1">
                  <a:lumMod val="50000"/>
                  <a:lumOff val="50000"/>
                </a:schemeClr>
              </a:solidFill>
            </a:endParaRPr>
          </a:p>
          <a:p>
            <a:pPr marL="285750" indent="-285750">
              <a:buFont typeface="Arial" panose="020B0604020202020204" pitchFamily="34" charset="0"/>
              <a:buChar char="•"/>
            </a:pPr>
            <a:r>
              <a:rPr lang="en-US" b="1" dirty="0">
                <a:solidFill>
                  <a:schemeClr val="tx1">
                    <a:lumMod val="50000"/>
                    <a:lumOff val="50000"/>
                  </a:schemeClr>
                </a:solidFill>
              </a:rPr>
              <a:t>Based on the data I do believe there are Host that run a business on Airbnb. These are not just local B and B but other rentals like apartments and possible smaller hotels.</a:t>
            </a:r>
          </a:p>
          <a:p>
            <a:pPr marL="285750" indent="-285750">
              <a:buFont typeface="Arial" panose="020B0604020202020204" pitchFamily="34" charset="0"/>
              <a:buChar char="•"/>
            </a:pPr>
            <a:endParaRPr lang="en-US" b="1" dirty="0">
              <a:solidFill>
                <a:schemeClr val="tx1">
                  <a:lumMod val="50000"/>
                  <a:lumOff val="50000"/>
                </a:schemeClr>
              </a:solidFill>
            </a:endParaRPr>
          </a:p>
          <a:p>
            <a:pPr marL="285750" indent="-285750">
              <a:buFont typeface="Arial" panose="020B0604020202020204" pitchFamily="34" charset="0"/>
              <a:buChar char="•"/>
            </a:pPr>
            <a:r>
              <a:rPr lang="en-US" b="1" dirty="0">
                <a:solidFill>
                  <a:schemeClr val="tx1">
                    <a:lumMod val="50000"/>
                    <a:lumOff val="50000"/>
                  </a:schemeClr>
                </a:solidFill>
              </a:rPr>
              <a:t>Based on the analysis host experience does not have an impact on price. With the p-value of 0.231 it is not significant.</a:t>
            </a:r>
          </a:p>
          <a:p>
            <a:pPr marL="285750" indent="-285750">
              <a:buFont typeface="Arial" panose="020B0604020202020204" pitchFamily="34" charset="0"/>
              <a:buChar char="•"/>
            </a:pPr>
            <a:endParaRPr lang="en-US" b="1" dirty="0">
              <a:solidFill>
                <a:schemeClr val="tx1">
                  <a:lumMod val="50000"/>
                  <a:lumOff val="50000"/>
                </a:schemeClr>
              </a:solidFill>
            </a:endParaRPr>
          </a:p>
          <a:p>
            <a:pPr marL="285750" indent="-285750">
              <a:buFont typeface="Arial" panose="020B0604020202020204" pitchFamily="34" charset="0"/>
              <a:buChar char="•"/>
            </a:pPr>
            <a:r>
              <a:rPr lang="en-US" b="1" dirty="0">
                <a:solidFill>
                  <a:schemeClr val="tx1">
                    <a:lumMod val="50000"/>
                    <a:lumOff val="50000"/>
                  </a:schemeClr>
                </a:solidFill>
              </a:rPr>
              <a:t>I looked at other variable like location, accommodation there is not enough data to determine how much impact those variable have on Price.</a:t>
            </a:r>
          </a:p>
        </p:txBody>
      </p:sp>
      <p:pic>
        <p:nvPicPr>
          <p:cNvPr id="7" name="Picture 6">
            <a:extLst>
              <a:ext uri="{FF2B5EF4-FFF2-40B4-BE49-F238E27FC236}">
                <a16:creationId xmlns:a16="http://schemas.microsoft.com/office/drawing/2014/main" id="{60BF8322-DDED-4EE6-8320-CAF82C845CDB}"/>
              </a:ext>
            </a:extLst>
          </p:cNvPr>
          <p:cNvPicPr>
            <a:picLocks noChangeAspect="1"/>
          </p:cNvPicPr>
          <p:nvPr/>
        </p:nvPicPr>
        <p:blipFill>
          <a:blip r:embed="rId3"/>
          <a:stretch>
            <a:fillRect/>
          </a:stretch>
        </p:blipFill>
        <p:spPr>
          <a:xfrm>
            <a:off x="8158453" y="1426603"/>
            <a:ext cx="828791" cy="800212"/>
          </a:xfrm>
          <a:prstGeom prst="rect">
            <a:avLst/>
          </a:prstGeom>
        </p:spPr>
      </p:pic>
      <p:pic>
        <p:nvPicPr>
          <p:cNvPr id="9" name="Picture 8">
            <a:extLst>
              <a:ext uri="{FF2B5EF4-FFF2-40B4-BE49-F238E27FC236}">
                <a16:creationId xmlns:a16="http://schemas.microsoft.com/office/drawing/2014/main" id="{4566D074-C1B9-45F1-89A2-491F2CE4C875}"/>
              </a:ext>
            </a:extLst>
          </p:cNvPr>
          <p:cNvPicPr>
            <a:picLocks noChangeAspect="1"/>
          </p:cNvPicPr>
          <p:nvPr/>
        </p:nvPicPr>
        <p:blipFill>
          <a:blip r:embed="rId4"/>
          <a:stretch>
            <a:fillRect/>
          </a:stretch>
        </p:blipFill>
        <p:spPr>
          <a:xfrm>
            <a:off x="8317451" y="3428999"/>
            <a:ext cx="790685" cy="781159"/>
          </a:xfrm>
          <a:prstGeom prst="rect">
            <a:avLst/>
          </a:prstGeom>
        </p:spPr>
      </p:pic>
      <p:pic>
        <p:nvPicPr>
          <p:cNvPr id="12" name="Picture 11">
            <a:extLst>
              <a:ext uri="{FF2B5EF4-FFF2-40B4-BE49-F238E27FC236}">
                <a16:creationId xmlns:a16="http://schemas.microsoft.com/office/drawing/2014/main" id="{C7EEDB87-EA72-492B-BF3F-43209FBF3F59}"/>
              </a:ext>
            </a:extLst>
          </p:cNvPr>
          <p:cNvPicPr>
            <a:picLocks noChangeAspect="1"/>
          </p:cNvPicPr>
          <p:nvPr/>
        </p:nvPicPr>
        <p:blipFill>
          <a:blip r:embed="rId5"/>
          <a:stretch>
            <a:fillRect/>
          </a:stretch>
        </p:blipFill>
        <p:spPr>
          <a:xfrm>
            <a:off x="7258699" y="4726724"/>
            <a:ext cx="800212" cy="800212"/>
          </a:xfrm>
          <a:prstGeom prst="rect">
            <a:avLst/>
          </a:prstGeom>
        </p:spPr>
      </p:pic>
      <p:pic>
        <p:nvPicPr>
          <p:cNvPr id="14" name="Picture 13">
            <a:extLst>
              <a:ext uri="{FF2B5EF4-FFF2-40B4-BE49-F238E27FC236}">
                <a16:creationId xmlns:a16="http://schemas.microsoft.com/office/drawing/2014/main" id="{7149636D-F398-4128-AF91-F03E759D2798}"/>
              </a:ext>
            </a:extLst>
          </p:cNvPr>
          <p:cNvPicPr>
            <a:picLocks noChangeAspect="1"/>
          </p:cNvPicPr>
          <p:nvPr/>
        </p:nvPicPr>
        <p:blipFill>
          <a:blip r:embed="rId6"/>
          <a:stretch>
            <a:fillRect/>
          </a:stretch>
        </p:blipFill>
        <p:spPr>
          <a:xfrm>
            <a:off x="9482789" y="4298039"/>
            <a:ext cx="809738" cy="828791"/>
          </a:xfrm>
          <a:prstGeom prst="rect">
            <a:avLst/>
          </a:prstGeom>
        </p:spPr>
      </p:pic>
      <p:pic>
        <p:nvPicPr>
          <p:cNvPr id="16" name="Picture 15">
            <a:extLst>
              <a:ext uri="{FF2B5EF4-FFF2-40B4-BE49-F238E27FC236}">
                <a16:creationId xmlns:a16="http://schemas.microsoft.com/office/drawing/2014/main" id="{3FC79E88-EAA7-40E9-BB8B-A3606A0ABABD}"/>
              </a:ext>
            </a:extLst>
          </p:cNvPr>
          <p:cNvPicPr>
            <a:picLocks noChangeAspect="1"/>
          </p:cNvPicPr>
          <p:nvPr/>
        </p:nvPicPr>
        <p:blipFill>
          <a:blip r:embed="rId7"/>
          <a:stretch>
            <a:fillRect/>
          </a:stretch>
        </p:blipFill>
        <p:spPr>
          <a:xfrm>
            <a:off x="6854142" y="2628787"/>
            <a:ext cx="800212" cy="800212"/>
          </a:xfrm>
          <a:prstGeom prst="rect">
            <a:avLst/>
          </a:prstGeom>
        </p:spPr>
      </p:pic>
      <p:pic>
        <p:nvPicPr>
          <p:cNvPr id="18" name="Picture 17">
            <a:extLst>
              <a:ext uri="{FF2B5EF4-FFF2-40B4-BE49-F238E27FC236}">
                <a16:creationId xmlns:a16="http://schemas.microsoft.com/office/drawing/2014/main" id="{998AEA50-C16D-4A14-9D3B-3EFC72BA7189}"/>
              </a:ext>
            </a:extLst>
          </p:cNvPr>
          <p:cNvPicPr>
            <a:picLocks noChangeAspect="1"/>
          </p:cNvPicPr>
          <p:nvPr/>
        </p:nvPicPr>
        <p:blipFill>
          <a:blip r:embed="rId8"/>
          <a:stretch>
            <a:fillRect/>
          </a:stretch>
        </p:blipFill>
        <p:spPr>
          <a:xfrm>
            <a:off x="6096000" y="899976"/>
            <a:ext cx="809738" cy="809738"/>
          </a:xfrm>
          <a:prstGeom prst="rect">
            <a:avLst/>
          </a:prstGeom>
        </p:spPr>
      </p:pic>
      <p:pic>
        <p:nvPicPr>
          <p:cNvPr id="20" name="Picture 19">
            <a:extLst>
              <a:ext uri="{FF2B5EF4-FFF2-40B4-BE49-F238E27FC236}">
                <a16:creationId xmlns:a16="http://schemas.microsoft.com/office/drawing/2014/main" id="{CDB55B5C-410A-4F49-8593-EBCEA3216181}"/>
              </a:ext>
            </a:extLst>
          </p:cNvPr>
          <p:cNvPicPr>
            <a:picLocks noChangeAspect="1"/>
          </p:cNvPicPr>
          <p:nvPr/>
        </p:nvPicPr>
        <p:blipFill>
          <a:blip r:embed="rId9"/>
          <a:stretch>
            <a:fillRect/>
          </a:stretch>
        </p:blipFill>
        <p:spPr>
          <a:xfrm>
            <a:off x="9482789" y="1934240"/>
            <a:ext cx="809738" cy="800212"/>
          </a:xfrm>
          <a:prstGeom prst="rect">
            <a:avLst/>
          </a:prstGeom>
        </p:spPr>
      </p:pic>
      <p:pic>
        <p:nvPicPr>
          <p:cNvPr id="22" name="Picture 21">
            <a:extLst>
              <a:ext uri="{FF2B5EF4-FFF2-40B4-BE49-F238E27FC236}">
                <a16:creationId xmlns:a16="http://schemas.microsoft.com/office/drawing/2014/main" id="{4366F417-9282-42C3-B963-9EE597CBCF61}"/>
              </a:ext>
            </a:extLst>
          </p:cNvPr>
          <p:cNvPicPr>
            <a:picLocks noChangeAspect="1"/>
          </p:cNvPicPr>
          <p:nvPr/>
        </p:nvPicPr>
        <p:blipFill>
          <a:blip r:embed="rId10"/>
          <a:stretch>
            <a:fillRect/>
          </a:stretch>
        </p:blipFill>
        <p:spPr>
          <a:xfrm>
            <a:off x="9906711" y="824475"/>
            <a:ext cx="771633" cy="790685"/>
          </a:xfrm>
          <a:prstGeom prst="rect">
            <a:avLst/>
          </a:prstGeom>
        </p:spPr>
      </p:pic>
      <p:sp>
        <p:nvSpPr>
          <p:cNvPr id="5" name="TextBox 4">
            <a:extLst>
              <a:ext uri="{FF2B5EF4-FFF2-40B4-BE49-F238E27FC236}">
                <a16:creationId xmlns:a16="http://schemas.microsoft.com/office/drawing/2014/main" id="{BA209994-D941-4D38-A06A-7ED4A59D289D}"/>
              </a:ext>
            </a:extLst>
          </p:cNvPr>
          <p:cNvSpPr txBox="1"/>
          <p:nvPr/>
        </p:nvSpPr>
        <p:spPr>
          <a:xfrm>
            <a:off x="6328017" y="5588692"/>
            <a:ext cx="4350327" cy="553998"/>
          </a:xfrm>
          <a:prstGeom prst="rect">
            <a:avLst/>
          </a:prstGeom>
          <a:noFill/>
        </p:spPr>
        <p:txBody>
          <a:bodyPr wrap="square" rtlCol="0">
            <a:spAutoFit/>
          </a:bodyPr>
          <a:lstStyle/>
          <a:p>
            <a:r>
              <a:rPr lang="en-US" sz="1000" dirty="0"/>
              <a:t>GitHub </a:t>
            </a:r>
            <a:r>
              <a:rPr lang="en-US" sz="1000" dirty="0">
                <a:hlinkClick r:id="rId11"/>
              </a:rPr>
              <a:t>URL:https://github.com/chemistrusaz/GitHub/tree/master/DSC530_MMetzger_Fall2020/Week_12_Final_Project</a:t>
            </a:r>
            <a:r>
              <a:rPr lang="en-US" sz="1000" dirty="0"/>
              <a:t> </a:t>
            </a:r>
          </a:p>
        </p:txBody>
      </p:sp>
    </p:spTree>
    <p:extLst>
      <p:ext uri="{BB962C8B-B14F-4D97-AF65-F5344CB8AC3E}">
        <p14:creationId xmlns:p14="http://schemas.microsoft.com/office/powerpoint/2010/main" val="293644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97F31C-37F2-4AE1-8CE8-D72CC6EF82EA}"/>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000695" y="738910"/>
            <a:ext cx="7168674" cy="2690090"/>
          </a:xfrm>
          <a:prstGeom prst="rect">
            <a:avLst/>
          </a:prstGeom>
        </p:spPr>
      </p:pic>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Abstract</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4"/>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9C61F8D-D085-4DBC-81F4-FBC44048D456}"/>
              </a:ext>
            </a:extLst>
          </p:cNvPr>
          <p:cNvSpPr txBox="1"/>
          <p:nvPr/>
        </p:nvSpPr>
        <p:spPr>
          <a:xfrm>
            <a:off x="251484" y="831272"/>
            <a:ext cx="4653025" cy="4524315"/>
          </a:xfrm>
          <a:prstGeom prst="rect">
            <a:avLst/>
          </a:prstGeom>
          <a:noFill/>
        </p:spPr>
        <p:txBody>
          <a:bodyPr wrap="square" rtlCol="0">
            <a:spAutoFit/>
          </a:bodyPr>
          <a:lstStyle/>
          <a:p>
            <a:r>
              <a:rPr lang="en-US" sz="1800" b="1" dirty="0">
                <a:solidFill>
                  <a:schemeClr val="tx1">
                    <a:lumMod val="50000"/>
                    <a:lumOff val="50000"/>
                  </a:schemeClr>
                </a:solidFill>
                <a:effectLst/>
                <a:ea typeface="Calibri" panose="020F0502020204030204" pitchFamily="34" charset="0"/>
                <a:cs typeface="Times New Roman" panose="02020603050405020304" pitchFamily="18" charset="0"/>
              </a:rPr>
              <a:t>Airbnb is a vacation rental online marketplace company headquartered in San Francisco, California. The company itself does not own any of the rental properties that are posted on its site. It is a marketplace that allows hosts and renters to find each other. The company started in August of 2008 as Air Bed &amp; Breakfast and has gone through a couple of iterations until arriving at is current version known simply as Airbnb.</a:t>
            </a:r>
            <a:r>
              <a:rPr lang="en-US" b="1" dirty="0">
                <a:solidFill>
                  <a:schemeClr val="tx1">
                    <a:lumMod val="50000"/>
                    <a:lumOff val="50000"/>
                  </a:schemeClr>
                </a:solidFill>
              </a:rPr>
              <a:t> </a:t>
            </a:r>
          </a:p>
          <a:p>
            <a:endParaRPr lang="en-US" b="1" dirty="0">
              <a:solidFill>
                <a:schemeClr val="tx1">
                  <a:lumMod val="50000"/>
                  <a:lumOff val="50000"/>
                </a:schemeClr>
              </a:solidFill>
            </a:endParaRPr>
          </a:p>
          <a:p>
            <a:r>
              <a:rPr lang="en-US" b="1" dirty="0">
                <a:solidFill>
                  <a:schemeClr val="tx1">
                    <a:lumMod val="50000"/>
                    <a:lumOff val="50000"/>
                  </a:schemeClr>
                </a:solidFill>
              </a:rPr>
              <a:t>In recent years Airbnb has come under scrutiny because it takes away potential renters from hotels and other service providers that are under different regulation and provide tax revenue to municipalities.</a:t>
            </a:r>
          </a:p>
        </p:txBody>
      </p:sp>
      <p:sp>
        <p:nvSpPr>
          <p:cNvPr id="8" name="TextBox 7">
            <a:extLst>
              <a:ext uri="{FF2B5EF4-FFF2-40B4-BE49-F238E27FC236}">
                <a16:creationId xmlns:a16="http://schemas.microsoft.com/office/drawing/2014/main" id="{9DB3491D-344F-4801-B234-C086D4635FA2}"/>
              </a:ext>
            </a:extLst>
          </p:cNvPr>
          <p:cNvSpPr txBox="1"/>
          <p:nvPr/>
        </p:nvSpPr>
        <p:spPr>
          <a:xfrm>
            <a:off x="5000695" y="3990110"/>
            <a:ext cx="6058791" cy="1200329"/>
          </a:xfrm>
          <a:prstGeom prst="rect">
            <a:avLst/>
          </a:prstGeom>
          <a:noFill/>
        </p:spPr>
        <p:txBody>
          <a:bodyPr wrap="square" rtlCol="0">
            <a:spAutoFit/>
          </a:bodyPr>
          <a:lstStyle/>
          <a:p>
            <a:r>
              <a:rPr lang="en-US" b="1" dirty="0">
                <a:solidFill>
                  <a:schemeClr val="tx1">
                    <a:lumMod val="50000"/>
                    <a:lumOff val="50000"/>
                  </a:schemeClr>
                </a:solidFill>
              </a:rPr>
              <a:t>My analysis takes a look at different variables that are available from </a:t>
            </a:r>
            <a:r>
              <a:rPr lang="en-US" b="1" i="1" dirty="0">
                <a:solidFill>
                  <a:schemeClr val="tx1">
                    <a:lumMod val="50000"/>
                    <a:lumOff val="50000"/>
                  </a:schemeClr>
                </a:solidFill>
              </a:rPr>
              <a:t>Inside Airbnb</a:t>
            </a:r>
            <a:r>
              <a:rPr lang="en-US" b="1" dirty="0">
                <a:solidFill>
                  <a:schemeClr val="tx1">
                    <a:lumMod val="50000"/>
                    <a:lumOff val="50000"/>
                  </a:schemeClr>
                </a:solidFill>
              </a:rPr>
              <a:t> site which is not associated with Airbnb. Some of the basic questions I wanted to look at concern what variable play a part in profitability for hosts.</a:t>
            </a:r>
          </a:p>
        </p:txBody>
      </p:sp>
    </p:spTree>
    <p:extLst>
      <p:ext uri="{BB962C8B-B14F-4D97-AF65-F5344CB8AC3E}">
        <p14:creationId xmlns:p14="http://schemas.microsoft.com/office/powerpoint/2010/main" val="3584032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The Data</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CD6DED2-7BD2-49DF-B3DD-8E67F47BFBEC}"/>
              </a:ext>
            </a:extLst>
          </p:cNvPr>
          <p:cNvSpPr txBox="1"/>
          <p:nvPr/>
        </p:nvSpPr>
        <p:spPr>
          <a:xfrm>
            <a:off x="251483" y="3823855"/>
            <a:ext cx="7168661" cy="1754326"/>
          </a:xfrm>
          <a:prstGeom prst="rect">
            <a:avLst/>
          </a:prstGeom>
          <a:noFill/>
        </p:spPr>
        <p:txBody>
          <a:bodyPr wrap="square" rtlCol="0">
            <a:spAutoFit/>
          </a:bodyPr>
          <a:lstStyle/>
          <a:p>
            <a:r>
              <a:rPr lang="en-US" b="1" dirty="0">
                <a:solidFill>
                  <a:schemeClr val="tx1">
                    <a:lumMod val="50000"/>
                    <a:lumOff val="50000"/>
                  </a:schemeClr>
                </a:solidFill>
              </a:rPr>
              <a:t>The data was screen scraped by a site called Inside Airbnb from Airbnb’s publicly available data.</a:t>
            </a:r>
          </a:p>
          <a:p>
            <a:endParaRPr lang="en-US" b="1" dirty="0">
              <a:solidFill>
                <a:schemeClr val="tx1">
                  <a:lumMod val="50000"/>
                  <a:lumOff val="50000"/>
                </a:schemeClr>
              </a:solidFill>
            </a:endParaRPr>
          </a:p>
          <a:p>
            <a:r>
              <a:rPr lang="en-US" b="1" dirty="0">
                <a:solidFill>
                  <a:schemeClr val="tx1">
                    <a:lumMod val="50000"/>
                    <a:lumOff val="50000"/>
                  </a:schemeClr>
                </a:solidFill>
              </a:rPr>
              <a:t>The data elements I used are listed on the next slide. It contains about 31,536 rows of data after removing nulls. This is limited to the Los Angeles area and probably just Orange County.</a:t>
            </a:r>
          </a:p>
        </p:txBody>
      </p:sp>
      <p:pic>
        <p:nvPicPr>
          <p:cNvPr id="7" name="Picture 6">
            <a:extLst>
              <a:ext uri="{FF2B5EF4-FFF2-40B4-BE49-F238E27FC236}">
                <a16:creationId xmlns:a16="http://schemas.microsoft.com/office/drawing/2014/main" id="{014E9C9A-3605-462E-9314-A67EEC208F64}"/>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251484" y="849746"/>
            <a:ext cx="7168674" cy="2690090"/>
          </a:xfrm>
          <a:prstGeom prst="rect">
            <a:avLst/>
          </a:prstGeom>
        </p:spPr>
      </p:pic>
    </p:spTree>
    <p:extLst>
      <p:ext uri="{BB962C8B-B14F-4D97-AF65-F5344CB8AC3E}">
        <p14:creationId xmlns:p14="http://schemas.microsoft.com/office/powerpoint/2010/main" val="19039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Data Selection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4B02389-200A-4926-B3F8-EB3516D81282}"/>
              </a:ext>
            </a:extLst>
          </p:cNvPr>
          <p:cNvSpPr txBox="1"/>
          <p:nvPr/>
        </p:nvSpPr>
        <p:spPr>
          <a:xfrm>
            <a:off x="1097280" y="775860"/>
            <a:ext cx="9374071" cy="5156283"/>
          </a:xfrm>
          <a:prstGeom prst="rect">
            <a:avLst/>
          </a:prstGeom>
          <a:noFill/>
        </p:spPr>
        <p:txBody>
          <a:bodyPr wrap="square" rtlCol="0">
            <a:spAutoFit/>
          </a:bodyPr>
          <a:lstStyle/>
          <a:p>
            <a:pPr marL="285750" indent="-285750">
              <a:buFont typeface="Arial" panose="020B0604020202020204" pitchFamily="34" charset="0"/>
              <a:buChar char="•"/>
            </a:pPr>
            <a:r>
              <a:rPr lang="en-US" sz="2000" b="1" dirty="0">
                <a:solidFill>
                  <a:schemeClr val="tx1">
                    <a:lumMod val="50000"/>
                    <a:lumOff val="50000"/>
                  </a:schemeClr>
                </a:solidFill>
              </a:rPr>
              <a:t>Data obtained from independent website called </a:t>
            </a:r>
            <a:r>
              <a:rPr lang="en-US" sz="2000" b="1" i="1" dirty="0">
                <a:solidFill>
                  <a:schemeClr val="tx1">
                    <a:lumMod val="50000"/>
                    <a:lumOff val="50000"/>
                  </a:schemeClr>
                </a:solidFill>
              </a:rPr>
              <a:t>Inside Airbnb</a:t>
            </a:r>
            <a:endParaRPr lang="en-US" sz="2000" b="1" dirty="0">
              <a:solidFill>
                <a:schemeClr val="tx1">
                  <a:lumMod val="50000"/>
                  <a:lumOff val="50000"/>
                </a:schemeClr>
              </a:solidFill>
            </a:endParaRPr>
          </a:p>
          <a:p>
            <a:pPr marL="914400" lvl="1" indent="-457200">
              <a:lnSpc>
                <a:spcPct val="150000"/>
              </a:lnSpc>
              <a:buFont typeface="+mj-lt"/>
              <a:buAutoNum type="arabicPeriod"/>
            </a:pPr>
            <a:r>
              <a:rPr lang="en-US" sz="1600" b="1" dirty="0">
                <a:solidFill>
                  <a:schemeClr val="tx1">
                    <a:lumMod val="50000"/>
                    <a:lumOff val="50000"/>
                  </a:schemeClr>
                </a:solidFill>
              </a:rPr>
              <a:t>Price (price_am)– Available or booked nightly rate in the native currency chosen by the host</a:t>
            </a:r>
          </a:p>
          <a:p>
            <a:pPr marL="914400" lvl="1" indent="-457200">
              <a:lnSpc>
                <a:spcPct val="150000"/>
              </a:lnSpc>
              <a:buFont typeface="+mj-lt"/>
              <a:buAutoNum type="arabicPeriod"/>
            </a:pPr>
            <a:r>
              <a:rPr lang="en-US" sz="1600" b="1" dirty="0">
                <a:solidFill>
                  <a:schemeClr val="tx1">
                    <a:lumMod val="50000"/>
                    <a:lumOff val="50000"/>
                  </a:schemeClr>
                </a:solidFill>
              </a:rPr>
              <a:t>Accommodates (accommodates)–The maximum number of guests the vacation rental property can accommodate</a:t>
            </a:r>
          </a:p>
          <a:p>
            <a:pPr marL="914400" lvl="1" indent="-457200">
              <a:lnSpc>
                <a:spcPct val="150000"/>
              </a:lnSpc>
              <a:buFont typeface="+mj-lt"/>
              <a:buAutoNum type="arabicPeriod"/>
            </a:pPr>
            <a:r>
              <a:rPr lang="en-US" sz="1600" b="1" dirty="0">
                <a:solidFill>
                  <a:schemeClr val="tx1">
                    <a:lumMod val="50000"/>
                    <a:lumOff val="50000"/>
                  </a:schemeClr>
                </a:solidFill>
              </a:rPr>
              <a:t>Host Listing Count (host_listing_count) – Number of listing on Airbnb by the same host id</a:t>
            </a:r>
          </a:p>
          <a:p>
            <a:pPr marL="914400" lvl="1" indent="-457200">
              <a:lnSpc>
                <a:spcPct val="150000"/>
              </a:lnSpc>
              <a:buFont typeface="+mj-lt"/>
              <a:buAutoNum type="arabicPeriod"/>
            </a:pPr>
            <a:r>
              <a:rPr lang="en-US" sz="1600" b="1" dirty="0">
                <a:solidFill>
                  <a:schemeClr val="tx1">
                    <a:lumMod val="50000"/>
                    <a:lumOff val="50000"/>
                  </a:schemeClr>
                </a:solidFill>
              </a:rPr>
              <a:t>Availability (availability_30) – The number of available nights in a 30 day period</a:t>
            </a:r>
          </a:p>
          <a:p>
            <a:pPr marL="914400" lvl="1" indent="-457200">
              <a:lnSpc>
                <a:spcPct val="150000"/>
              </a:lnSpc>
              <a:buFont typeface="+mj-lt"/>
              <a:buAutoNum type="arabicPeriod"/>
            </a:pPr>
            <a:r>
              <a:rPr lang="en-US" sz="1600" b="1" dirty="0">
                <a:solidFill>
                  <a:schemeClr val="tx1">
                    <a:lumMod val="50000"/>
                    <a:lumOff val="50000"/>
                  </a:schemeClr>
                </a:solidFill>
              </a:rPr>
              <a:t>Number Reviews LTM (number_of_reviews_ltm) – Number review left for hosts in the last twelve months (LTM)</a:t>
            </a:r>
          </a:p>
          <a:p>
            <a:pPr marL="914400" lvl="1" indent="-457200">
              <a:lnSpc>
                <a:spcPct val="150000"/>
              </a:lnSpc>
              <a:buFont typeface="+mj-lt"/>
              <a:buAutoNum type="arabicPeriod"/>
            </a:pPr>
            <a:r>
              <a:rPr lang="en-US" sz="1600" b="1" dirty="0">
                <a:solidFill>
                  <a:schemeClr val="tx1">
                    <a:lumMod val="50000"/>
                    <a:lumOff val="50000"/>
                  </a:schemeClr>
                </a:solidFill>
              </a:rPr>
              <a:t>Super Host (host_is_superhost) – True or False depending if the host is a Superhost on Airbnb</a:t>
            </a:r>
          </a:p>
          <a:p>
            <a:pPr marL="914400" lvl="1" indent="-457200">
              <a:lnSpc>
                <a:spcPct val="150000"/>
              </a:lnSpc>
              <a:buFont typeface="+mj-lt"/>
              <a:buAutoNum type="arabicPeriod"/>
            </a:pPr>
            <a:r>
              <a:rPr lang="en-US" sz="1600" b="1" dirty="0">
                <a:solidFill>
                  <a:schemeClr val="tx1">
                    <a:lumMod val="50000"/>
                    <a:lumOff val="50000"/>
                  </a:schemeClr>
                </a:solidFill>
              </a:rPr>
              <a:t>Neighborhood (neighbourhood_cleansed) – Name if city where the host rental is located. Airbnb has structured this field so all the free form text is accurate. Removes sub-neighborhoods.</a:t>
            </a:r>
          </a:p>
          <a:p>
            <a:pPr marL="914400" lvl="1" indent="-457200">
              <a:lnSpc>
                <a:spcPct val="150000"/>
              </a:lnSpc>
              <a:buFont typeface="+mj-lt"/>
              <a:buAutoNum type="arabicPeriod"/>
            </a:pPr>
            <a:r>
              <a:rPr lang="en-US" sz="1600" b="1" dirty="0">
                <a:solidFill>
                  <a:schemeClr val="tx1">
                    <a:lumMod val="50000"/>
                    <a:lumOff val="50000"/>
                  </a:schemeClr>
                </a:solidFill>
              </a:rPr>
              <a:t>Review score rating (</a:t>
            </a:r>
            <a:r>
              <a:rPr lang="en-US" sz="1600" b="1" dirty="0" err="1">
                <a:solidFill>
                  <a:schemeClr val="tx1">
                    <a:lumMod val="50000"/>
                    <a:lumOff val="50000"/>
                  </a:schemeClr>
                </a:solidFill>
              </a:rPr>
              <a:t>review_scores_rating</a:t>
            </a:r>
            <a:r>
              <a:rPr lang="en-US" sz="1600" b="1" dirty="0">
                <a:solidFill>
                  <a:schemeClr val="tx1">
                    <a:lumMod val="50000"/>
                    <a:lumOff val="50000"/>
                  </a:schemeClr>
                </a:solidFill>
              </a:rPr>
              <a:t>) – Rating of all the scores based on the review.</a:t>
            </a:r>
          </a:p>
          <a:p>
            <a:pPr marL="914400" lvl="1" indent="-457200">
              <a:lnSpc>
                <a:spcPct val="150000"/>
              </a:lnSpc>
              <a:buFont typeface="+mj-lt"/>
              <a:buAutoNum type="arabicPeriod"/>
            </a:pPr>
            <a:r>
              <a:rPr lang="en-US" sz="1600" b="1" dirty="0">
                <a:solidFill>
                  <a:schemeClr val="tx1">
                    <a:lumMod val="50000"/>
                    <a:lumOff val="50000"/>
                  </a:schemeClr>
                </a:solidFill>
              </a:rPr>
              <a:t>Review scores values (</a:t>
            </a:r>
            <a:r>
              <a:rPr lang="en-US" sz="1600" b="1" dirty="0" err="1">
                <a:solidFill>
                  <a:schemeClr val="tx1">
                    <a:lumMod val="50000"/>
                    <a:lumOff val="50000"/>
                  </a:schemeClr>
                </a:solidFill>
              </a:rPr>
              <a:t>review_scores_values</a:t>
            </a:r>
            <a:r>
              <a:rPr lang="en-US" sz="1600" b="1" dirty="0">
                <a:solidFill>
                  <a:schemeClr val="tx1">
                    <a:lumMod val="50000"/>
                    <a:lumOff val="50000"/>
                  </a:schemeClr>
                </a:solidFill>
              </a:rPr>
              <a:t>) – Value of the scores on the review.</a:t>
            </a:r>
          </a:p>
          <a:p>
            <a:pPr marL="914400" lvl="1" indent="-457200">
              <a:lnSpc>
                <a:spcPct val="150000"/>
              </a:lnSpc>
              <a:buFont typeface="+mj-lt"/>
              <a:buAutoNum type="arabicPeriod"/>
            </a:pPr>
            <a:r>
              <a:rPr lang="en-US" sz="1600" b="1" dirty="0">
                <a:solidFill>
                  <a:schemeClr val="tx1">
                    <a:lumMod val="50000"/>
                    <a:lumOff val="50000"/>
                  </a:schemeClr>
                </a:solidFill>
              </a:rPr>
              <a:t>Property Type (</a:t>
            </a:r>
            <a:r>
              <a:rPr lang="en-US" sz="1600" b="1" dirty="0" err="1">
                <a:solidFill>
                  <a:schemeClr val="tx1">
                    <a:lumMod val="50000"/>
                    <a:lumOff val="50000"/>
                  </a:schemeClr>
                </a:solidFill>
              </a:rPr>
              <a:t>property_type</a:t>
            </a:r>
            <a:r>
              <a:rPr lang="en-US" sz="1600" b="1" dirty="0">
                <a:solidFill>
                  <a:schemeClr val="tx1">
                    <a:lumMod val="50000"/>
                    <a:lumOff val="50000"/>
                  </a:schemeClr>
                </a:solidFill>
              </a:rPr>
              <a:t>) Type of property being rented i.e. apartment, room, guest house</a:t>
            </a:r>
          </a:p>
        </p:txBody>
      </p:sp>
    </p:spTree>
    <p:extLst>
      <p:ext uri="{BB962C8B-B14F-4D97-AF65-F5344CB8AC3E}">
        <p14:creationId xmlns:p14="http://schemas.microsoft.com/office/powerpoint/2010/main" val="2123968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Histogram of the Variables </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4370A8A-20B0-40D3-BFCC-E195552664CE}"/>
              </a:ext>
            </a:extLst>
          </p:cNvPr>
          <p:cNvPicPr>
            <a:picLocks noChangeAspect="1"/>
          </p:cNvPicPr>
          <p:nvPr/>
        </p:nvPicPr>
        <p:blipFill>
          <a:blip r:embed="rId3"/>
          <a:stretch>
            <a:fillRect/>
          </a:stretch>
        </p:blipFill>
        <p:spPr>
          <a:xfrm>
            <a:off x="251484" y="753845"/>
            <a:ext cx="4043417" cy="2592544"/>
          </a:xfrm>
          <a:prstGeom prst="rect">
            <a:avLst/>
          </a:prstGeom>
        </p:spPr>
      </p:pic>
      <p:sp>
        <p:nvSpPr>
          <p:cNvPr id="12" name="Rectangle 2">
            <a:extLst>
              <a:ext uri="{FF2B5EF4-FFF2-40B4-BE49-F238E27FC236}">
                <a16:creationId xmlns:a16="http://schemas.microsoft.com/office/drawing/2014/main" id="{A0A605C0-9B50-46AB-915F-07DC83736B17}"/>
              </a:ext>
            </a:extLst>
          </p:cNvPr>
          <p:cNvSpPr>
            <a:spLocks noChangeArrowheads="1"/>
          </p:cNvSpPr>
          <p:nvPr/>
        </p:nvSpPr>
        <p:spPr bwMode="auto">
          <a:xfrm>
            <a:off x="4294901" y="878543"/>
            <a:ext cx="21723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Price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222.6823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Variance: 368210.0867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Standard Deviation: 606.8031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Mode: 0 100.0 </a:t>
            </a:r>
          </a:p>
        </p:txBody>
      </p:sp>
      <p:pic>
        <p:nvPicPr>
          <p:cNvPr id="3" name="Picture 2">
            <a:extLst>
              <a:ext uri="{FF2B5EF4-FFF2-40B4-BE49-F238E27FC236}">
                <a16:creationId xmlns:a16="http://schemas.microsoft.com/office/drawing/2014/main" id="{BF8920CB-7529-4AB9-8180-3C44EB4A207A}"/>
              </a:ext>
            </a:extLst>
          </p:cNvPr>
          <p:cNvPicPr>
            <a:picLocks noChangeAspect="1"/>
          </p:cNvPicPr>
          <p:nvPr/>
        </p:nvPicPr>
        <p:blipFill>
          <a:blip r:embed="rId4"/>
          <a:stretch>
            <a:fillRect/>
          </a:stretch>
        </p:blipFill>
        <p:spPr>
          <a:xfrm>
            <a:off x="251484" y="3701992"/>
            <a:ext cx="4061898" cy="2634524"/>
          </a:xfrm>
          <a:prstGeom prst="rect">
            <a:avLst/>
          </a:prstGeom>
        </p:spPr>
      </p:pic>
      <p:sp>
        <p:nvSpPr>
          <p:cNvPr id="7" name="Rectangle 1">
            <a:extLst>
              <a:ext uri="{FF2B5EF4-FFF2-40B4-BE49-F238E27FC236}">
                <a16:creationId xmlns:a16="http://schemas.microsoft.com/office/drawing/2014/main" id="{E634D62F-47C5-4DF2-9971-5BB11C524036}"/>
              </a:ext>
            </a:extLst>
          </p:cNvPr>
          <p:cNvSpPr>
            <a:spLocks noChangeArrowheads="1"/>
          </p:cNvSpPr>
          <p:nvPr/>
        </p:nvSpPr>
        <p:spPr bwMode="auto">
          <a:xfrm>
            <a:off x="4294902" y="3758610"/>
            <a:ext cx="207819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Number Accommodations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3.5598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Variance: 6.5136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Standard Deviation: 2.5521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Mode: 0 2 </a:t>
            </a:r>
          </a:p>
        </p:txBody>
      </p:sp>
      <p:sp>
        <p:nvSpPr>
          <p:cNvPr id="9" name="TextBox 8">
            <a:extLst>
              <a:ext uri="{FF2B5EF4-FFF2-40B4-BE49-F238E27FC236}">
                <a16:creationId xmlns:a16="http://schemas.microsoft.com/office/drawing/2014/main" id="{C96666FE-6835-4339-8BFA-F8D2E6036A25}"/>
              </a:ext>
            </a:extLst>
          </p:cNvPr>
          <p:cNvSpPr txBox="1"/>
          <p:nvPr/>
        </p:nvSpPr>
        <p:spPr>
          <a:xfrm>
            <a:off x="6650182" y="753845"/>
            <a:ext cx="4322610" cy="2554545"/>
          </a:xfrm>
          <a:prstGeom prst="rect">
            <a:avLst/>
          </a:prstGeom>
          <a:noFill/>
        </p:spPr>
        <p:txBody>
          <a:bodyPr wrap="square" rtlCol="0">
            <a:spAutoFit/>
          </a:bodyPr>
          <a:lstStyle/>
          <a:p>
            <a:r>
              <a:rPr lang="en-US" sz="1600" b="1" dirty="0">
                <a:solidFill>
                  <a:schemeClr val="tx1">
                    <a:lumMod val="50000"/>
                    <a:lumOff val="50000"/>
                  </a:schemeClr>
                </a:solidFill>
              </a:rPr>
              <a:t>Price or Price_am the range is higher than $500, but I limited histogram since frequency after $500 dropped and number of host was less. Skewing was cause by the higher amounts.</a:t>
            </a:r>
          </a:p>
          <a:p>
            <a:endParaRPr lang="en-US" sz="1600" b="1" dirty="0">
              <a:solidFill>
                <a:schemeClr val="tx1">
                  <a:lumMod val="50000"/>
                  <a:lumOff val="50000"/>
                </a:schemeClr>
              </a:solidFill>
            </a:endParaRPr>
          </a:p>
          <a:p>
            <a:r>
              <a:rPr lang="en-US" sz="1600" b="1" dirty="0">
                <a:solidFill>
                  <a:schemeClr val="tx1">
                    <a:lumMod val="50000"/>
                    <a:lumOff val="50000"/>
                  </a:schemeClr>
                </a:solidFill>
              </a:rPr>
              <a:t>The data is left skewed with trail towards the right mean this is positive skewed. The mean is $222 with mode being $100. The standard deviation is fairly distance from the mean of $222 dollars compared to $606.</a:t>
            </a:r>
          </a:p>
        </p:txBody>
      </p:sp>
      <p:sp>
        <p:nvSpPr>
          <p:cNvPr id="16" name="TextBox 15">
            <a:extLst>
              <a:ext uri="{FF2B5EF4-FFF2-40B4-BE49-F238E27FC236}">
                <a16:creationId xmlns:a16="http://schemas.microsoft.com/office/drawing/2014/main" id="{C3A44169-A641-4C9B-9C98-96A66E937F91}"/>
              </a:ext>
            </a:extLst>
          </p:cNvPr>
          <p:cNvSpPr txBox="1"/>
          <p:nvPr/>
        </p:nvSpPr>
        <p:spPr>
          <a:xfrm>
            <a:off x="6650182" y="3769961"/>
            <a:ext cx="4322610" cy="2062103"/>
          </a:xfrm>
          <a:prstGeom prst="rect">
            <a:avLst/>
          </a:prstGeom>
          <a:noFill/>
        </p:spPr>
        <p:txBody>
          <a:bodyPr wrap="square" rtlCol="0">
            <a:spAutoFit/>
          </a:bodyPr>
          <a:lstStyle/>
          <a:p>
            <a:r>
              <a:rPr lang="en-US" sz="1600" b="1" dirty="0">
                <a:solidFill>
                  <a:schemeClr val="tx1">
                    <a:lumMod val="50000"/>
                    <a:lumOff val="50000"/>
                  </a:schemeClr>
                </a:solidFill>
              </a:rPr>
              <a:t>Number of accommodations – This field provide number of people that can occupy a rental. The histogram is positively skewed and trails off quickly after 6. Majority of rentals are between 1 and 3.55 around that to 4. The standard deviation is close to the mean which is good. It means rentals are occupying similar space and complete against each other for renters.</a:t>
            </a:r>
          </a:p>
        </p:txBody>
      </p:sp>
    </p:spTree>
    <p:extLst>
      <p:ext uri="{BB962C8B-B14F-4D97-AF65-F5344CB8AC3E}">
        <p14:creationId xmlns:p14="http://schemas.microsoft.com/office/powerpoint/2010/main" val="73670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Histogram of the Variables</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919CA47-9F1E-4796-B947-1490D6772550}"/>
              </a:ext>
            </a:extLst>
          </p:cNvPr>
          <p:cNvPicPr>
            <a:picLocks noChangeAspect="1"/>
          </p:cNvPicPr>
          <p:nvPr/>
        </p:nvPicPr>
        <p:blipFill>
          <a:blip r:embed="rId3"/>
          <a:stretch>
            <a:fillRect/>
          </a:stretch>
        </p:blipFill>
        <p:spPr>
          <a:xfrm>
            <a:off x="251485" y="721530"/>
            <a:ext cx="4061898" cy="2716239"/>
          </a:xfrm>
          <a:prstGeom prst="rect">
            <a:avLst/>
          </a:prstGeom>
        </p:spPr>
      </p:pic>
      <p:sp>
        <p:nvSpPr>
          <p:cNvPr id="11" name="Rectangle 2">
            <a:extLst>
              <a:ext uri="{FF2B5EF4-FFF2-40B4-BE49-F238E27FC236}">
                <a16:creationId xmlns:a16="http://schemas.microsoft.com/office/drawing/2014/main" id="{5C797A5C-C496-44C9-97A0-09A659A37E18}"/>
              </a:ext>
            </a:extLst>
          </p:cNvPr>
          <p:cNvSpPr>
            <a:spLocks noChangeArrowheads="1"/>
          </p:cNvSpPr>
          <p:nvPr/>
        </p:nvSpPr>
        <p:spPr bwMode="auto">
          <a:xfrm>
            <a:off x="4313389" y="807721"/>
            <a:ext cx="215390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Number of Listing By Host </a:t>
            </a:r>
            <a:br>
              <a:rPr kumimoji="0" lang="en-US" altLang="en-US" sz="120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chemeClr val="tx1"/>
                </a:solidFill>
                <a:effectLst/>
              </a:rPr>
              <a:t>Mean: 31.9552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Variance: 27332.0754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Standard Deviation: 165.3241 Mode: 0 1.0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t>Median: 2.0</a:t>
            </a:r>
            <a:endParaRPr kumimoji="0" lang="en-US" altLang="en-US" sz="12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84E23E60-B5BF-4579-A73D-7EA9DD769A21}"/>
              </a:ext>
            </a:extLst>
          </p:cNvPr>
          <p:cNvPicPr>
            <a:picLocks noChangeAspect="1"/>
          </p:cNvPicPr>
          <p:nvPr/>
        </p:nvPicPr>
        <p:blipFill>
          <a:blip r:embed="rId4"/>
          <a:stretch>
            <a:fillRect/>
          </a:stretch>
        </p:blipFill>
        <p:spPr>
          <a:xfrm>
            <a:off x="251485" y="3797655"/>
            <a:ext cx="4053228" cy="2621250"/>
          </a:xfrm>
          <a:prstGeom prst="rect">
            <a:avLst/>
          </a:prstGeom>
        </p:spPr>
      </p:pic>
      <p:sp>
        <p:nvSpPr>
          <p:cNvPr id="8" name="Rectangle 1">
            <a:extLst>
              <a:ext uri="{FF2B5EF4-FFF2-40B4-BE49-F238E27FC236}">
                <a16:creationId xmlns:a16="http://schemas.microsoft.com/office/drawing/2014/main" id="{ABE1F63D-23F2-4E88-A6C1-682C52E3EF6C}"/>
              </a:ext>
            </a:extLst>
          </p:cNvPr>
          <p:cNvSpPr>
            <a:spLocks noChangeArrowheads="1"/>
          </p:cNvSpPr>
          <p:nvPr/>
        </p:nvSpPr>
        <p:spPr bwMode="auto">
          <a:xfrm>
            <a:off x="4304713" y="3866929"/>
            <a:ext cx="216257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Availability</a:t>
            </a:r>
            <a:r>
              <a:rPr kumimoji="0" lang="en-US" altLang="en-US" sz="1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12.0282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Variance:148.1866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Standard Deviation: 12.1731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Mode: 0 0 </a:t>
            </a:r>
          </a:p>
        </p:txBody>
      </p:sp>
      <p:sp>
        <p:nvSpPr>
          <p:cNvPr id="12" name="TextBox 11">
            <a:extLst>
              <a:ext uri="{FF2B5EF4-FFF2-40B4-BE49-F238E27FC236}">
                <a16:creationId xmlns:a16="http://schemas.microsoft.com/office/drawing/2014/main" id="{0853705A-8348-431B-AEFD-43F79D002862}"/>
              </a:ext>
            </a:extLst>
          </p:cNvPr>
          <p:cNvSpPr txBox="1"/>
          <p:nvPr/>
        </p:nvSpPr>
        <p:spPr>
          <a:xfrm>
            <a:off x="6650182" y="749682"/>
            <a:ext cx="4322610" cy="3046988"/>
          </a:xfrm>
          <a:prstGeom prst="rect">
            <a:avLst/>
          </a:prstGeom>
          <a:noFill/>
        </p:spPr>
        <p:txBody>
          <a:bodyPr wrap="square" rtlCol="0">
            <a:spAutoFit/>
          </a:bodyPr>
          <a:lstStyle/>
          <a:p>
            <a:r>
              <a:rPr lang="en-US" sz="1600" b="1" dirty="0">
                <a:solidFill>
                  <a:schemeClr val="tx1">
                    <a:lumMod val="50000"/>
                    <a:lumOff val="50000"/>
                  </a:schemeClr>
                </a:solidFill>
              </a:rPr>
              <a:t>Number of Listing by Host – Based on the mean of 31.9552. It seems Hosts have more than one place listed on Airbnb. Possible running a hosting business?</a:t>
            </a:r>
          </a:p>
          <a:p>
            <a:endParaRPr lang="en-US" sz="1600" b="1" dirty="0">
              <a:solidFill>
                <a:schemeClr val="tx1">
                  <a:lumMod val="50000"/>
                  <a:lumOff val="50000"/>
                </a:schemeClr>
              </a:solidFill>
            </a:endParaRPr>
          </a:p>
          <a:p>
            <a:r>
              <a:rPr lang="en-US" sz="1600" b="1" dirty="0">
                <a:solidFill>
                  <a:schemeClr val="tx1">
                    <a:lumMod val="50000"/>
                    <a:lumOff val="50000"/>
                  </a:schemeClr>
                </a:solidFill>
              </a:rPr>
              <a:t>The histogram indicated distribution in the tails leading to negative </a:t>
            </a:r>
            <a:r>
              <a:rPr lang="en-US" sz="1600" b="1" dirty="0" err="1">
                <a:solidFill>
                  <a:schemeClr val="tx1">
                    <a:lumMod val="50000"/>
                    <a:lumOff val="50000"/>
                  </a:schemeClr>
                </a:solidFill>
              </a:rPr>
              <a:t>kurtoise</a:t>
            </a:r>
            <a:r>
              <a:rPr lang="en-US" sz="1600" b="1" dirty="0">
                <a:solidFill>
                  <a:schemeClr val="tx1">
                    <a:lumMod val="50000"/>
                    <a:lumOff val="50000"/>
                  </a:schemeClr>
                </a:solidFill>
              </a:rPr>
              <a:t>. The mode indicate a 1. The median shows to be 2.0 which would mean majority of the Host are only listed twice and maybe just using their second home or apartment as a rental to bring in additional income.   </a:t>
            </a:r>
          </a:p>
        </p:txBody>
      </p:sp>
      <p:sp>
        <p:nvSpPr>
          <p:cNvPr id="13" name="TextBox 12">
            <a:extLst>
              <a:ext uri="{FF2B5EF4-FFF2-40B4-BE49-F238E27FC236}">
                <a16:creationId xmlns:a16="http://schemas.microsoft.com/office/drawing/2014/main" id="{ADABBE28-5259-4CF5-BB25-0AA7766C6CEC}"/>
              </a:ext>
            </a:extLst>
          </p:cNvPr>
          <p:cNvSpPr txBox="1"/>
          <p:nvPr/>
        </p:nvSpPr>
        <p:spPr>
          <a:xfrm>
            <a:off x="6650182" y="3797655"/>
            <a:ext cx="4322610" cy="2062103"/>
          </a:xfrm>
          <a:prstGeom prst="rect">
            <a:avLst/>
          </a:prstGeom>
          <a:noFill/>
        </p:spPr>
        <p:txBody>
          <a:bodyPr wrap="square" rtlCol="0">
            <a:spAutoFit/>
          </a:bodyPr>
          <a:lstStyle/>
          <a:p>
            <a:r>
              <a:rPr lang="en-US" sz="1600" b="1" dirty="0">
                <a:solidFill>
                  <a:schemeClr val="tx1">
                    <a:lumMod val="50000"/>
                    <a:lumOff val="50000"/>
                  </a:schemeClr>
                </a:solidFill>
              </a:rPr>
              <a:t>Availability in the last 30 days has some pretty good stats. Zero availability is the highest followed by 30. The average is 12 and mode shows common number as 0. </a:t>
            </a:r>
          </a:p>
          <a:p>
            <a:endParaRPr lang="en-US" sz="1600" b="1" dirty="0">
              <a:solidFill>
                <a:schemeClr val="tx1">
                  <a:lumMod val="50000"/>
                  <a:lumOff val="50000"/>
                </a:schemeClr>
              </a:solidFill>
            </a:endParaRPr>
          </a:p>
          <a:p>
            <a:r>
              <a:rPr lang="en-US" sz="1600" b="1" dirty="0">
                <a:solidFill>
                  <a:schemeClr val="tx1">
                    <a:lumMod val="50000"/>
                    <a:lumOff val="50000"/>
                  </a:schemeClr>
                </a:solidFill>
              </a:rPr>
              <a:t>Additional analysis could be done around availability according to location see if that show relationship.</a:t>
            </a:r>
          </a:p>
        </p:txBody>
      </p:sp>
    </p:spTree>
    <p:extLst>
      <p:ext uri="{BB962C8B-B14F-4D97-AF65-F5344CB8AC3E}">
        <p14:creationId xmlns:p14="http://schemas.microsoft.com/office/powerpoint/2010/main" val="139591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Histogram of the Variables</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8018A2-A7B4-4124-94CA-FA788C610FEB}"/>
              </a:ext>
            </a:extLst>
          </p:cNvPr>
          <p:cNvPicPr>
            <a:picLocks noChangeAspect="1"/>
          </p:cNvPicPr>
          <p:nvPr/>
        </p:nvPicPr>
        <p:blipFill>
          <a:blip r:embed="rId3"/>
          <a:stretch>
            <a:fillRect/>
          </a:stretch>
        </p:blipFill>
        <p:spPr>
          <a:xfrm>
            <a:off x="251485" y="722747"/>
            <a:ext cx="4053228" cy="2593109"/>
          </a:xfrm>
          <a:prstGeom prst="rect">
            <a:avLst/>
          </a:prstGeom>
        </p:spPr>
      </p:pic>
      <p:sp>
        <p:nvSpPr>
          <p:cNvPr id="13" name="Rectangle 2">
            <a:extLst>
              <a:ext uri="{FF2B5EF4-FFF2-40B4-BE49-F238E27FC236}">
                <a16:creationId xmlns:a16="http://schemas.microsoft.com/office/drawing/2014/main" id="{AE2261B2-7B3C-4B79-A6BB-C173107B22F8}"/>
              </a:ext>
            </a:extLst>
          </p:cNvPr>
          <p:cNvSpPr>
            <a:spLocks noChangeArrowheads="1"/>
          </p:cNvSpPr>
          <p:nvPr/>
        </p:nvSpPr>
        <p:spPr bwMode="auto">
          <a:xfrm>
            <a:off x="4304714" y="733946"/>
            <a:ext cx="20683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rPr>
              <a:t>Number of Reviews (LTM)</a:t>
            </a:r>
            <a:r>
              <a:rPr kumimoji="0" lang="en-US" altLang="en-US" sz="1200" b="0" i="0" u="none" strike="noStrike" cap="none" normalizeH="0" baseline="0" dirty="0">
                <a:ln>
                  <a:noFill/>
                </a:ln>
                <a:solidFill>
                  <a:schemeClr val="tx1"/>
                </a:solidFill>
                <a:effectLst/>
              </a:rPr>
              <a:t> Mean: 8.8387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Variance: 239.5647 Standard Deviation: 15.4778 Mode: 0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t>Median&gt; 2.0</a:t>
            </a:r>
            <a:endParaRPr kumimoji="0" lang="en-US" altLang="en-US" sz="12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DD21FC5F-49C1-4007-BB3D-0D5846F34B94}"/>
              </a:ext>
            </a:extLst>
          </p:cNvPr>
          <p:cNvPicPr>
            <a:picLocks noChangeAspect="1"/>
          </p:cNvPicPr>
          <p:nvPr/>
        </p:nvPicPr>
        <p:blipFill>
          <a:blip r:embed="rId4"/>
          <a:stretch>
            <a:fillRect/>
          </a:stretch>
        </p:blipFill>
        <p:spPr>
          <a:xfrm>
            <a:off x="251484" y="3455600"/>
            <a:ext cx="4088651" cy="2651876"/>
          </a:xfrm>
          <a:prstGeom prst="rect">
            <a:avLst/>
          </a:prstGeom>
        </p:spPr>
      </p:pic>
      <p:sp>
        <p:nvSpPr>
          <p:cNvPr id="5" name="Rectangle 1">
            <a:extLst>
              <a:ext uri="{FF2B5EF4-FFF2-40B4-BE49-F238E27FC236}">
                <a16:creationId xmlns:a16="http://schemas.microsoft.com/office/drawing/2014/main" id="{320B3F6B-B84E-44D0-A2E9-505E6F91B316}"/>
              </a:ext>
            </a:extLst>
          </p:cNvPr>
          <p:cNvSpPr>
            <a:spLocks noChangeArrowheads="1"/>
          </p:cNvSpPr>
          <p:nvPr/>
        </p:nvSpPr>
        <p:spPr bwMode="auto">
          <a:xfrm>
            <a:off x="4404513" y="3548004"/>
            <a:ext cx="187621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t>S</a:t>
            </a:r>
            <a:r>
              <a:rPr kumimoji="0" lang="en-US" altLang="en-US" sz="1200" b="1" i="0" u="none" strike="noStrike" cap="none" normalizeH="0" baseline="0" dirty="0">
                <a:ln>
                  <a:noFill/>
                </a:ln>
                <a:solidFill>
                  <a:schemeClr val="tx1"/>
                </a:solidFill>
                <a:effectLst/>
              </a:rPr>
              <a:t>uper host</a:t>
            </a:r>
            <a:r>
              <a:rPr kumimoji="0" lang="en-US" altLang="en-US" sz="1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Mean: 0.3655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Variance: 0.2319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Standard Deviation: 0.4815 Mode: 0 0.0</a:t>
            </a:r>
          </a:p>
        </p:txBody>
      </p:sp>
      <p:sp>
        <p:nvSpPr>
          <p:cNvPr id="11" name="TextBox 10">
            <a:extLst>
              <a:ext uri="{FF2B5EF4-FFF2-40B4-BE49-F238E27FC236}">
                <a16:creationId xmlns:a16="http://schemas.microsoft.com/office/drawing/2014/main" id="{B3D85EA3-67AD-43CB-A33E-AA042CC83F79}"/>
              </a:ext>
            </a:extLst>
          </p:cNvPr>
          <p:cNvSpPr txBox="1"/>
          <p:nvPr/>
        </p:nvSpPr>
        <p:spPr>
          <a:xfrm>
            <a:off x="6650182" y="722747"/>
            <a:ext cx="4322610" cy="1815882"/>
          </a:xfrm>
          <a:prstGeom prst="rect">
            <a:avLst/>
          </a:prstGeom>
          <a:noFill/>
        </p:spPr>
        <p:txBody>
          <a:bodyPr wrap="square" rtlCol="0">
            <a:spAutoFit/>
          </a:bodyPr>
          <a:lstStyle/>
          <a:p>
            <a:r>
              <a:rPr lang="en-US" sz="1600" b="1" dirty="0">
                <a:solidFill>
                  <a:schemeClr val="tx1">
                    <a:lumMod val="50000"/>
                    <a:lumOff val="50000"/>
                  </a:schemeClr>
                </a:solidFill>
              </a:rPr>
              <a:t>The number of review left by renter for host average is 9. Which I am not sure if this good or bad. The histogram is positively skewed. The median is 2 indicating that is most number appearing. The standard deviation is 15.4778 which close to double the mean. Additional review and cleansing of data might be needed.</a:t>
            </a:r>
          </a:p>
        </p:txBody>
      </p:sp>
      <p:sp>
        <p:nvSpPr>
          <p:cNvPr id="14" name="TextBox 13">
            <a:extLst>
              <a:ext uri="{FF2B5EF4-FFF2-40B4-BE49-F238E27FC236}">
                <a16:creationId xmlns:a16="http://schemas.microsoft.com/office/drawing/2014/main" id="{B3BD867D-2A81-4742-B428-C60D3803FEAD}"/>
              </a:ext>
            </a:extLst>
          </p:cNvPr>
          <p:cNvSpPr txBox="1"/>
          <p:nvPr/>
        </p:nvSpPr>
        <p:spPr>
          <a:xfrm>
            <a:off x="6650182" y="3452521"/>
            <a:ext cx="4322610" cy="2554545"/>
          </a:xfrm>
          <a:prstGeom prst="rect">
            <a:avLst/>
          </a:prstGeom>
          <a:noFill/>
        </p:spPr>
        <p:txBody>
          <a:bodyPr wrap="square" rtlCol="0">
            <a:spAutoFit/>
          </a:bodyPr>
          <a:lstStyle/>
          <a:p>
            <a:r>
              <a:rPr lang="en-US" sz="1600" b="1" dirty="0">
                <a:solidFill>
                  <a:schemeClr val="tx1">
                    <a:lumMod val="50000"/>
                    <a:lumOff val="50000"/>
                  </a:schemeClr>
                </a:solidFill>
              </a:rPr>
              <a:t>This was expected as the values are True (T) or False (F). What this indicates is being a Super Host in the eyes renters does not have an impact. As you have more non Super Hosts (Regular Hosts). There is a criteria Airbnb requires to maintain a Super Host status. Including high response rate, lower cancelation requirements. But this do not appear to contribute to an additional financial gain as the analysis will show.</a:t>
            </a:r>
          </a:p>
        </p:txBody>
      </p:sp>
    </p:spTree>
    <p:extLst>
      <p:ext uri="{BB962C8B-B14F-4D97-AF65-F5344CB8AC3E}">
        <p14:creationId xmlns:p14="http://schemas.microsoft.com/office/powerpoint/2010/main" val="75788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Histogram of the Variables</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8475644-F700-4164-9AA3-A783C8ECB19B}"/>
              </a:ext>
            </a:extLst>
          </p:cNvPr>
          <p:cNvPicPr>
            <a:picLocks noChangeAspect="1"/>
          </p:cNvPicPr>
          <p:nvPr/>
        </p:nvPicPr>
        <p:blipFill>
          <a:blip r:embed="rId3"/>
          <a:stretch>
            <a:fillRect/>
          </a:stretch>
        </p:blipFill>
        <p:spPr>
          <a:xfrm>
            <a:off x="251484" y="787714"/>
            <a:ext cx="4088664" cy="2679345"/>
          </a:xfrm>
          <a:prstGeom prst="rect">
            <a:avLst/>
          </a:prstGeom>
        </p:spPr>
      </p:pic>
      <p:sp>
        <p:nvSpPr>
          <p:cNvPr id="7" name="TextBox 6">
            <a:extLst>
              <a:ext uri="{FF2B5EF4-FFF2-40B4-BE49-F238E27FC236}">
                <a16:creationId xmlns:a16="http://schemas.microsoft.com/office/drawing/2014/main" id="{37DC1324-CA5E-4A07-958F-464D276F38A7}"/>
              </a:ext>
            </a:extLst>
          </p:cNvPr>
          <p:cNvSpPr txBox="1"/>
          <p:nvPr/>
        </p:nvSpPr>
        <p:spPr>
          <a:xfrm>
            <a:off x="6650182" y="722747"/>
            <a:ext cx="4322610" cy="584775"/>
          </a:xfrm>
          <a:prstGeom prst="rect">
            <a:avLst/>
          </a:prstGeom>
          <a:noFill/>
        </p:spPr>
        <p:txBody>
          <a:bodyPr wrap="square" rtlCol="0">
            <a:spAutoFit/>
          </a:bodyPr>
          <a:lstStyle/>
          <a:p>
            <a:r>
              <a:rPr lang="en-US" sz="1600" b="1" dirty="0">
                <a:solidFill>
                  <a:schemeClr val="tx1">
                    <a:lumMod val="50000"/>
                    <a:lumOff val="50000"/>
                  </a:schemeClr>
                </a:solidFill>
              </a:rPr>
              <a:t>The number of neighborhoods or location is pretty interesting. A major categorical variable. </a:t>
            </a:r>
          </a:p>
        </p:txBody>
      </p:sp>
    </p:spTree>
    <p:extLst>
      <p:ext uri="{BB962C8B-B14F-4D97-AF65-F5344CB8AC3E}">
        <p14:creationId xmlns:p14="http://schemas.microsoft.com/office/powerpoint/2010/main" val="4162654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26AF-0B71-41A3-9B60-E646DF672771}"/>
              </a:ext>
            </a:extLst>
          </p:cNvPr>
          <p:cNvSpPr txBox="1">
            <a:spLocks/>
          </p:cNvSpPr>
          <p:nvPr/>
        </p:nvSpPr>
        <p:spPr>
          <a:xfrm>
            <a:off x="1097280" y="158492"/>
            <a:ext cx="10058400" cy="516960"/>
          </a:xfrm>
          <a:prstGeom prst="rect">
            <a:avLst/>
          </a:prstGeom>
        </p:spPr>
        <p:txBody>
          <a:bodyPr vert="horz" lIns="91440" tIns="45720" rIns="91440" bIns="45720" rtlCol="0">
            <a:normAutofit fontScale="97500"/>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sz="3200" dirty="0"/>
              <a:t>Comparing Two Variables Different Scenario</a:t>
            </a:r>
          </a:p>
        </p:txBody>
      </p:sp>
      <p:pic>
        <p:nvPicPr>
          <p:cNvPr id="4" name="Picture 3">
            <a:extLst>
              <a:ext uri="{FF2B5EF4-FFF2-40B4-BE49-F238E27FC236}">
                <a16:creationId xmlns:a16="http://schemas.microsoft.com/office/drawing/2014/main" id="{7410B60D-444D-4B88-818C-6796B4E8383D}"/>
              </a:ext>
            </a:extLst>
          </p:cNvPr>
          <p:cNvPicPr>
            <a:picLocks noChangeAspect="1"/>
          </p:cNvPicPr>
          <p:nvPr/>
        </p:nvPicPr>
        <p:blipFill>
          <a:blip r:embed="rId2"/>
          <a:stretch>
            <a:fillRect/>
          </a:stretch>
        </p:blipFill>
        <p:spPr>
          <a:xfrm>
            <a:off x="251484" y="158492"/>
            <a:ext cx="529196" cy="516960"/>
          </a:xfrm>
          <a:prstGeom prst="rect">
            <a:avLst/>
          </a:prstGeom>
        </p:spPr>
      </p:pic>
      <p:cxnSp>
        <p:nvCxnSpPr>
          <p:cNvPr id="6" name="Straight Connector 5">
            <a:extLst>
              <a:ext uri="{FF2B5EF4-FFF2-40B4-BE49-F238E27FC236}">
                <a16:creationId xmlns:a16="http://schemas.microsoft.com/office/drawing/2014/main" id="{5F2F0365-FDA9-4FCD-BB80-0E950DDA5C75}"/>
              </a:ext>
            </a:extLst>
          </p:cNvPr>
          <p:cNvCxnSpPr>
            <a:cxnSpLocks/>
          </p:cNvCxnSpPr>
          <p:nvPr/>
        </p:nvCxnSpPr>
        <p:spPr>
          <a:xfrm>
            <a:off x="1097280" y="675452"/>
            <a:ext cx="1055394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780990-9C84-438B-A658-ACCAE1DBB7A9}"/>
              </a:ext>
            </a:extLst>
          </p:cNvPr>
          <p:cNvCxnSpPr>
            <a:stCxn id="2" idx="3"/>
          </p:cNvCxnSpPr>
          <p:nvPr/>
        </p:nvCxnSpPr>
        <p:spPr>
          <a:xfrm>
            <a:off x="11155680" y="416972"/>
            <a:ext cx="0" cy="5364396"/>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D6366FA-1710-416F-A8EB-9B6B247AF2A8}"/>
              </a:ext>
            </a:extLst>
          </p:cNvPr>
          <p:cNvPicPr>
            <a:picLocks noChangeAspect="1"/>
          </p:cNvPicPr>
          <p:nvPr/>
        </p:nvPicPr>
        <p:blipFill>
          <a:blip r:embed="rId3"/>
          <a:stretch>
            <a:fillRect/>
          </a:stretch>
        </p:blipFill>
        <p:spPr>
          <a:xfrm>
            <a:off x="4290479" y="721633"/>
            <a:ext cx="3773780" cy="3866029"/>
          </a:xfrm>
          <a:prstGeom prst="rect">
            <a:avLst/>
          </a:prstGeom>
        </p:spPr>
      </p:pic>
      <p:pic>
        <p:nvPicPr>
          <p:cNvPr id="15" name="Picture 14">
            <a:extLst>
              <a:ext uri="{FF2B5EF4-FFF2-40B4-BE49-F238E27FC236}">
                <a16:creationId xmlns:a16="http://schemas.microsoft.com/office/drawing/2014/main" id="{DB060C6C-C3D1-4A42-A05D-72A613807F53}"/>
              </a:ext>
            </a:extLst>
          </p:cNvPr>
          <p:cNvPicPr>
            <a:picLocks noChangeAspect="1"/>
          </p:cNvPicPr>
          <p:nvPr/>
        </p:nvPicPr>
        <p:blipFill>
          <a:blip r:embed="rId4"/>
          <a:stretch>
            <a:fillRect/>
          </a:stretch>
        </p:blipFill>
        <p:spPr>
          <a:xfrm>
            <a:off x="251485" y="721633"/>
            <a:ext cx="3876258" cy="3859586"/>
          </a:xfrm>
          <a:prstGeom prst="rect">
            <a:avLst/>
          </a:prstGeom>
        </p:spPr>
      </p:pic>
      <p:sp>
        <p:nvSpPr>
          <p:cNvPr id="3" name="TextBox 2">
            <a:extLst>
              <a:ext uri="{FF2B5EF4-FFF2-40B4-BE49-F238E27FC236}">
                <a16:creationId xmlns:a16="http://schemas.microsoft.com/office/drawing/2014/main" id="{7C8B9DD6-B763-4568-9F30-AD736BAEAADA}"/>
              </a:ext>
            </a:extLst>
          </p:cNvPr>
          <p:cNvSpPr txBox="1"/>
          <p:nvPr/>
        </p:nvSpPr>
        <p:spPr>
          <a:xfrm>
            <a:off x="8064259" y="803564"/>
            <a:ext cx="3019377" cy="4401205"/>
          </a:xfrm>
          <a:prstGeom prst="rect">
            <a:avLst/>
          </a:prstGeom>
          <a:noFill/>
        </p:spPr>
        <p:txBody>
          <a:bodyPr wrap="square" rtlCol="0">
            <a:spAutoFit/>
          </a:bodyPr>
          <a:lstStyle/>
          <a:p>
            <a:r>
              <a:rPr lang="en-US" sz="1400" b="1" dirty="0">
                <a:solidFill>
                  <a:schemeClr val="tx1">
                    <a:lumMod val="50000"/>
                    <a:lumOff val="50000"/>
                  </a:schemeClr>
                </a:solidFill>
              </a:rPr>
              <a:t>Comparing two types of host to prices they charge. There was no evidence that says being a Super Host provided any additional benefits to pricing. </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In the </a:t>
            </a:r>
            <a:r>
              <a:rPr lang="en-US" sz="1400" b="1" dirty="0" err="1">
                <a:solidFill>
                  <a:schemeClr val="tx1">
                    <a:lumMod val="50000"/>
                    <a:lumOff val="50000"/>
                  </a:schemeClr>
                </a:solidFill>
              </a:rPr>
              <a:t>Jupyter</a:t>
            </a:r>
            <a:r>
              <a:rPr lang="en-US" sz="1400" b="1" dirty="0">
                <a:solidFill>
                  <a:schemeClr val="tx1">
                    <a:lumMod val="50000"/>
                    <a:lumOff val="50000"/>
                  </a:schemeClr>
                </a:solidFill>
              </a:rPr>
              <a:t> Notebook for this analysis I did a similar comparison to Number of Review in the last twelve months and saw similar results. Being a Super Host did not provide any benefits. </a:t>
            </a:r>
          </a:p>
          <a:p>
            <a:endParaRPr lang="en-US" sz="1400" b="1" dirty="0">
              <a:solidFill>
                <a:schemeClr val="tx1">
                  <a:lumMod val="50000"/>
                  <a:lumOff val="50000"/>
                </a:schemeClr>
              </a:solidFill>
            </a:endParaRPr>
          </a:p>
          <a:p>
            <a:r>
              <a:rPr lang="en-US" sz="1400" b="1" dirty="0">
                <a:solidFill>
                  <a:schemeClr val="tx1">
                    <a:lumMod val="50000"/>
                    <a:lumOff val="50000"/>
                  </a:schemeClr>
                </a:solidFill>
              </a:rPr>
              <a:t>In most cases a regular host priced their rentals similar or higher to Super Hosts.</a:t>
            </a:r>
          </a:p>
          <a:p>
            <a:endParaRPr lang="en-US" sz="1400" b="1" dirty="0">
              <a:solidFill>
                <a:schemeClr val="tx1">
                  <a:lumMod val="50000"/>
                  <a:lumOff val="50000"/>
                </a:schemeClr>
              </a:solidFill>
            </a:endParaRPr>
          </a:p>
          <a:p>
            <a:r>
              <a:rPr lang="en-US" sz="1400" b="1" dirty="0">
                <a:solidFill>
                  <a:schemeClr val="tx1">
                    <a:lumMod val="50000"/>
                    <a:lumOff val="50000"/>
                  </a:schemeClr>
                </a:solidFill>
              </a:rPr>
              <a:t>From a pricing of rental and reviews left there is no impact of being a Super Host vs. a Regular Host. </a:t>
            </a:r>
          </a:p>
        </p:txBody>
      </p:sp>
    </p:spTree>
    <p:extLst>
      <p:ext uri="{BB962C8B-B14F-4D97-AF65-F5344CB8AC3E}">
        <p14:creationId xmlns:p14="http://schemas.microsoft.com/office/powerpoint/2010/main" val="7197502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{DC3364CC-C7DA-466D-8B10-636F63942963}tf22712842_win32</Template>
  <TotalTime>3312</TotalTime>
  <Words>2021</Words>
  <Application>Microsoft Office PowerPoint</Application>
  <PresentationFormat>Widescreen</PresentationFormat>
  <Paragraphs>136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Bookman Old Style</vt:lpstr>
      <vt:lpstr>Calibri</vt:lpstr>
      <vt:lpstr>Franklin Gothic Book</vt:lpstr>
      <vt:lpstr>1_RetrospectVTI</vt:lpstr>
      <vt:lpstr>EDA of airbnb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airbnb</dc:title>
  <dc:creator>Tushar Muley</dc:creator>
  <cp:lastModifiedBy>Tushar Muley</cp:lastModifiedBy>
  <cp:revision>85</cp:revision>
  <dcterms:created xsi:type="dcterms:W3CDTF">2020-11-16T03:35:21Z</dcterms:created>
  <dcterms:modified xsi:type="dcterms:W3CDTF">2020-11-21T23:32:52Z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