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462A2B3-551D-4563-BADF-08449E5D4CB2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A6BD86E-8B92-4A87-85F3-E792CD133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24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A2B3-551D-4563-BADF-08449E5D4CB2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86E-8B92-4A87-85F3-E792CD133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13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A2B3-551D-4563-BADF-08449E5D4CB2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86E-8B92-4A87-85F3-E792CD133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937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A2B3-551D-4563-BADF-08449E5D4CB2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86E-8B92-4A87-85F3-E792CD133D24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678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A2B3-551D-4563-BADF-08449E5D4CB2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86E-8B92-4A87-85F3-E792CD133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271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A2B3-551D-4563-BADF-08449E5D4CB2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86E-8B92-4A87-85F3-E792CD133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262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A2B3-551D-4563-BADF-08449E5D4CB2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86E-8B92-4A87-85F3-E792CD133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391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A2B3-551D-4563-BADF-08449E5D4CB2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86E-8B92-4A87-85F3-E792CD133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89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A2B3-551D-4563-BADF-08449E5D4CB2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86E-8B92-4A87-85F3-E792CD133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A2B3-551D-4563-BADF-08449E5D4CB2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86E-8B92-4A87-85F3-E792CD133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46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A2B3-551D-4563-BADF-08449E5D4CB2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86E-8B92-4A87-85F3-E792CD133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05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A2B3-551D-4563-BADF-08449E5D4CB2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86E-8B92-4A87-85F3-E792CD133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7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A2B3-551D-4563-BADF-08449E5D4CB2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86E-8B92-4A87-85F3-E792CD133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4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A2B3-551D-4563-BADF-08449E5D4CB2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86E-8B92-4A87-85F3-E792CD133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75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A2B3-551D-4563-BADF-08449E5D4CB2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86E-8B92-4A87-85F3-E792CD133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83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A2B3-551D-4563-BADF-08449E5D4CB2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86E-8B92-4A87-85F3-E792CD133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67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2A2B3-551D-4563-BADF-08449E5D4CB2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BD86E-8B92-4A87-85F3-E792CD133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7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2A2B3-551D-4563-BADF-08449E5D4CB2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BD86E-8B92-4A87-85F3-E792CD133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52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thomaskonstantin/150-famous-movie-catchphrases-with-context" TargetMode="External"/><Relationship Id="rId2" Type="http://schemas.openxmlformats.org/officeDocument/2006/relationships/hyperlink" Target="https://www.kaggle.com/datasets/Cornell-University/movie-dialog-corpus?select=raw_script_urls.tsv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prasertcbs/basic-dataset/blob/master/movie_quotes.csv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378F-0C51-D467-BD72-8FDF9F7B5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: conversational ai with 		witty banter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C5916-C635-C4E3-9F1D-DA749CA6DD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Team members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Mithun HR: PES2UG22CS313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 S Tushar: PES2UG22CS327</a:t>
            </a:r>
          </a:p>
          <a:p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Shambhavi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Raikar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PES2UG22CS919 </a:t>
            </a: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33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5267D-5ACC-6FDC-FC43-FE8262B9E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7D0DD-5FF0-2D13-AFC9-51FB2253C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CB0C3-75A5-5015-E6C5-83C54FA4534F}"/>
              </a:ext>
            </a:extLst>
          </p:cNvPr>
          <p:cNvSpPr txBox="1"/>
          <p:nvPr/>
        </p:nvSpPr>
        <p:spPr>
          <a:xfrm>
            <a:off x="1238865" y="2192594"/>
            <a:ext cx="9497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[7] T. Brown et al., "Context Preservation in Multi-Turn Conversations," in </a:t>
            </a:r>
            <a:r>
              <a:rPr lang="en-US" i="1" dirty="0"/>
              <a:t>Proceedings of the Association for Computational Linguistics (ACL)</a:t>
            </a:r>
            <a:r>
              <a:rPr lang="en-US" dirty="0"/>
              <a:t>, 2023, pp. 156-169.</a:t>
            </a:r>
          </a:p>
          <a:p>
            <a:pPr marL="457200" indent="-457200" algn="just">
              <a:buAutoNum type="arabicPeriod"/>
            </a:pPr>
            <a:endParaRPr lang="en-US" dirty="0"/>
          </a:p>
          <a:p>
            <a:r>
              <a:rPr lang="en-US" dirty="0"/>
              <a:t>[8] S. Singh et al., "AI-Powered Customer Service with Humor," in </a:t>
            </a:r>
            <a:r>
              <a:rPr lang="en-US" i="1" dirty="0"/>
              <a:t>IEEE Transactions on Computational Intelligence and AI in Customer Service</a:t>
            </a:r>
            <a:r>
              <a:rPr lang="en-US" dirty="0"/>
              <a:t>, vol. 6, no. 1, pp. 11-23, 2023.</a:t>
            </a:r>
          </a:p>
          <a:p>
            <a:pPr marL="457200" indent="-457200" algn="just">
              <a:buAutoNum type="arabicPeriod"/>
            </a:pPr>
            <a:endParaRPr lang="en-US" b="1" dirty="0"/>
          </a:p>
          <a:p>
            <a:r>
              <a:rPr lang="en-US" dirty="0"/>
              <a:t>[9] L. Zhang et al., "Retrieval-Augmented Generation for Conversational AI," in </a:t>
            </a:r>
            <a:r>
              <a:rPr lang="en-US" i="1" dirty="0"/>
              <a:t>Proceedings of the IEEE Conference on Knowledge Discovery and Data Mining (KDD)</a:t>
            </a:r>
            <a:r>
              <a:rPr lang="en-US" dirty="0"/>
              <a:t>, 2023, pp. 201-215.</a:t>
            </a:r>
          </a:p>
        </p:txBody>
      </p:sp>
    </p:spTree>
    <p:extLst>
      <p:ext uri="{BB962C8B-B14F-4D97-AF65-F5344CB8AC3E}">
        <p14:creationId xmlns:p14="http://schemas.microsoft.com/office/powerpoint/2010/main" val="391909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648C-FC3C-BB1B-1E38-C71984E7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EF347-711C-481E-D671-314639CB2A61}"/>
              </a:ext>
            </a:extLst>
          </p:cNvPr>
          <p:cNvSpPr txBox="1"/>
          <p:nvPr/>
        </p:nvSpPr>
        <p:spPr>
          <a:xfrm>
            <a:off x="1238865" y="2192594"/>
            <a:ext cx="9615948" cy="3135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/>
              <a:t>Problem Statement</a:t>
            </a:r>
            <a:r>
              <a:rPr lang="en-US" sz="2000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 Create a conversational AI capable of witty and humorous interactions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</a:pPr>
            <a:endParaRPr lang="en-US" b="1" dirty="0"/>
          </a:p>
          <a:p>
            <a:pPr algn="just">
              <a:lnSpc>
                <a:spcPct val="150000"/>
              </a:lnSpc>
            </a:pPr>
            <a:r>
              <a:rPr lang="en-US" sz="2800" b="1" dirty="0"/>
              <a:t>Motivation</a:t>
            </a:r>
            <a:r>
              <a:rPr lang="en-US" sz="2000" dirty="0"/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Few AI systems excel at humor and witty banter.</a:t>
            </a:r>
          </a:p>
          <a:p>
            <a:pPr algn="just">
              <a:lnSpc>
                <a:spcPct val="150000"/>
              </a:lnSpc>
            </a:pPr>
            <a:r>
              <a:rPr lang="en-US" sz="2000" dirty="0"/>
              <a:t>Humor enhances user engagement, trust, and satisfaction</a:t>
            </a:r>
          </a:p>
        </p:txBody>
      </p:sp>
    </p:spTree>
    <p:extLst>
      <p:ext uri="{BB962C8B-B14F-4D97-AF65-F5344CB8AC3E}">
        <p14:creationId xmlns:p14="http://schemas.microsoft.com/office/powerpoint/2010/main" val="2231061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BE7FB-16D3-FAD0-F9BE-A19A28DBE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0D19-D569-4046-B466-2C0D0D28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9AF77-B096-9587-0959-78CE9FC1B262}"/>
              </a:ext>
            </a:extLst>
          </p:cNvPr>
          <p:cNvSpPr txBox="1"/>
          <p:nvPr/>
        </p:nvSpPr>
        <p:spPr>
          <a:xfrm>
            <a:off x="1238865" y="2192594"/>
            <a:ext cx="9615948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conversational model for engaging, playful dialogue</a:t>
            </a:r>
          </a:p>
          <a:p>
            <a:pPr algn="just">
              <a:lnSpc>
                <a:spcPct val="150000"/>
              </a:lnSpc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the AI to generate humor (e.g., puns, sarcasm, wordplay).</a:t>
            </a:r>
          </a:p>
          <a:p>
            <a:pPr algn="just">
              <a:lnSpc>
                <a:spcPct val="150000"/>
              </a:lnSpc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Ollama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/Llama for advanced NLP and context retention</a:t>
            </a:r>
          </a:p>
          <a:p>
            <a:pPr algn="just">
              <a:lnSpc>
                <a:spcPct val="150000"/>
              </a:lnSpc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47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206B4-A8BF-CCF5-FF36-B03AFAFE3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CC50-7B04-8EA0-31DF-FABC9385A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C5347-31A7-D9DB-48C0-CA51EB607FBF}"/>
              </a:ext>
            </a:extLst>
          </p:cNvPr>
          <p:cNvSpPr txBox="1"/>
          <p:nvPr/>
        </p:nvSpPr>
        <p:spPr>
          <a:xfrm>
            <a:off x="1238865" y="2192594"/>
            <a:ext cx="9615948" cy="2800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b="1" dirty="0"/>
              <a:t>Literature Review</a:t>
            </a:r>
            <a:r>
              <a:rPr lang="en-US" sz="2400" dirty="0"/>
              <a:t>: Research on conversational AI and humor generation.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b="1" dirty="0"/>
              <a:t>Data Collection</a:t>
            </a:r>
            <a:r>
              <a:rPr lang="en-US" sz="2400" dirty="0"/>
              <a:t>: Gather datasets with witty dialogues, jokes, and banter.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400" b="1" dirty="0"/>
              <a:t>Model Fine-Tuning</a:t>
            </a:r>
            <a:r>
              <a:rPr lang="en-IN" sz="2400" dirty="0"/>
              <a:t>:</a:t>
            </a:r>
            <a:r>
              <a:rPr lang="en-US" sz="2400" dirty="0"/>
              <a:t> Fine-tune </a:t>
            </a:r>
            <a:r>
              <a:rPr lang="en-US" sz="2400" dirty="0" err="1"/>
              <a:t>Ollama’s</a:t>
            </a:r>
            <a:r>
              <a:rPr lang="en-US" sz="2400" dirty="0"/>
              <a:t> NLP model on humor-rich datasets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b="1" dirty="0"/>
              <a:t>Testing and Validation</a:t>
            </a:r>
            <a:r>
              <a:rPr lang="en-US" sz="2400" dirty="0"/>
              <a:t>: Evaluate humor quality and engagement through user tests.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73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CF2A9-28AE-5E56-2A6A-6D1072704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664E1-E520-AEBC-8D07-4FF6C4DD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novelty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2DE5A-D82F-CC0C-8C10-761147FD5950}"/>
              </a:ext>
            </a:extLst>
          </p:cNvPr>
          <p:cNvSpPr txBox="1"/>
          <p:nvPr/>
        </p:nvSpPr>
        <p:spPr>
          <a:xfrm>
            <a:off x="1238865" y="2192594"/>
            <a:ext cx="9497961" cy="2248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b="1" dirty="0"/>
              <a:t>Humor-Centric Design</a:t>
            </a:r>
            <a:r>
              <a:rPr lang="en-US" sz="2400" dirty="0"/>
              <a:t>: Focus on witty and humorous interactions. Improved user satisfaction through engaging interactions.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b="1" dirty="0"/>
              <a:t>Integration with </a:t>
            </a:r>
            <a:r>
              <a:rPr lang="en-US" sz="2400" b="1" dirty="0" err="1"/>
              <a:t>Ollama</a:t>
            </a:r>
            <a:r>
              <a:rPr lang="en-US" sz="2400" dirty="0"/>
              <a:t>: Leveraging state-of-the-art NLP for superior quality.</a:t>
            </a:r>
          </a:p>
        </p:txBody>
      </p:sp>
    </p:spTree>
    <p:extLst>
      <p:ext uri="{BB962C8B-B14F-4D97-AF65-F5344CB8AC3E}">
        <p14:creationId xmlns:p14="http://schemas.microsoft.com/office/powerpoint/2010/main" val="104308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9FCA7-5140-50A4-2ECE-838D3A690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ABA2-B11E-BC16-9E64-B15C7C13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B2969-6303-FD7D-2453-D3F41E6BF476}"/>
              </a:ext>
            </a:extLst>
          </p:cNvPr>
          <p:cNvSpPr txBox="1"/>
          <p:nvPr/>
        </p:nvSpPr>
        <p:spPr>
          <a:xfrm>
            <a:off x="1238865" y="2192594"/>
            <a:ext cx="9497961" cy="1694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/>
              <a:t>A witty conversational AI system with context retention.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/>
              <a:t>Improved user satisfaction through engaging interactions.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dirty="0"/>
              <a:t>A publicly available dataset for training humor-based models. </a:t>
            </a:r>
          </a:p>
        </p:txBody>
      </p:sp>
    </p:spTree>
    <p:extLst>
      <p:ext uri="{BB962C8B-B14F-4D97-AF65-F5344CB8AC3E}">
        <p14:creationId xmlns:p14="http://schemas.microsoft.com/office/powerpoint/2010/main" val="410490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9520-6F20-77A1-F6D9-C0B646289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FA49E-36C5-8107-1A92-85D2C255C8B7}"/>
              </a:ext>
            </a:extLst>
          </p:cNvPr>
          <p:cNvSpPr txBox="1"/>
          <p:nvPr/>
        </p:nvSpPr>
        <p:spPr>
          <a:xfrm rot="10800000" flipH="1" flipV="1">
            <a:off x="818800" y="1947515"/>
            <a:ext cx="105512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Movie dialogue corpus - </a:t>
            </a:r>
            <a:r>
              <a:rPr lang="en-US" dirty="0">
                <a:hlinkClick r:id="rId2"/>
              </a:rPr>
              <a:t>https://www.kaggle.com/datasets/Cornell-University/movie-dialog-corpus?select=raw_script_urls.tsv</a:t>
            </a:r>
            <a:endParaRPr lang="en-US" dirty="0"/>
          </a:p>
          <a:p>
            <a:pPr marL="342900" indent="-342900">
              <a:buAutoNum type="arabicParenR"/>
            </a:pPr>
            <a:r>
              <a:rPr lang="en-IN" dirty="0"/>
              <a:t>150 famous movie catchphrases with context - </a:t>
            </a:r>
            <a:r>
              <a:rPr lang="en-IN" dirty="0">
                <a:hlinkClick r:id="rId3"/>
              </a:rPr>
              <a:t>https://www.kaggle.com/datasets/thomaskonstantin/150-famous-movie-catchphrases-with-context</a:t>
            </a:r>
            <a:endParaRPr lang="en-IN" dirty="0"/>
          </a:p>
          <a:p>
            <a:pPr marL="342900" indent="-342900">
              <a:buAutoNum type="arabicParenR"/>
            </a:pPr>
            <a:r>
              <a:rPr lang="en-IN" dirty="0"/>
              <a:t>Basic dataset movie quotes - </a:t>
            </a:r>
            <a:r>
              <a:rPr lang="en-IN" dirty="0">
                <a:hlinkClick r:id="rId4"/>
              </a:rPr>
              <a:t>https://github.com/prasertcbs/basic-dataset/blob/master/movie_quotes.csv</a:t>
            </a:r>
            <a:endParaRPr lang="en-IN" dirty="0"/>
          </a:p>
          <a:p>
            <a:pPr marL="342900" indent="-342900">
              <a:buAutoNum type="arabicParenR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58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FD913-2961-5A9D-6F96-13B5CF892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42DB-FAB8-B5ED-05AC-ABF51A19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9FA2E-508C-2683-34CF-93414373C15E}"/>
              </a:ext>
            </a:extLst>
          </p:cNvPr>
          <p:cNvSpPr txBox="1"/>
          <p:nvPr/>
        </p:nvSpPr>
        <p:spPr>
          <a:xfrm>
            <a:off x="1238865" y="2192594"/>
            <a:ext cx="9497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J. Doe et al., "Towards Conversational AI with Humor," in </a:t>
            </a:r>
            <a:r>
              <a:rPr lang="en-US" i="1" dirty="0"/>
              <a:t>Proceedings of the International Conference on Artificial Intelligence</a:t>
            </a:r>
            <a:r>
              <a:rPr lang="en-US" dirty="0"/>
              <a:t>, 2023.</a:t>
            </a:r>
          </a:p>
          <a:p>
            <a:pPr marL="457200" indent="-457200" algn="just">
              <a:buAutoNum type="arabicPeriod"/>
            </a:pPr>
            <a:endParaRPr lang="en-US" dirty="0"/>
          </a:p>
          <a:p>
            <a:r>
              <a:rPr lang="en-IN" dirty="0"/>
              <a:t>[2] R. Patel et al., "Fine-Tuning Language Models for Sarcasm Detection," in </a:t>
            </a:r>
            <a:r>
              <a:rPr lang="en-IN" i="1" dirty="0"/>
              <a:t>IEEE Transactions on Artificial Intelligence</a:t>
            </a:r>
            <a:r>
              <a:rPr lang="en-IN" dirty="0"/>
              <a:t>, vol. 10, no. 3, pp. 45-58, 2023.</a:t>
            </a:r>
          </a:p>
          <a:p>
            <a:pPr marL="457200" indent="-457200" algn="just">
              <a:buAutoNum type="arabicPeriod"/>
            </a:pPr>
            <a:endParaRPr lang="en-US" b="1" dirty="0"/>
          </a:p>
          <a:p>
            <a:r>
              <a:rPr lang="en-US" dirty="0"/>
              <a:t>[3] M. Lee et al., "Applications of Large Language Models in Creative AI," in </a:t>
            </a:r>
            <a:r>
              <a:rPr lang="en-US" i="1" dirty="0"/>
              <a:t>Journal of Machine Learning Research</a:t>
            </a:r>
            <a:r>
              <a:rPr lang="en-US" dirty="0"/>
              <a:t>, vol. 15, no. 4, pp. 123-136, 2023.</a:t>
            </a:r>
          </a:p>
        </p:txBody>
      </p:sp>
    </p:spTree>
    <p:extLst>
      <p:ext uri="{BB962C8B-B14F-4D97-AF65-F5344CB8AC3E}">
        <p14:creationId xmlns:p14="http://schemas.microsoft.com/office/powerpoint/2010/main" val="138271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A768C-12F1-55B9-25EA-94889051E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518A-9841-6D82-70B7-0125C9F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67513-3C02-7D49-E19D-3AAFDEFC5C5F}"/>
              </a:ext>
            </a:extLst>
          </p:cNvPr>
          <p:cNvSpPr txBox="1"/>
          <p:nvPr/>
        </p:nvSpPr>
        <p:spPr>
          <a:xfrm>
            <a:off x="1238865" y="2192594"/>
            <a:ext cx="94979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[4] Y. Chen et al., "Cultural Nuances in AI-Driven Conversations," in </a:t>
            </a:r>
            <a:r>
              <a:rPr lang="en-IN" i="1" dirty="0"/>
              <a:t>IEEE Transactions on Human-Machine Interaction</a:t>
            </a:r>
            <a:r>
              <a:rPr lang="en-IN" dirty="0"/>
              <a:t>, vol. 8, no. 2, pp. 67-79, 2023.</a:t>
            </a:r>
          </a:p>
          <a:p>
            <a:pPr marL="457200" indent="-457200" algn="just">
              <a:buAutoNum type="arabicPeriod"/>
            </a:pPr>
            <a:endParaRPr lang="en-US" dirty="0"/>
          </a:p>
          <a:p>
            <a:r>
              <a:rPr lang="en-US" dirty="0"/>
              <a:t>[5] A. Gupta et al., "Humor in Human-Computer Interaction," in </a:t>
            </a:r>
            <a:r>
              <a:rPr lang="en-US" i="1" dirty="0"/>
              <a:t>Proceedings of the ACM Conference on Human Factors in Computing Systems (CHI)</a:t>
            </a:r>
            <a:r>
              <a:rPr lang="en-US" dirty="0"/>
              <a:t>, 2023, pp. 321-334.</a:t>
            </a:r>
          </a:p>
          <a:p>
            <a:pPr marL="457200" indent="-457200" algn="just">
              <a:buAutoNum type="arabicPeriod"/>
            </a:pPr>
            <a:endParaRPr lang="en-US" b="1" dirty="0"/>
          </a:p>
          <a:p>
            <a:r>
              <a:rPr lang="en-IN" dirty="0"/>
              <a:t>[6] P. Kumar et al., "Sentiment Analysis for Conversational Agents," in </a:t>
            </a:r>
            <a:r>
              <a:rPr lang="en-IN" i="1" dirty="0"/>
              <a:t>IEEE International Conference on Natural Language Processing and AI</a:t>
            </a:r>
            <a:r>
              <a:rPr lang="en-IN" dirty="0"/>
              <a:t>, 2023, pp. 89-102.</a:t>
            </a:r>
          </a:p>
        </p:txBody>
      </p:sp>
    </p:spTree>
    <p:extLst>
      <p:ext uri="{BB962C8B-B14F-4D97-AF65-F5344CB8AC3E}">
        <p14:creationId xmlns:p14="http://schemas.microsoft.com/office/powerpoint/2010/main" val="2052114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43</TotalTime>
  <Words>605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Title : conversational ai with   witty banter</vt:lpstr>
      <vt:lpstr>Introduction</vt:lpstr>
      <vt:lpstr>Objectives</vt:lpstr>
      <vt:lpstr>Methodology</vt:lpstr>
      <vt:lpstr>novelty</vt:lpstr>
      <vt:lpstr>Outcome</vt:lpstr>
      <vt:lpstr>Data set</vt:lpstr>
      <vt:lpstr>Literature survey</vt:lpstr>
      <vt:lpstr>Literature survey</vt:lpstr>
      <vt:lpstr>Literature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Tushar Navale</dc:creator>
  <cp:lastModifiedBy>Tushar Navale</cp:lastModifiedBy>
  <cp:revision>4</cp:revision>
  <dcterms:created xsi:type="dcterms:W3CDTF">2025-01-28T15:37:58Z</dcterms:created>
  <dcterms:modified xsi:type="dcterms:W3CDTF">2025-01-31T05:33:21Z</dcterms:modified>
</cp:coreProperties>
</file>