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
  </p:notesMasterIdLst>
  <p:sldIdLst>
    <p:sldId id="256" r:id="rId2"/>
    <p:sldId id="259" r:id="rId3"/>
    <p:sldId id="260" r:id="rId4"/>
    <p:sldId id="257" r:id="rId5"/>
    <p:sldId id="258"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shar rakhra" initials="tr" lastIdx="1" clrIdx="0">
    <p:extLst>
      <p:ext uri="{19B8F6BF-5375-455C-9EA6-DF929625EA0E}">
        <p15:presenceInfo xmlns:p15="http://schemas.microsoft.com/office/powerpoint/2012/main" userId="70087e970b962c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4660"/>
  </p:normalViewPr>
  <p:slideViewPr>
    <p:cSldViewPr snapToGrid="0">
      <p:cViewPr varScale="1">
        <p:scale>
          <a:sx n="108" d="100"/>
          <a:sy n="108" d="100"/>
        </p:scale>
        <p:origin x="19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5T16:39:31.29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4FB2-7FA7-4130-AE32-C227F467145A}" type="datetimeFigureOut">
              <a:rPr lang="en-US" smtClean="0"/>
              <a:t>12/15/2020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BE343-1973-46D7-BC79-5117F9BCF4DA}" type="slidenum">
              <a:rPr lang="en-US" smtClean="0"/>
              <a:t>‹#›</a:t>
            </a:fld>
            <a:endParaRPr lang="en-US"/>
          </a:p>
        </p:txBody>
      </p:sp>
    </p:spTree>
    <p:extLst>
      <p:ext uri="{BB962C8B-B14F-4D97-AF65-F5344CB8AC3E}">
        <p14:creationId xmlns:p14="http://schemas.microsoft.com/office/powerpoint/2010/main" val="135015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BE343-1973-46D7-BC79-5117F9BCF4DA}" type="slidenum">
              <a:rPr lang="en-US" smtClean="0"/>
              <a:t>1</a:t>
            </a:fld>
            <a:endParaRPr lang="en-US"/>
          </a:p>
        </p:txBody>
      </p:sp>
    </p:spTree>
    <p:extLst>
      <p:ext uri="{BB962C8B-B14F-4D97-AF65-F5344CB8AC3E}">
        <p14:creationId xmlns:p14="http://schemas.microsoft.com/office/powerpoint/2010/main" val="167859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0BE343-1973-46D7-BC79-5117F9BCF4DA}" type="slidenum">
              <a:rPr lang="en-US" smtClean="0"/>
              <a:t>4</a:t>
            </a:fld>
            <a:endParaRPr lang="en-US"/>
          </a:p>
        </p:txBody>
      </p:sp>
    </p:spTree>
    <p:extLst>
      <p:ext uri="{BB962C8B-B14F-4D97-AF65-F5344CB8AC3E}">
        <p14:creationId xmlns:p14="http://schemas.microsoft.com/office/powerpoint/2010/main" val="69668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49C3A94-BCE8-4010-9968-E793B3356073}" type="datetime1">
              <a:rPr lang="en-US" smtClean="0"/>
              <a:t>12/15/2020</a:t>
            </a:fld>
            <a:endParaRPr lang="en-US"/>
          </a:p>
        </p:txBody>
      </p:sp>
      <p:sp>
        <p:nvSpPr>
          <p:cNvPr id="5" name="Footer Placeholder 4"/>
          <p:cNvSpPr>
            <a:spLocks noGrp="1"/>
          </p:cNvSpPr>
          <p:nvPr>
            <p:ph type="ftr" sz="quarter" idx="11"/>
          </p:nvPr>
        </p:nvSpPr>
        <p:spPr/>
        <p:txBody>
          <a:bodyPr/>
          <a:lstStyle/>
          <a:p>
            <a:r>
              <a:rPr lang="en-US"/>
              <a:t>IEEE-iSSSC 2020, GIET UNIVERSITY, INDIA</a:t>
            </a:r>
          </a:p>
        </p:txBody>
      </p:sp>
      <p:sp>
        <p:nvSpPr>
          <p:cNvPr id="6" name="Slide Number Placeholder 5"/>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190762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2E95E-59C2-4700-A470-C7FF7C6F0752}" type="datetime1">
              <a:rPr lang="en-US" smtClean="0"/>
              <a:t>12/15/2020</a:t>
            </a:fld>
            <a:endParaRPr lang="en-US"/>
          </a:p>
        </p:txBody>
      </p:sp>
      <p:sp>
        <p:nvSpPr>
          <p:cNvPr id="5" name="Footer Placeholder 4"/>
          <p:cNvSpPr>
            <a:spLocks noGrp="1"/>
          </p:cNvSpPr>
          <p:nvPr>
            <p:ph type="ftr" sz="quarter" idx="11"/>
          </p:nvPr>
        </p:nvSpPr>
        <p:spPr/>
        <p:txBody>
          <a:bodyPr/>
          <a:lstStyle/>
          <a:p>
            <a:r>
              <a:rPr lang="en-US"/>
              <a:t>IEEE-iSSSC 2020, GIET UNIVERSITY, INDIA</a:t>
            </a:r>
          </a:p>
        </p:txBody>
      </p:sp>
      <p:sp>
        <p:nvSpPr>
          <p:cNvPr id="6" name="Slide Number Placeholder 5"/>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63167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35783-62D4-4E51-A24D-83D82999AD5C}" type="datetime1">
              <a:rPr lang="en-US" smtClean="0"/>
              <a:t>12/15/2020</a:t>
            </a:fld>
            <a:endParaRPr lang="en-US"/>
          </a:p>
        </p:txBody>
      </p:sp>
      <p:sp>
        <p:nvSpPr>
          <p:cNvPr id="5" name="Footer Placeholder 4"/>
          <p:cNvSpPr>
            <a:spLocks noGrp="1"/>
          </p:cNvSpPr>
          <p:nvPr>
            <p:ph type="ftr" sz="quarter" idx="11"/>
          </p:nvPr>
        </p:nvSpPr>
        <p:spPr/>
        <p:txBody>
          <a:bodyPr/>
          <a:lstStyle/>
          <a:p>
            <a:r>
              <a:rPr lang="en-US"/>
              <a:t>IEEE-iSSSC 2020, GIET UNIVERSITY, INDIA</a:t>
            </a:r>
          </a:p>
        </p:txBody>
      </p:sp>
      <p:sp>
        <p:nvSpPr>
          <p:cNvPr id="6" name="Slide Number Placeholder 5"/>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251849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C3F73-C504-4FFA-9120-1B3DB9AE25ED}" type="datetime1">
              <a:rPr lang="en-US" smtClean="0"/>
              <a:t>12/15/2020</a:t>
            </a:fld>
            <a:endParaRPr lang="en-US"/>
          </a:p>
        </p:txBody>
      </p:sp>
      <p:sp>
        <p:nvSpPr>
          <p:cNvPr id="5" name="Footer Placeholder 4"/>
          <p:cNvSpPr>
            <a:spLocks noGrp="1"/>
          </p:cNvSpPr>
          <p:nvPr>
            <p:ph type="ftr" sz="quarter" idx="11"/>
          </p:nvPr>
        </p:nvSpPr>
        <p:spPr/>
        <p:txBody>
          <a:bodyPr/>
          <a:lstStyle/>
          <a:p>
            <a:r>
              <a:rPr lang="en-US"/>
              <a:t>IEEE-iSSSC 2020, GIET UNIVERSITY, INDIA</a:t>
            </a:r>
          </a:p>
        </p:txBody>
      </p:sp>
      <p:sp>
        <p:nvSpPr>
          <p:cNvPr id="6" name="Slide Number Placeholder 5"/>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220185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0DAC7-0F9A-4AA5-956B-A2EDA12580F8}" type="datetime1">
              <a:rPr lang="en-US" smtClean="0"/>
              <a:t>12/15/2020</a:t>
            </a:fld>
            <a:endParaRPr lang="en-US"/>
          </a:p>
        </p:txBody>
      </p:sp>
      <p:sp>
        <p:nvSpPr>
          <p:cNvPr id="5" name="Footer Placeholder 4"/>
          <p:cNvSpPr>
            <a:spLocks noGrp="1"/>
          </p:cNvSpPr>
          <p:nvPr>
            <p:ph type="ftr" sz="quarter" idx="11"/>
          </p:nvPr>
        </p:nvSpPr>
        <p:spPr/>
        <p:txBody>
          <a:bodyPr/>
          <a:lstStyle/>
          <a:p>
            <a:r>
              <a:rPr lang="en-US"/>
              <a:t>IEEE-iSSSC 2020, GIET UNIVERSITY, INDIA</a:t>
            </a:r>
          </a:p>
        </p:txBody>
      </p:sp>
      <p:sp>
        <p:nvSpPr>
          <p:cNvPr id="6" name="Slide Number Placeholder 5"/>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273860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2E16F3-01E7-4A22-9DEF-EC5AAF2FF902}" type="datetime1">
              <a:rPr lang="en-US" smtClean="0"/>
              <a:t>12/15/2020</a:t>
            </a:fld>
            <a:endParaRPr lang="en-US"/>
          </a:p>
        </p:txBody>
      </p:sp>
      <p:sp>
        <p:nvSpPr>
          <p:cNvPr id="6" name="Footer Placeholder 5"/>
          <p:cNvSpPr>
            <a:spLocks noGrp="1"/>
          </p:cNvSpPr>
          <p:nvPr>
            <p:ph type="ftr" sz="quarter" idx="11"/>
          </p:nvPr>
        </p:nvSpPr>
        <p:spPr/>
        <p:txBody>
          <a:bodyPr/>
          <a:lstStyle/>
          <a:p>
            <a:r>
              <a:rPr lang="en-US"/>
              <a:t>IEEE-iSSSC 2020, GIET UNIVERSITY, INDIA</a:t>
            </a:r>
          </a:p>
        </p:txBody>
      </p:sp>
      <p:sp>
        <p:nvSpPr>
          <p:cNvPr id="7" name="Slide Number Placeholder 6"/>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273276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D64774-C5AF-4B9A-8C0C-2E40ED46D57E}" type="datetime1">
              <a:rPr lang="en-US" smtClean="0"/>
              <a:t>12/15/2020</a:t>
            </a:fld>
            <a:endParaRPr lang="en-US"/>
          </a:p>
        </p:txBody>
      </p:sp>
      <p:sp>
        <p:nvSpPr>
          <p:cNvPr id="8" name="Footer Placeholder 7"/>
          <p:cNvSpPr>
            <a:spLocks noGrp="1"/>
          </p:cNvSpPr>
          <p:nvPr>
            <p:ph type="ftr" sz="quarter" idx="11"/>
          </p:nvPr>
        </p:nvSpPr>
        <p:spPr/>
        <p:txBody>
          <a:bodyPr/>
          <a:lstStyle/>
          <a:p>
            <a:r>
              <a:rPr lang="en-US"/>
              <a:t>IEEE-iSSSC 2020, GIET UNIVERSITY, INDIA</a:t>
            </a:r>
          </a:p>
        </p:txBody>
      </p:sp>
      <p:sp>
        <p:nvSpPr>
          <p:cNvPr id="9" name="Slide Number Placeholder 8"/>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36000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AA0157-C87E-4B7D-A904-8C53928DD940}" type="datetime1">
              <a:rPr lang="en-US" smtClean="0"/>
              <a:t>12/15/2020</a:t>
            </a:fld>
            <a:endParaRPr lang="en-US"/>
          </a:p>
        </p:txBody>
      </p:sp>
      <p:sp>
        <p:nvSpPr>
          <p:cNvPr id="4" name="Footer Placeholder 3"/>
          <p:cNvSpPr>
            <a:spLocks noGrp="1"/>
          </p:cNvSpPr>
          <p:nvPr>
            <p:ph type="ftr" sz="quarter" idx="11"/>
          </p:nvPr>
        </p:nvSpPr>
        <p:spPr/>
        <p:txBody>
          <a:bodyPr/>
          <a:lstStyle/>
          <a:p>
            <a:r>
              <a:rPr lang="en-US"/>
              <a:t>IEEE-iSSSC 2020, GIET UNIVERSITY, INDIA</a:t>
            </a:r>
          </a:p>
        </p:txBody>
      </p:sp>
      <p:sp>
        <p:nvSpPr>
          <p:cNvPr id="5" name="Slide Number Placeholder 4"/>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172049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A3ED7-28AC-4066-BE0D-099F3BF321BC}" type="datetime1">
              <a:rPr lang="en-US" smtClean="0"/>
              <a:t>12/15/2020</a:t>
            </a:fld>
            <a:endParaRPr lang="en-US"/>
          </a:p>
        </p:txBody>
      </p:sp>
      <p:sp>
        <p:nvSpPr>
          <p:cNvPr id="3" name="Footer Placeholder 2"/>
          <p:cNvSpPr>
            <a:spLocks noGrp="1"/>
          </p:cNvSpPr>
          <p:nvPr>
            <p:ph type="ftr" sz="quarter" idx="11"/>
          </p:nvPr>
        </p:nvSpPr>
        <p:spPr/>
        <p:txBody>
          <a:bodyPr/>
          <a:lstStyle/>
          <a:p>
            <a:r>
              <a:rPr lang="en-US"/>
              <a:t>IEEE-iSSSC 2020, GIET UNIVERSITY, INDIA</a:t>
            </a:r>
          </a:p>
        </p:txBody>
      </p:sp>
      <p:sp>
        <p:nvSpPr>
          <p:cNvPr id="4" name="Slide Number Placeholder 3"/>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300186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B01C19-5335-4D4E-8C8B-4D2F68804756}" type="datetime1">
              <a:rPr lang="en-US" smtClean="0"/>
              <a:t>12/15/2020</a:t>
            </a:fld>
            <a:endParaRPr lang="en-US"/>
          </a:p>
        </p:txBody>
      </p:sp>
      <p:sp>
        <p:nvSpPr>
          <p:cNvPr id="6" name="Footer Placeholder 5"/>
          <p:cNvSpPr>
            <a:spLocks noGrp="1"/>
          </p:cNvSpPr>
          <p:nvPr>
            <p:ph type="ftr" sz="quarter" idx="11"/>
          </p:nvPr>
        </p:nvSpPr>
        <p:spPr/>
        <p:txBody>
          <a:bodyPr/>
          <a:lstStyle/>
          <a:p>
            <a:r>
              <a:rPr lang="en-US"/>
              <a:t>IEEE-iSSSC 2020, GIET UNIVERSITY, INDIA</a:t>
            </a:r>
          </a:p>
        </p:txBody>
      </p:sp>
      <p:sp>
        <p:nvSpPr>
          <p:cNvPr id="7" name="Slide Number Placeholder 6"/>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214274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5AD043-F921-4C91-BAE0-D3E26E1E3581}" type="datetime1">
              <a:rPr lang="en-US" smtClean="0"/>
              <a:t>12/15/2020</a:t>
            </a:fld>
            <a:endParaRPr lang="en-US"/>
          </a:p>
        </p:txBody>
      </p:sp>
      <p:sp>
        <p:nvSpPr>
          <p:cNvPr id="6" name="Footer Placeholder 5"/>
          <p:cNvSpPr>
            <a:spLocks noGrp="1"/>
          </p:cNvSpPr>
          <p:nvPr>
            <p:ph type="ftr" sz="quarter" idx="11"/>
          </p:nvPr>
        </p:nvSpPr>
        <p:spPr/>
        <p:txBody>
          <a:bodyPr/>
          <a:lstStyle/>
          <a:p>
            <a:r>
              <a:rPr lang="en-US"/>
              <a:t>IEEE-iSSSC 2020, GIET UNIVERSITY, INDIA</a:t>
            </a:r>
          </a:p>
        </p:txBody>
      </p:sp>
      <p:sp>
        <p:nvSpPr>
          <p:cNvPr id="7" name="Slide Number Placeholder 6"/>
          <p:cNvSpPr>
            <a:spLocks noGrp="1"/>
          </p:cNvSpPr>
          <p:nvPr>
            <p:ph type="sldNum" sz="quarter" idx="12"/>
          </p:nvPr>
        </p:nvSpPr>
        <p:spPr/>
        <p:txBody>
          <a:bodyPr/>
          <a:lstStyle/>
          <a:p>
            <a:fld id="{BD693C65-89E3-4F0F-9359-DE8577B16EE2}" type="slidenum">
              <a:rPr lang="en-US" smtClean="0"/>
              <a:t>‹#›</a:t>
            </a:fld>
            <a:endParaRPr lang="en-US"/>
          </a:p>
        </p:txBody>
      </p:sp>
    </p:spTree>
    <p:extLst>
      <p:ext uri="{BB962C8B-B14F-4D97-AF65-F5344CB8AC3E}">
        <p14:creationId xmlns:p14="http://schemas.microsoft.com/office/powerpoint/2010/main" val="70700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F7F7CB-49D4-42B0-B4B0-CE18A66AB0F0}" type="datetime1">
              <a:rPr lang="en-US" smtClean="0"/>
              <a:t>12/15/2020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IEEE-iSSSC 2020, GIET UNIVERSITY, INDIA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693C65-89E3-4F0F-9359-DE8577B16EE2}" type="slidenum">
              <a:rPr lang="en-US" smtClean="0"/>
              <a:t>‹#›</a:t>
            </a:fld>
            <a:endParaRPr lang="en-US"/>
          </a:p>
        </p:txBody>
      </p:sp>
    </p:spTree>
    <p:extLst>
      <p:ext uri="{BB962C8B-B14F-4D97-AF65-F5344CB8AC3E}">
        <p14:creationId xmlns:p14="http://schemas.microsoft.com/office/powerpoint/2010/main" val="3030700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l="12590" r="12806"/>
          <a:stretch/>
        </p:blipFill>
        <p:spPr>
          <a:xfrm>
            <a:off x="0" y="0"/>
            <a:ext cx="9144000" cy="6847450"/>
          </a:xfrm>
          <a:prstGeom prst="rect">
            <a:avLst/>
          </a:prstGeom>
        </p:spPr>
      </p:pic>
      <p:sp>
        <p:nvSpPr>
          <p:cNvPr id="16" name="Title 1"/>
          <p:cNvSpPr txBox="1">
            <a:spLocks/>
          </p:cNvSpPr>
          <p:nvPr/>
        </p:nvSpPr>
        <p:spPr>
          <a:xfrm>
            <a:off x="1143000" y="2056769"/>
            <a:ext cx="6858000" cy="137223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b="1" dirty="0">
                <a:latin typeface="Bahnschrift SemiBold" panose="020B0502040204020203" pitchFamily="34" charset="0"/>
              </a:rPr>
              <a:t>De Authentication Attack: A Review</a:t>
            </a:r>
            <a:endParaRPr lang="en-IN" dirty="0">
              <a:latin typeface="Bahnschrift SemiBold" panose="020B0502040204020203" pitchFamily="34" charset="0"/>
            </a:endParaRPr>
          </a:p>
        </p:txBody>
      </p:sp>
      <p:sp>
        <p:nvSpPr>
          <p:cNvPr id="17" name="Subtitle 2"/>
          <p:cNvSpPr txBox="1">
            <a:spLocks/>
          </p:cNvSpPr>
          <p:nvPr/>
        </p:nvSpPr>
        <p:spPr>
          <a:xfrm>
            <a:off x="1143000" y="4905422"/>
            <a:ext cx="6858000" cy="14591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IN" dirty="0"/>
              <a:t>Tushar Rakhra</a:t>
            </a:r>
            <a:r>
              <a:rPr lang="en-IN" baseline="30000" dirty="0"/>
              <a:t>1</a:t>
            </a:r>
            <a:r>
              <a:rPr lang="en-IN" dirty="0"/>
              <a:t>, </a:t>
            </a:r>
            <a:r>
              <a:rPr lang="en-IN" dirty="0" err="1"/>
              <a:t>Arjit</a:t>
            </a:r>
            <a:r>
              <a:rPr lang="en-IN" dirty="0"/>
              <a:t> Kaushal</a:t>
            </a:r>
            <a:r>
              <a:rPr lang="en-IN" baseline="30000" dirty="0"/>
              <a:t>2</a:t>
            </a:r>
            <a:r>
              <a:rPr lang="en-IN" dirty="0"/>
              <a:t>, </a:t>
            </a:r>
            <a:r>
              <a:rPr lang="en-IN" dirty="0" err="1"/>
              <a:t>Sarvesh</a:t>
            </a:r>
            <a:r>
              <a:rPr lang="en-IN" dirty="0"/>
              <a:t> </a:t>
            </a:r>
            <a:r>
              <a:rPr lang="en-IN" dirty="0" err="1"/>
              <a:t>Tanwar</a:t>
            </a:r>
            <a:r>
              <a:rPr lang="en-IN" baseline="30000" dirty="0"/>
              <a:t>*3</a:t>
            </a:r>
            <a:r>
              <a:rPr lang="en-IN" dirty="0"/>
              <a:t>, Priyanka Datta</a:t>
            </a:r>
            <a:r>
              <a:rPr lang="en-IN" baseline="30000" dirty="0"/>
              <a:t>4</a:t>
            </a:r>
            <a:r>
              <a:rPr lang="en-IN" dirty="0"/>
              <a:t>, Ajay Rana</a:t>
            </a:r>
            <a:r>
              <a:rPr lang="en-IN" baseline="30000" dirty="0"/>
              <a:t>5</a:t>
            </a:r>
            <a:endParaRPr lang="en-IN" dirty="0"/>
          </a:p>
        </p:txBody>
      </p:sp>
      <p:sp>
        <p:nvSpPr>
          <p:cNvPr id="3" name="TextBox 2"/>
          <p:cNvSpPr txBox="1"/>
          <p:nvPr/>
        </p:nvSpPr>
        <p:spPr>
          <a:xfrm>
            <a:off x="2518117" y="211015"/>
            <a:ext cx="2954215" cy="369332"/>
          </a:xfrm>
          <a:prstGeom prst="rect">
            <a:avLst/>
          </a:prstGeom>
          <a:noFill/>
        </p:spPr>
        <p:txBody>
          <a:bodyPr wrap="square" rtlCol="0">
            <a:spAutoFit/>
          </a:bodyPr>
          <a:lstStyle/>
          <a:p>
            <a:pPr algn="ctr"/>
            <a:r>
              <a:rPr lang="en-US" b="1" dirty="0">
                <a:solidFill>
                  <a:srgbClr val="FF0000"/>
                </a:solidFill>
                <a:latin typeface="Bookman Old Style" panose="02050604050505020204" pitchFamily="18" charset="0"/>
              </a:rPr>
              <a:t>Paper ID : 167</a:t>
            </a:r>
          </a:p>
        </p:txBody>
      </p:sp>
    </p:spTree>
    <p:extLst>
      <p:ext uri="{BB962C8B-B14F-4D97-AF65-F5344CB8AC3E}">
        <p14:creationId xmlns:p14="http://schemas.microsoft.com/office/powerpoint/2010/main" val="223550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454" y="320674"/>
            <a:ext cx="7886700" cy="1325563"/>
          </a:xfrm>
        </p:spPr>
        <p:txBody>
          <a:bodyPr/>
          <a:lstStyle/>
          <a:p>
            <a:r>
              <a:rPr lang="en-IN" b="1" dirty="0">
                <a:latin typeface="Bahnschrift SemiBold" panose="020B0502040204020203" pitchFamily="34" charset="0"/>
              </a:rPr>
              <a:t>De Authentication Attack: A Review</a:t>
            </a:r>
            <a:br>
              <a:rPr lang="en-IN" dirty="0">
                <a:latin typeface="Bahnschrift SemiBold" panose="020B0502040204020203" pitchFamily="34" charset="0"/>
              </a:rPr>
            </a:br>
            <a:endParaRPr lang="en-US" dirty="0"/>
          </a:p>
        </p:txBody>
      </p:sp>
      <p:sp>
        <p:nvSpPr>
          <p:cNvPr id="3" name="Content Placeholder 2"/>
          <p:cNvSpPr>
            <a:spLocks noGrp="1"/>
          </p:cNvSpPr>
          <p:nvPr>
            <p:ph idx="1"/>
          </p:nvPr>
        </p:nvSpPr>
        <p:spPr>
          <a:xfrm>
            <a:off x="628650" y="1554931"/>
            <a:ext cx="7886700" cy="4710114"/>
          </a:xfrm>
        </p:spPr>
        <p:txBody>
          <a:bodyPr>
            <a:normAutofit lnSpcReduction="10000"/>
          </a:bodyPr>
          <a:lstStyle/>
          <a:p>
            <a:r>
              <a:rPr lang="en-US" dirty="0"/>
              <a:t>Introduction</a:t>
            </a:r>
          </a:p>
          <a:p>
            <a:endParaRPr lang="en-US" dirty="0"/>
          </a:p>
          <a:p>
            <a:r>
              <a:rPr lang="en-US" dirty="0"/>
              <a:t>Motivation &amp; Objectives</a:t>
            </a:r>
          </a:p>
          <a:p>
            <a:endParaRPr lang="en-US" dirty="0"/>
          </a:p>
          <a:p>
            <a:r>
              <a:rPr lang="en-US" dirty="0"/>
              <a:t>Effects of hacking </a:t>
            </a:r>
          </a:p>
          <a:p>
            <a:endParaRPr lang="en-US" dirty="0"/>
          </a:p>
          <a:p>
            <a:r>
              <a:rPr lang="en-US" dirty="0"/>
              <a:t>Application of de-authentication attack</a:t>
            </a:r>
          </a:p>
          <a:p>
            <a:endParaRPr lang="en-US" dirty="0"/>
          </a:p>
          <a:p>
            <a:r>
              <a:rPr lang="en-US" dirty="0"/>
              <a:t>DE-Authentication attack in practice</a:t>
            </a:r>
          </a:p>
          <a:p>
            <a:endParaRPr lang="en-US" dirty="0"/>
          </a:p>
          <a:p>
            <a:r>
              <a:rPr lang="en-US" dirty="0"/>
              <a:t>Some research on global cyber security</a:t>
            </a:r>
          </a:p>
          <a:p>
            <a:endParaRPr lang="en-US" dirty="0"/>
          </a:p>
          <a:p>
            <a:r>
              <a:rPr lang="en-US" dirty="0"/>
              <a:t>Conclusion and future work</a:t>
            </a:r>
          </a:p>
        </p:txBody>
      </p:sp>
      <p:sp>
        <p:nvSpPr>
          <p:cNvPr id="4" name="Footer Placeholder 3"/>
          <p:cNvSpPr>
            <a:spLocks noGrp="1"/>
          </p:cNvSpPr>
          <p:nvPr>
            <p:ph type="ftr" sz="quarter" idx="11"/>
          </p:nvPr>
        </p:nvSpPr>
        <p:spPr/>
        <p:txBody>
          <a:bodyPr/>
          <a:lstStyle/>
          <a:p>
            <a:r>
              <a:rPr lang="en-US"/>
              <a:t>IEEE-iSSSC 2020, GIET UNIVERSITY, INDIA</a:t>
            </a:r>
          </a:p>
        </p:txBody>
      </p:sp>
      <p:sp>
        <p:nvSpPr>
          <p:cNvPr id="5" name="Slide Number Placeholder 4"/>
          <p:cNvSpPr>
            <a:spLocks noGrp="1"/>
          </p:cNvSpPr>
          <p:nvPr>
            <p:ph type="sldNum" sz="quarter" idx="12"/>
          </p:nvPr>
        </p:nvSpPr>
        <p:spPr/>
        <p:txBody>
          <a:bodyPr/>
          <a:lstStyle/>
          <a:p>
            <a:fld id="{BD693C65-89E3-4F0F-9359-DE8577B16EE2}" type="slidenum">
              <a:rPr lang="en-US" smtClean="0"/>
              <a:t>2</a:t>
            </a:fld>
            <a:endParaRPr lang="en-US"/>
          </a:p>
        </p:txBody>
      </p:sp>
      <p:sp>
        <p:nvSpPr>
          <p:cNvPr id="6" name="TextBox 5">
            <a:extLst>
              <a:ext uri="{FF2B5EF4-FFF2-40B4-BE49-F238E27FC236}">
                <a16:creationId xmlns:a16="http://schemas.microsoft.com/office/drawing/2014/main" id="{F43CC56A-49C5-4C6A-8E0F-5B08CA4E2B35}"/>
              </a:ext>
            </a:extLst>
          </p:cNvPr>
          <p:cNvSpPr txBox="1"/>
          <p:nvPr/>
        </p:nvSpPr>
        <p:spPr>
          <a:xfrm>
            <a:off x="4121458" y="983455"/>
            <a:ext cx="2336492" cy="523220"/>
          </a:xfrm>
          <a:prstGeom prst="rect">
            <a:avLst/>
          </a:prstGeom>
          <a:noFill/>
        </p:spPr>
        <p:txBody>
          <a:bodyPr wrap="square" rtlCol="0">
            <a:spAutoFit/>
          </a:bodyPr>
          <a:lstStyle/>
          <a:p>
            <a:r>
              <a:rPr lang="en-US" sz="2800" dirty="0"/>
              <a:t>outline</a:t>
            </a:r>
            <a:endParaRPr lang="en-IN" sz="2800" dirty="0"/>
          </a:p>
        </p:txBody>
      </p:sp>
    </p:spTree>
    <p:extLst>
      <p:ext uri="{BB962C8B-B14F-4D97-AF65-F5344CB8AC3E}">
        <p14:creationId xmlns:p14="http://schemas.microsoft.com/office/powerpoint/2010/main" val="269226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FAE3-DF63-4915-A267-646468AD6272}"/>
              </a:ext>
            </a:extLst>
          </p:cNvPr>
          <p:cNvSpPr>
            <a:spLocks noGrp="1"/>
          </p:cNvSpPr>
          <p:nvPr>
            <p:ph type="title"/>
          </p:nvPr>
        </p:nvSpPr>
        <p:spPr>
          <a:xfrm>
            <a:off x="701336" y="21430"/>
            <a:ext cx="7886700" cy="96043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B6569D1-1DC5-4B70-A4A5-00DBF332D87D}"/>
              </a:ext>
            </a:extLst>
          </p:cNvPr>
          <p:cNvSpPr>
            <a:spLocks noGrp="1"/>
          </p:cNvSpPr>
          <p:nvPr>
            <p:ph idx="1"/>
          </p:nvPr>
        </p:nvSpPr>
        <p:spPr>
          <a:xfrm>
            <a:off x="628650" y="801080"/>
            <a:ext cx="7886700" cy="2084672"/>
          </a:xfrm>
        </p:spPr>
        <p:txBody>
          <a:bodyPr/>
          <a:lstStyle/>
          <a:p>
            <a:r>
              <a:rPr lang="en-US" dirty="0"/>
              <a:t>Most of the work in today’s day to day life is done online. Myriad people these days have their private or sensitive data online. </a:t>
            </a:r>
          </a:p>
          <a:p>
            <a:r>
              <a:rPr lang="en-US" dirty="0"/>
              <a:t>Almost every companies and big domains have sensitive and confidential data, which are available online.</a:t>
            </a:r>
          </a:p>
          <a:p>
            <a:r>
              <a:rPr lang="en-US" dirty="0"/>
              <a:t>This approach of people depending so much on network and internet, it has given hackers a new boon. Three types:-                                          </a:t>
            </a:r>
          </a:p>
        </p:txBody>
      </p:sp>
      <p:sp>
        <p:nvSpPr>
          <p:cNvPr id="4" name="Footer Placeholder 3">
            <a:extLst>
              <a:ext uri="{FF2B5EF4-FFF2-40B4-BE49-F238E27FC236}">
                <a16:creationId xmlns:a16="http://schemas.microsoft.com/office/drawing/2014/main" id="{1E742EE1-9FAC-48CB-BA37-ED9660546319}"/>
              </a:ext>
            </a:extLst>
          </p:cNvPr>
          <p:cNvSpPr>
            <a:spLocks noGrp="1"/>
          </p:cNvSpPr>
          <p:nvPr>
            <p:ph type="ftr" sz="quarter" idx="11"/>
          </p:nvPr>
        </p:nvSpPr>
        <p:spPr/>
        <p:txBody>
          <a:bodyPr/>
          <a:lstStyle/>
          <a:p>
            <a:r>
              <a:rPr lang="en-US"/>
              <a:t>IEEE-iSSSC 2020, GIET UNIVERSITY, INDIA</a:t>
            </a:r>
          </a:p>
        </p:txBody>
      </p:sp>
      <p:sp>
        <p:nvSpPr>
          <p:cNvPr id="5" name="Slide Number Placeholder 4">
            <a:extLst>
              <a:ext uri="{FF2B5EF4-FFF2-40B4-BE49-F238E27FC236}">
                <a16:creationId xmlns:a16="http://schemas.microsoft.com/office/drawing/2014/main" id="{AB987431-25F1-4ECC-BB35-693E871D4867}"/>
              </a:ext>
            </a:extLst>
          </p:cNvPr>
          <p:cNvSpPr>
            <a:spLocks noGrp="1"/>
          </p:cNvSpPr>
          <p:nvPr>
            <p:ph type="sldNum" sz="quarter" idx="12"/>
          </p:nvPr>
        </p:nvSpPr>
        <p:spPr/>
        <p:txBody>
          <a:bodyPr/>
          <a:lstStyle/>
          <a:p>
            <a:fld id="{BD693C65-89E3-4F0F-9359-DE8577B16EE2}" type="slidenum">
              <a:rPr lang="en-US" smtClean="0"/>
              <a:t>3</a:t>
            </a:fld>
            <a:endParaRPr lang="en-US"/>
          </a:p>
        </p:txBody>
      </p:sp>
      <p:pic>
        <p:nvPicPr>
          <p:cNvPr id="11" name="Picture 10">
            <a:extLst>
              <a:ext uri="{FF2B5EF4-FFF2-40B4-BE49-F238E27FC236}">
                <a16:creationId xmlns:a16="http://schemas.microsoft.com/office/drawing/2014/main" id="{E50D7BE3-5D6C-48F1-A12C-591D2B39D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6" y="2885752"/>
            <a:ext cx="7814013" cy="3470599"/>
          </a:xfrm>
          <a:prstGeom prst="rect">
            <a:avLst/>
          </a:prstGeom>
        </p:spPr>
      </p:pic>
    </p:spTree>
    <p:extLst>
      <p:ext uri="{BB962C8B-B14F-4D97-AF65-F5344CB8AC3E}">
        <p14:creationId xmlns:p14="http://schemas.microsoft.com/office/powerpoint/2010/main" val="290530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1325563"/>
          </a:xfrm>
        </p:spPr>
        <p:txBody>
          <a:bodyPr/>
          <a:lstStyle/>
          <a:p>
            <a:r>
              <a:rPr lang="en-US" dirty="0"/>
              <a:t>Motivation and </a:t>
            </a:r>
            <a:r>
              <a:rPr lang="en-US" dirty="0" err="1"/>
              <a:t>Ojectives</a:t>
            </a:r>
            <a:endParaRPr lang="en-US" dirty="0"/>
          </a:p>
        </p:txBody>
      </p:sp>
      <p:sp>
        <p:nvSpPr>
          <p:cNvPr id="3" name="Content Placeholder 2"/>
          <p:cNvSpPr>
            <a:spLocks noGrp="1"/>
          </p:cNvSpPr>
          <p:nvPr>
            <p:ph idx="1"/>
          </p:nvPr>
        </p:nvSpPr>
        <p:spPr>
          <a:xfrm>
            <a:off x="328474" y="1462087"/>
            <a:ext cx="8186876" cy="4623371"/>
          </a:xfrm>
        </p:spPr>
        <p:txBody>
          <a:bodyPr>
            <a:normAutofit/>
          </a:bodyPr>
          <a:lstStyle/>
          <a:p>
            <a:pPr marL="0" indent="0">
              <a:buNone/>
            </a:pPr>
            <a:r>
              <a:rPr lang="en-US" sz="2200" dirty="0"/>
              <a:t>Motivation</a:t>
            </a:r>
          </a:p>
          <a:p>
            <a:pPr marL="0" indent="0">
              <a:buNone/>
            </a:pPr>
            <a:r>
              <a:rPr lang="en-US" sz="2200" dirty="0"/>
              <a:t>This is the prime reason to write this paper to tell about the loss incurred due to de authentication and ethical hacking by these giant’s firms and also tell about importance of ethical hacking and ethical hackers in such a world where no data is safe.</a:t>
            </a:r>
            <a:endParaRPr lang="en-IN" sz="2200" dirty="0"/>
          </a:p>
          <a:p>
            <a:pPr marL="0" indent="0">
              <a:buNone/>
            </a:pPr>
            <a:endParaRPr lang="en-US" sz="2200" dirty="0"/>
          </a:p>
          <a:p>
            <a:pPr marL="0" indent="0">
              <a:buNone/>
            </a:pPr>
            <a:r>
              <a:rPr lang="en-US" sz="2200" dirty="0"/>
              <a:t>Objectives</a:t>
            </a:r>
          </a:p>
          <a:p>
            <a:pPr marL="0" indent="0">
              <a:buNone/>
            </a:pPr>
            <a:r>
              <a:rPr lang="en-US" sz="2200" dirty="0"/>
              <a:t>This paper aims to spread awareness about ethical hacking and how it affects people. In recent years’ technology has proved to be a boon with some bane’s too. We can’t rely too much on security as we come to know through this paper that security can be compromised easily. This paper shows how much security breaches occur throughout different devices and also through different types of organizations.</a:t>
            </a:r>
            <a:endParaRPr lang="en-IN" sz="2200" dirty="0"/>
          </a:p>
          <a:p>
            <a:pPr marL="0" indent="0">
              <a:buNone/>
            </a:pPr>
            <a:endParaRPr lang="en-US" dirty="0"/>
          </a:p>
        </p:txBody>
      </p:sp>
      <p:sp>
        <p:nvSpPr>
          <p:cNvPr id="4" name="Footer Placeholder 3"/>
          <p:cNvSpPr>
            <a:spLocks noGrp="1"/>
          </p:cNvSpPr>
          <p:nvPr>
            <p:ph type="ftr" sz="quarter" idx="11"/>
          </p:nvPr>
        </p:nvSpPr>
        <p:spPr/>
        <p:txBody>
          <a:bodyPr/>
          <a:lstStyle/>
          <a:p>
            <a:r>
              <a:rPr lang="en-US"/>
              <a:t>IEEE-iSSSC 2020, GIET UNIVERSITY, INDIA</a:t>
            </a:r>
          </a:p>
        </p:txBody>
      </p:sp>
      <p:sp>
        <p:nvSpPr>
          <p:cNvPr id="5" name="Slide Number Placeholder 4"/>
          <p:cNvSpPr>
            <a:spLocks noGrp="1"/>
          </p:cNvSpPr>
          <p:nvPr>
            <p:ph type="sldNum" sz="quarter" idx="12"/>
          </p:nvPr>
        </p:nvSpPr>
        <p:spPr/>
        <p:txBody>
          <a:bodyPr/>
          <a:lstStyle/>
          <a:p>
            <a:fld id="{BD693C65-89E3-4F0F-9359-DE8577B16EE2}" type="slidenum">
              <a:rPr lang="en-US" smtClean="0"/>
              <a:t>4</a:t>
            </a:fld>
            <a:endParaRPr lang="en-US"/>
          </a:p>
        </p:txBody>
      </p:sp>
    </p:spTree>
    <p:extLst>
      <p:ext uri="{BB962C8B-B14F-4D97-AF65-F5344CB8AC3E}">
        <p14:creationId xmlns:p14="http://schemas.microsoft.com/office/powerpoint/2010/main" val="283662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367" y="25549"/>
            <a:ext cx="7886700" cy="839357"/>
          </a:xfrm>
        </p:spPr>
        <p:txBody>
          <a:bodyPr/>
          <a:lstStyle/>
          <a:p>
            <a:r>
              <a:rPr lang="en-US" dirty="0"/>
              <a:t>Effects of Hacking</a:t>
            </a:r>
          </a:p>
        </p:txBody>
      </p:sp>
      <p:sp>
        <p:nvSpPr>
          <p:cNvPr id="3" name="Content Placeholder 2"/>
          <p:cNvSpPr>
            <a:spLocks noGrp="1"/>
          </p:cNvSpPr>
          <p:nvPr>
            <p:ph idx="1"/>
          </p:nvPr>
        </p:nvSpPr>
        <p:spPr>
          <a:xfrm>
            <a:off x="456367" y="1643062"/>
            <a:ext cx="8231266" cy="4895851"/>
          </a:xfrm>
        </p:spPr>
        <p:txBody>
          <a:bodyPr>
            <a:normAutofit/>
          </a:bodyPr>
          <a:lstStyle/>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IEEE-iSSSC 2020, GIET UNIVERSITY, INDIA</a:t>
            </a:r>
          </a:p>
        </p:txBody>
      </p:sp>
      <p:sp>
        <p:nvSpPr>
          <p:cNvPr id="5" name="Slide Number Placeholder 4"/>
          <p:cNvSpPr>
            <a:spLocks noGrp="1"/>
          </p:cNvSpPr>
          <p:nvPr>
            <p:ph type="sldNum" sz="quarter" idx="12"/>
          </p:nvPr>
        </p:nvSpPr>
        <p:spPr/>
        <p:txBody>
          <a:bodyPr/>
          <a:lstStyle/>
          <a:p>
            <a:fld id="{BD693C65-89E3-4F0F-9359-DE8577B16EE2}" type="slidenum">
              <a:rPr lang="en-US" smtClean="0"/>
              <a:t>5</a:t>
            </a:fld>
            <a:endParaRPr lang="en-US" dirty="0"/>
          </a:p>
        </p:txBody>
      </p:sp>
      <p:sp>
        <p:nvSpPr>
          <p:cNvPr id="6" name="TextBox 5">
            <a:extLst>
              <a:ext uri="{FF2B5EF4-FFF2-40B4-BE49-F238E27FC236}">
                <a16:creationId xmlns:a16="http://schemas.microsoft.com/office/drawing/2014/main" id="{2A3FCEDE-35BF-49BD-9762-811C694B3EF4}"/>
              </a:ext>
            </a:extLst>
          </p:cNvPr>
          <p:cNvSpPr txBox="1"/>
          <p:nvPr/>
        </p:nvSpPr>
        <p:spPr>
          <a:xfrm>
            <a:off x="456367" y="679812"/>
            <a:ext cx="7886700" cy="369332"/>
          </a:xfrm>
          <a:prstGeom prst="rect">
            <a:avLst/>
          </a:prstGeom>
          <a:noFill/>
        </p:spPr>
        <p:txBody>
          <a:bodyPr wrap="square" rtlCol="0">
            <a:spAutoFit/>
          </a:bodyPr>
          <a:lstStyle/>
          <a:p>
            <a:r>
              <a:rPr lang="en-US" dirty="0"/>
              <a:t>Top cyberattacks which ruined many companies</a:t>
            </a:r>
            <a:endParaRPr lang="en-IN" dirty="0"/>
          </a:p>
        </p:txBody>
      </p:sp>
      <p:pic>
        <p:nvPicPr>
          <p:cNvPr id="10" name="Picture 9">
            <a:extLst>
              <a:ext uri="{FF2B5EF4-FFF2-40B4-BE49-F238E27FC236}">
                <a16:creationId xmlns:a16="http://schemas.microsoft.com/office/drawing/2014/main" id="{81289037-871D-429E-87C8-657F0D717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254" y="2322479"/>
            <a:ext cx="2061285" cy="11070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9D1446F8-3C28-42E7-966E-290EB3ADE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234" y="1194545"/>
            <a:ext cx="2061286" cy="11070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ECD9510-7BFE-4582-A242-AD8423356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215" y="2320702"/>
            <a:ext cx="2231627" cy="11070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F555C051-4A62-4D4D-91F0-0D01C63DD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8689" y="5349592"/>
            <a:ext cx="2231626" cy="11070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id="{312ED2F8-B84D-4509-85CF-DBF49871DE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84" y="5367089"/>
            <a:ext cx="2155533" cy="11070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93271AEE-E099-49E7-A5FD-4F6F432741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0391" y="3803126"/>
            <a:ext cx="1516972" cy="164182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26" name="Arrow: Left 25">
            <a:extLst>
              <a:ext uri="{FF2B5EF4-FFF2-40B4-BE49-F238E27FC236}">
                <a16:creationId xmlns:a16="http://schemas.microsoft.com/office/drawing/2014/main" id="{8428A73B-EB80-49B7-AF88-43A3A7E24B29}"/>
              </a:ext>
            </a:extLst>
          </p:cNvPr>
          <p:cNvSpPr/>
          <p:nvPr/>
        </p:nvSpPr>
        <p:spPr>
          <a:xfrm rot="1699052">
            <a:off x="2045876" y="3224215"/>
            <a:ext cx="1853281" cy="7728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971E7AE4-74C0-42EC-91B5-04F5611DE43A}"/>
              </a:ext>
            </a:extLst>
          </p:cNvPr>
          <p:cNvSpPr/>
          <p:nvPr/>
        </p:nvSpPr>
        <p:spPr>
          <a:xfrm rot="20041705">
            <a:off x="2130332" y="4958390"/>
            <a:ext cx="1641174" cy="7516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C7F192B0-579C-4C76-99D8-7DDCE64DD0B9}"/>
              </a:ext>
            </a:extLst>
          </p:cNvPr>
          <p:cNvSpPr/>
          <p:nvPr/>
        </p:nvSpPr>
        <p:spPr>
          <a:xfrm rot="5400000">
            <a:off x="3791872" y="2628612"/>
            <a:ext cx="1374009" cy="7617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Left 28">
            <a:extLst>
              <a:ext uri="{FF2B5EF4-FFF2-40B4-BE49-F238E27FC236}">
                <a16:creationId xmlns:a16="http://schemas.microsoft.com/office/drawing/2014/main" id="{803930A7-0626-492E-8FB8-32BF61D35583}"/>
              </a:ext>
            </a:extLst>
          </p:cNvPr>
          <p:cNvSpPr/>
          <p:nvPr/>
        </p:nvSpPr>
        <p:spPr>
          <a:xfrm rot="9187887">
            <a:off x="5177166" y="3424413"/>
            <a:ext cx="1989721" cy="7653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Left 29">
            <a:extLst>
              <a:ext uri="{FF2B5EF4-FFF2-40B4-BE49-F238E27FC236}">
                <a16:creationId xmlns:a16="http://schemas.microsoft.com/office/drawing/2014/main" id="{3E32E5D0-D345-4ACB-807D-1CA4DF94AE9B}"/>
              </a:ext>
            </a:extLst>
          </p:cNvPr>
          <p:cNvSpPr/>
          <p:nvPr/>
        </p:nvSpPr>
        <p:spPr>
          <a:xfrm rot="11972168">
            <a:off x="5219155" y="4916199"/>
            <a:ext cx="1781330" cy="7898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273F64C0-C531-4696-8CCD-8CFDD98369BA}"/>
              </a:ext>
            </a:extLst>
          </p:cNvPr>
          <p:cNvSpPr txBox="1"/>
          <p:nvPr/>
        </p:nvSpPr>
        <p:spPr>
          <a:xfrm rot="1709309">
            <a:off x="2079680" y="3432298"/>
            <a:ext cx="2029940" cy="461665"/>
          </a:xfrm>
          <a:prstGeom prst="rect">
            <a:avLst/>
          </a:prstGeom>
          <a:noFill/>
        </p:spPr>
        <p:txBody>
          <a:bodyPr wrap="square" rtlCol="0">
            <a:spAutoFit/>
          </a:bodyPr>
          <a:lstStyle/>
          <a:p>
            <a:r>
              <a:rPr lang="en-US" sz="1200" dirty="0"/>
              <a:t>77mil User data and banking information compromised</a:t>
            </a:r>
            <a:endParaRPr lang="en-IN" sz="1200" dirty="0"/>
          </a:p>
        </p:txBody>
      </p:sp>
      <p:sp>
        <p:nvSpPr>
          <p:cNvPr id="32" name="TextBox 31">
            <a:extLst>
              <a:ext uri="{FF2B5EF4-FFF2-40B4-BE49-F238E27FC236}">
                <a16:creationId xmlns:a16="http://schemas.microsoft.com/office/drawing/2014/main" id="{3340484C-804E-412C-9EC5-9BDF0DB74C75}"/>
              </a:ext>
            </a:extLst>
          </p:cNvPr>
          <p:cNvSpPr txBox="1"/>
          <p:nvPr/>
        </p:nvSpPr>
        <p:spPr>
          <a:xfrm>
            <a:off x="3969288" y="2810033"/>
            <a:ext cx="1179836" cy="830997"/>
          </a:xfrm>
          <a:prstGeom prst="rect">
            <a:avLst/>
          </a:prstGeom>
          <a:noFill/>
        </p:spPr>
        <p:txBody>
          <a:bodyPr wrap="square" rtlCol="0">
            <a:spAutoFit/>
          </a:bodyPr>
          <a:lstStyle/>
          <a:p>
            <a:r>
              <a:rPr lang="en-US" sz="1200" dirty="0"/>
              <a:t>2.9mil accounts stolen leading to loss of all personal data</a:t>
            </a:r>
            <a:endParaRPr lang="en-IN" sz="1200" dirty="0"/>
          </a:p>
        </p:txBody>
      </p:sp>
      <p:sp>
        <p:nvSpPr>
          <p:cNvPr id="33" name="TextBox 32">
            <a:extLst>
              <a:ext uri="{FF2B5EF4-FFF2-40B4-BE49-F238E27FC236}">
                <a16:creationId xmlns:a16="http://schemas.microsoft.com/office/drawing/2014/main" id="{AA3F2854-8CC8-4DA5-B5E2-6498907C51B0}"/>
              </a:ext>
            </a:extLst>
          </p:cNvPr>
          <p:cNvSpPr txBox="1"/>
          <p:nvPr/>
        </p:nvSpPr>
        <p:spPr>
          <a:xfrm rot="19983395">
            <a:off x="5194449" y="3595930"/>
            <a:ext cx="1862889" cy="646331"/>
          </a:xfrm>
          <a:prstGeom prst="rect">
            <a:avLst/>
          </a:prstGeom>
          <a:noFill/>
        </p:spPr>
        <p:txBody>
          <a:bodyPr wrap="square" rtlCol="0">
            <a:spAutoFit/>
          </a:bodyPr>
          <a:lstStyle/>
          <a:p>
            <a:r>
              <a:rPr lang="en-US" sz="1200" dirty="0"/>
              <a:t>110mil customers lost their personal data leading to $18mil loss.</a:t>
            </a:r>
            <a:endParaRPr lang="en-IN" sz="1200" dirty="0"/>
          </a:p>
        </p:txBody>
      </p:sp>
      <p:sp>
        <p:nvSpPr>
          <p:cNvPr id="34" name="TextBox 33">
            <a:extLst>
              <a:ext uri="{FF2B5EF4-FFF2-40B4-BE49-F238E27FC236}">
                <a16:creationId xmlns:a16="http://schemas.microsoft.com/office/drawing/2014/main" id="{C61BC7C3-1CEF-43BA-957A-132EE00D9C98}"/>
              </a:ext>
            </a:extLst>
          </p:cNvPr>
          <p:cNvSpPr txBox="1"/>
          <p:nvPr/>
        </p:nvSpPr>
        <p:spPr>
          <a:xfrm rot="1122497">
            <a:off x="5136437" y="5087376"/>
            <a:ext cx="1862889" cy="461665"/>
          </a:xfrm>
          <a:prstGeom prst="rect">
            <a:avLst/>
          </a:prstGeom>
          <a:noFill/>
        </p:spPr>
        <p:txBody>
          <a:bodyPr wrap="square" rtlCol="0">
            <a:spAutoFit/>
          </a:bodyPr>
          <a:lstStyle/>
          <a:p>
            <a:r>
              <a:rPr lang="en-US" sz="1200" dirty="0"/>
              <a:t>1.2bil login and passwords Hacked.</a:t>
            </a:r>
            <a:endParaRPr lang="en-IN" sz="1200" dirty="0"/>
          </a:p>
        </p:txBody>
      </p:sp>
      <p:sp>
        <p:nvSpPr>
          <p:cNvPr id="35" name="TextBox 34">
            <a:extLst>
              <a:ext uri="{FF2B5EF4-FFF2-40B4-BE49-F238E27FC236}">
                <a16:creationId xmlns:a16="http://schemas.microsoft.com/office/drawing/2014/main" id="{B9DACE15-D504-4D23-ADB6-4F2EADDB8F01}"/>
              </a:ext>
            </a:extLst>
          </p:cNvPr>
          <p:cNvSpPr txBox="1"/>
          <p:nvPr/>
        </p:nvSpPr>
        <p:spPr>
          <a:xfrm rot="19983395">
            <a:off x="2393378" y="4892352"/>
            <a:ext cx="1862889" cy="461665"/>
          </a:xfrm>
          <a:prstGeom prst="rect">
            <a:avLst/>
          </a:prstGeom>
          <a:noFill/>
        </p:spPr>
        <p:txBody>
          <a:bodyPr wrap="square" rtlCol="0">
            <a:spAutoFit/>
          </a:bodyPr>
          <a:lstStyle/>
          <a:p>
            <a:r>
              <a:rPr lang="en-US" sz="1200" dirty="0"/>
              <a:t>3bil user accounts information leaked</a:t>
            </a:r>
            <a:endParaRPr lang="en-IN" sz="1200" dirty="0"/>
          </a:p>
        </p:txBody>
      </p:sp>
    </p:spTree>
    <p:extLst>
      <p:ext uri="{BB962C8B-B14F-4D97-AF65-F5344CB8AC3E}">
        <p14:creationId xmlns:p14="http://schemas.microsoft.com/office/powerpoint/2010/main" val="310082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A6B745-C636-4A95-94D0-E1E6CA92BAF9}"/>
              </a:ext>
            </a:extLst>
          </p:cNvPr>
          <p:cNvSpPr>
            <a:spLocks noGrp="1"/>
          </p:cNvSpPr>
          <p:nvPr>
            <p:ph type="ftr" sz="quarter" idx="11"/>
          </p:nvPr>
        </p:nvSpPr>
        <p:spPr/>
        <p:txBody>
          <a:bodyPr/>
          <a:lstStyle/>
          <a:p>
            <a:r>
              <a:rPr lang="en-US"/>
              <a:t>IEEE-iSSSC 2020, GIET UNIVERSITY, INDIA</a:t>
            </a:r>
          </a:p>
        </p:txBody>
      </p:sp>
      <p:sp>
        <p:nvSpPr>
          <p:cNvPr id="5" name="Slide Number Placeholder 4">
            <a:extLst>
              <a:ext uri="{FF2B5EF4-FFF2-40B4-BE49-F238E27FC236}">
                <a16:creationId xmlns:a16="http://schemas.microsoft.com/office/drawing/2014/main" id="{21FE998E-817D-4330-AA8F-4C9145BEC8FF}"/>
              </a:ext>
            </a:extLst>
          </p:cNvPr>
          <p:cNvSpPr>
            <a:spLocks noGrp="1"/>
          </p:cNvSpPr>
          <p:nvPr>
            <p:ph type="sldNum" sz="quarter" idx="12"/>
          </p:nvPr>
        </p:nvSpPr>
        <p:spPr/>
        <p:txBody>
          <a:bodyPr/>
          <a:lstStyle/>
          <a:p>
            <a:fld id="{BD693C65-89E3-4F0F-9359-DE8577B16EE2}" type="slidenum">
              <a:rPr lang="en-US" smtClean="0"/>
              <a:t>6</a:t>
            </a:fld>
            <a:endParaRPr lang="en-US"/>
          </a:p>
        </p:txBody>
      </p:sp>
      <p:sp>
        <p:nvSpPr>
          <p:cNvPr id="12" name="TextBox 11">
            <a:extLst>
              <a:ext uri="{FF2B5EF4-FFF2-40B4-BE49-F238E27FC236}">
                <a16:creationId xmlns:a16="http://schemas.microsoft.com/office/drawing/2014/main" id="{C9A3482B-F3DF-457D-8074-FBD8F94C2FA2}"/>
              </a:ext>
            </a:extLst>
          </p:cNvPr>
          <p:cNvSpPr txBox="1"/>
          <p:nvPr/>
        </p:nvSpPr>
        <p:spPr>
          <a:xfrm>
            <a:off x="1092404" y="136524"/>
            <a:ext cx="5849934" cy="523220"/>
          </a:xfrm>
          <a:prstGeom prst="rect">
            <a:avLst/>
          </a:prstGeom>
          <a:noFill/>
        </p:spPr>
        <p:txBody>
          <a:bodyPr wrap="square" rtlCol="0">
            <a:spAutoFit/>
          </a:bodyPr>
          <a:lstStyle/>
          <a:p>
            <a:r>
              <a:rPr lang="en-US" sz="2800" dirty="0">
                <a:latin typeface="+mj-lt"/>
              </a:rPr>
              <a:t>Explaining one of the attacks in brief</a:t>
            </a:r>
            <a:endParaRPr lang="en-IN" sz="2800" dirty="0">
              <a:latin typeface="+mj-lt"/>
            </a:endParaRPr>
          </a:p>
        </p:txBody>
      </p:sp>
      <p:pic>
        <p:nvPicPr>
          <p:cNvPr id="14" name="Picture 13">
            <a:extLst>
              <a:ext uri="{FF2B5EF4-FFF2-40B4-BE49-F238E27FC236}">
                <a16:creationId xmlns:a16="http://schemas.microsoft.com/office/drawing/2014/main" id="{5BC845FC-7203-47CA-BBB3-135D069C4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717951"/>
            <a:ext cx="8187046" cy="5637137"/>
          </a:xfrm>
          <a:prstGeom prst="rect">
            <a:avLst/>
          </a:prstGeom>
        </p:spPr>
      </p:pic>
    </p:spTree>
    <p:extLst>
      <p:ext uri="{BB962C8B-B14F-4D97-AF65-F5344CB8AC3E}">
        <p14:creationId xmlns:p14="http://schemas.microsoft.com/office/powerpoint/2010/main" val="3914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B56C-6B06-4B62-8C41-6FFED52061C1}"/>
              </a:ext>
            </a:extLst>
          </p:cNvPr>
          <p:cNvSpPr>
            <a:spLocks noGrp="1"/>
          </p:cNvSpPr>
          <p:nvPr>
            <p:ph type="title"/>
          </p:nvPr>
        </p:nvSpPr>
        <p:spPr>
          <a:xfrm>
            <a:off x="628650" y="136525"/>
            <a:ext cx="7886700" cy="786754"/>
          </a:xfrm>
        </p:spPr>
        <p:txBody>
          <a:bodyPr/>
          <a:lstStyle/>
          <a:p>
            <a:r>
              <a:rPr lang="en-US" dirty="0"/>
              <a:t>Application of de-authentication attack</a:t>
            </a:r>
            <a:endParaRPr lang="en-IN" dirty="0"/>
          </a:p>
        </p:txBody>
      </p:sp>
      <p:sp>
        <p:nvSpPr>
          <p:cNvPr id="3" name="Content Placeholder 2">
            <a:extLst>
              <a:ext uri="{FF2B5EF4-FFF2-40B4-BE49-F238E27FC236}">
                <a16:creationId xmlns:a16="http://schemas.microsoft.com/office/drawing/2014/main" id="{5A85F15D-D121-424F-8FB6-FFDEF381B8F7}"/>
              </a:ext>
            </a:extLst>
          </p:cNvPr>
          <p:cNvSpPr>
            <a:spLocks noGrp="1"/>
          </p:cNvSpPr>
          <p:nvPr>
            <p:ph idx="1"/>
          </p:nvPr>
        </p:nvSpPr>
        <p:spPr>
          <a:xfrm>
            <a:off x="388953" y="1408220"/>
            <a:ext cx="2840855" cy="4634814"/>
          </a:xfrm>
        </p:spPr>
        <p:txBody>
          <a:bodyPr/>
          <a:lstStyle/>
          <a:p>
            <a:pPr marL="0" indent="0">
              <a:buNone/>
            </a:pPr>
            <a:r>
              <a:rPr lang="en-US" sz="3200" i="1" dirty="0"/>
              <a:t>1. Evil twin access points </a:t>
            </a:r>
            <a:endParaRPr lang="en-IN" sz="3200" dirty="0"/>
          </a:p>
          <a:p>
            <a:pPr marL="0" indent="0">
              <a:buNone/>
            </a:pPr>
            <a:r>
              <a:rPr lang="en-US" dirty="0"/>
              <a:t>De-authentication attacks are mainly used to disconnect the client from the main access point, so that to force them to connect to an evil twin access point. By this way the hackers can capture the packets transferred between the client and the access point</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539D1C3-9270-46D8-A761-FC6251D83766}"/>
              </a:ext>
            </a:extLst>
          </p:cNvPr>
          <p:cNvSpPr>
            <a:spLocks noGrp="1"/>
          </p:cNvSpPr>
          <p:nvPr>
            <p:ph type="ftr" sz="quarter" idx="11"/>
          </p:nvPr>
        </p:nvSpPr>
        <p:spPr/>
        <p:txBody>
          <a:bodyPr/>
          <a:lstStyle/>
          <a:p>
            <a:r>
              <a:rPr lang="en-US"/>
              <a:t>IEEE-iSSSC 2020, GIET UNIVERSITY, INDIA</a:t>
            </a:r>
          </a:p>
        </p:txBody>
      </p:sp>
      <p:sp>
        <p:nvSpPr>
          <p:cNvPr id="5" name="Slide Number Placeholder 4">
            <a:extLst>
              <a:ext uri="{FF2B5EF4-FFF2-40B4-BE49-F238E27FC236}">
                <a16:creationId xmlns:a16="http://schemas.microsoft.com/office/drawing/2014/main" id="{A863E566-EB93-422A-995F-0DD9D7AA6AC3}"/>
              </a:ext>
            </a:extLst>
          </p:cNvPr>
          <p:cNvSpPr>
            <a:spLocks noGrp="1"/>
          </p:cNvSpPr>
          <p:nvPr>
            <p:ph type="sldNum" sz="quarter" idx="12"/>
          </p:nvPr>
        </p:nvSpPr>
        <p:spPr/>
        <p:txBody>
          <a:bodyPr/>
          <a:lstStyle/>
          <a:p>
            <a:fld id="{BD693C65-89E3-4F0F-9359-DE8577B16EE2}" type="slidenum">
              <a:rPr lang="en-US" smtClean="0"/>
              <a:t>7</a:t>
            </a:fld>
            <a:endParaRPr lang="en-US"/>
          </a:p>
        </p:txBody>
      </p:sp>
      <p:pic>
        <p:nvPicPr>
          <p:cNvPr id="9" name="Picture 8">
            <a:extLst>
              <a:ext uri="{FF2B5EF4-FFF2-40B4-BE49-F238E27FC236}">
                <a16:creationId xmlns:a16="http://schemas.microsoft.com/office/drawing/2014/main" id="{BBAC3F84-9D8B-452E-A1E2-22BFFB007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255" y="1549913"/>
            <a:ext cx="5060792" cy="4179803"/>
          </a:xfrm>
          <a:prstGeom prst="rect">
            <a:avLst/>
          </a:prstGeom>
        </p:spPr>
      </p:pic>
    </p:spTree>
    <p:extLst>
      <p:ext uri="{BB962C8B-B14F-4D97-AF65-F5344CB8AC3E}">
        <p14:creationId xmlns:p14="http://schemas.microsoft.com/office/powerpoint/2010/main" val="135385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8B19D8-1F68-468E-A1CB-00F848BBC95A}"/>
              </a:ext>
            </a:extLst>
          </p:cNvPr>
          <p:cNvSpPr>
            <a:spLocks noGrp="1"/>
          </p:cNvSpPr>
          <p:nvPr>
            <p:ph type="ftr" sz="quarter" idx="11"/>
          </p:nvPr>
        </p:nvSpPr>
        <p:spPr/>
        <p:txBody>
          <a:bodyPr/>
          <a:lstStyle/>
          <a:p>
            <a:r>
              <a:rPr lang="en-US"/>
              <a:t>IEEE-iSSSC 2020, GIET UNIVERSITY, INDIA</a:t>
            </a:r>
          </a:p>
        </p:txBody>
      </p:sp>
      <p:sp>
        <p:nvSpPr>
          <p:cNvPr id="5" name="Slide Number Placeholder 4">
            <a:extLst>
              <a:ext uri="{FF2B5EF4-FFF2-40B4-BE49-F238E27FC236}">
                <a16:creationId xmlns:a16="http://schemas.microsoft.com/office/drawing/2014/main" id="{102974D7-102F-409F-9037-DDB95902D4FE}"/>
              </a:ext>
            </a:extLst>
          </p:cNvPr>
          <p:cNvSpPr>
            <a:spLocks noGrp="1"/>
          </p:cNvSpPr>
          <p:nvPr>
            <p:ph type="sldNum" sz="quarter" idx="12"/>
          </p:nvPr>
        </p:nvSpPr>
        <p:spPr/>
        <p:txBody>
          <a:bodyPr/>
          <a:lstStyle/>
          <a:p>
            <a:fld id="{BD693C65-89E3-4F0F-9359-DE8577B16EE2}" type="slidenum">
              <a:rPr lang="en-US" smtClean="0"/>
              <a:t>8</a:t>
            </a:fld>
            <a:endParaRPr lang="en-US"/>
          </a:p>
        </p:txBody>
      </p:sp>
      <p:sp>
        <p:nvSpPr>
          <p:cNvPr id="6" name="TextBox 5">
            <a:extLst>
              <a:ext uri="{FF2B5EF4-FFF2-40B4-BE49-F238E27FC236}">
                <a16:creationId xmlns:a16="http://schemas.microsoft.com/office/drawing/2014/main" id="{70D93ECE-AA53-4534-A359-B16D144EFCE6}"/>
              </a:ext>
            </a:extLst>
          </p:cNvPr>
          <p:cNvSpPr txBox="1"/>
          <p:nvPr/>
        </p:nvSpPr>
        <p:spPr>
          <a:xfrm>
            <a:off x="674704" y="1020932"/>
            <a:ext cx="2478534" cy="3847207"/>
          </a:xfrm>
          <a:prstGeom prst="rect">
            <a:avLst/>
          </a:prstGeom>
          <a:noFill/>
        </p:spPr>
        <p:txBody>
          <a:bodyPr wrap="square" rtlCol="0">
            <a:spAutoFit/>
          </a:bodyPr>
          <a:lstStyle/>
          <a:p>
            <a:r>
              <a:rPr lang="en-US" sz="3200" i="1" dirty="0"/>
              <a:t>2. Password attacks</a:t>
            </a:r>
            <a:endParaRPr lang="en-IN" sz="3200" dirty="0"/>
          </a:p>
          <a:p>
            <a:r>
              <a:rPr lang="en-US" dirty="0"/>
              <a:t>To initialize a brute force or dictionary attack on a client connected to an Wi-Fi with WPA or WPA2 enabled, a hacker has to capture a WPA 4 way handshake. The user can be forced to connect again and provide a 4-way handshake.</a:t>
            </a:r>
            <a:endParaRPr lang="en-IN" dirty="0"/>
          </a:p>
        </p:txBody>
      </p:sp>
      <p:pic>
        <p:nvPicPr>
          <p:cNvPr id="8" name="Picture 7">
            <a:extLst>
              <a:ext uri="{FF2B5EF4-FFF2-40B4-BE49-F238E27FC236}">
                <a16:creationId xmlns:a16="http://schemas.microsoft.com/office/drawing/2014/main" id="{0904CC6B-2B09-4DA9-AA2C-C176AAE83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835" y="235550"/>
            <a:ext cx="3604334" cy="5836257"/>
          </a:xfrm>
          <a:prstGeom prst="rect">
            <a:avLst/>
          </a:prstGeom>
        </p:spPr>
      </p:pic>
    </p:spTree>
    <p:extLst>
      <p:ext uri="{BB962C8B-B14F-4D97-AF65-F5344CB8AC3E}">
        <p14:creationId xmlns:p14="http://schemas.microsoft.com/office/powerpoint/2010/main" val="1945114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1535</TotalTime>
  <Words>470</Words>
  <Application>Microsoft Office PowerPoint</Application>
  <PresentationFormat>On-screen Show (4:3)</PresentationFormat>
  <Paragraphs>61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 SemiBold</vt:lpstr>
      <vt:lpstr>Bookman Old Style</vt:lpstr>
      <vt:lpstr>Calibri</vt:lpstr>
      <vt:lpstr>Calibri Light</vt:lpstr>
      <vt:lpstr>Office Theme</vt:lpstr>
      <vt:lpstr>PowerPoint Presentation</vt:lpstr>
      <vt:lpstr>De Authentication Attack: A Review </vt:lpstr>
      <vt:lpstr>Introduction</vt:lpstr>
      <vt:lpstr>Motivation and Ojectives</vt:lpstr>
      <vt:lpstr>Effects of Hacking</vt:lpstr>
      <vt:lpstr>PowerPoint Presentation</vt:lpstr>
      <vt:lpstr>Application of de-authentication attack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srikant</dc:creator>
  <cp:lastModifiedBy>tushar rakhra</cp:lastModifiedBy>
  <cp:revision>21</cp:revision>
  <dcterms:created xsi:type="dcterms:W3CDTF">2020-12-08T03:54:18Z</dcterms:created>
  <dcterms:modified xsi:type="dcterms:W3CDTF">2020-12-15T12:15:16Z</dcterms:modified>
</cp:coreProperties>
</file>