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1" r:id="rId4"/>
    <p:sldId id="264" r:id="rId5"/>
    <p:sldId id="262" r:id="rId6"/>
    <p:sldId id="258" r:id="rId7"/>
    <p:sldId id="268" r:id="rId8"/>
    <p:sldId id="263" r:id="rId9"/>
    <p:sldId id="265" r:id="rId10"/>
    <p:sldId id="266" r:id="rId11"/>
    <p:sldId id="267" r:id="rId12"/>
    <p:sldId id="269" r:id="rId13"/>
    <p:sldId id="257" r:id="rId14"/>
    <p:sldId id="270" r:id="rId15"/>
    <p:sldId id="273" r:id="rId16"/>
    <p:sldId id="275" r:id="rId17"/>
    <p:sldId id="278" r:id="rId18"/>
    <p:sldId id="276" r:id="rId19"/>
    <p:sldId id="277" r:id="rId20"/>
    <p:sldId id="274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21FBC-27CA-4FC4-BD53-D73B440902A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6D7-33F8-416A-AF13-15B358F1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0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FD19-1155-4023-95F4-898C5C37C591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8CE74-A28D-4E1B-B98F-527ABF62A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B4A4-0458-4EB5-A753-033304592218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91F3-C937-4DD7-B0AC-AE4D01EC01EC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8311-7857-40EE-BC62-D5C5CDA58859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B29B-006B-4666-AB73-A5EBF0DDDE4F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69DD-20FB-41ED-B08D-FEC38325B219}" type="datetime1">
              <a:rPr lang="en-US" smtClean="0"/>
              <a:t>26-Oct-18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C4D-CB88-4C32-9ED9-47D5146153EF}" type="datetime1">
              <a:rPr lang="en-US" smtClean="0"/>
              <a:t>26-Oct-18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4412-37A0-4CE5-A796-62F24B37A599}" type="datetime1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527B-7E8A-4CF5-B992-8330CAE54D4C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7DAC-043C-4E87-99E4-61494D297F8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85CB-BD22-4D7E-A8AB-F8D541F26FD0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29F6-F456-452A-AB21-66459943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7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56dpi/arduino-mqtt" TargetMode="External"/><Relationship Id="rId2" Type="http://schemas.openxmlformats.org/officeDocument/2006/relationships/hyperlink" Target="https://www.baldengineer.com/mqtt-tutori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co/2JfCNWK" TargetMode="External"/><Relationship Id="rId2" Type="http://schemas.openxmlformats.org/officeDocument/2006/relationships/hyperlink" Target="https://ibm.co/2vNa8U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/go-micro" TargetMode="External"/><Relationship Id="rId2" Type="http://schemas.openxmlformats.org/officeDocument/2006/relationships/hyperlink" Target="https://mosquitto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CS321: Friday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Tushar</a:t>
            </a:r>
            <a:r>
              <a:rPr lang="en-US" dirty="0" smtClean="0"/>
              <a:t> </a:t>
            </a:r>
            <a:r>
              <a:rPr lang="en-US" dirty="0" err="1" smtClean="0"/>
              <a:t>Semwal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CS321: 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273" y="2315028"/>
            <a:ext cx="2240706" cy="7938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Temperature</a:t>
            </a:r>
            <a:r>
              <a:rPr lang="en-US" dirty="0" smtClean="0"/>
              <a:t> sensor</a:t>
            </a:r>
            <a:endParaRPr lang="en-US" sz="2000" dirty="0" smtClean="0"/>
          </a:p>
        </p:txBody>
      </p:sp>
      <p:sp>
        <p:nvSpPr>
          <p:cNvPr id="7" name="Oval 6"/>
          <p:cNvSpPr/>
          <p:nvPr/>
        </p:nvSpPr>
        <p:spPr>
          <a:xfrm>
            <a:off x="577273" y="4569752"/>
            <a:ext cx="2240706" cy="7938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Accelero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38254" y="2320490"/>
            <a:ext cx="1884218" cy="7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/group1/temp1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8254" y="4527114"/>
            <a:ext cx="1884218" cy="7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/group7/acc1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291058" y="4527115"/>
            <a:ext cx="2240706" cy="7938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Group 3</a:t>
            </a:r>
          </a:p>
        </p:txBody>
      </p:sp>
      <p:sp>
        <p:nvSpPr>
          <p:cNvPr id="11" name="Oval 10"/>
          <p:cNvSpPr/>
          <p:nvPr/>
        </p:nvSpPr>
        <p:spPr>
          <a:xfrm>
            <a:off x="8302603" y="2315028"/>
            <a:ext cx="2240706" cy="7938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CSE Office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91607" y="2711964"/>
            <a:ext cx="11587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7825" y="4924051"/>
            <a:ext cx="11587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18480" y="2711964"/>
            <a:ext cx="11587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18480" y="4924050"/>
            <a:ext cx="11587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www.baldengineer.com/mqtt-tutorial.html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github.com/256dpi/arduino-mqtt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so different?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PC/Mobile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purpose</a:t>
            </a:r>
          </a:p>
          <a:p>
            <a:r>
              <a:rPr lang="en-US" dirty="0"/>
              <a:t>Over 1MB of memory</a:t>
            </a:r>
          </a:p>
          <a:p>
            <a:r>
              <a:rPr lang="en-US" dirty="0"/>
              <a:t>High performance CPU</a:t>
            </a:r>
          </a:p>
          <a:p>
            <a:r>
              <a:rPr lang="en-US" dirty="0"/>
              <a:t>No energy constraints</a:t>
            </a:r>
          </a:p>
          <a:p>
            <a:r>
              <a:rPr lang="en-US" dirty="0"/>
              <a:t>Goal: overall performance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Embedded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Specific digital control</a:t>
            </a:r>
          </a:p>
          <a:p>
            <a:r>
              <a:rPr lang="en-US" dirty="0"/>
              <a:t>Memory in </a:t>
            </a:r>
            <a:r>
              <a:rPr lang="en-US" dirty="0" err="1"/>
              <a:t>Kbs</a:t>
            </a:r>
            <a:endParaRPr lang="en-US" dirty="0"/>
          </a:p>
          <a:p>
            <a:r>
              <a:rPr lang="en-US" dirty="0"/>
              <a:t>Low-end MCU</a:t>
            </a:r>
          </a:p>
          <a:p>
            <a:r>
              <a:rPr lang="en-US" dirty="0"/>
              <a:t>Energy constraint</a:t>
            </a:r>
          </a:p>
          <a:p>
            <a:r>
              <a:rPr lang="en-US" dirty="0"/>
              <a:t>Goal: Attain required performance at the lowest cost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7EBE-01F8-48E7-BD56-76FEFED48322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Memory is limited?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38236" cy="4351338"/>
          </a:xfrm>
        </p:spPr>
        <p:txBody>
          <a:bodyPr/>
          <a:lstStyle/>
          <a:p>
            <a:r>
              <a:rPr lang="en-US" dirty="0" smtClean="0"/>
              <a:t>Few variables are enough for digital control</a:t>
            </a:r>
          </a:p>
          <a:p>
            <a:r>
              <a:rPr lang="en-US" dirty="0" smtClean="0"/>
              <a:t>Less area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Less energy</a:t>
            </a:r>
          </a:p>
          <a:p>
            <a:r>
              <a:rPr lang="en-US" dirty="0" smtClean="0"/>
              <a:t>Address &lt;= 16 bit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3808" y="2002354"/>
            <a:ext cx="1450109" cy="5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83807" y="2854553"/>
            <a:ext cx="1450109" cy="5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3806" y="4269593"/>
            <a:ext cx="1450109" cy="5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4883806" y="5444487"/>
            <a:ext cx="1450109" cy="480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6218" y="2253529"/>
            <a:ext cx="1450109" cy="5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16800" y="3557443"/>
            <a:ext cx="1450109" cy="5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628745" y="3557443"/>
            <a:ext cx="1450109" cy="5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8866909" y="3846801"/>
            <a:ext cx="176183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747827" y="2914217"/>
            <a:ext cx="23091" cy="9617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223408" y="1863808"/>
            <a:ext cx="2706255" cy="1731818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00828" y="15734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MPU chip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073236" y="2716007"/>
            <a:ext cx="3008827" cy="3460955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00828" y="6176962"/>
            <a:ext cx="15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 Board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587745" y="3621300"/>
            <a:ext cx="6850" cy="51725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601265" y="4878239"/>
            <a:ext cx="6850" cy="51725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585948" y="2566124"/>
            <a:ext cx="6850" cy="2919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42909" y="2013387"/>
            <a:ext cx="4809833" cy="2512432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6996" y="1643990"/>
            <a:ext cx="19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Embedded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Initialize();</a:t>
            </a:r>
          </a:p>
          <a:p>
            <a:pPr marL="0" indent="0">
              <a:buNone/>
            </a:pPr>
            <a:r>
              <a:rPr lang="en-US" dirty="0" smtClean="0"/>
              <a:t>while(1)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do_some_useful_work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hibernate(2ms);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Memory: Smaller variables</a:t>
            </a:r>
          </a:p>
          <a:p>
            <a:r>
              <a:rPr lang="en-US" dirty="0" smtClean="0"/>
              <a:t>Storage: Smaller constants and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5"/>
          <a:stretch/>
        </p:blipFill>
        <p:spPr>
          <a:xfrm>
            <a:off x="925361" y="3221602"/>
            <a:ext cx="6500676" cy="28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83545" y="1179080"/>
            <a:ext cx="3057236" cy="4803486"/>
            <a:chOff x="7241309" y="1825625"/>
            <a:chExt cx="3057236" cy="4803486"/>
          </a:xfrm>
        </p:grpSpPr>
        <p:sp>
          <p:nvSpPr>
            <p:cNvPr id="7" name="TextBox 6"/>
            <p:cNvSpPr txBox="1"/>
            <p:nvPr/>
          </p:nvSpPr>
          <p:spPr>
            <a:xfrm>
              <a:off x="8035636" y="2227906"/>
              <a:ext cx="1654427" cy="4401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&lt;</a:t>
              </a:r>
              <a:r>
                <a:rPr lang="en-US" sz="2800" dirty="0" err="1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stdint.h</a:t>
              </a:r>
              <a:r>
                <a:rPr lang="en-US" sz="2800" dirty="0" smtClean="0"/>
                <a:t>&gt;</a:t>
              </a:r>
            </a:p>
            <a:p>
              <a:endParaRPr lang="en-US" sz="2800" dirty="0" smtClean="0"/>
            </a:p>
            <a:p>
              <a:r>
                <a:rPr lang="en-US" sz="2800" dirty="0" smtClean="0"/>
                <a:t>uint8_t</a:t>
              </a:r>
            </a:p>
            <a:p>
              <a:r>
                <a:rPr lang="en-US" sz="2800" dirty="0" smtClean="0"/>
                <a:t>uint16_t</a:t>
              </a:r>
            </a:p>
            <a:p>
              <a:r>
                <a:rPr lang="en-US" sz="2800" dirty="0" smtClean="0"/>
                <a:t>uint32_t</a:t>
              </a:r>
              <a:endParaRPr lang="en-US" sz="2800" dirty="0"/>
            </a:p>
            <a:p>
              <a:endParaRPr lang="en-US" sz="2800" dirty="0" smtClean="0"/>
            </a:p>
            <a:p>
              <a:r>
                <a:rPr lang="en-US" sz="2800" dirty="0" smtClean="0"/>
                <a:t>int8_t</a:t>
              </a:r>
              <a:endParaRPr lang="en-US" sz="2800" dirty="0"/>
            </a:p>
            <a:p>
              <a:r>
                <a:rPr lang="en-US" sz="2800" dirty="0" smtClean="0"/>
                <a:t>int16_t</a:t>
              </a:r>
              <a:endParaRPr lang="en-US" sz="2800" dirty="0"/>
            </a:p>
            <a:p>
              <a:r>
                <a:rPr lang="en-US" sz="2800" dirty="0" smtClean="0"/>
                <a:t>int32_t</a:t>
              </a:r>
              <a:endParaRPr lang="en-US" sz="2800" dirty="0"/>
            </a:p>
            <a:p>
              <a:endParaRPr lang="en-US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41309" y="1825625"/>
              <a:ext cx="3057236" cy="453072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5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very careful</a:t>
            </a:r>
          </a:p>
          <a:p>
            <a:r>
              <a:rPr lang="en-US" dirty="0" smtClean="0"/>
              <a:t>Usually NO FPU</a:t>
            </a:r>
          </a:p>
          <a:p>
            <a:r>
              <a:rPr lang="en-US" dirty="0" smtClean="0"/>
              <a:t>Software managed</a:t>
            </a:r>
          </a:p>
          <a:p>
            <a:r>
              <a:rPr lang="en-US" dirty="0" smtClean="0"/>
              <a:t>Avoid usage if possible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memory usage with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handson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 Telemetry Transport </a:t>
            </a:r>
            <a:br>
              <a:rPr lang="en-US" dirty="0" smtClean="0"/>
            </a:br>
            <a:r>
              <a:rPr lang="en-US" dirty="0" smtClean="0"/>
              <a:t>(MQTT)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portable fixed size types</a:t>
            </a:r>
          </a:p>
          <a:p>
            <a:endParaRPr lang="en-US" dirty="0" smtClean="0"/>
          </a:p>
          <a:p>
            <a:r>
              <a:rPr lang="en-US" dirty="0" smtClean="0"/>
              <a:t>Use smallest type possible</a:t>
            </a:r>
          </a:p>
          <a:p>
            <a:endParaRPr lang="en-US" dirty="0" smtClean="0"/>
          </a:p>
          <a:p>
            <a:r>
              <a:rPr lang="en-US" dirty="0" smtClean="0"/>
              <a:t>Use floats only if necessary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Qualifiers is IMPORTANT!!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Qualifiers determine where the variable is stored and other stuffs:</a:t>
            </a:r>
          </a:p>
          <a:p>
            <a:pPr lvl="1"/>
            <a:r>
              <a:rPr lang="en-US" sz="3200" dirty="0" smtClean="0"/>
              <a:t>Memory: Stored in RAM</a:t>
            </a:r>
          </a:p>
          <a:p>
            <a:pPr lvl="1"/>
            <a:r>
              <a:rPr lang="en-US" sz="3200" dirty="0" smtClean="0"/>
              <a:t>Storage: Stored in ROM</a:t>
            </a:r>
          </a:p>
          <a:p>
            <a:pPr lvl="1"/>
            <a:r>
              <a:rPr lang="en-US" sz="3200" dirty="0" smtClean="0"/>
              <a:t>Hardware: letting hardware directly access some variables for e.g. registers</a:t>
            </a:r>
          </a:p>
          <a:p>
            <a:pPr lvl="1"/>
            <a:r>
              <a:rPr lang="en-US" sz="3200" dirty="0" smtClean="0"/>
              <a:t>Compiler optimization control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b;</a:t>
            </a:r>
          </a:p>
          <a:p>
            <a:pPr marL="0" indent="0">
              <a:buNone/>
            </a:pPr>
            <a:r>
              <a:rPr lang="en-US" dirty="0" smtClean="0"/>
              <a:t>void experiment(){</a:t>
            </a:r>
          </a:p>
          <a:p>
            <a:pPr marL="0" indent="0">
              <a:buNone/>
            </a:pPr>
            <a:r>
              <a:rPr lang="en-US" dirty="0" smtClean="0"/>
              <a:t>a=8; b=a*7;</a:t>
            </a:r>
          </a:p>
          <a:p>
            <a:pPr marL="0" indent="0">
              <a:buNone/>
            </a:pPr>
            <a:r>
              <a:rPr lang="en-US" dirty="0" smtClean="0"/>
              <a:t>If(a==8)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(“a equals 8”)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(“a NOT equals 8”)}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ouput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equals </a:t>
            </a:r>
            <a:r>
              <a:rPr lang="en-US" dirty="0" smtClean="0"/>
              <a:t>8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NOT equals </a:t>
            </a:r>
            <a:r>
              <a:rPr lang="en-US" dirty="0" smtClean="0"/>
              <a:t>8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Can’t say – I am a loser =D</a:t>
            </a:r>
          </a:p>
          <a:p>
            <a:r>
              <a:rPr lang="en-US" dirty="0" smtClean="0"/>
              <a:t>Is it possible to execute the ELSE part?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YES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experiment(){</a:t>
            </a:r>
          </a:p>
          <a:p>
            <a:pPr marL="0" indent="0">
              <a:buNone/>
            </a:pPr>
            <a:r>
              <a:rPr lang="en-US" dirty="0"/>
              <a:t>a=8; b=a*7;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If(a==8)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(“a equals 8”)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else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	</a:t>
            </a:r>
            <a:r>
              <a:rPr lang="en-US" strike="sngStrike" dirty="0" err="1">
                <a:solidFill>
                  <a:srgbClr val="FF0000"/>
                </a:solidFill>
              </a:rPr>
              <a:t>printf</a:t>
            </a:r>
            <a:r>
              <a:rPr lang="en-US" strike="sngStrike" dirty="0">
                <a:solidFill>
                  <a:srgbClr val="FF0000"/>
                </a:solidFill>
              </a:rPr>
              <a:t>(“a NOT equals 8</a:t>
            </a:r>
            <a:r>
              <a:rPr lang="en-US" strike="sngStrike" dirty="0" smtClean="0">
                <a:solidFill>
                  <a:srgbClr val="FF0000"/>
                </a:solidFill>
              </a:rPr>
              <a:t>”)</a:t>
            </a:r>
            <a:r>
              <a:rPr lang="en-US" dirty="0" smtClean="0"/>
              <a:t>}</a:t>
            </a:r>
            <a:endParaRPr lang="en-US" strike="sngStrike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Multiprocessors with shared memory</a:t>
            </a:r>
          </a:p>
          <a:p>
            <a:r>
              <a:rPr lang="en-US" dirty="0"/>
              <a:t>Multithreading</a:t>
            </a:r>
          </a:p>
          <a:p>
            <a:r>
              <a:rPr lang="en-US" dirty="0"/>
              <a:t>Hardware attached variables Or memory mapped I/O</a:t>
            </a:r>
          </a:p>
          <a:p>
            <a:r>
              <a:rPr lang="en-US" dirty="0"/>
              <a:t>Interrupts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 Qualifier – Quick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 smtClean="0">
                <a:solidFill>
                  <a:srgbClr val="FFFF00"/>
                </a:solidFill>
              </a:rPr>
              <a:t>olatile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experiment(){</a:t>
            </a:r>
          </a:p>
          <a:p>
            <a:pPr marL="0" indent="0">
              <a:buNone/>
            </a:pPr>
            <a:r>
              <a:rPr lang="en-US" dirty="0"/>
              <a:t>a=8; b=a*7;</a:t>
            </a:r>
          </a:p>
          <a:p>
            <a:pPr marL="0" indent="0">
              <a:buNone/>
            </a:pPr>
            <a:r>
              <a:rPr lang="en-US" dirty="0"/>
              <a:t>If(a==8)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(“a equals 8”)</a:t>
            </a:r>
          </a:p>
          <a:p>
            <a:pPr marL="0" indent="0">
              <a:buNone/>
            </a:pPr>
            <a:r>
              <a:rPr lang="en-US" dirty="0"/>
              <a:t>else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(“a NOT equals 8</a:t>
            </a:r>
            <a:r>
              <a:rPr lang="en-US" dirty="0" smtClean="0"/>
              <a:t>”)}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The volatile qualifier informs the compiler that variable may change because of hardware or other means</a:t>
            </a:r>
          </a:p>
          <a:p>
            <a:r>
              <a:rPr lang="en-US" dirty="0" smtClean="0"/>
              <a:t>Use to explicitly avoid optimization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– </a:t>
            </a:r>
            <a:r>
              <a:rPr lang="en-US" dirty="0" err="1" smtClean="0"/>
              <a:t>const</a:t>
            </a:r>
            <a:r>
              <a:rPr lang="en-US" dirty="0" smtClean="0"/>
              <a:t> qualifier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ledPin</a:t>
            </a:r>
            <a:r>
              <a:rPr lang="en-US" dirty="0" smtClean="0"/>
              <a:t> = 13;</a:t>
            </a:r>
          </a:p>
          <a:p>
            <a:r>
              <a:rPr lang="en-US" dirty="0" smtClean="0"/>
              <a:t>#define </a:t>
            </a:r>
            <a:r>
              <a:rPr lang="en-US" dirty="0" err="1" smtClean="0"/>
              <a:t>ledPin</a:t>
            </a:r>
            <a:r>
              <a:rPr lang="en-US" dirty="0" smtClean="0"/>
              <a:t> 13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stored in ROM</a:t>
            </a:r>
          </a:p>
          <a:p>
            <a:r>
              <a:rPr lang="en-US" dirty="0" smtClean="0"/>
              <a:t>#define also stored in ROM but copied wherever used in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#define simply replaces text</a:t>
            </a:r>
          </a:p>
          <a:p>
            <a:pPr lvl="1"/>
            <a:r>
              <a:rPr lang="en-US" dirty="0" smtClean="0"/>
              <a:t>GOOD: easy to change the value of a constant</a:t>
            </a:r>
          </a:p>
          <a:p>
            <a:pPr lvl="1"/>
            <a:r>
              <a:rPr lang="en-US" dirty="0" smtClean="0"/>
              <a:t>BAD: code bloating and no type or syntax checking – runtime errors!!</a:t>
            </a:r>
            <a:endParaRPr lang="en-US" dirty="0"/>
          </a:p>
          <a:p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>
                <a:solidFill>
                  <a:srgbClr val="FFC000"/>
                </a:solidFill>
              </a:rPr>
              <a:t> send to ROM once – memory addressing</a:t>
            </a:r>
          </a:p>
          <a:p>
            <a:pPr lvl="1"/>
            <a:r>
              <a:rPr lang="en-US" dirty="0" smtClean="0"/>
              <a:t>GOOD: Large constants will be stored once, better for double, long</a:t>
            </a:r>
          </a:p>
          <a:p>
            <a:pPr lvl="1"/>
            <a:r>
              <a:rPr lang="en-US" dirty="0" smtClean="0"/>
              <a:t>BAD: practically NONE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Alternatives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Memory: Traditional functions are put in stack</a:t>
            </a:r>
          </a:p>
          <a:p>
            <a:endParaRPr lang="en-US" dirty="0" smtClean="0"/>
          </a:p>
          <a:p>
            <a:r>
              <a:rPr lang="en-US" dirty="0" smtClean="0"/>
              <a:t>Storage: Look Up Tables (LUT) and Inline functions are stored in ROM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r>
              <a:rPr lang="en-US" dirty="0" smtClean="0"/>
              <a:t>Processing power: LUT are easy on CPU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Tables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Constant Arrays containing a collection of return values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const</a:t>
            </a:r>
            <a:r>
              <a:rPr lang="en-US" dirty="0" smtClean="0"/>
              <a:t> float </a:t>
            </a:r>
            <a:r>
              <a:rPr lang="en-US" dirty="0" err="1" smtClean="0"/>
              <a:t>log_LUT</a:t>
            </a:r>
            <a:r>
              <a:rPr lang="en-US" dirty="0" smtClean="0"/>
              <a:t>[256] = {-1.0E-30, 0.0000, 0.693147, ….}</a:t>
            </a:r>
          </a:p>
          <a:p>
            <a:endParaRPr lang="en-US" dirty="0" smtClean="0"/>
          </a:p>
          <a:p>
            <a:r>
              <a:rPr lang="en-US" dirty="0" smtClean="0"/>
              <a:t>Multiplication tables we learned</a:t>
            </a:r>
          </a:p>
          <a:p>
            <a:r>
              <a:rPr lang="en-US" dirty="0" smtClean="0"/>
              <a:t>Some scientific calculators have LUTs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uint8_t x;</a:t>
            </a:r>
          </a:p>
          <a:p>
            <a:r>
              <a:rPr lang="en-US" dirty="0" smtClean="0"/>
              <a:t>float y;</a:t>
            </a:r>
          </a:p>
          <a:p>
            <a:endParaRPr lang="en-US" dirty="0"/>
          </a:p>
          <a:p>
            <a:r>
              <a:rPr lang="en-US" dirty="0" smtClean="0"/>
              <a:t>y = log(x);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log_LUT</a:t>
            </a:r>
            <a:r>
              <a:rPr lang="en-US" dirty="0" smtClean="0"/>
              <a:t>[x] </a:t>
            </a:r>
          </a:p>
          <a:p>
            <a:r>
              <a:rPr lang="en-US" dirty="0" smtClean="0"/>
              <a:t>e.g. IMU Euler angle calculations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#define </a:t>
            </a:r>
            <a:r>
              <a:rPr lang="en-US" dirty="0" err="1" smtClean="0"/>
              <a:t>square_macro</a:t>
            </a:r>
            <a:r>
              <a:rPr lang="en-US" dirty="0" smtClean="0"/>
              <a:t>(x) x*x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 need to send or return values – a bit fast</a:t>
            </a:r>
          </a:p>
          <a:p>
            <a:pPr lvl="1"/>
            <a:r>
              <a:rPr lang="en-US" dirty="0" smtClean="0"/>
              <a:t>Readability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Code bloating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MQTT: Basics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messaging protocol</a:t>
            </a:r>
          </a:p>
          <a:p>
            <a:endParaRPr lang="en-US" dirty="0" smtClean="0"/>
          </a:p>
          <a:p>
            <a:r>
              <a:rPr lang="en-US" dirty="0" smtClean="0"/>
              <a:t>Publish/Subscribe</a:t>
            </a:r>
          </a:p>
          <a:p>
            <a:endParaRPr lang="en-US" dirty="0" smtClean="0"/>
          </a:p>
          <a:p>
            <a:r>
              <a:rPr lang="en-US" dirty="0" smtClean="0"/>
              <a:t>For M2M </a:t>
            </a:r>
            <a:r>
              <a:rPr lang="en-US" dirty="0" smtClean="0">
                <a:solidFill>
                  <a:srgbClr val="FFFF00"/>
                </a:solidFill>
              </a:rPr>
              <a:t>telemetry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FF00"/>
                </a:solidFill>
              </a:rPr>
              <a:t>low-bandwidth</a:t>
            </a:r>
            <a:r>
              <a:rPr lang="en-US" dirty="0" smtClean="0"/>
              <a:t> and -</a:t>
            </a:r>
            <a:r>
              <a:rPr lang="en-US" dirty="0" smtClean="0">
                <a:solidFill>
                  <a:srgbClr val="FFFF00"/>
                </a:solidFill>
              </a:rPr>
              <a:t>footprint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reated by IBM in 1999 for Oil pipeline telemetry via satellite. NOW OPEN 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B29B-006B-4666-AB73-A5EBF0DDDE4F}" type="datetime1">
              <a:rPr lang="en-US" smtClean="0"/>
              <a:t>26-Oct-18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While regular functions may take time to execute AND Macros can be troublesome</a:t>
            </a:r>
          </a:p>
          <a:p>
            <a:r>
              <a:rPr lang="en-US" dirty="0" smtClean="0"/>
              <a:t>Inline provides best of both</a:t>
            </a:r>
          </a:p>
          <a:p>
            <a:r>
              <a:rPr lang="en-US" dirty="0" smtClean="0"/>
              <a:t>Identical to regular functions</a:t>
            </a:r>
          </a:p>
          <a:p>
            <a:r>
              <a:rPr lang="en-US" dirty="0" smtClean="0"/>
              <a:t>Just write inline while writing function definition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Advantages over Macro</a:t>
            </a:r>
          </a:p>
          <a:p>
            <a:pPr lvl="1"/>
            <a:r>
              <a:rPr lang="en-US" dirty="0" smtClean="0"/>
              <a:t>Parameters are inspected</a:t>
            </a:r>
          </a:p>
          <a:p>
            <a:pPr lvl="1"/>
            <a:r>
              <a:rPr lang="en-US" dirty="0" smtClean="0"/>
              <a:t>Debugging is easier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Forced vs Suggested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square_AI</a:t>
            </a:r>
            <a:r>
              <a:rPr lang="en-US" dirty="0" smtClean="0"/>
              <a:t>(unsigned char x)__attribute__((</a:t>
            </a:r>
            <a:r>
              <a:rPr lang="en-US" dirty="0" err="1" smtClean="0"/>
              <a:t>always_inline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//Always Inline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square_AI</a:t>
            </a:r>
            <a:r>
              <a:rPr lang="en-US" dirty="0" smtClean="0"/>
              <a:t>(unsigned char x){</a:t>
            </a:r>
          </a:p>
          <a:p>
            <a:pPr marL="0" indent="0">
              <a:buNone/>
            </a:pPr>
            <a:r>
              <a:rPr lang="en-US" dirty="0" smtClean="0"/>
              <a:t>return x*x;}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//suggested Inline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inline </a:t>
            </a:r>
            <a:r>
              <a:rPr lang="en-US" dirty="0" err="1" smtClean="0"/>
              <a:t>square_SI</a:t>
            </a:r>
            <a:r>
              <a:rPr lang="en-US" dirty="0" smtClean="0"/>
              <a:t>(unsigned char x){</a:t>
            </a:r>
          </a:p>
          <a:p>
            <a:pPr marL="0" indent="0">
              <a:buNone/>
            </a:pPr>
            <a:r>
              <a:rPr lang="en-US" dirty="0" smtClean="0"/>
              <a:t>return x*x;}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 are okay for simple functions</a:t>
            </a:r>
          </a:p>
          <a:p>
            <a:r>
              <a:rPr lang="en-US" dirty="0" smtClean="0"/>
              <a:t>If you need </a:t>
            </a:r>
            <a:r>
              <a:rPr lang="en-US" dirty="0" err="1" smtClean="0"/>
              <a:t>inlining</a:t>
            </a:r>
            <a:r>
              <a:rPr lang="en-US" dirty="0" smtClean="0"/>
              <a:t>, you may force it on compiler</a:t>
            </a:r>
          </a:p>
          <a:p>
            <a:r>
              <a:rPr lang="en-US" dirty="0" smtClean="0"/>
              <a:t>Otherwise leave </a:t>
            </a:r>
            <a:r>
              <a:rPr lang="en-US" dirty="0" err="1" smtClean="0"/>
              <a:t>inlining</a:t>
            </a:r>
            <a:r>
              <a:rPr lang="en-US" dirty="0" smtClean="0"/>
              <a:t> to compiler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F46-D2D9-4907-AD42-F94AE617DCB0}" type="datetime1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Telemetering means??</a:t>
            </a:r>
          </a:p>
          <a:p>
            <a:r>
              <a:rPr lang="en-US" dirty="0" smtClean="0"/>
              <a:t>Tele + Metering</a:t>
            </a:r>
          </a:p>
          <a:p>
            <a:r>
              <a:rPr lang="en-US" dirty="0" smtClean="0"/>
              <a:t>Tele = Far or Remote</a:t>
            </a:r>
          </a:p>
          <a:p>
            <a:r>
              <a:rPr lang="en-US" dirty="0" smtClean="0"/>
              <a:t>Metering = Measurement</a:t>
            </a:r>
          </a:p>
          <a:p>
            <a:endParaRPr lang="en-US" dirty="0"/>
          </a:p>
          <a:p>
            <a:r>
              <a:rPr lang="en-US" dirty="0" smtClean="0"/>
              <a:t>Remote Measurements and sending data to the base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A “device” that </a:t>
            </a:r>
            <a:r>
              <a:rPr lang="en-US" dirty="0" smtClean="0">
                <a:solidFill>
                  <a:srgbClr val="FF0000"/>
                </a:solidFill>
              </a:rPr>
              <a:t>publishes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message</a:t>
            </a:r>
            <a:r>
              <a:rPr lang="en-US" dirty="0" smtClean="0"/>
              <a:t> or subscribes to a </a:t>
            </a:r>
            <a:r>
              <a:rPr lang="en-US" dirty="0" smtClean="0">
                <a:solidFill>
                  <a:srgbClr val="FF0000"/>
                </a:solidFill>
              </a:rPr>
              <a:t>topic</a:t>
            </a:r>
          </a:p>
          <a:p>
            <a:r>
              <a:rPr lang="en-US" dirty="0"/>
              <a:t>Publish: </a:t>
            </a:r>
            <a:r>
              <a:rPr lang="en-US" dirty="0" smtClean="0"/>
              <a:t>A client sends a message</a:t>
            </a:r>
            <a:endParaRPr lang="en-US" dirty="0"/>
          </a:p>
          <a:p>
            <a:r>
              <a:rPr lang="en-US" dirty="0"/>
              <a:t>Subscribe: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broker</a:t>
            </a:r>
            <a:r>
              <a:rPr lang="en-US" dirty="0" smtClean="0"/>
              <a:t> sends the message about the </a:t>
            </a:r>
            <a:r>
              <a:rPr lang="en-US" dirty="0" smtClean="0">
                <a:solidFill>
                  <a:srgbClr val="FF0000"/>
                </a:solidFill>
              </a:rPr>
              <a:t>topic</a:t>
            </a:r>
            <a:r>
              <a:rPr lang="en-US" dirty="0" smtClean="0"/>
              <a:t> to which a client is subscribed to.</a:t>
            </a:r>
          </a:p>
          <a:p>
            <a:r>
              <a:rPr lang="en-US" dirty="0" smtClean="0"/>
              <a:t>Topic: A namespace (casually, address string) to/from which clients publish and subscribe</a:t>
            </a:r>
          </a:p>
          <a:p>
            <a:r>
              <a:rPr lang="en-US" dirty="0" smtClean="0"/>
              <a:t>Broker: A “server” which accepts messages and delivers messages from/to clients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6</a:t>
            </a:fld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4580792" y="2678295"/>
            <a:ext cx="2162908" cy="1345223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Broker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97715" y="896815"/>
            <a:ext cx="2180493" cy="7938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Subscriber-1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949103" y="2832709"/>
            <a:ext cx="2129205" cy="7721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Subscriber-2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733692" y="5225561"/>
            <a:ext cx="2133600" cy="7938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Subscriber-3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79585" y="1770062"/>
            <a:ext cx="2066193" cy="7938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Publisher-1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08537" y="4689230"/>
            <a:ext cx="2066193" cy="7938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Publisher-2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4730" y="2238713"/>
            <a:ext cx="1304191" cy="6260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8231" y="4023518"/>
            <a:ext cx="1140690" cy="920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51648" y="1643281"/>
            <a:ext cx="1140690" cy="920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57025" y="3350906"/>
            <a:ext cx="16535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57025" y="4217634"/>
            <a:ext cx="1355702" cy="10861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583393">
            <a:off x="3149047" y="1986262"/>
            <a:ext cx="117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sz="2400" dirty="0" smtClean="0">
                <a:solidFill>
                  <a:srgbClr val="FFFF00"/>
                </a:solidFill>
              </a:rPr>
              <a:t>topic-A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318337">
            <a:off x="2904774" y="4147521"/>
            <a:ext cx="118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/topic-B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2203" y="2864736"/>
            <a:ext cx="117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sz="2400" dirty="0" smtClean="0">
                <a:solidFill>
                  <a:srgbClr val="FFFF00"/>
                </a:solidFill>
              </a:rPr>
              <a:t>topic-A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9318337">
            <a:off x="6427953" y="1683475"/>
            <a:ext cx="118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/topic-B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356917">
            <a:off x="7219550" y="4178803"/>
            <a:ext cx="118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/topic-B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header. Too big. MQTT smallest packet size is just 2 bytes</a:t>
            </a:r>
          </a:p>
          <a:p>
            <a:endParaRPr lang="en-US" dirty="0" smtClean="0"/>
          </a:p>
          <a:p>
            <a:r>
              <a:rPr lang="en-US" dirty="0" smtClean="0"/>
              <a:t>Request/Response</a:t>
            </a:r>
          </a:p>
          <a:p>
            <a:endParaRPr lang="en-US" dirty="0" smtClean="0"/>
          </a:p>
          <a:p>
            <a:r>
              <a:rPr lang="en-US" dirty="0" smtClean="0"/>
              <a:t>Usually synchronous. MQTT is asynchronous.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Facebook Messenger (</a:t>
            </a:r>
            <a:r>
              <a:rPr lang="en-US" dirty="0"/>
              <a:t>mobile app) uses MQTT </a:t>
            </a:r>
            <a:r>
              <a:rPr lang="en-US" dirty="0" smtClean="0"/>
              <a:t>to minimize latency and battery usage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ibm.co/2vNa8Uk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St Jude Medical, who use MQTT to remotely monitor patient implants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ibm.co/2JfCNWK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Consert</a:t>
            </a:r>
            <a:r>
              <a:rPr lang="en-US" dirty="0"/>
              <a:t>, </a:t>
            </a:r>
            <a:r>
              <a:rPr lang="en-US" dirty="0" smtClean="0"/>
              <a:t>use </a:t>
            </a:r>
            <a:r>
              <a:rPr lang="en-US" dirty="0"/>
              <a:t>MQTT as a part </a:t>
            </a:r>
            <a:r>
              <a:rPr lang="en-US" dirty="0" smtClean="0"/>
              <a:t>of their </a:t>
            </a:r>
            <a:r>
              <a:rPr lang="en-US" dirty="0"/>
              <a:t>real-time home energy monitoring and management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implementations are available:</a:t>
            </a:r>
          </a:p>
          <a:p>
            <a:endParaRPr lang="en-US" dirty="0" smtClean="0"/>
          </a:p>
          <a:p>
            <a:r>
              <a:rPr lang="en-US" dirty="0" err="1" smtClean="0"/>
              <a:t>Mosquitto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https://mosquitto.org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Mirco</a:t>
            </a:r>
            <a:r>
              <a:rPr lang="en-US" dirty="0"/>
              <a:t> Broker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github.com/micro/go-micro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767-823D-47F2-9E79-00A4D752DCB4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29F6-F456-452A-AB21-664599435C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956</Words>
  <Application>Microsoft Office PowerPoint</Application>
  <PresentationFormat>Widescreen</PresentationFormat>
  <Paragraphs>301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CS321: Friday Tutorial</vt:lpstr>
      <vt:lpstr>MQ Telemetry Transport  (MQTT)</vt:lpstr>
      <vt:lpstr>MQTT: Basics</vt:lpstr>
      <vt:lpstr>By the way</vt:lpstr>
      <vt:lpstr>Terms</vt:lpstr>
      <vt:lpstr>Model</vt:lpstr>
      <vt:lpstr>Why not HTTP?</vt:lpstr>
      <vt:lpstr>Usage</vt:lpstr>
      <vt:lpstr>Broker</vt:lpstr>
      <vt:lpstr>CS321: Use Case</vt:lpstr>
      <vt:lpstr>Resouces</vt:lpstr>
      <vt:lpstr>Embedded Programming</vt:lpstr>
      <vt:lpstr>Difference</vt:lpstr>
      <vt:lpstr>Why Memory is limited?</vt:lpstr>
      <vt:lpstr>Power Consumption</vt:lpstr>
      <vt:lpstr>Choosing the Right Data Type</vt:lpstr>
      <vt:lpstr>PowerPoint Presentation</vt:lpstr>
      <vt:lpstr>Floating point</vt:lpstr>
      <vt:lpstr>Check memory usage with Arduino</vt:lpstr>
      <vt:lpstr>Takeaways</vt:lpstr>
      <vt:lpstr>Defining Qualifiers is IMPORTANT!!</vt:lpstr>
      <vt:lpstr>Quiz</vt:lpstr>
      <vt:lpstr>Quiz – why?</vt:lpstr>
      <vt:lpstr>Volatile Qualifier – Quick fix</vt:lpstr>
      <vt:lpstr>Takeaways</vt:lpstr>
      <vt:lpstr>Constants – const qualifier</vt:lpstr>
      <vt:lpstr>Function Alternatives</vt:lpstr>
      <vt:lpstr>Look Up Tables</vt:lpstr>
      <vt:lpstr>Macro Functions</vt:lpstr>
      <vt:lpstr>Inline Functions</vt:lpstr>
      <vt:lpstr>Forced vs Suggested Inlining</vt:lpstr>
      <vt:lpstr>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Semwal</dc:creator>
  <cp:lastModifiedBy>Tushar Semwal</cp:lastModifiedBy>
  <cp:revision>38</cp:revision>
  <dcterms:created xsi:type="dcterms:W3CDTF">2018-10-26T02:48:23Z</dcterms:created>
  <dcterms:modified xsi:type="dcterms:W3CDTF">2018-10-26T11:07:23Z</dcterms:modified>
</cp:coreProperties>
</file>