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italic.fntdata"/><Relationship Id="rId21" Type="http://schemas.openxmlformats.org/officeDocument/2006/relationships/slide" Target="slides/slide16.xml"/><Relationship Id="rId43" Type="http://schemas.openxmlformats.org/officeDocument/2006/relationships/font" Target="fonts/Nunito-bold.fntdata"/><Relationship Id="rId24" Type="http://schemas.openxmlformats.org/officeDocument/2006/relationships/slide" Target="slides/slide19.xml"/><Relationship Id="rId46" Type="http://schemas.openxmlformats.org/officeDocument/2006/relationships/font" Target="fonts/MavenPro-regular.fntdata"/><Relationship Id="rId23" Type="http://schemas.openxmlformats.org/officeDocument/2006/relationships/slide" Target="slides/slide18.xml"/><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avenPro-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524b22a3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524b22a3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524b22a3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524b22a3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524b22a3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524b22a3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20ee560b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20ee560b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20ee560b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20ee560b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20ee560b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20ee560b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20ee560b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20ee560b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20ee560b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20ee560b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524b22a3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524b22a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524b22a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524b22a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524b22a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524b22a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2524b22a3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2524b22a3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524b22a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524b22a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524b22a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524b22a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524b22a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524b22a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524b22a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524b22a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524b22a3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524b22a3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2524b22a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2524b22a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524b22a3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524b22a3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2524b22a3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2524b22a3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524b22a3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524b22a3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524b22a3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524b22a3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524b22a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2524b22a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524b22a3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524b22a3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524b22a3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524b22a3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524b22a3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524b22a3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524b22a3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24b22a3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524b22a3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524b22a3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524b22a3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524b22a3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en.wikipedia.org/wiki/Microsoft_Windows" TargetMode="External"/><Relationship Id="rId10" Type="http://schemas.openxmlformats.org/officeDocument/2006/relationships/hyperlink" Target="https://en.wikipedia.org/wiki/Scala_(programming_language)" TargetMode="External"/><Relationship Id="rId13" Type="http://schemas.openxmlformats.org/officeDocument/2006/relationships/hyperlink" Target="https://en.wikipedia.org/wiki/MacOS" TargetMode="External"/><Relationship Id="rId12" Type="http://schemas.openxmlformats.org/officeDocument/2006/relationships/hyperlink" Target="https://en.wikipedia.org/wiki/Linux"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en.wikipedia.org/wiki/Node.js" TargetMode="External"/><Relationship Id="rId4" Type="http://schemas.openxmlformats.org/officeDocument/2006/relationships/hyperlink" Target="https://en.wikipedia.org/wiki/Groovy_(programming_language)" TargetMode="External"/><Relationship Id="rId9" Type="http://schemas.openxmlformats.org/officeDocument/2006/relationships/hyperlink" Target="https://en.wikipedia.org/wiki/Ruby_(programming_language)" TargetMode="External"/><Relationship Id="rId15" Type="http://schemas.openxmlformats.org/officeDocument/2006/relationships/hyperlink" Target="https://en.wikipedia.org/wiki/Apache_License_2.0" TargetMode="External"/><Relationship Id="rId14" Type="http://schemas.openxmlformats.org/officeDocument/2006/relationships/hyperlink" Target="https://en.wikipedia.org/wiki/Open-source_software" TargetMode="External"/><Relationship Id="rId5" Type="http://schemas.openxmlformats.org/officeDocument/2006/relationships/hyperlink" Target="https://en.wikipedia.org/wiki/Java_(software_platform)" TargetMode="External"/><Relationship Id="rId6" Type="http://schemas.openxmlformats.org/officeDocument/2006/relationships/hyperlink" Target="https://en.wikipedia.org/wiki/Perl" TargetMode="External"/><Relationship Id="rId7" Type="http://schemas.openxmlformats.org/officeDocument/2006/relationships/hyperlink" Target="https://en.wikipedia.org/wiki/PHP" TargetMode="External"/><Relationship Id="rId8" Type="http://schemas.openxmlformats.org/officeDocument/2006/relationships/hyperlink" Target="https://en.wikipedia.org/wiki/Python_(programming_languag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26400" y="540800"/>
            <a:ext cx="6376200" cy="95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E-commerce Web Application</a:t>
            </a:r>
            <a:endParaRPr/>
          </a:p>
        </p:txBody>
      </p:sp>
      <p:sp>
        <p:nvSpPr>
          <p:cNvPr id="278" name="Google Shape;278;p13"/>
          <p:cNvSpPr txBox="1"/>
          <p:nvPr>
            <p:ph idx="1" type="subTitle"/>
          </p:nvPr>
        </p:nvSpPr>
        <p:spPr>
          <a:xfrm>
            <a:off x="1161250" y="1498700"/>
            <a:ext cx="4255500" cy="27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Batch-3 Team-2</a:t>
            </a:r>
            <a:endParaRPr b="1" sz="1900"/>
          </a:p>
          <a:p>
            <a:pPr indent="0" lvl="0" marL="0" rtl="0" algn="l">
              <a:spcBef>
                <a:spcPts val="0"/>
              </a:spcBef>
              <a:spcAft>
                <a:spcPts val="0"/>
              </a:spcAft>
              <a:buNone/>
            </a:pPr>
            <a:r>
              <a:t/>
            </a:r>
            <a:endParaRPr/>
          </a:p>
          <a:p>
            <a:pPr indent="0" lvl="0" marL="0" rtl="0" algn="l">
              <a:spcBef>
                <a:spcPts val="0"/>
              </a:spcBef>
              <a:spcAft>
                <a:spcPts val="0"/>
              </a:spcAft>
              <a:buNone/>
            </a:pPr>
            <a:r>
              <a:rPr lang="en" sz="1800"/>
              <a:t>Group Members:</a:t>
            </a:r>
            <a:endParaRPr sz="1800"/>
          </a:p>
          <a:p>
            <a:pPr indent="-342900" lvl="0" marL="457200" rtl="0" algn="l">
              <a:spcBef>
                <a:spcPts val="0"/>
              </a:spcBef>
              <a:spcAft>
                <a:spcPts val="0"/>
              </a:spcAft>
              <a:buSzPts val="1800"/>
              <a:buChar char="●"/>
            </a:pPr>
            <a:r>
              <a:rPr lang="en" sz="1800"/>
              <a:t>Kumar Shivam</a:t>
            </a:r>
            <a:endParaRPr sz="1800"/>
          </a:p>
          <a:p>
            <a:pPr indent="-342900" lvl="0" marL="457200" rtl="0" algn="l">
              <a:spcBef>
                <a:spcPts val="0"/>
              </a:spcBef>
              <a:spcAft>
                <a:spcPts val="0"/>
              </a:spcAft>
              <a:buSzPts val="1800"/>
              <a:buChar char="●"/>
            </a:pPr>
            <a:r>
              <a:rPr lang="en" sz="1800"/>
              <a:t>Tushar Sharma</a:t>
            </a:r>
            <a:endParaRPr sz="1800"/>
          </a:p>
          <a:p>
            <a:pPr indent="-342900" lvl="0" marL="457200" rtl="0" algn="l">
              <a:spcBef>
                <a:spcPts val="0"/>
              </a:spcBef>
              <a:spcAft>
                <a:spcPts val="0"/>
              </a:spcAft>
              <a:buSzPts val="1800"/>
              <a:buChar char="●"/>
            </a:pPr>
            <a:r>
              <a:rPr lang="en" sz="1800"/>
              <a:t>Anindita Gogoi</a:t>
            </a:r>
            <a:endParaRPr sz="1800"/>
          </a:p>
          <a:p>
            <a:pPr indent="-342900" lvl="0" marL="457200" rtl="0" algn="l">
              <a:spcBef>
                <a:spcPts val="0"/>
              </a:spcBef>
              <a:spcAft>
                <a:spcPts val="0"/>
              </a:spcAft>
              <a:buSzPts val="1800"/>
              <a:buChar char="●"/>
            </a:pPr>
            <a:r>
              <a:rPr lang="en" sz="1800"/>
              <a:t>Ishaan Joshi</a:t>
            </a:r>
            <a:endParaRPr sz="1800"/>
          </a:p>
          <a:p>
            <a:pPr indent="-342900" lvl="0" marL="457200" rtl="0" algn="l">
              <a:spcBef>
                <a:spcPts val="0"/>
              </a:spcBef>
              <a:spcAft>
                <a:spcPts val="0"/>
              </a:spcAft>
              <a:buSzPts val="1800"/>
              <a:buChar char="●"/>
            </a:pPr>
            <a:r>
              <a:rPr lang="en" sz="1800"/>
              <a:t>Anuj Saini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2"/>
          <p:cNvPicPr preferRelativeResize="0"/>
          <p:nvPr/>
        </p:nvPicPr>
        <p:blipFill>
          <a:blip r:embed="rId3">
            <a:alphaModFix/>
          </a:blip>
          <a:stretch>
            <a:fillRect/>
          </a:stretch>
        </p:blipFill>
        <p:spPr>
          <a:xfrm>
            <a:off x="1896600" y="171050"/>
            <a:ext cx="4805900" cy="4665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030950" y="275100"/>
            <a:ext cx="6366900" cy="6270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Compatible Products</a:t>
            </a:r>
            <a:endParaRPr sz="2400"/>
          </a:p>
        </p:txBody>
      </p:sp>
      <p:sp>
        <p:nvSpPr>
          <p:cNvPr id="336" name="Google Shape;336;p23"/>
          <p:cNvSpPr txBox="1"/>
          <p:nvPr>
            <p:ph idx="1" type="body"/>
          </p:nvPr>
        </p:nvSpPr>
        <p:spPr>
          <a:xfrm>
            <a:off x="1104150" y="504675"/>
            <a:ext cx="7740000" cy="7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200"/>
              </a:spcBef>
              <a:spcAft>
                <a:spcPts val="0"/>
              </a:spcAft>
              <a:buNone/>
            </a:pPr>
            <a:r>
              <a:rPr lang="en" sz="1100"/>
              <a:t>This project has been tested on the Windows OS and Mac OS platforms with the unittest module.</a:t>
            </a:r>
            <a:endParaRPr sz="1100"/>
          </a:p>
          <a:p>
            <a:pPr indent="0" lvl="0" marL="0" rtl="0" algn="ctr">
              <a:spcBef>
                <a:spcPts val="1200"/>
              </a:spcBef>
              <a:spcAft>
                <a:spcPts val="1200"/>
              </a:spcAft>
              <a:buNone/>
            </a:pPr>
            <a:r>
              <a:t/>
            </a:r>
            <a:endParaRPr sz="1000"/>
          </a:p>
        </p:txBody>
      </p:sp>
      <p:sp>
        <p:nvSpPr>
          <p:cNvPr id="337" name="Google Shape;337;p23"/>
          <p:cNvSpPr txBox="1"/>
          <p:nvPr/>
        </p:nvSpPr>
        <p:spPr>
          <a:xfrm>
            <a:off x="1104150" y="1173300"/>
            <a:ext cx="7511100" cy="35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aven Pro"/>
                <a:ea typeface="Maven Pro"/>
                <a:cs typeface="Maven Pro"/>
                <a:sym typeface="Maven Pro"/>
              </a:rPr>
              <a:t>2.    Upgrades</a:t>
            </a:r>
            <a:endParaRPr b="1"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700">
              <a:solidFill>
                <a:schemeClr val="lt1"/>
              </a:solidFill>
              <a:latin typeface="Maven Pro"/>
              <a:ea typeface="Maven Pro"/>
              <a:cs typeface="Maven Pro"/>
              <a:sym typeface="Maven Pro"/>
            </a:endParaRPr>
          </a:p>
          <a:p>
            <a:pPr indent="0" lvl="0" marL="0" rtl="0" algn="l">
              <a:lnSpc>
                <a:spcPct val="115000"/>
              </a:lnSpc>
              <a:spcBef>
                <a:spcPts val="0"/>
              </a:spcBef>
              <a:spcAft>
                <a:spcPts val="0"/>
              </a:spcAft>
              <a:buNone/>
            </a:pPr>
            <a:r>
              <a:rPr lang="en" sz="1100">
                <a:solidFill>
                  <a:schemeClr val="lt1"/>
                </a:solidFill>
                <a:latin typeface="Nunito"/>
                <a:ea typeface="Nunito"/>
                <a:cs typeface="Nunito"/>
                <a:sym typeface="Nunito"/>
              </a:rPr>
              <a:t>EasyKart is a E-commerce site.</a:t>
            </a:r>
            <a:endParaRPr sz="11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lt1"/>
                </a:solidFill>
                <a:latin typeface="Nunito"/>
                <a:ea typeface="Nunito"/>
                <a:cs typeface="Nunito"/>
                <a:sym typeface="Nunito"/>
              </a:rPr>
              <a:t>Company didn’t achieve the overall E-commerce density growth ratio because of some limitations like difficult checkout, less category to choose product, manual marketing activities, Lack of payment security.</a:t>
            </a:r>
            <a:endParaRPr sz="11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lt1"/>
                </a:solidFill>
                <a:latin typeface="Nunito"/>
                <a:ea typeface="Nunito"/>
                <a:cs typeface="Nunito"/>
                <a:sym typeface="Nunito"/>
              </a:rPr>
              <a:t>So to overcome all these issue company decided transform the E-commerce site again.</a:t>
            </a:r>
            <a:endParaRPr sz="11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100">
                <a:solidFill>
                  <a:schemeClr val="lt1"/>
                </a:solidFill>
                <a:latin typeface="Nunito"/>
                <a:ea typeface="Nunito"/>
                <a:cs typeface="Nunito"/>
                <a:sym typeface="Nunito"/>
              </a:rPr>
              <a:t>This project is developed as a database-driven e-commerce web sites which provides various benefits and services like:</a:t>
            </a:r>
            <a:endParaRPr sz="11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t/>
            </a:r>
            <a:endParaRPr sz="1100">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Buy product from large category</a:t>
            </a:r>
            <a:endParaRPr sz="1100">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More option to choose</a:t>
            </a:r>
            <a:endParaRPr sz="1100">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Bill payments</a:t>
            </a:r>
            <a:endParaRPr sz="1100">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Consumer profile</a:t>
            </a:r>
            <a:endParaRPr sz="1100">
              <a:solidFill>
                <a:schemeClr val="lt1"/>
              </a:solidFill>
              <a:latin typeface="Nunito"/>
              <a:ea typeface="Nunito"/>
              <a:cs typeface="Nunito"/>
              <a:sym typeface="Nunito"/>
            </a:endParaRPr>
          </a:p>
          <a:p>
            <a:pPr indent="-298450" lvl="0" marL="457200" rtl="0" algn="l">
              <a:lnSpc>
                <a:spcPct val="115000"/>
              </a:lnSpc>
              <a:spcBef>
                <a:spcPts val="0"/>
              </a:spcBef>
              <a:spcAft>
                <a:spcPts val="0"/>
              </a:spcAft>
              <a:buClr>
                <a:schemeClr val="lt1"/>
              </a:buClr>
              <a:buSzPts val="1100"/>
              <a:buFont typeface="Nunito"/>
              <a:buChar char="●"/>
            </a:pPr>
            <a:r>
              <a:rPr lang="en" sz="1100">
                <a:solidFill>
                  <a:schemeClr val="lt1"/>
                </a:solidFill>
                <a:latin typeface="Nunito"/>
                <a:ea typeface="Nunito"/>
                <a:cs typeface="Nunito"/>
                <a:sym typeface="Nunito"/>
              </a:rPr>
              <a:t>Help service</a:t>
            </a:r>
            <a:endParaRPr sz="11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1388625" y="264375"/>
            <a:ext cx="6366900" cy="3559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3438">
                <a:latin typeface="Maven Pro"/>
                <a:ea typeface="Maven Pro"/>
                <a:cs typeface="Maven Pro"/>
                <a:sym typeface="Maven Pro"/>
              </a:rPr>
              <a:t>3</a:t>
            </a:r>
            <a:r>
              <a:rPr b="1" lang="en" sz="2897">
                <a:latin typeface="Maven Pro"/>
                <a:ea typeface="Maven Pro"/>
                <a:cs typeface="Maven Pro"/>
                <a:sym typeface="Maven Pro"/>
              </a:rPr>
              <a:t>. New Features</a:t>
            </a:r>
            <a:endParaRPr b="1" sz="2897">
              <a:latin typeface="Maven Pro"/>
              <a:ea typeface="Maven Pro"/>
              <a:cs typeface="Maven Pro"/>
              <a:sym typeface="Maven Pro"/>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This project is a database-driven e-commerce web sites where products are displayed on webpage and stored in a database. Typically, new products would pull from the database and displayed on the homepage daily.</a:t>
            </a:r>
            <a:endParaRPr/>
          </a:p>
          <a:p>
            <a:pPr indent="-304958" lvl="0" marL="457200" rtl="0" algn="l">
              <a:spcBef>
                <a:spcPts val="0"/>
              </a:spcBef>
              <a:spcAft>
                <a:spcPts val="0"/>
              </a:spcAft>
              <a:buSzPct val="100000"/>
              <a:buChar char="●"/>
            </a:pPr>
            <a:r>
              <a:rPr lang="en"/>
              <a:t>The buyer can purchase , electronics ,clothes , household stuff, sports ,and other daily life stuff. from the menus given and prices stored in the database is displayed.</a:t>
            </a:r>
            <a:endParaRPr/>
          </a:p>
          <a:p>
            <a:pPr indent="-304958" lvl="0" marL="457200" rtl="0" algn="l">
              <a:spcBef>
                <a:spcPts val="0"/>
              </a:spcBef>
              <a:spcAft>
                <a:spcPts val="0"/>
              </a:spcAft>
              <a:buSzPct val="100000"/>
              <a:buChar char="●"/>
            </a:pPr>
            <a:r>
              <a:rPr lang="en"/>
              <a:t>It ask to customer to fill the forms and attached required documents. </a:t>
            </a:r>
            <a:endParaRPr/>
          </a:p>
          <a:p>
            <a:pPr indent="-304958" lvl="0" marL="457200" rtl="0" algn="l">
              <a:spcBef>
                <a:spcPts val="0"/>
              </a:spcBef>
              <a:spcAft>
                <a:spcPts val="0"/>
              </a:spcAft>
              <a:buSzPct val="100000"/>
              <a:buChar char="●"/>
            </a:pPr>
            <a:r>
              <a:rPr lang="en"/>
              <a:t>The site administrator can easily change product /services and price information.</a:t>
            </a:r>
            <a:endParaRPr/>
          </a:p>
          <a:p>
            <a:pPr indent="-304958" lvl="0" marL="457200" rtl="0" algn="l">
              <a:spcBef>
                <a:spcPts val="0"/>
              </a:spcBef>
              <a:spcAft>
                <a:spcPts val="0"/>
              </a:spcAft>
              <a:buSzPct val="100000"/>
              <a:buChar char="●"/>
            </a:pPr>
            <a:r>
              <a:rPr lang="en"/>
              <a:t>After choosing the product the user/customer can check out and pay the bill and get the confirmation of the payment.</a:t>
            </a:r>
            <a:endParaRPr/>
          </a:p>
          <a:p>
            <a:pPr indent="0" lvl="0" marL="0" rtl="0" algn="ctr">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488825" y="384875"/>
            <a:ext cx="2553300" cy="1007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Tool used:</a:t>
            </a:r>
            <a:endParaRPr/>
          </a:p>
        </p:txBody>
      </p:sp>
      <p:sp>
        <p:nvSpPr>
          <p:cNvPr id="348" name="Google Shape;348;p25"/>
          <p:cNvSpPr txBox="1"/>
          <p:nvPr/>
        </p:nvSpPr>
        <p:spPr>
          <a:xfrm>
            <a:off x="786350" y="1624275"/>
            <a:ext cx="50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9" name="Google Shape;349;p25"/>
          <p:cNvSpPr txBox="1"/>
          <p:nvPr/>
        </p:nvSpPr>
        <p:spPr>
          <a:xfrm>
            <a:off x="709000" y="1392275"/>
            <a:ext cx="5079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
                <a:solidFill>
                  <a:schemeClr val="lt1"/>
                </a:solidFill>
                <a:highlight>
                  <a:schemeClr val="dk1"/>
                </a:highlight>
                <a:latin typeface="Nunito"/>
                <a:ea typeface="Nunito"/>
                <a:cs typeface="Nunito"/>
                <a:sym typeface="Nunito"/>
              </a:rPr>
              <a:t>Python</a:t>
            </a:r>
            <a:endParaRPr>
              <a:solidFill>
                <a:schemeClr val="lt1"/>
              </a:solidFill>
              <a:highlight>
                <a:schemeClr val="dk1"/>
              </a:highlight>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highlight>
                  <a:schemeClr val="dk1"/>
                </a:highlight>
                <a:latin typeface="Nunito"/>
                <a:ea typeface="Nunito"/>
                <a:cs typeface="Nunito"/>
                <a:sym typeface="Nunito"/>
              </a:rPr>
              <a:t>Flask</a:t>
            </a:r>
            <a:endParaRPr>
              <a:solidFill>
                <a:schemeClr val="lt1"/>
              </a:solidFill>
              <a:highlight>
                <a:schemeClr val="dk1"/>
              </a:highlight>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highlight>
                  <a:schemeClr val="dk1"/>
                </a:highlight>
                <a:latin typeface="Nunito"/>
                <a:ea typeface="Nunito"/>
                <a:cs typeface="Nunito"/>
                <a:sym typeface="Nunito"/>
              </a:rPr>
              <a:t>HTML</a:t>
            </a:r>
            <a:endParaRPr>
              <a:solidFill>
                <a:schemeClr val="lt1"/>
              </a:solidFill>
              <a:highlight>
                <a:schemeClr val="dk1"/>
              </a:highlight>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highlight>
                  <a:schemeClr val="dk1"/>
                </a:highlight>
                <a:latin typeface="Nunito"/>
                <a:ea typeface="Nunito"/>
                <a:cs typeface="Nunito"/>
                <a:sym typeface="Nunito"/>
              </a:rPr>
              <a:t>CSS</a:t>
            </a:r>
            <a:endParaRPr>
              <a:solidFill>
                <a:schemeClr val="lt1"/>
              </a:solidFill>
              <a:highlight>
                <a:schemeClr val="dk1"/>
              </a:highlight>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highlight>
                  <a:schemeClr val="dk1"/>
                </a:highlight>
                <a:latin typeface="Nunito"/>
                <a:ea typeface="Nunito"/>
                <a:cs typeface="Nunito"/>
                <a:sym typeface="Nunito"/>
              </a:rPr>
              <a:t>SQL</a:t>
            </a:r>
            <a:endParaRPr>
              <a:solidFill>
                <a:schemeClr val="lt1"/>
              </a:solidFill>
              <a:highlight>
                <a:schemeClr val="dk1"/>
              </a:highlight>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highlight>
                  <a:schemeClr val="dk1"/>
                </a:highlight>
                <a:latin typeface="Nunito"/>
                <a:ea typeface="Nunito"/>
                <a:cs typeface="Nunito"/>
                <a:sym typeface="Nunito"/>
              </a:rPr>
              <a:t>Selenium</a:t>
            </a:r>
            <a:endParaRPr>
              <a:solidFill>
                <a:schemeClr val="lt1"/>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a:solidFill>
                <a:schemeClr val="lt1"/>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a:solidFill>
                <a:schemeClr val="lt1"/>
              </a:solidFill>
              <a:highlight>
                <a:schemeClr val="dk1"/>
              </a:highlight>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839550" y="540800"/>
            <a:ext cx="5857800" cy="726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355" name="Google Shape;355;p26"/>
          <p:cNvSpPr txBox="1"/>
          <p:nvPr>
            <p:ph idx="4294967295" type="subTitle"/>
          </p:nvPr>
        </p:nvSpPr>
        <p:spPr>
          <a:xfrm>
            <a:off x="1303800" y="2743203"/>
            <a:ext cx="3430500" cy="72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56" name="Google Shape;356;p26"/>
          <p:cNvSpPr txBox="1"/>
          <p:nvPr>
            <p:ph idx="4294967295" type="body"/>
          </p:nvPr>
        </p:nvSpPr>
        <p:spPr>
          <a:xfrm>
            <a:off x="1249200" y="1515150"/>
            <a:ext cx="6645600" cy="2813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Python is a high-level, general-purpose and a very popular programming language. Python programming language (latest Python 3) is being used in web development, Machine Learning applications, along with all cutting edge technology in Software Industry. </a:t>
            </a:r>
            <a:endParaRPr sz="1200">
              <a:solidFill>
                <a:schemeClr val="lt1"/>
              </a:solidFill>
              <a:latin typeface="Arial"/>
              <a:ea typeface="Arial"/>
              <a:cs typeface="Arial"/>
              <a:sym typeface="Arial"/>
            </a:endParaRPr>
          </a:p>
          <a:p>
            <a:pPr indent="0" lvl="0" marL="914400" rtl="0" algn="l">
              <a:spcBef>
                <a:spcPts val="1200"/>
              </a:spcBef>
              <a:spcAft>
                <a:spcPts val="0"/>
              </a:spcAft>
              <a:buNone/>
            </a:pPr>
            <a:r>
              <a:t/>
            </a:r>
            <a:endParaRPr sz="1200">
              <a:solidFill>
                <a:schemeClr val="lt1"/>
              </a:solidFill>
              <a:latin typeface="Arial"/>
              <a:ea typeface="Arial"/>
              <a:cs typeface="Arial"/>
              <a:sym typeface="Arial"/>
            </a:endParaRPr>
          </a:p>
          <a:p>
            <a:pPr indent="-301625" lvl="0" marL="457200" rtl="0" algn="l">
              <a:spcBef>
                <a:spcPts val="1200"/>
              </a:spcBef>
              <a:spcAft>
                <a:spcPts val="0"/>
              </a:spcAft>
              <a:buClr>
                <a:schemeClr val="lt1"/>
              </a:buClr>
              <a:buSzPts val="1150"/>
              <a:buFont typeface="Verdana"/>
              <a:buChar char="●"/>
            </a:pPr>
            <a:r>
              <a:rPr lang="en" sz="1150">
                <a:solidFill>
                  <a:schemeClr val="lt1"/>
                </a:solidFill>
                <a:latin typeface="Verdana"/>
                <a:ea typeface="Verdana"/>
                <a:cs typeface="Verdana"/>
                <a:sym typeface="Verdana"/>
              </a:rPr>
              <a:t>Python was designed for readability, and has some similarities to the English language with influence from mathematics.</a:t>
            </a:r>
            <a:endParaRPr sz="1150">
              <a:solidFill>
                <a:schemeClr val="lt1"/>
              </a:solidFill>
              <a:latin typeface="Verdana"/>
              <a:ea typeface="Verdana"/>
              <a:cs typeface="Verdana"/>
              <a:sym typeface="Verdana"/>
            </a:endParaRPr>
          </a:p>
          <a:p>
            <a:pPr indent="0" lvl="0" marL="457200" rtl="0" algn="l">
              <a:spcBef>
                <a:spcPts val="1100"/>
              </a:spcBef>
              <a:spcAft>
                <a:spcPts val="1200"/>
              </a:spcAft>
              <a:buNone/>
            </a:pPr>
            <a:r>
              <a:t/>
            </a:r>
            <a:endParaRPr sz="1200">
              <a:solidFill>
                <a:srgbClr val="273239"/>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886200" y="16755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Flask</a:t>
            </a:r>
            <a:endParaRPr/>
          </a:p>
        </p:txBody>
      </p:sp>
      <p:sp>
        <p:nvSpPr>
          <p:cNvPr id="362" name="Google Shape;362;p27"/>
          <p:cNvSpPr txBox="1"/>
          <p:nvPr>
            <p:ph idx="4294967295" type="body"/>
          </p:nvPr>
        </p:nvSpPr>
        <p:spPr>
          <a:xfrm>
            <a:off x="1366000" y="1534225"/>
            <a:ext cx="7030500" cy="2541600"/>
          </a:xfrm>
          <a:prstGeom prst="rect">
            <a:avLst/>
          </a:prstGeom>
        </p:spPr>
        <p:txBody>
          <a:bodyPr anchorCtr="0" anchor="t" bIns="91425" lIns="91425" spcFirstLastPara="1" rIns="91425" wrap="square" tIns="91425">
            <a:normAutofit/>
          </a:bodyPr>
          <a:lstStyle/>
          <a:p>
            <a:pPr indent="-314325" lvl="0" marL="457200" rtl="0" algn="l">
              <a:spcBef>
                <a:spcPts val="1400"/>
              </a:spcBef>
              <a:spcAft>
                <a:spcPts val="0"/>
              </a:spcAft>
              <a:buClr>
                <a:schemeClr val="lt1"/>
              </a:buClr>
              <a:buSzPts val="1350"/>
              <a:buFont typeface="Arial"/>
              <a:buChar char="●"/>
            </a:pPr>
            <a:r>
              <a:rPr lang="en" sz="1350">
                <a:solidFill>
                  <a:schemeClr val="lt1"/>
                </a:solidFill>
                <a:latin typeface="Arial"/>
                <a:ea typeface="Arial"/>
                <a:cs typeface="Arial"/>
                <a:sym typeface="Arial"/>
              </a:rPr>
              <a:t>Flask is a web framework, it’s a Python module that lets you develop web applications easily. It’s has a small and easy-to-extend core: it’s a microframework that doesn’t include an ORM (Object Relational Manager) or such features.</a:t>
            </a:r>
            <a:endParaRPr sz="1350">
              <a:solidFill>
                <a:schemeClr val="lt1"/>
              </a:solidFill>
              <a:latin typeface="Arial"/>
              <a:ea typeface="Arial"/>
              <a:cs typeface="Arial"/>
              <a:sym typeface="Arial"/>
            </a:endParaRPr>
          </a:p>
          <a:p>
            <a:pPr indent="-314325" lvl="0" marL="457200" rtl="0" algn="l">
              <a:spcBef>
                <a:spcPts val="0"/>
              </a:spcBef>
              <a:spcAft>
                <a:spcPts val="0"/>
              </a:spcAft>
              <a:buClr>
                <a:schemeClr val="lt1"/>
              </a:buClr>
              <a:buSzPts val="1350"/>
              <a:buFont typeface="Arial"/>
              <a:buChar char="●"/>
            </a:pPr>
            <a:r>
              <a:rPr lang="en" sz="1350">
                <a:solidFill>
                  <a:schemeClr val="lt1"/>
                </a:solidFill>
                <a:latin typeface="Arial"/>
                <a:ea typeface="Arial"/>
                <a:cs typeface="Arial"/>
                <a:sym typeface="Arial"/>
              </a:rPr>
              <a:t>It does have many cool features like url routing, template engine. It is a WSGI web app framework.</a:t>
            </a:r>
            <a:endParaRPr sz="1350">
              <a:solidFill>
                <a:schemeClr val="lt1"/>
              </a:solidFill>
              <a:latin typeface="Arial"/>
              <a:ea typeface="Arial"/>
              <a:cs typeface="Arial"/>
              <a:sym typeface="Arial"/>
            </a:endParaRPr>
          </a:p>
          <a:p>
            <a:pPr indent="-314325" lvl="0" marL="457200" rtl="0" algn="l">
              <a:spcBef>
                <a:spcPts val="0"/>
              </a:spcBef>
              <a:spcAft>
                <a:spcPts val="0"/>
              </a:spcAft>
              <a:buClr>
                <a:schemeClr val="lt1"/>
              </a:buClr>
              <a:buSzPts val="1350"/>
              <a:buFont typeface="Arial"/>
              <a:buChar char="●"/>
            </a:pPr>
            <a:r>
              <a:rPr lang="en" sz="1350">
                <a:solidFill>
                  <a:schemeClr val="lt1"/>
                </a:solidFill>
                <a:latin typeface="Arial"/>
                <a:ea typeface="Arial"/>
                <a:cs typeface="Arial"/>
                <a:sym typeface="Arial"/>
              </a:rPr>
              <a:t>Flask gives the developer varieties of choice when developing web applications, it provides you with tools, libraries, and mechanics that allow you to build a web application but it will not enforce any dependencies or tell you how the project should look like.</a:t>
            </a:r>
            <a:endParaRPr sz="135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792900" y="16757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a:t>
            </a:r>
            <a:endParaRPr/>
          </a:p>
        </p:txBody>
      </p:sp>
      <p:sp>
        <p:nvSpPr>
          <p:cNvPr id="368" name="Google Shape;368;p28"/>
          <p:cNvSpPr txBox="1"/>
          <p:nvPr>
            <p:ph idx="4294967295" type="body"/>
          </p:nvPr>
        </p:nvSpPr>
        <p:spPr>
          <a:xfrm>
            <a:off x="1303800" y="148730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5400">
                <a:solidFill>
                  <a:schemeClr val="lt1"/>
                </a:solidFill>
                <a:latin typeface="Arial"/>
                <a:ea typeface="Arial"/>
                <a:cs typeface="Arial"/>
                <a:sym typeface="Arial"/>
              </a:rPr>
              <a:t>HTML, or Hypertext Markup Language, is a markup language for the web that defines the structure of web pages. It is a language that is used to create documents on the World Wide Web incorporating text, graphics, sound, video, and hyperlinks</a:t>
            </a:r>
            <a:endParaRPr sz="5400">
              <a:solidFill>
                <a:schemeClr val="lt1"/>
              </a:solidFill>
              <a:latin typeface="Arial"/>
              <a:ea typeface="Arial"/>
              <a:cs typeface="Arial"/>
              <a:sym typeface="Arial"/>
            </a:endParaRPr>
          </a:p>
          <a:p>
            <a:pPr indent="0" lvl="0" marL="0" rtl="0" algn="l">
              <a:lnSpc>
                <a:spcPct val="150000"/>
              </a:lnSpc>
              <a:spcBef>
                <a:spcPts val="2300"/>
              </a:spcBef>
              <a:spcAft>
                <a:spcPts val="0"/>
              </a:spcAft>
              <a:buNone/>
            </a:pPr>
            <a:r>
              <a:rPr lang="en" sz="5400">
                <a:solidFill>
                  <a:schemeClr val="lt1"/>
                </a:solidFill>
                <a:latin typeface="Arial"/>
                <a:ea typeface="Arial"/>
                <a:cs typeface="Arial"/>
                <a:sym typeface="Arial"/>
              </a:rPr>
              <a:t>The most basic of HTML conventions is the inclusion of a document type declaration at the beginning of the text file. This always comes first in the document, because it is the piece that affirmatively informs a computer that </a:t>
            </a:r>
            <a:r>
              <a:rPr i="1" lang="en" sz="5400">
                <a:solidFill>
                  <a:schemeClr val="lt1"/>
                </a:solidFill>
                <a:latin typeface="Arial"/>
                <a:ea typeface="Arial"/>
                <a:cs typeface="Arial"/>
                <a:sym typeface="Arial"/>
              </a:rPr>
              <a:t>this is an HTML file.</a:t>
            </a:r>
            <a:r>
              <a:rPr lang="en" sz="5400">
                <a:solidFill>
                  <a:schemeClr val="lt1"/>
                </a:solidFill>
                <a:latin typeface="Arial"/>
                <a:ea typeface="Arial"/>
                <a:cs typeface="Arial"/>
                <a:sym typeface="Arial"/>
              </a:rPr>
              <a:t> The document header typically looks like this: &lt;!DOCTYPE html&gt;.</a:t>
            </a:r>
            <a:endParaRPr sz="5400">
              <a:solidFill>
                <a:schemeClr val="lt1"/>
              </a:solidFill>
              <a:latin typeface="Arial"/>
              <a:ea typeface="Arial"/>
              <a:cs typeface="Arial"/>
              <a:sym typeface="Arial"/>
            </a:endParaRPr>
          </a:p>
          <a:p>
            <a:pPr indent="0" lvl="0" marL="0" rtl="0" algn="l">
              <a:lnSpc>
                <a:spcPct val="137500"/>
              </a:lnSpc>
              <a:spcBef>
                <a:spcPts val="2300"/>
              </a:spcBef>
              <a:spcAft>
                <a:spcPts val="0"/>
              </a:spcAft>
              <a:buNone/>
            </a:pPr>
            <a:r>
              <a:t/>
            </a:r>
            <a:endParaRPr sz="1200">
              <a:solidFill>
                <a:srgbClr val="303336"/>
              </a:solidFill>
              <a:highlight>
                <a:srgbClr val="FFFFFF"/>
              </a:highlight>
              <a:latin typeface="Arial"/>
              <a:ea typeface="Arial"/>
              <a:cs typeface="Arial"/>
              <a:sym typeface="Arial"/>
            </a:endParaRPr>
          </a:p>
          <a:p>
            <a:pPr indent="0" lvl="0" marL="0" rtl="0" algn="l">
              <a:lnSpc>
                <a:spcPct val="150000"/>
              </a:lnSpc>
              <a:spcBef>
                <a:spcPts val="1500"/>
              </a:spcBef>
              <a:spcAft>
                <a:spcPts val="0"/>
              </a:spcAft>
              <a:buNone/>
            </a:pPr>
            <a:r>
              <a:t/>
            </a:r>
            <a:endParaRPr sz="1400">
              <a:solidFill>
                <a:srgbClr val="0A0A23"/>
              </a:solidFill>
              <a:highlight>
                <a:srgbClr val="FFFFFF"/>
              </a:highlight>
              <a:latin typeface="Arial"/>
              <a:ea typeface="Arial"/>
              <a:cs typeface="Arial"/>
              <a:sym typeface="Arial"/>
            </a:endParaRPr>
          </a:p>
          <a:p>
            <a:pPr indent="0" lvl="0" marL="0" rtl="0" algn="l">
              <a:spcBef>
                <a:spcPts val="23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715150" y="-1866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main tags</a:t>
            </a:r>
            <a:endParaRPr/>
          </a:p>
        </p:txBody>
      </p:sp>
      <p:sp>
        <p:nvSpPr>
          <p:cNvPr id="374" name="Google Shape;374;p29"/>
          <p:cNvSpPr txBox="1"/>
          <p:nvPr>
            <p:ph idx="4294967295" type="body"/>
          </p:nvPr>
        </p:nvSpPr>
        <p:spPr>
          <a:xfrm>
            <a:off x="1303800" y="963450"/>
            <a:ext cx="7030500" cy="23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100">
                <a:solidFill>
                  <a:schemeClr val="lt1"/>
                </a:solidFill>
                <a:latin typeface="Arial"/>
                <a:ea typeface="Arial"/>
                <a:cs typeface="Arial"/>
                <a:sym typeface="Arial"/>
              </a:rPr>
              <a:t>						</a:t>
            </a:r>
            <a:endParaRPr sz="1100">
              <a:solidFill>
                <a:schemeClr val="lt1"/>
              </a:solidFill>
              <a:latin typeface="Arial"/>
              <a:ea typeface="Arial"/>
              <a:cs typeface="Arial"/>
              <a:sym typeface="Arial"/>
            </a:endParaRPr>
          </a:p>
          <a:p>
            <a:pPr indent="0" lvl="0" marL="0" rtl="0" algn="l">
              <a:lnSpc>
                <a:spcPct val="100000"/>
              </a:lnSpc>
              <a:spcBef>
                <a:spcPts val="1200"/>
              </a:spcBef>
              <a:spcAft>
                <a:spcPts val="0"/>
              </a:spcAft>
              <a:buNone/>
            </a:pPr>
            <a:r>
              <a:rPr lang="en" sz="5400">
                <a:solidFill>
                  <a:schemeClr val="lt1"/>
                </a:solidFill>
                <a:latin typeface="Arial"/>
                <a:ea typeface="Arial"/>
                <a:cs typeface="Arial"/>
                <a:sym typeface="Arial"/>
              </a:rPr>
              <a:t>Although there are lots of tags in the HTML specification, 99% of the webs use a subset of HTML tags with less that 10 tags, the most important are:	</a:t>
            </a:r>
            <a:endParaRPr sz="5400">
              <a:solidFill>
                <a:schemeClr val="lt1"/>
              </a:solidFill>
              <a:latin typeface="Arial"/>
              <a:ea typeface="Arial"/>
              <a:cs typeface="Arial"/>
              <a:sym typeface="Arial"/>
            </a:endParaRPr>
          </a:p>
          <a:p>
            <a:pPr indent="0" lvl="0" marL="0" rtl="0" algn="l">
              <a:lnSpc>
                <a:spcPct val="100000"/>
              </a:lnSpc>
              <a:spcBef>
                <a:spcPts val="1200"/>
              </a:spcBef>
              <a:spcAft>
                <a:spcPts val="0"/>
              </a:spcAft>
              <a:buNone/>
            </a:pP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&lt;div&gt;: a container, usually represents a rectangular area with information inside.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&lt;img/&gt;: an image</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&lt;a&gt;: a clickable link to go to another URL</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&lt;p&gt;: a text paragraph</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&lt;h1&gt;: a title (h2,h3,h4 are titles of less importance)</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&lt;input&gt;: a widget to let the user introduce information					</a:t>
            </a: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&lt;style&gt;: to insert CSS rules		</a:t>
            </a:r>
            <a:endParaRPr sz="5400">
              <a:solidFill>
                <a:schemeClr val="lt1"/>
              </a:solidFill>
              <a:latin typeface="Arial"/>
              <a:ea typeface="Arial"/>
              <a:cs typeface="Arial"/>
              <a:sym typeface="Arial"/>
            </a:endParaRPr>
          </a:p>
          <a:p>
            <a:pPr indent="0" lvl="0" marL="0" rtl="0" algn="l">
              <a:lnSpc>
                <a:spcPct val="100000"/>
              </a:lnSpc>
              <a:spcBef>
                <a:spcPts val="1200"/>
              </a:spcBef>
              <a:spcAft>
                <a:spcPts val="0"/>
              </a:spcAft>
              <a:buNone/>
            </a:pPr>
            <a:r>
              <a:rPr lang="en" sz="5400">
                <a:solidFill>
                  <a:schemeClr val="lt1"/>
                </a:solidFill>
                <a:latin typeface="Arial"/>
                <a:ea typeface="Arial"/>
                <a:cs typeface="Arial"/>
                <a:sym typeface="Arial"/>
              </a:rPr>
              <a:t>		</a:t>
            </a:r>
            <a:br>
              <a:rPr lang="en" sz="5400">
                <a:solidFill>
                  <a:schemeClr val="lt1"/>
                </a:solidFill>
                <a:latin typeface="Arial"/>
                <a:ea typeface="Arial"/>
                <a:cs typeface="Arial"/>
                <a:sym typeface="Arial"/>
              </a:rPr>
            </a:br>
            <a:r>
              <a:rPr lang="en" sz="5400">
                <a:solidFill>
                  <a:schemeClr val="lt1"/>
                </a:solidFill>
                <a:latin typeface="Arial"/>
                <a:ea typeface="Arial"/>
                <a:cs typeface="Arial"/>
                <a:sym typeface="Arial"/>
              </a:rPr>
              <a:t>●  &lt;script&gt;: to execute Javascript</a:t>
            </a:r>
            <a:r>
              <a:rPr lang="en" sz="5400">
                <a:solidFill>
                  <a:srgbClr val="000000"/>
                </a:solidFill>
                <a:latin typeface="Arial"/>
                <a:ea typeface="Arial"/>
                <a:cs typeface="Arial"/>
                <a:sym typeface="Arial"/>
              </a:rPr>
              <a:t>	</a:t>
            </a:r>
            <a:endParaRPr sz="5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br>
              <a:rPr lang="en" sz="16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endParaRPr sz="54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010825" y="136475"/>
            <a:ext cx="5515500" cy="1107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a:t>
            </a:r>
            <a:endParaRPr/>
          </a:p>
        </p:txBody>
      </p:sp>
      <p:sp>
        <p:nvSpPr>
          <p:cNvPr id="380" name="Google Shape;380;p30"/>
          <p:cNvSpPr txBox="1"/>
          <p:nvPr/>
        </p:nvSpPr>
        <p:spPr>
          <a:xfrm>
            <a:off x="1334900" y="1100650"/>
            <a:ext cx="6741900" cy="37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Cascading Style Sheets, fondly referred to as CSS, is a simple design language intended to simplify the process of making web pages presentable.</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b="1" lang="en" sz="1200">
                <a:solidFill>
                  <a:schemeClr val="lt1"/>
                </a:solidFill>
              </a:rPr>
              <a:t>Applications of CSS:</a:t>
            </a:r>
            <a:endParaRPr b="1"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CSS saves time </a:t>
            </a:r>
            <a:r>
              <a:rPr lang="en" sz="1200">
                <a:solidFill>
                  <a:schemeClr val="lt1"/>
                </a:solidFill>
              </a:rPr>
              <a:t>- You can write CSS once and then reuse same sheet in multiple HTML pages. You can define a style for each HTML element and apply it to as many Web pages as you want.</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Pages load faster </a:t>
            </a:r>
            <a:r>
              <a:rPr lang="en" sz="1200">
                <a:solidFill>
                  <a:schemeClr val="lt1"/>
                </a:solidFill>
              </a:rPr>
              <a:t>- If you are using CSS, you do not need to write HTML tag attributes every time. Just write one CSS rule of a tag and apply it to all the occurrences of that tag. So less code means faster download times.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Easy maintenance </a:t>
            </a:r>
            <a:r>
              <a:rPr lang="en" sz="1200">
                <a:solidFill>
                  <a:schemeClr val="lt1"/>
                </a:solidFill>
              </a:rPr>
              <a:t>- To make a global change, simply change the style, and all elements in all the web pages will be updated automatically.</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Superior styles to HTML</a:t>
            </a:r>
            <a:r>
              <a:rPr lang="en" sz="1200">
                <a:solidFill>
                  <a:schemeClr val="lt1"/>
                </a:solidFill>
              </a:rPr>
              <a:t> - CSS has a much wider array of attributes than HTML, so you can give a far better look to your HTML page in comparison to HTML attributes.</a:t>
            </a:r>
            <a:endParaRPr sz="1200">
              <a:solidFill>
                <a:schemeClr val="lt1"/>
              </a:solidFill>
            </a:endParaRPr>
          </a:p>
          <a:p>
            <a:pPr indent="0" lvl="0" marL="457200" rtl="0" algn="l">
              <a:lnSpc>
                <a:spcPct val="115000"/>
              </a:lnSpc>
              <a:spcBef>
                <a:spcPts val="400"/>
              </a:spcBef>
              <a:spcAft>
                <a:spcPts val="0"/>
              </a:spcAft>
              <a:buNone/>
            </a:pPr>
            <a:r>
              <a:t/>
            </a:r>
            <a:endParaRPr sz="1200"/>
          </a:p>
          <a:p>
            <a:pPr indent="0" lvl="0" marL="0" rtl="0" algn="l">
              <a:spcBef>
                <a:spcPts val="400"/>
              </a:spcBef>
              <a:spcAft>
                <a:spcPts val="0"/>
              </a:spcAft>
              <a:buNone/>
            </a:pPr>
            <a:r>
              <a:t/>
            </a:r>
            <a:endParaRPr sz="120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715150" y="387225"/>
            <a:ext cx="5857800" cy="79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SQL</a:t>
            </a:r>
            <a:endParaRPr/>
          </a:p>
        </p:txBody>
      </p:sp>
      <p:sp>
        <p:nvSpPr>
          <p:cNvPr id="386" name="Google Shape;386;p31"/>
          <p:cNvSpPr txBox="1"/>
          <p:nvPr>
            <p:ph idx="4294967295" type="body"/>
          </p:nvPr>
        </p:nvSpPr>
        <p:spPr>
          <a:xfrm>
            <a:off x="1319350" y="1183725"/>
            <a:ext cx="7030500" cy="34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lt1"/>
                </a:solidFill>
                <a:latin typeface="Arial"/>
                <a:ea typeface="Arial"/>
                <a:cs typeface="Arial"/>
                <a:sym typeface="Arial"/>
              </a:rPr>
              <a:t>SQL is Structured Query Language, which is a computer language for storing, manipulating and retrieving data stored in a relational database.</a:t>
            </a:r>
            <a:endParaRPr sz="1200">
              <a:solidFill>
                <a:schemeClr val="lt1"/>
              </a:solidFill>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users to access data in the relational database management systems.</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users to describe the data.</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users to define the data in a database and manipulate that data.</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to embed within other languages using SQL modules, libraries &amp; pre-compilers.</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users to create and drop databases and tables.</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users to create view, stored procedure, functions in a database.</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solidFill>
                  <a:schemeClr val="lt1"/>
                </a:solidFill>
                <a:latin typeface="Arial"/>
                <a:ea typeface="Arial"/>
                <a:cs typeface="Arial"/>
                <a:sym typeface="Arial"/>
              </a:rPr>
              <a:t>Allows users to set permissions on tables, procedures and views.</a:t>
            </a:r>
            <a:endParaRPr sz="1200">
              <a:solidFill>
                <a:schemeClr val="lt1"/>
              </a:solidFill>
              <a:latin typeface="Arial"/>
              <a:ea typeface="Arial"/>
              <a:cs typeface="Arial"/>
              <a:sym typeface="Arial"/>
            </a:endParaRPr>
          </a:p>
          <a:p>
            <a:pPr indent="0" lvl="0" marL="0" rtl="0" algn="l">
              <a:spcBef>
                <a:spcPts val="400"/>
              </a:spcBef>
              <a:spcAft>
                <a:spcPts val="0"/>
              </a:spcAft>
              <a:buNone/>
            </a:pPr>
            <a:r>
              <a:rPr lang="en" sz="1200">
                <a:solidFill>
                  <a:schemeClr val="lt1"/>
                </a:solidFill>
                <a:latin typeface="Arial"/>
                <a:ea typeface="Arial"/>
                <a:cs typeface="Arial"/>
                <a:sym typeface="Arial"/>
              </a:rPr>
              <a:t>Types:</a:t>
            </a:r>
            <a:endParaRPr sz="1200">
              <a:solidFill>
                <a:schemeClr val="lt1"/>
              </a:solidFill>
              <a:latin typeface="Arial"/>
              <a:ea typeface="Arial"/>
              <a:cs typeface="Arial"/>
              <a:sym typeface="Arial"/>
            </a:endParaRPr>
          </a:p>
          <a:p>
            <a:pPr indent="-304800" lvl="0" marL="457200" rtl="0" algn="l">
              <a:spcBef>
                <a:spcPts val="40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DDL-Data definition Language</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DML- Data manipulation Language</a:t>
            </a:r>
            <a:endParaRPr sz="1200">
              <a:solidFill>
                <a:schemeClr val="lt1"/>
              </a:solidFill>
              <a:latin typeface="Arial"/>
              <a:ea typeface="Arial"/>
              <a:cs typeface="Arial"/>
              <a:sym typeface="Arial"/>
            </a:endParaRPr>
          </a:p>
          <a:p>
            <a:pPr indent="-304800" lvl="0" marL="457200" rtl="0" algn="l">
              <a:spcBef>
                <a:spcPts val="0"/>
              </a:spcBef>
              <a:spcAft>
                <a:spcPts val="0"/>
              </a:spcAft>
              <a:buClr>
                <a:schemeClr val="lt1"/>
              </a:buClr>
              <a:buSzPts val="1200"/>
              <a:buFont typeface="Arial"/>
              <a:buAutoNum type="arabicPeriod"/>
            </a:pPr>
            <a:r>
              <a:rPr lang="en" sz="1200">
                <a:solidFill>
                  <a:schemeClr val="lt1"/>
                </a:solidFill>
                <a:latin typeface="Arial"/>
                <a:ea typeface="Arial"/>
                <a:cs typeface="Arial"/>
                <a:sym typeface="Arial"/>
              </a:rPr>
              <a:t>DCL- Data control Language </a:t>
            </a:r>
            <a:endParaRPr sz="1200">
              <a:solidFill>
                <a:schemeClr val="lt1"/>
              </a:solidFill>
              <a:latin typeface="Arial"/>
              <a:ea typeface="Arial"/>
              <a:cs typeface="Arial"/>
              <a:sym typeface="Arial"/>
            </a:endParaRPr>
          </a:p>
          <a:p>
            <a:pPr indent="0" lvl="0" marL="0" rtl="0" algn="l">
              <a:spcBef>
                <a:spcPts val="400"/>
              </a:spcBef>
              <a:spcAft>
                <a:spcPts val="120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435200" y="228450"/>
            <a:ext cx="6366900" cy="64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E-commerce</a:t>
            </a:r>
            <a:endParaRPr sz="2800"/>
          </a:p>
        </p:txBody>
      </p:sp>
      <p:sp>
        <p:nvSpPr>
          <p:cNvPr id="284" name="Google Shape;284;p14"/>
          <p:cNvSpPr txBox="1"/>
          <p:nvPr/>
        </p:nvSpPr>
        <p:spPr>
          <a:xfrm>
            <a:off x="590950" y="1415150"/>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14"/>
          <p:cNvSpPr txBox="1"/>
          <p:nvPr/>
        </p:nvSpPr>
        <p:spPr>
          <a:xfrm>
            <a:off x="762000" y="872850"/>
            <a:ext cx="7713300" cy="33978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chemeClr val="lt1"/>
              </a:buClr>
              <a:buSzPts val="1350"/>
              <a:buChar char="●"/>
            </a:pPr>
            <a:r>
              <a:rPr lang="en" sz="1350">
                <a:solidFill>
                  <a:schemeClr val="lt1"/>
                </a:solidFill>
              </a:rPr>
              <a:t>Ecommerce, also known as electronic commerce or internet commerce, refers to the buying and selling of goods or services using the internet, and the transfer of money and data to execute these transactions. </a:t>
            </a:r>
            <a:endParaRPr sz="1350">
              <a:solidFill>
                <a:schemeClr val="lt1"/>
              </a:solidFill>
            </a:endParaRPr>
          </a:p>
          <a:p>
            <a:pPr indent="0" lvl="0" marL="457200" rtl="0" algn="l">
              <a:lnSpc>
                <a:spcPct val="115000"/>
              </a:lnSpc>
              <a:spcBef>
                <a:spcPts val="1200"/>
              </a:spcBef>
              <a:spcAft>
                <a:spcPts val="0"/>
              </a:spcAft>
              <a:buNone/>
            </a:pPr>
            <a:r>
              <a:t/>
            </a:r>
            <a:endParaRPr sz="1350">
              <a:solidFill>
                <a:schemeClr val="lt1"/>
              </a:solidFill>
            </a:endParaRPr>
          </a:p>
          <a:p>
            <a:pPr indent="-314325" lvl="0" marL="457200" rtl="0" algn="l">
              <a:lnSpc>
                <a:spcPct val="115000"/>
              </a:lnSpc>
              <a:spcBef>
                <a:spcPts val="1200"/>
              </a:spcBef>
              <a:spcAft>
                <a:spcPts val="0"/>
              </a:spcAft>
              <a:buClr>
                <a:schemeClr val="lt1"/>
              </a:buClr>
              <a:buSzPts val="1350"/>
              <a:buChar char="●"/>
            </a:pPr>
            <a:r>
              <a:rPr lang="en" sz="1350">
                <a:solidFill>
                  <a:schemeClr val="lt1"/>
                </a:solidFill>
              </a:rPr>
              <a:t>Ecommerce is often used to refer to the sale of physical products online, but it can also describe any kind of commercial transaction that is facilitated through the internet.</a:t>
            </a:r>
            <a:endParaRPr sz="1350">
              <a:solidFill>
                <a:schemeClr val="lt1"/>
              </a:solidFill>
            </a:endParaRPr>
          </a:p>
          <a:p>
            <a:pPr indent="0" lvl="0" marL="457200" rtl="0" algn="l">
              <a:lnSpc>
                <a:spcPct val="115000"/>
              </a:lnSpc>
              <a:spcBef>
                <a:spcPts val="1200"/>
              </a:spcBef>
              <a:spcAft>
                <a:spcPts val="0"/>
              </a:spcAft>
              <a:buNone/>
            </a:pPr>
            <a:r>
              <a:t/>
            </a:r>
            <a:endParaRPr sz="1350">
              <a:solidFill>
                <a:schemeClr val="lt1"/>
              </a:solidFill>
            </a:endParaRPr>
          </a:p>
          <a:p>
            <a:pPr indent="-314325" lvl="0" marL="457200" rtl="0" algn="l">
              <a:lnSpc>
                <a:spcPct val="115000"/>
              </a:lnSpc>
              <a:spcBef>
                <a:spcPts val="1200"/>
              </a:spcBef>
              <a:spcAft>
                <a:spcPts val="0"/>
              </a:spcAft>
              <a:buClr>
                <a:schemeClr val="lt1"/>
              </a:buClr>
              <a:buSzPts val="1350"/>
              <a:buChar char="●"/>
            </a:pPr>
            <a:r>
              <a:rPr lang="en" sz="1350">
                <a:solidFill>
                  <a:schemeClr val="lt1"/>
                </a:solidFill>
              </a:rPr>
              <a:t>A website that allows people to buy and sell physical goods, services, and digital products over the internet rather than at a brick-and-mortar location. Through an e-commerce website, a business can process orders, accept payments, manage shipping and logistics, and provide customer service.</a:t>
            </a:r>
            <a:endParaRPr>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482075" y="0"/>
            <a:ext cx="3234600" cy="1353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900"/>
              <a:t>SELENIUM</a:t>
            </a:r>
            <a:endParaRPr sz="2900"/>
          </a:p>
        </p:txBody>
      </p:sp>
      <p:sp>
        <p:nvSpPr>
          <p:cNvPr id="392" name="Google Shape;392;p32"/>
          <p:cNvSpPr txBox="1"/>
          <p:nvPr>
            <p:ph idx="4294967295" type="body"/>
          </p:nvPr>
        </p:nvSpPr>
        <p:spPr>
          <a:xfrm>
            <a:off x="649350" y="1353000"/>
            <a:ext cx="7845300" cy="33417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b="1" lang="en" sz="1650">
                <a:solidFill>
                  <a:schemeClr val="lt1"/>
                </a:solidFill>
                <a:latin typeface="Arial"/>
                <a:ea typeface="Arial"/>
                <a:cs typeface="Arial"/>
                <a:sym typeface="Arial"/>
              </a:rPr>
              <a:t>Selenium</a:t>
            </a:r>
            <a:r>
              <a:rPr lang="en" sz="1650">
                <a:solidFill>
                  <a:schemeClr val="lt1"/>
                </a:solidFill>
                <a:latin typeface="Arial"/>
                <a:ea typeface="Arial"/>
                <a:cs typeface="Arial"/>
                <a:sym typeface="Arial"/>
              </a:rPr>
              <a:t> is an open source umbrella project for a range of tools and libraries aimed at supporting browser automation.It provides a playback tool for authoring functional tests without the need to learn a test scripting language(Selenium IDE). It also provides a test domain specific language(Selenese) to write tests in a number of popular programming languages, including JavaScript(</a:t>
            </a:r>
            <a:r>
              <a:rPr lang="en" sz="1650">
                <a:solidFill>
                  <a:schemeClr val="lt1"/>
                </a:solidFill>
                <a:uFill>
                  <a:noFill/>
                </a:uFill>
                <a:latin typeface="Arial"/>
                <a:ea typeface="Arial"/>
                <a:cs typeface="Arial"/>
                <a:sym typeface="Arial"/>
                <a:hlinkClick r:id="rId3">
                  <a:extLst>
                    <a:ext uri="{A12FA001-AC4F-418D-AE19-62706E023703}">
                      <ahyp:hlinkClr val="tx"/>
                    </a:ext>
                  </a:extLst>
                </a:hlinkClick>
              </a:rPr>
              <a:t>Node.js</a:t>
            </a:r>
            <a:r>
              <a:rPr lang="en" sz="1650">
                <a:solidFill>
                  <a:schemeClr val="lt1"/>
                </a:solidFill>
                <a:latin typeface="Arial"/>
                <a:ea typeface="Arial"/>
                <a:cs typeface="Arial"/>
                <a:sym typeface="Arial"/>
              </a:rPr>
              <a:t>),C#, </a:t>
            </a:r>
            <a:r>
              <a:rPr lang="en" sz="1650">
                <a:solidFill>
                  <a:schemeClr val="lt1"/>
                </a:solidFill>
                <a:uFill>
                  <a:noFill/>
                </a:uFill>
                <a:latin typeface="Arial"/>
                <a:ea typeface="Arial"/>
                <a:cs typeface="Arial"/>
                <a:sym typeface="Arial"/>
                <a:hlinkClick r:id="rId4">
                  <a:extLst>
                    <a:ext uri="{A12FA001-AC4F-418D-AE19-62706E023703}">
                      <ahyp:hlinkClr val="tx"/>
                    </a:ext>
                  </a:extLst>
                </a:hlinkClick>
              </a:rPr>
              <a:t>Groovy</a:t>
            </a:r>
            <a:r>
              <a:rPr lang="en" sz="1650">
                <a:solidFill>
                  <a:schemeClr val="lt1"/>
                </a:solidFill>
                <a:latin typeface="Arial"/>
                <a:ea typeface="Arial"/>
                <a:cs typeface="Arial"/>
                <a:sym typeface="Arial"/>
              </a:rPr>
              <a:t>, </a:t>
            </a:r>
            <a:r>
              <a:rPr lang="en" sz="1650">
                <a:solidFill>
                  <a:schemeClr val="lt1"/>
                </a:solidFill>
                <a:uFill>
                  <a:noFill/>
                </a:uFill>
                <a:latin typeface="Arial"/>
                <a:ea typeface="Arial"/>
                <a:cs typeface="Arial"/>
                <a:sym typeface="Arial"/>
                <a:hlinkClick r:id="rId5">
                  <a:extLst>
                    <a:ext uri="{A12FA001-AC4F-418D-AE19-62706E023703}">
                      <ahyp:hlinkClr val="tx"/>
                    </a:ext>
                  </a:extLst>
                </a:hlinkClick>
              </a:rPr>
              <a:t>Java</a:t>
            </a:r>
            <a:r>
              <a:rPr lang="en" sz="1650">
                <a:solidFill>
                  <a:schemeClr val="lt1"/>
                </a:solidFill>
                <a:latin typeface="Arial"/>
                <a:ea typeface="Arial"/>
                <a:cs typeface="Arial"/>
                <a:sym typeface="Arial"/>
              </a:rPr>
              <a:t>, </a:t>
            </a:r>
            <a:r>
              <a:rPr lang="en" sz="1650">
                <a:solidFill>
                  <a:schemeClr val="lt1"/>
                </a:solidFill>
                <a:uFill>
                  <a:noFill/>
                </a:uFill>
                <a:latin typeface="Arial"/>
                <a:ea typeface="Arial"/>
                <a:cs typeface="Arial"/>
                <a:sym typeface="Arial"/>
                <a:hlinkClick r:id="rId6">
                  <a:extLst>
                    <a:ext uri="{A12FA001-AC4F-418D-AE19-62706E023703}">
                      <ahyp:hlinkClr val="tx"/>
                    </a:ext>
                  </a:extLst>
                </a:hlinkClick>
              </a:rPr>
              <a:t>Perl</a:t>
            </a:r>
            <a:r>
              <a:rPr lang="en" sz="1650">
                <a:solidFill>
                  <a:schemeClr val="lt1"/>
                </a:solidFill>
                <a:latin typeface="Arial"/>
                <a:ea typeface="Arial"/>
                <a:cs typeface="Arial"/>
                <a:sym typeface="Arial"/>
              </a:rPr>
              <a:t>, </a:t>
            </a:r>
            <a:r>
              <a:rPr lang="en" sz="1650">
                <a:solidFill>
                  <a:schemeClr val="lt1"/>
                </a:solidFill>
                <a:uFill>
                  <a:noFill/>
                </a:uFill>
                <a:latin typeface="Arial"/>
                <a:ea typeface="Arial"/>
                <a:cs typeface="Arial"/>
                <a:sym typeface="Arial"/>
                <a:hlinkClick r:id="rId7">
                  <a:extLst>
                    <a:ext uri="{A12FA001-AC4F-418D-AE19-62706E023703}">
                      <ahyp:hlinkClr val="tx"/>
                    </a:ext>
                  </a:extLst>
                </a:hlinkClick>
              </a:rPr>
              <a:t>PHP</a:t>
            </a:r>
            <a:r>
              <a:rPr lang="en" sz="1650">
                <a:solidFill>
                  <a:schemeClr val="lt1"/>
                </a:solidFill>
                <a:latin typeface="Arial"/>
                <a:ea typeface="Arial"/>
                <a:cs typeface="Arial"/>
                <a:sym typeface="Arial"/>
              </a:rPr>
              <a:t>, </a:t>
            </a:r>
            <a:r>
              <a:rPr lang="en" sz="1650">
                <a:solidFill>
                  <a:schemeClr val="lt1"/>
                </a:solidFill>
                <a:uFill>
                  <a:noFill/>
                </a:uFill>
                <a:latin typeface="Arial"/>
                <a:ea typeface="Arial"/>
                <a:cs typeface="Arial"/>
                <a:sym typeface="Arial"/>
                <a:hlinkClick r:id="rId8">
                  <a:extLst>
                    <a:ext uri="{A12FA001-AC4F-418D-AE19-62706E023703}">
                      <ahyp:hlinkClr val="tx"/>
                    </a:ext>
                  </a:extLst>
                </a:hlinkClick>
              </a:rPr>
              <a:t>Python</a:t>
            </a:r>
            <a:r>
              <a:rPr lang="en" sz="1650">
                <a:solidFill>
                  <a:schemeClr val="lt1"/>
                </a:solidFill>
                <a:latin typeface="Arial"/>
                <a:ea typeface="Arial"/>
                <a:cs typeface="Arial"/>
                <a:sym typeface="Arial"/>
              </a:rPr>
              <a:t>, </a:t>
            </a:r>
            <a:r>
              <a:rPr lang="en" sz="1650">
                <a:solidFill>
                  <a:schemeClr val="lt1"/>
                </a:solidFill>
                <a:uFill>
                  <a:noFill/>
                </a:uFill>
                <a:latin typeface="Arial"/>
                <a:ea typeface="Arial"/>
                <a:cs typeface="Arial"/>
                <a:sym typeface="Arial"/>
                <a:hlinkClick r:id="rId9">
                  <a:extLst>
                    <a:ext uri="{A12FA001-AC4F-418D-AE19-62706E023703}">
                      <ahyp:hlinkClr val="tx"/>
                    </a:ext>
                  </a:extLst>
                </a:hlinkClick>
              </a:rPr>
              <a:t>Ruby</a:t>
            </a:r>
            <a:r>
              <a:rPr lang="en" sz="1650">
                <a:solidFill>
                  <a:schemeClr val="lt1"/>
                </a:solidFill>
                <a:latin typeface="Arial"/>
                <a:ea typeface="Arial"/>
                <a:cs typeface="Arial"/>
                <a:sym typeface="Arial"/>
              </a:rPr>
              <a:t> and </a:t>
            </a:r>
            <a:r>
              <a:rPr lang="en" sz="1650">
                <a:solidFill>
                  <a:schemeClr val="lt1"/>
                </a:solidFill>
                <a:uFill>
                  <a:noFill/>
                </a:uFill>
                <a:latin typeface="Arial"/>
                <a:ea typeface="Arial"/>
                <a:cs typeface="Arial"/>
                <a:sym typeface="Arial"/>
                <a:hlinkClick r:id="rId10">
                  <a:extLst>
                    <a:ext uri="{A12FA001-AC4F-418D-AE19-62706E023703}">
                      <ahyp:hlinkClr val="tx"/>
                    </a:ext>
                  </a:extLst>
                </a:hlinkClick>
              </a:rPr>
              <a:t>Scala</a:t>
            </a:r>
            <a:r>
              <a:rPr lang="en" sz="1650">
                <a:solidFill>
                  <a:schemeClr val="lt1"/>
                </a:solidFill>
                <a:latin typeface="Arial"/>
                <a:ea typeface="Arial"/>
                <a:cs typeface="Arial"/>
                <a:sym typeface="Arial"/>
              </a:rPr>
              <a:t>. The tests can then run against most modern web browsers. Selenium runs on </a:t>
            </a:r>
            <a:r>
              <a:rPr lang="en" sz="1650">
                <a:solidFill>
                  <a:schemeClr val="lt1"/>
                </a:solidFill>
                <a:uFill>
                  <a:noFill/>
                </a:uFill>
                <a:latin typeface="Arial"/>
                <a:ea typeface="Arial"/>
                <a:cs typeface="Arial"/>
                <a:sym typeface="Arial"/>
                <a:hlinkClick r:id="rId11">
                  <a:extLst>
                    <a:ext uri="{A12FA001-AC4F-418D-AE19-62706E023703}">
                      <ahyp:hlinkClr val="tx"/>
                    </a:ext>
                  </a:extLst>
                </a:hlinkClick>
              </a:rPr>
              <a:t>Windows</a:t>
            </a:r>
            <a:r>
              <a:rPr lang="en" sz="1650">
                <a:solidFill>
                  <a:schemeClr val="lt1"/>
                </a:solidFill>
                <a:latin typeface="Arial"/>
                <a:ea typeface="Arial"/>
                <a:cs typeface="Arial"/>
                <a:sym typeface="Arial"/>
              </a:rPr>
              <a:t>, </a:t>
            </a:r>
            <a:r>
              <a:rPr lang="en" sz="1650">
                <a:solidFill>
                  <a:schemeClr val="lt1"/>
                </a:solidFill>
                <a:uFill>
                  <a:noFill/>
                </a:uFill>
                <a:latin typeface="Arial"/>
                <a:ea typeface="Arial"/>
                <a:cs typeface="Arial"/>
                <a:sym typeface="Arial"/>
                <a:hlinkClick r:id="rId12">
                  <a:extLst>
                    <a:ext uri="{A12FA001-AC4F-418D-AE19-62706E023703}">
                      <ahyp:hlinkClr val="tx"/>
                    </a:ext>
                  </a:extLst>
                </a:hlinkClick>
              </a:rPr>
              <a:t>Linux</a:t>
            </a:r>
            <a:r>
              <a:rPr lang="en" sz="1650">
                <a:solidFill>
                  <a:schemeClr val="lt1"/>
                </a:solidFill>
                <a:latin typeface="Arial"/>
                <a:ea typeface="Arial"/>
                <a:cs typeface="Arial"/>
                <a:sym typeface="Arial"/>
              </a:rPr>
              <a:t>, and </a:t>
            </a:r>
            <a:r>
              <a:rPr lang="en" sz="1650">
                <a:solidFill>
                  <a:schemeClr val="lt1"/>
                </a:solidFill>
                <a:uFill>
                  <a:noFill/>
                </a:uFill>
                <a:latin typeface="Arial"/>
                <a:ea typeface="Arial"/>
                <a:cs typeface="Arial"/>
                <a:sym typeface="Arial"/>
                <a:hlinkClick r:id="rId13">
                  <a:extLst>
                    <a:ext uri="{A12FA001-AC4F-418D-AE19-62706E023703}">
                      <ahyp:hlinkClr val="tx"/>
                    </a:ext>
                  </a:extLst>
                </a:hlinkClick>
              </a:rPr>
              <a:t>macOS</a:t>
            </a:r>
            <a:r>
              <a:rPr lang="en" sz="1650">
                <a:solidFill>
                  <a:schemeClr val="lt1"/>
                </a:solidFill>
                <a:latin typeface="Arial"/>
                <a:ea typeface="Arial"/>
                <a:cs typeface="Arial"/>
                <a:sym typeface="Arial"/>
              </a:rPr>
              <a:t>. It is </a:t>
            </a:r>
            <a:r>
              <a:rPr lang="en" sz="1650">
                <a:solidFill>
                  <a:schemeClr val="lt1"/>
                </a:solidFill>
                <a:uFill>
                  <a:noFill/>
                </a:uFill>
                <a:latin typeface="Arial"/>
                <a:ea typeface="Arial"/>
                <a:cs typeface="Arial"/>
                <a:sym typeface="Arial"/>
                <a:hlinkClick r:id="rId14">
                  <a:extLst>
                    <a:ext uri="{A12FA001-AC4F-418D-AE19-62706E023703}">
                      <ahyp:hlinkClr val="tx"/>
                    </a:ext>
                  </a:extLst>
                </a:hlinkClick>
              </a:rPr>
              <a:t>open-source software</a:t>
            </a:r>
            <a:r>
              <a:rPr lang="en" sz="1650">
                <a:solidFill>
                  <a:schemeClr val="lt1"/>
                </a:solidFill>
                <a:latin typeface="Arial"/>
                <a:ea typeface="Arial"/>
                <a:cs typeface="Arial"/>
                <a:sym typeface="Arial"/>
              </a:rPr>
              <a:t> released under the </a:t>
            </a:r>
            <a:r>
              <a:rPr lang="en" sz="1650">
                <a:solidFill>
                  <a:schemeClr val="lt1"/>
                </a:solidFill>
                <a:uFill>
                  <a:noFill/>
                </a:uFill>
                <a:latin typeface="Arial"/>
                <a:ea typeface="Arial"/>
                <a:cs typeface="Arial"/>
                <a:sym typeface="Arial"/>
                <a:hlinkClick r:id="rId15">
                  <a:extLst>
                    <a:ext uri="{A12FA001-AC4F-418D-AE19-62706E023703}">
                      <ahyp:hlinkClr val="tx"/>
                    </a:ext>
                  </a:extLst>
                </a:hlinkClick>
              </a:rPr>
              <a:t>Apache License 2.0</a:t>
            </a:r>
            <a:r>
              <a:rPr lang="en" sz="1650">
                <a:solidFill>
                  <a:schemeClr val="lt1"/>
                </a:solidFill>
                <a:latin typeface="Arial"/>
                <a:ea typeface="Arial"/>
                <a:cs typeface="Arial"/>
                <a:sym typeface="Arial"/>
              </a:rPr>
              <a:t>.</a:t>
            </a:r>
            <a:endParaRPr sz="19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nvSpPr>
        <p:spPr>
          <a:xfrm>
            <a:off x="450975" y="870350"/>
            <a:ext cx="7993200" cy="29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B</a:t>
            </a:r>
            <a:r>
              <a:rPr lang="en" sz="1350">
                <a:solidFill>
                  <a:schemeClr val="lt1"/>
                </a:solidFill>
                <a:latin typeface="Nunito"/>
                <a:ea typeface="Nunito"/>
                <a:cs typeface="Nunito"/>
                <a:sym typeface="Nunito"/>
              </a:rPr>
              <a:t>y using the above concepts we finally ended up designing an ecom website which contains the following operation:</a:t>
            </a:r>
            <a:endParaRPr sz="1350">
              <a:solidFill>
                <a:schemeClr val="lt1"/>
              </a:solidFill>
              <a:latin typeface="Nunito"/>
              <a:ea typeface="Nunito"/>
              <a:cs typeface="Nunito"/>
              <a:sym typeface="Nunito"/>
            </a:endParaRPr>
          </a:p>
          <a:p>
            <a:pPr indent="0" lvl="0" marL="0" rtl="0" algn="l">
              <a:spcBef>
                <a:spcPts val="0"/>
              </a:spcBef>
              <a:spcAft>
                <a:spcPts val="0"/>
              </a:spcAft>
              <a:buNone/>
            </a:pPr>
            <a:r>
              <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1.admin login</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2.admin home</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3.base</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4.cart</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5.checkout</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6.home</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7.index</a:t>
            </a:r>
            <a:endParaRPr sz="1350">
              <a:solidFill>
                <a:schemeClr val="lt1"/>
              </a:solidFill>
              <a:latin typeface="Nunito"/>
              <a:ea typeface="Nunito"/>
              <a:cs typeface="Nunito"/>
              <a:sym typeface="Nunito"/>
            </a:endParaRPr>
          </a:p>
          <a:p>
            <a:pPr indent="0" lvl="0" marL="0" rtl="0" algn="l">
              <a:spcBef>
                <a:spcPts val="0"/>
              </a:spcBef>
              <a:spcAft>
                <a:spcPts val="0"/>
              </a:spcAft>
              <a:buNone/>
            </a:pPr>
            <a:r>
              <a:t/>
            </a:r>
            <a:endParaRPr sz="1350">
              <a:solidFill>
                <a:schemeClr val="lt1"/>
              </a:solidFill>
              <a:latin typeface="Nunito"/>
              <a:ea typeface="Nunito"/>
              <a:cs typeface="Nunito"/>
              <a:sym typeface="Nunito"/>
            </a:endParaRPr>
          </a:p>
          <a:p>
            <a:pPr indent="0" lvl="0" marL="0" rtl="0" algn="l">
              <a:spcBef>
                <a:spcPts val="0"/>
              </a:spcBef>
              <a:spcAft>
                <a:spcPts val="0"/>
              </a:spcAft>
              <a:buNone/>
            </a:pPr>
            <a:r>
              <a:rPr lang="en" sz="1350">
                <a:solidFill>
                  <a:schemeClr val="lt1"/>
                </a:solidFill>
                <a:latin typeface="Nunito"/>
                <a:ea typeface="Nunito"/>
                <a:cs typeface="Nunito"/>
                <a:sym typeface="Nunito"/>
              </a:rPr>
              <a:t>And much more….</a:t>
            </a:r>
            <a:endParaRPr sz="135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4"/>
          <p:cNvPicPr preferRelativeResize="0"/>
          <p:nvPr/>
        </p:nvPicPr>
        <p:blipFill>
          <a:blip r:embed="rId3">
            <a:alphaModFix/>
          </a:blip>
          <a:stretch>
            <a:fillRect/>
          </a:stretch>
        </p:blipFill>
        <p:spPr>
          <a:xfrm>
            <a:off x="152400" y="264373"/>
            <a:ext cx="8839202" cy="466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5"/>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36"/>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37"/>
          <p:cNvPicPr preferRelativeResize="0"/>
          <p:nvPr/>
        </p:nvPicPr>
        <p:blipFill>
          <a:blip r:embed="rId3">
            <a:alphaModFix/>
          </a:blip>
          <a:stretch>
            <a:fillRect/>
          </a:stretch>
        </p:blipFill>
        <p:spPr>
          <a:xfrm>
            <a:off x="152400" y="152400"/>
            <a:ext cx="8602134" cy="4838701"/>
          </a:xfrm>
          <a:prstGeom prst="rect">
            <a:avLst/>
          </a:prstGeom>
          <a:noFill/>
          <a:ln>
            <a:noFill/>
          </a:ln>
        </p:spPr>
      </p:pic>
      <p:pic>
        <p:nvPicPr>
          <p:cNvPr id="418" name="Google Shape;418;p37"/>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8"/>
          <p:cNvSpPr txBox="1"/>
          <p:nvPr>
            <p:ph idx="4294967295" type="body"/>
          </p:nvPr>
        </p:nvSpPr>
        <p:spPr>
          <a:xfrm>
            <a:off x="249725" y="297300"/>
            <a:ext cx="2408100" cy="7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b="1" sz="2100"/>
          </a:p>
        </p:txBody>
      </p:sp>
      <p:sp>
        <p:nvSpPr>
          <p:cNvPr id="424" name="Google Shape;424;p38"/>
          <p:cNvSpPr txBox="1"/>
          <p:nvPr>
            <p:ph idx="4294967295" type="body"/>
          </p:nvPr>
        </p:nvSpPr>
        <p:spPr>
          <a:xfrm>
            <a:off x="2657825" y="297300"/>
            <a:ext cx="6007200" cy="7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b="1" sz="2100"/>
          </a:p>
        </p:txBody>
      </p:sp>
      <p:sp>
        <p:nvSpPr>
          <p:cNvPr id="425" name="Google Shape;425;p38"/>
          <p:cNvSpPr txBox="1"/>
          <p:nvPr>
            <p:ph idx="4294967295" type="body"/>
          </p:nvPr>
        </p:nvSpPr>
        <p:spPr>
          <a:xfrm>
            <a:off x="2657825" y="297300"/>
            <a:ext cx="2958600" cy="7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sz="1400"/>
          </a:p>
        </p:txBody>
      </p:sp>
      <p:pic>
        <p:nvPicPr>
          <p:cNvPr id="426" name="Google Shape;426;p38"/>
          <p:cNvPicPr preferRelativeResize="0"/>
          <p:nvPr/>
        </p:nvPicPr>
        <p:blipFill rotWithShape="1">
          <a:blip r:embed="rId3">
            <a:alphaModFix/>
          </a:blip>
          <a:srcRect b="0" l="2646" r="7626" t="0"/>
          <a:stretch/>
        </p:blipFill>
        <p:spPr>
          <a:xfrm>
            <a:off x="2346125" y="499300"/>
            <a:ext cx="4619301" cy="4467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39"/>
          <p:cNvPicPr preferRelativeResize="0"/>
          <p:nvPr/>
        </p:nvPicPr>
        <p:blipFill>
          <a:blip r:embed="rId3">
            <a:alphaModFix/>
          </a:blip>
          <a:stretch>
            <a:fillRect/>
          </a:stretch>
        </p:blipFill>
        <p:spPr>
          <a:xfrm>
            <a:off x="152400" y="263950"/>
            <a:ext cx="8839201" cy="41018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40"/>
          <p:cNvPicPr preferRelativeResize="0"/>
          <p:nvPr/>
        </p:nvPicPr>
        <p:blipFill>
          <a:blip r:embed="rId3">
            <a:alphaModFix/>
          </a:blip>
          <a:stretch>
            <a:fillRect/>
          </a:stretch>
        </p:blipFill>
        <p:spPr>
          <a:xfrm>
            <a:off x="152400" y="152400"/>
            <a:ext cx="8839199" cy="41053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41"/>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08450" y="167575"/>
            <a:ext cx="7744500" cy="10299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 sz="2500">
                <a:solidFill>
                  <a:srgbClr val="000000"/>
                </a:solidFill>
                <a:latin typeface="Arial"/>
                <a:ea typeface="Arial"/>
                <a:cs typeface="Arial"/>
                <a:sym typeface="Arial"/>
              </a:rPr>
              <a:t>Business Requirements specification (BRS)</a:t>
            </a:r>
            <a:endParaRPr sz="2500"/>
          </a:p>
        </p:txBody>
      </p:sp>
      <p:sp>
        <p:nvSpPr>
          <p:cNvPr id="291" name="Google Shape;291;p15"/>
          <p:cNvSpPr txBox="1"/>
          <p:nvPr>
            <p:ph idx="4294967295" type="body"/>
          </p:nvPr>
        </p:nvSpPr>
        <p:spPr>
          <a:xfrm>
            <a:off x="1303800" y="746450"/>
            <a:ext cx="7030500" cy="309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350">
                <a:solidFill>
                  <a:srgbClr val="000000"/>
                </a:solidFill>
                <a:latin typeface="Arial"/>
                <a:ea typeface="Arial"/>
                <a:cs typeface="Arial"/>
                <a:sym typeface="Arial"/>
              </a:rPr>
              <a:t>A) Background of the project</a:t>
            </a:r>
            <a:endParaRPr b="1"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EasyKart is an E-commerce website which is designed to provide its customers the ease to shop online from the convenience of their homes.User's can surf through the large</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variety of products from the categories which are highly in demand nowadays</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Categories:</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1. Electronics-</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This category will contains all the electronics appliances which are in huge demand like mobile phones, laptop, home appliances etc.</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2. Clothing:-</a:t>
            </a:r>
            <a:endParaRPr sz="135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350">
                <a:solidFill>
                  <a:srgbClr val="000000"/>
                </a:solidFill>
                <a:latin typeface="Arial"/>
                <a:ea typeface="Arial"/>
                <a:cs typeface="Arial"/>
                <a:sym typeface="Arial"/>
              </a:rPr>
              <a:t>Users can buy the clothes of their favourite brands.</a:t>
            </a:r>
            <a:endParaRPr sz="135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en" sz="1350">
                <a:solidFill>
                  <a:srgbClr val="000000"/>
                </a:solidFill>
                <a:latin typeface="Arial"/>
                <a:ea typeface="Arial"/>
                <a:cs typeface="Arial"/>
                <a:sym typeface="Arial"/>
              </a:rPr>
              <a:t>3. Sports</a:t>
            </a:r>
            <a:endParaRPr sz="13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2"/>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43"/>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4"/>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45"/>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46"/>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nvSpPr>
        <p:spPr>
          <a:xfrm>
            <a:off x="892350" y="1660800"/>
            <a:ext cx="76596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100">
              <a:solidFill>
                <a:schemeClr val="accent2"/>
              </a:solidFill>
              <a:latin typeface="Nunito"/>
              <a:ea typeface="Nunito"/>
              <a:cs typeface="Nunito"/>
              <a:sym typeface="Nunito"/>
            </a:endParaRPr>
          </a:p>
        </p:txBody>
      </p:sp>
      <p:sp>
        <p:nvSpPr>
          <p:cNvPr id="472" name="Google Shape;472;p47"/>
          <p:cNvSpPr txBox="1"/>
          <p:nvPr>
            <p:ph type="ctrTitle"/>
          </p:nvPr>
        </p:nvSpPr>
        <p:spPr>
          <a:xfrm>
            <a:off x="824000" y="1613825"/>
            <a:ext cx="70914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900"/>
              <a:t>WE WELCOME ALL YOUR DOUBTS</a:t>
            </a:r>
            <a:endParaRPr sz="4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48"/>
          <p:cNvPicPr preferRelativeResize="0"/>
          <p:nvPr/>
        </p:nvPicPr>
        <p:blipFill>
          <a:blip r:embed="rId3">
            <a:alphaModFix/>
          </a:blip>
          <a:stretch>
            <a:fillRect/>
          </a:stretch>
        </p:blipFill>
        <p:spPr>
          <a:xfrm>
            <a:off x="942088" y="78050"/>
            <a:ext cx="7259822" cy="4838700"/>
          </a:xfrm>
          <a:prstGeom prst="rect">
            <a:avLst/>
          </a:prstGeom>
          <a:noFill/>
          <a:ln>
            <a:noFill/>
          </a:ln>
        </p:spPr>
      </p:pic>
      <p:sp>
        <p:nvSpPr>
          <p:cNvPr id="478" name="Google Shape;478;p48"/>
          <p:cNvSpPr txBox="1"/>
          <p:nvPr/>
        </p:nvSpPr>
        <p:spPr>
          <a:xfrm>
            <a:off x="3532275" y="2045000"/>
            <a:ext cx="1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839550" y="400850"/>
            <a:ext cx="5857800" cy="5943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1200"/>
              </a:spcAft>
              <a:buNone/>
            </a:pPr>
            <a:r>
              <a:rPr lang="en" sz="1800">
                <a:solidFill>
                  <a:srgbClr val="000000"/>
                </a:solidFill>
                <a:latin typeface="Arial"/>
                <a:ea typeface="Arial"/>
                <a:cs typeface="Arial"/>
                <a:sym typeface="Arial"/>
              </a:rPr>
              <a:t>B)Goal of Project</a:t>
            </a:r>
            <a:endParaRPr/>
          </a:p>
        </p:txBody>
      </p:sp>
      <p:sp>
        <p:nvSpPr>
          <p:cNvPr id="297" name="Google Shape;297;p16"/>
          <p:cNvSpPr txBox="1"/>
          <p:nvPr>
            <p:ph idx="4294967295" type="body"/>
          </p:nvPr>
        </p:nvSpPr>
        <p:spPr>
          <a:xfrm>
            <a:off x="1303800" y="598575"/>
            <a:ext cx="7030500" cy="3933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EasyKart wants to give 'Online Products Buying and Selling Solution' for various production oriented industries, dealers and customers through this project.</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 It wants to give a complete solution for shopping through internet.</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 It offers a wide range of products that makes it an one-stop shop.</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 It has a very simple user interface that anyone can easily access it.</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Goals are:</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1. To increase the number of customers.</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2. Simple user interface.</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3. Making various categories for different products.</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4. Customers can view complete description of products.</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5. Reducing human intervention.</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6. Increase the profit.</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800">
                <a:solidFill>
                  <a:srgbClr val="000000"/>
                </a:solidFill>
                <a:latin typeface="Arial"/>
                <a:ea typeface="Arial"/>
                <a:cs typeface="Arial"/>
                <a:sym typeface="Arial"/>
              </a:rPr>
              <a:t>7. Help service</a:t>
            </a:r>
            <a:endParaRPr sz="4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lnSpc>
                <a:spcPct val="100000"/>
              </a:lnSpc>
              <a:spcBef>
                <a:spcPts val="1200"/>
              </a:spcBef>
              <a:spcAft>
                <a:spcPts val="0"/>
              </a:spcAft>
              <a:buNone/>
            </a:pPr>
            <a:r>
              <a:rPr lang="en" sz="2133">
                <a:solidFill>
                  <a:srgbClr val="000000"/>
                </a:solidFill>
                <a:latin typeface="Arial"/>
                <a:ea typeface="Arial"/>
                <a:cs typeface="Arial"/>
                <a:sym typeface="Arial"/>
              </a:rPr>
              <a:t>C)Problem statement:-</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0" lang="en" sz="1433">
                <a:solidFill>
                  <a:srgbClr val="000000"/>
                </a:solidFill>
                <a:latin typeface="Arial"/>
                <a:ea typeface="Arial"/>
                <a:cs typeface="Arial"/>
                <a:sym typeface="Arial"/>
              </a:rPr>
              <a:t>Given the pandemic situation, for the safety of public, shopping can be more accessible when it can it done through an e-commerce or a virtual platform.</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2133">
                <a:solidFill>
                  <a:srgbClr val="000000"/>
                </a:solidFill>
                <a:latin typeface="Arial"/>
                <a:ea typeface="Arial"/>
                <a:cs typeface="Arial"/>
                <a:sym typeface="Arial"/>
              </a:rPr>
              <a:t>D)Solution:-</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0" lang="en" sz="1433">
                <a:solidFill>
                  <a:srgbClr val="000000"/>
                </a:solidFill>
                <a:latin typeface="Arial"/>
                <a:ea typeface="Arial"/>
                <a:cs typeface="Arial"/>
                <a:sym typeface="Arial"/>
              </a:rPr>
              <a:t>To overcome the vulnerability of safety towards the public, an e-commerce website could resolve and help them shop by being safe in their home.</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2133">
                <a:solidFill>
                  <a:srgbClr val="000000"/>
                </a:solidFill>
                <a:latin typeface="Arial"/>
                <a:ea typeface="Arial"/>
                <a:cs typeface="Arial"/>
                <a:sym typeface="Arial"/>
              </a:rPr>
              <a:t>E) Uses of project</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0" lang="en" sz="1433">
                <a:solidFill>
                  <a:srgbClr val="000000"/>
                </a:solidFill>
                <a:latin typeface="Arial"/>
                <a:ea typeface="Arial"/>
                <a:cs typeface="Arial"/>
                <a:sym typeface="Arial"/>
              </a:rPr>
              <a:t>1. Client company:-</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0" lang="en" sz="1433">
                <a:solidFill>
                  <a:srgbClr val="000000"/>
                </a:solidFill>
                <a:latin typeface="Arial"/>
                <a:ea typeface="Arial"/>
                <a:cs typeface="Arial"/>
                <a:sym typeface="Arial"/>
              </a:rPr>
              <a:t>Company doing business directly with the customer.</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0" lang="en" sz="1433">
                <a:solidFill>
                  <a:srgbClr val="000000"/>
                </a:solidFill>
                <a:latin typeface="Arial"/>
                <a:ea typeface="Arial"/>
                <a:cs typeface="Arial"/>
                <a:sym typeface="Arial"/>
              </a:rPr>
              <a:t>2. customer:-</a:t>
            </a:r>
            <a:endParaRPr b="0" sz="1433">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0" lang="en" sz="1433">
                <a:solidFill>
                  <a:srgbClr val="000000"/>
                </a:solidFill>
                <a:latin typeface="Arial"/>
                <a:ea typeface="Arial"/>
                <a:cs typeface="Arial"/>
                <a:sym typeface="Arial"/>
              </a:rPr>
              <a:t>Providing products direct to their houses.</a:t>
            </a:r>
            <a:endParaRPr b="0" sz="1433">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solidFill>
                  <a:srgbClr val="000000"/>
                </a:solidFill>
                <a:latin typeface="Arial"/>
                <a:ea typeface="Arial"/>
                <a:cs typeface="Arial"/>
                <a:sym typeface="Arial"/>
              </a:rPr>
              <a:t>F) Requirements</a:t>
            </a:r>
            <a:endParaRPr b="0" sz="1100">
              <a:solidFill>
                <a:srgbClr val="000000"/>
              </a:solidFill>
              <a:latin typeface="Arial"/>
              <a:ea typeface="Arial"/>
              <a:cs typeface="Arial"/>
              <a:sym typeface="Arial"/>
            </a:endParaRPr>
          </a:p>
          <a:p>
            <a:pPr indent="0" lvl="0" marL="0" rtl="0" algn="l">
              <a:lnSpc>
                <a:spcPct val="50000"/>
              </a:lnSpc>
              <a:spcBef>
                <a:spcPts val="1200"/>
              </a:spcBef>
              <a:spcAft>
                <a:spcPts val="0"/>
              </a:spcAft>
              <a:buNone/>
            </a:pPr>
            <a:r>
              <a:rPr b="0" lang="en" sz="1100">
                <a:solidFill>
                  <a:srgbClr val="000000"/>
                </a:solidFill>
                <a:latin typeface="Arial"/>
                <a:ea typeface="Arial"/>
                <a:cs typeface="Arial"/>
                <a:sym typeface="Arial"/>
              </a:rPr>
              <a:t>Functional requirement</a:t>
            </a:r>
            <a:endParaRPr b="0" sz="1100">
              <a:solidFill>
                <a:srgbClr val="000000"/>
              </a:solidFill>
              <a:latin typeface="Arial"/>
              <a:ea typeface="Arial"/>
              <a:cs typeface="Arial"/>
              <a:sym typeface="Arial"/>
            </a:endParaRPr>
          </a:p>
          <a:p>
            <a:pPr indent="-228600" lvl="0" marL="228600" rtl="0" algn="l">
              <a:lnSpc>
                <a:spcPct val="50000"/>
              </a:lnSpc>
              <a:spcBef>
                <a:spcPts val="1200"/>
              </a:spcBef>
              <a:spcAft>
                <a:spcPts val="0"/>
              </a:spcAft>
              <a:buNone/>
            </a:pPr>
            <a:r>
              <a:rPr b="0" lang="en" sz="1100">
                <a:solidFill>
                  <a:srgbClr val="000000"/>
                </a:solidFill>
                <a:latin typeface="Arial"/>
                <a:ea typeface="Arial"/>
                <a:cs typeface="Arial"/>
                <a:sym typeface="Arial"/>
              </a:rPr>
              <a:t>1. Bill invoice management</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Invoice generating with purchased order</a:t>
            </a:r>
            <a:endParaRPr b="0" sz="1100">
              <a:solidFill>
                <a:srgbClr val="000000"/>
              </a:solidFill>
              <a:latin typeface="Arial"/>
              <a:ea typeface="Arial"/>
              <a:cs typeface="Arial"/>
              <a:sym typeface="Arial"/>
            </a:endParaRPr>
          </a:p>
          <a:p>
            <a:pPr indent="-228600" lvl="0" marL="228600" rtl="0" algn="l">
              <a:lnSpc>
                <a:spcPct val="50000"/>
              </a:lnSpc>
              <a:spcBef>
                <a:spcPts val="1200"/>
              </a:spcBef>
              <a:spcAft>
                <a:spcPts val="0"/>
              </a:spcAft>
              <a:buNone/>
            </a:pPr>
            <a:r>
              <a:rPr b="0" lang="en" sz="1100">
                <a:solidFill>
                  <a:srgbClr val="000000"/>
                </a:solidFill>
                <a:latin typeface="Arial"/>
                <a:ea typeface="Arial"/>
                <a:cs typeface="Arial"/>
                <a:sym typeface="Arial"/>
              </a:rPr>
              <a:t>2. Customer profile</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To see his/her order</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To see his/her profile</a:t>
            </a:r>
            <a:endParaRPr b="0" sz="1100">
              <a:solidFill>
                <a:srgbClr val="000000"/>
              </a:solidFill>
              <a:latin typeface="Arial"/>
              <a:ea typeface="Arial"/>
              <a:cs typeface="Arial"/>
              <a:sym typeface="Arial"/>
            </a:endParaRPr>
          </a:p>
          <a:p>
            <a:pPr indent="-228600" lvl="0" marL="228600" rtl="0" algn="l">
              <a:lnSpc>
                <a:spcPct val="50000"/>
              </a:lnSpc>
              <a:spcBef>
                <a:spcPts val="1200"/>
              </a:spcBef>
              <a:spcAft>
                <a:spcPts val="0"/>
              </a:spcAft>
              <a:buNone/>
            </a:pPr>
            <a:r>
              <a:rPr b="0" lang="en" sz="1100">
                <a:solidFill>
                  <a:srgbClr val="000000"/>
                </a:solidFill>
                <a:latin typeface="Arial"/>
                <a:ea typeface="Arial"/>
                <a:cs typeface="Arial"/>
                <a:sym typeface="Arial"/>
              </a:rPr>
              <a:t>3. Seller</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Providing products</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Listing products</a:t>
            </a:r>
            <a:endParaRPr b="0" sz="1100">
              <a:solidFill>
                <a:srgbClr val="000000"/>
              </a:solidFill>
              <a:latin typeface="Arial"/>
              <a:ea typeface="Arial"/>
              <a:cs typeface="Arial"/>
              <a:sym typeface="Arial"/>
            </a:endParaRPr>
          </a:p>
          <a:p>
            <a:pPr indent="0" lvl="0" marL="0" rtl="0" algn="l">
              <a:lnSpc>
                <a:spcPct val="50000"/>
              </a:lnSpc>
              <a:spcBef>
                <a:spcPts val="1200"/>
              </a:spcBef>
              <a:spcAft>
                <a:spcPts val="0"/>
              </a:spcAft>
              <a:buNone/>
            </a:pPr>
            <a:r>
              <a:rPr b="0" lang="en" sz="1100">
                <a:solidFill>
                  <a:srgbClr val="000000"/>
                </a:solidFill>
                <a:latin typeface="Arial"/>
                <a:ea typeface="Arial"/>
                <a:cs typeface="Arial"/>
                <a:sym typeface="Arial"/>
              </a:rPr>
              <a:t>Non-Functional requirement</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Generate bills of customers for their order in less than 5 seconds.</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Create new customer profile in less than 3 seconds.</a:t>
            </a:r>
            <a:endParaRPr b="0" sz="1100">
              <a:solidFill>
                <a:srgbClr val="000000"/>
              </a:solidFill>
              <a:latin typeface="Arial"/>
              <a:ea typeface="Arial"/>
              <a:cs typeface="Arial"/>
              <a:sym typeface="Arial"/>
            </a:endParaRPr>
          </a:p>
          <a:p>
            <a:pPr indent="-228600" lvl="0" marL="685800" rtl="0" algn="l">
              <a:lnSpc>
                <a:spcPct val="50000"/>
              </a:lnSpc>
              <a:spcBef>
                <a:spcPts val="1200"/>
              </a:spcBef>
              <a:spcAft>
                <a:spcPts val="0"/>
              </a:spcAft>
              <a:buNone/>
            </a:pPr>
            <a:r>
              <a:rPr b="0" lang="en" sz="1100">
                <a:solidFill>
                  <a:srgbClr val="000000"/>
                </a:solidFill>
                <a:latin typeface="Arial"/>
                <a:ea typeface="Arial"/>
                <a:cs typeface="Arial"/>
                <a:sym typeface="Arial"/>
              </a:rPr>
              <a:t>• Sending user a confirmation message in less than 3 seconds.</a:t>
            </a:r>
            <a:endParaRPr b="0"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nvSpPr>
        <p:spPr>
          <a:xfrm>
            <a:off x="1276575" y="148725"/>
            <a:ext cx="638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ARCHITECTURE DIAGRAM</a:t>
            </a:r>
            <a:endParaRPr>
              <a:latin typeface="Nunito"/>
              <a:ea typeface="Nunito"/>
              <a:cs typeface="Nunito"/>
              <a:sym typeface="Nunito"/>
            </a:endParaRPr>
          </a:p>
        </p:txBody>
      </p:sp>
      <p:pic>
        <p:nvPicPr>
          <p:cNvPr id="313" name="Google Shape;313;p19"/>
          <p:cNvPicPr preferRelativeResize="0"/>
          <p:nvPr/>
        </p:nvPicPr>
        <p:blipFill>
          <a:blip r:embed="rId3">
            <a:alphaModFix/>
          </a:blip>
          <a:stretch>
            <a:fillRect/>
          </a:stretch>
        </p:blipFill>
        <p:spPr>
          <a:xfrm>
            <a:off x="1050900" y="664125"/>
            <a:ext cx="6834161" cy="4289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nvSpPr>
        <p:spPr>
          <a:xfrm>
            <a:off x="1165025" y="210700"/>
            <a:ext cx="623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UML DIAGRAMS</a:t>
            </a:r>
            <a:endParaRPr>
              <a:latin typeface="Nunito"/>
              <a:ea typeface="Nunito"/>
              <a:cs typeface="Nunito"/>
              <a:sym typeface="Nunito"/>
            </a:endParaRPr>
          </a:p>
        </p:txBody>
      </p:sp>
      <p:pic>
        <p:nvPicPr>
          <p:cNvPr id="319" name="Google Shape;319;p20"/>
          <p:cNvPicPr preferRelativeResize="0"/>
          <p:nvPr/>
        </p:nvPicPr>
        <p:blipFill>
          <a:blip r:embed="rId3">
            <a:alphaModFix/>
          </a:blip>
          <a:stretch>
            <a:fillRect/>
          </a:stretch>
        </p:blipFill>
        <p:spPr>
          <a:xfrm>
            <a:off x="1069550" y="973975"/>
            <a:ext cx="7172499" cy="3505200"/>
          </a:xfrm>
          <a:prstGeom prst="rect">
            <a:avLst/>
          </a:prstGeom>
          <a:noFill/>
          <a:ln>
            <a:noFill/>
          </a:ln>
        </p:spPr>
      </p:pic>
      <p:sp>
        <p:nvSpPr>
          <p:cNvPr id="320" name="Google Shape;320;p20"/>
          <p:cNvSpPr txBox="1"/>
          <p:nvPr/>
        </p:nvSpPr>
        <p:spPr>
          <a:xfrm>
            <a:off x="3671188" y="610900"/>
            <a:ext cx="22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Class Diagram</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1"/>
          <p:cNvPicPr preferRelativeResize="0"/>
          <p:nvPr/>
        </p:nvPicPr>
        <p:blipFill>
          <a:blip r:embed="rId3">
            <a:alphaModFix/>
          </a:blip>
          <a:stretch>
            <a:fillRect/>
          </a:stretch>
        </p:blipFill>
        <p:spPr>
          <a:xfrm>
            <a:off x="1305050" y="511825"/>
            <a:ext cx="7410450" cy="397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