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6"/>
  </p:notesMasterIdLst>
  <p:sldIdLst>
    <p:sldId id="256" r:id="rId2"/>
    <p:sldId id="257" r:id="rId3"/>
    <p:sldId id="258" r:id="rId4"/>
    <p:sldId id="262" r:id="rId5"/>
    <p:sldId id="260" r:id="rId6"/>
    <p:sldId id="261" r:id="rId7"/>
    <p:sldId id="263" r:id="rId8"/>
    <p:sldId id="264" r:id="rId9"/>
    <p:sldId id="265" r:id="rId10"/>
    <p:sldId id="266" r:id="rId11"/>
    <p:sldId id="267" r:id="rId12"/>
    <p:sldId id="268" r:id="rId13"/>
    <p:sldId id="276" r:id="rId14"/>
    <p:sldId id="277" r:id="rId15"/>
    <p:sldId id="278" r:id="rId16"/>
    <p:sldId id="279" r:id="rId17"/>
    <p:sldId id="280" r:id="rId18"/>
    <p:sldId id="281" r:id="rId19"/>
    <p:sldId id="282" r:id="rId20"/>
    <p:sldId id="283" r:id="rId21"/>
    <p:sldId id="284" r:id="rId22"/>
    <p:sldId id="285" r:id="rId23"/>
    <p:sldId id="305" r:id="rId24"/>
    <p:sldId id="361" r:id="rId25"/>
    <p:sldId id="362" r:id="rId26"/>
    <p:sldId id="269" r:id="rId27"/>
    <p:sldId id="270" r:id="rId28"/>
    <p:sldId id="271" r:id="rId29"/>
    <p:sldId id="272" r:id="rId30"/>
    <p:sldId id="273" r:id="rId31"/>
    <p:sldId id="274" r:id="rId32"/>
    <p:sldId id="275" r:id="rId33"/>
    <p:sldId id="286"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287" r:id="rId63"/>
    <p:sldId id="288" r:id="rId64"/>
    <p:sldId id="289" r:id="rId65"/>
    <p:sldId id="290" r:id="rId66"/>
    <p:sldId id="320" r:id="rId67"/>
    <p:sldId id="321" r:id="rId68"/>
    <p:sldId id="322" r:id="rId69"/>
    <p:sldId id="363" r:id="rId70"/>
    <p:sldId id="364" r:id="rId71"/>
    <p:sldId id="365" r:id="rId72"/>
    <p:sldId id="323" r:id="rId73"/>
    <p:sldId id="324" r:id="rId74"/>
    <p:sldId id="325" r:id="rId75"/>
    <p:sldId id="326" r:id="rId76"/>
    <p:sldId id="327" r:id="rId77"/>
    <p:sldId id="328" r:id="rId78"/>
    <p:sldId id="329" r:id="rId79"/>
    <p:sldId id="333" r:id="rId80"/>
    <p:sldId id="332" r:id="rId81"/>
    <p:sldId id="330" r:id="rId82"/>
    <p:sldId id="331" r:id="rId83"/>
    <p:sldId id="335" r:id="rId84"/>
    <p:sldId id="334"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5" r:id="rId101"/>
    <p:sldId id="354" r:id="rId102"/>
    <p:sldId id="351" r:id="rId103"/>
    <p:sldId id="352" r:id="rId104"/>
    <p:sldId id="356" r:id="rId105"/>
    <p:sldId id="353" r:id="rId106"/>
    <p:sldId id="357" r:id="rId107"/>
    <p:sldId id="358" r:id="rId108"/>
    <p:sldId id="359" r:id="rId109"/>
    <p:sldId id="366" r:id="rId110"/>
    <p:sldId id="367" r:id="rId111"/>
    <p:sldId id="368" r:id="rId112"/>
    <p:sldId id="369" r:id="rId113"/>
    <p:sldId id="370" r:id="rId114"/>
    <p:sldId id="360" r:id="rId1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74" y="-5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slide" Target="slides/slide114.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F44D41-6AC4-49A8-918B-DE901EA8AC2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96DA09E1-C0C4-4001-9706-E4419C1A7A1B}">
      <dgm:prSet phldrT="[Text]"/>
      <dgm:spPr/>
      <dgm:t>
        <a:bodyPr/>
        <a:lstStyle/>
        <a:p>
          <a:r>
            <a:rPr lang="en-IN" dirty="0" smtClean="0"/>
            <a:t>Network Security</a:t>
          </a:r>
          <a:endParaRPr lang="en-IN" dirty="0"/>
        </a:p>
      </dgm:t>
    </dgm:pt>
    <dgm:pt modelId="{8BD2BED2-9A0A-405F-8DF5-E666838CF744}" type="parTrans" cxnId="{BE7C2B7D-7A9E-41A8-8E6E-3F567956D955}">
      <dgm:prSet/>
      <dgm:spPr/>
      <dgm:t>
        <a:bodyPr/>
        <a:lstStyle/>
        <a:p>
          <a:endParaRPr lang="en-IN"/>
        </a:p>
      </dgm:t>
    </dgm:pt>
    <dgm:pt modelId="{FC7CAD75-53A7-416A-9CF4-8046BB6D1B80}" type="sibTrans" cxnId="{BE7C2B7D-7A9E-41A8-8E6E-3F567956D955}">
      <dgm:prSet/>
      <dgm:spPr/>
      <dgm:t>
        <a:bodyPr/>
        <a:lstStyle/>
        <a:p>
          <a:endParaRPr lang="en-IN"/>
        </a:p>
      </dgm:t>
    </dgm:pt>
    <dgm:pt modelId="{D526AA61-9733-4320-90C0-6F6935D18C7D}">
      <dgm:prSet phldrT="[Text]"/>
      <dgm:spPr/>
      <dgm:t>
        <a:bodyPr/>
        <a:lstStyle/>
        <a:p>
          <a:r>
            <a:rPr lang="en-IN" dirty="0" smtClean="0"/>
            <a:t>privacy</a:t>
          </a:r>
          <a:endParaRPr lang="en-IN" dirty="0"/>
        </a:p>
      </dgm:t>
    </dgm:pt>
    <dgm:pt modelId="{515DE408-84A1-44EF-83A0-B071D0C6FC7E}" type="parTrans" cxnId="{F6D93D0C-306B-477A-8706-FCD9ABEBC58A}">
      <dgm:prSet/>
      <dgm:spPr/>
      <dgm:t>
        <a:bodyPr/>
        <a:lstStyle/>
        <a:p>
          <a:endParaRPr lang="en-IN"/>
        </a:p>
      </dgm:t>
    </dgm:pt>
    <dgm:pt modelId="{FC836F35-BB03-4E13-B375-62C6D0BC927F}" type="sibTrans" cxnId="{F6D93D0C-306B-477A-8706-FCD9ABEBC58A}">
      <dgm:prSet/>
      <dgm:spPr/>
      <dgm:t>
        <a:bodyPr/>
        <a:lstStyle/>
        <a:p>
          <a:endParaRPr lang="en-IN"/>
        </a:p>
      </dgm:t>
    </dgm:pt>
    <dgm:pt modelId="{2B1EDF7A-7641-4FBE-AEC0-A9C433641D0C}">
      <dgm:prSet phldrT="[Text]"/>
      <dgm:spPr/>
      <dgm:t>
        <a:bodyPr/>
        <a:lstStyle/>
        <a:p>
          <a:r>
            <a:rPr lang="en-IN" dirty="0" smtClean="0"/>
            <a:t>Authentication</a:t>
          </a:r>
          <a:endParaRPr lang="en-IN" dirty="0"/>
        </a:p>
      </dgm:t>
    </dgm:pt>
    <dgm:pt modelId="{B3BE3A3E-8709-4C16-9D8E-2670DBCEB89A}" type="parTrans" cxnId="{98CE216C-6B28-4B82-9319-1FC790A07EC3}">
      <dgm:prSet/>
      <dgm:spPr/>
      <dgm:t>
        <a:bodyPr/>
        <a:lstStyle/>
        <a:p>
          <a:endParaRPr lang="en-IN"/>
        </a:p>
      </dgm:t>
    </dgm:pt>
    <dgm:pt modelId="{3A20F49C-7AD8-444B-8B9A-5EC2F0DC3609}" type="sibTrans" cxnId="{98CE216C-6B28-4B82-9319-1FC790A07EC3}">
      <dgm:prSet/>
      <dgm:spPr/>
      <dgm:t>
        <a:bodyPr/>
        <a:lstStyle/>
        <a:p>
          <a:endParaRPr lang="en-IN"/>
        </a:p>
      </dgm:t>
    </dgm:pt>
    <dgm:pt modelId="{E1478EC0-4AFB-4D72-A98C-101909732888}">
      <dgm:prSet phldrT="[Text]"/>
      <dgm:spPr/>
      <dgm:t>
        <a:bodyPr/>
        <a:lstStyle/>
        <a:p>
          <a:r>
            <a:rPr lang="en-IN" dirty="0" smtClean="0"/>
            <a:t>Integrity</a:t>
          </a:r>
          <a:endParaRPr lang="en-IN" dirty="0"/>
        </a:p>
      </dgm:t>
    </dgm:pt>
    <dgm:pt modelId="{ACA65920-E272-4A3C-B99F-30D78E232417}" type="parTrans" cxnId="{EB0E441B-4DA9-40DC-B6A8-F5B883EFDD46}">
      <dgm:prSet/>
      <dgm:spPr/>
      <dgm:t>
        <a:bodyPr/>
        <a:lstStyle/>
        <a:p>
          <a:endParaRPr lang="en-IN"/>
        </a:p>
      </dgm:t>
    </dgm:pt>
    <dgm:pt modelId="{4CB454B1-DB17-45F1-B624-BCFD8C89105D}" type="sibTrans" cxnId="{EB0E441B-4DA9-40DC-B6A8-F5B883EFDD46}">
      <dgm:prSet/>
      <dgm:spPr/>
      <dgm:t>
        <a:bodyPr/>
        <a:lstStyle/>
        <a:p>
          <a:endParaRPr lang="en-IN"/>
        </a:p>
      </dgm:t>
    </dgm:pt>
    <dgm:pt modelId="{30445691-A5AD-46DC-965D-85DF7A1B9138}">
      <dgm:prSet phldrT="[Text]"/>
      <dgm:spPr/>
      <dgm:t>
        <a:bodyPr/>
        <a:lstStyle/>
        <a:p>
          <a:r>
            <a:rPr lang="en-IN" dirty="0" smtClean="0"/>
            <a:t>Non-repudiation</a:t>
          </a:r>
          <a:endParaRPr lang="en-IN" dirty="0"/>
        </a:p>
      </dgm:t>
    </dgm:pt>
    <dgm:pt modelId="{6EAA5C6F-863C-4C53-AC7E-59155C4A2C70}" type="parTrans" cxnId="{849F2C5D-8F06-4162-9A31-E0ECD5CB49F0}">
      <dgm:prSet/>
      <dgm:spPr/>
      <dgm:t>
        <a:bodyPr/>
        <a:lstStyle/>
        <a:p>
          <a:endParaRPr lang="en-IN"/>
        </a:p>
      </dgm:t>
    </dgm:pt>
    <dgm:pt modelId="{1A7E2CF5-2100-422E-9204-C31592E421DB}" type="sibTrans" cxnId="{849F2C5D-8F06-4162-9A31-E0ECD5CB49F0}">
      <dgm:prSet/>
      <dgm:spPr/>
      <dgm:t>
        <a:bodyPr/>
        <a:lstStyle/>
        <a:p>
          <a:endParaRPr lang="en-IN"/>
        </a:p>
      </dgm:t>
    </dgm:pt>
    <dgm:pt modelId="{7CB2919B-DC0C-45C7-983F-90AF4FC26FB7}" type="pres">
      <dgm:prSet presAssocID="{B7F44D41-6AC4-49A8-918B-DE901EA8AC28}" presName="hierChild1" presStyleCnt="0">
        <dgm:presLayoutVars>
          <dgm:chPref val="1"/>
          <dgm:dir/>
          <dgm:animOne val="branch"/>
          <dgm:animLvl val="lvl"/>
          <dgm:resizeHandles/>
        </dgm:presLayoutVars>
      </dgm:prSet>
      <dgm:spPr/>
      <dgm:t>
        <a:bodyPr/>
        <a:lstStyle/>
        <a:p>
          <a:endParaRPr lang="en-IN"/>
        </a:p>
      </dgm:t>
    </dgm:pt>
    <dgm:pt modelId="{BD736D53-E701-4B4F-BFE8-525A47AECBA6}" type="pres">
      <dgm:prSet presAssocID="{96DA09E1-C0C4-4001-9706-E4419C1A7A1B}" presName="hierRoot1" presStyleCnt="0"/>
      <dgm:spPr/>
    </dgm:pt>
    <dgm:pt modelId="{9696F6B5-9E77-4711-ABCC-23FCEB8810D4}" type="pres">
      <dgm:prSet presAssocID="{96DA09E1-C0C4-4001-9706-E4419C1A7A1B}" presName="composite" presStyleCnt="0"/>
      <dgm:spPr/>
    </dgm:pt>
    <dgm:pt modelId="{E3899D7C-7B8B-45C0-9643-6907C0DDEB6C}" type="pres">
      <dgm:prSet presAssocID="{96DA09E1-C0C4-4001-9706-E4419C1A7A1B}" presName="background" presStyleLbl="node0" presStyleIdx="0" presStyleCnt="1"/>
      <dgm:spPr/>
    </dgm:pt>
    <dgm:pt modelId="{D34D9061-AFE7-4D8A-8A5F-47379382D52B}" type="pres">
      <dgm:prSet presAssocID="{96DA09E1-C0C4-4001-9706-E4419C1A7A1B}" presName="text" presStyleLbl="fgAcc0" presStyleIdx="0" presStyleCnt="1">
        <dgm:presLayoutVars>
          <dgm:chPref val="3"/>
        </dgm:presLayoutVars>
      </dgm:prSet>
      <dgm:spPr/>
      <dgm:t>
        <a:bodyPr/>
        <a:lstStyle/>
        <a:p>
          <a:endParaRPr lang="en-IN"/>
        </a:p>
      </dgm:t>
    </dgm:pt>
    <dgm:pt modelId="{A79D9F53-2C41-4271-A6A5-448EAA678226}" type="pres">
      <dgm:prSet presAssocID="{96DA09E1-C0C4-4001-9706-E4419C1A7A1B}" presName="hierChild2" presStyleCnt="0"/>
      <dgm:spPr/>
    </dgm:pt>
    <dgm:pt modelId="{B2C1487A-AB6D-4C30-A4A6-BE06746B5EAC}" type="pres">
      <dgm:prSet presAssocID="{515DE408-84A1-44EF-83A0-B071D0C6FC7E}" presName="Name10" presStyleLbl="parChTrans1D2" presStyleIdx="0" presStyleCnt="4"/>
      <dgm:spPr/>
      <dgm:t>
        <a:bodyPr/>
        <a:lstStyle/>
        <a:p>
          <a:endParaRPr lang="en-IN"/>
        </a:p>
      </dgm:t>
    </dgm:pt>
    <dgm:pt modelId="{395E6959-28B4-44B9-9234-0EEDF4E32B0B}" type="pres">
      <dgm:prSet presAssocID="{D526AA61-9733-4320-90C0-6F6935D18C7D}" presName="hierRoot2" presStyleCnt="0"/>
      <dgm:spPr/>
    </dgm:pt>
    <dgm:pt modelId="{32EFC9F6-F648-41E4-BC44-D124B29ECEDF}" type="pres">
      <dgm:prSet presAssocID="{D526AA61-9733-4320-90C0-6F6935D18C7D}" presName="composite2" presStyleCnt="0"/>
      <dgm:spPr/>
    </dgm:pt>
    <dgm:pt modelId="{89F194E8-6E59-46E6-A486-4B613DF0B079}" type="pres">
      <dgm:prSet presAssocID="{D526AA61-9733-4320-90C0-6F6935D18C7D}" presName="background2" presStyleLbl="node2" presStyleIdx="0" presStyleCnt="4"/>
      <dgm:spPr/>
    </dgm:pt>
    <dgm:pt modelId="{CA9968A0-6988-438F-AE53-F5F606C2B3C2}" type="pres">
      <dgm:prSet presAssocID="{D526AA61-9733-4320-90C0-6F6935D18C7D}" presName="text2" presStyleLbl="fgAcc2" presStyleIdx="0" presStyleCnt="4">
        <dgm:presLayoutVars>
          <dgm:chPref val="3"/>
        </dgm:presLayoutVars>
      </dgm:prSet>
      <dgm:spPr/>
      <dgm:t>
        <a:bodyPr/>
        <a:lstStyle/>
        <a:p>
          <a:endParaRPr lang="en-IN"/>
        </a:p>
      </dgm:t>
    </dgm:pt>
    <dgm:pt modelId="{9C9B7837-0FEE-4381-AF2F-AFF4DDCCE399}" type="pres">
      <dgm:prSet presAssocID="{D526AA61-9733-4320-90C0-6F6935D18C7D}" presName="hierChild3" presStyleCnt="0"/>
      <dgm:spPr/>
    </dgm:pt>
    <dgm:pt modelId="{16D3B42D-E159-4F55-B939-729F449966FE}" type="pres">
      <dgm:prSet presAssocID="{B3BE3A3E-8709-4C16-9D8E-2670DBCEB89A}" presName="Name10" presStyleLbl="parChTrans1D2" presStyleIdx="1" presStyleCnt="4"/>
      <dgm:spPr/>
      <dgm:t>
        <a:bodyPr/>
        <a:lstStyle/>
        <a:p>
          <a:endParaRPr lang="en-IN"/>
        </a:p>
      </dgm:t>
    </dgm:pt>
    <dgm:pt modelId="{1DF22EEC-7FC3-4F42-A5A8-E11ABFE6A2F3}" type="pres">
      <dgm:prSet presAssocID="{2B1EDF7A-7641-4FBE-AEC0-A9C433641D0C}" presName="hierRoot2" presStyleCnt="0"/>
      <dgm:spPr/>
    </dgm:pt>
    <dgm:pt modelId="{F6551908-8690-44C1-BB50-DB2573971472}" type="pres">
      <dgm:prSet presAssocID="{2B1EDF7A-7641-4FBE-AEC0-A9C433641D0C}" presName="composite2" presStyleCnt="0"/>
      <dgm:spPr/>
    </dgm:pt>
    <dgm:pt modelId="{A02DFB70-F23B-47B4-B5B2-BA269B500856}" type="pres">
      <dgm:prSet presAssocID="{2B1EDF7A-7641-4FBE-AEC0-A9C433641D0C}" presName="background2" presStyleLbl="node2" presStyleIdx="1" presStyleCnt="4"/>
      <dgm:spPr/>
    </dgm:pt>
    <dgm:pt modelId="{650B650C-602E-4E3C-85B6-EE0E989662B9}" type="pres">
      <dgm:prSet presAssocID="{2B1EDF7A-7641-4FBE-AEC0-A9C433641D0C}" presName="text2" presStyleLbl="fgAcc2" presStyleIdx="1" presStyleCnt="4">
        <dgm:presLayoutVars>
          <dgm:chPref val="3"/>
        </dgm:presLayoutVars>
      </dgm:prSet>
      <dgm:spPr/>
      <dgm:t>
        <a:bodyPr/>
        <a:lstStyle/>
        <a:p>
          <a:endParaRPr lang="en-IN"/>
        </a:p>
      </dgm:t>
    </dgm:pt>
    <dgm:pt modelId="{2ADB920C-0C2A-4BFC-A1B0-F5301685AAEE}" type="pres">
      <dgm:prSet presAssocID="{2B1EDF7A-7641-4FBE-AEC0-A9C433641D0C}" presName="hierChild3" presStyleCnt="0"/>
      <dgm:spPr/>
    </dgm:pt>
    <dgm:pt modelId="{8A18F175-63AF-4EB9-8C23-F2772035DD0E}" type="pres">
      <dgm:prSet presAssocID="{ACA65920-E272-4A3C-B99F-30D78E232417}" presName="Name10" presStyleLbl="parChTrans1D2" presStyleIdx="2" presStyleCnt="4"/>
      <dgm:spPr/>
      <dgm:t>
        <a:bodyPr/>
        <a:lstStyle/>
        <a:p>
          <a:endParaRPr lang="en-IN"/>
        </a:p>
      </dgm:t>
    </dgm:pt>
    <dgm:pt modelId="{EAADC578-54D6-4988-AB68-993340752F90}" type="pres">
      <dgm:prSet presAssocID="{E1478EC0-4AFB-4D72-A98C-101909732888}" presName="hierRoot2" presStyleCnt="0"/>
      <dgm:spPr/>
    </dgm:pt>
    <dgm:pt modelId="{083C6DF9-B584-449F-87E6-99DF0B1354B4}" type="pres">
      <dgm:prSet presAssocID="{E1478EC0-4AFB-4D72-A98C-101909732888}" presName="composite2" presStyleCnt="0"/>
      <dgm:spPr/>
    </dgm:pt>
    <dgm:pt modelId="{536FE0AB-53E3-480B-B968-208D6D4C34F9}" type="pres">
      <dgm:prSet presAssocID="{E1478EC0-4AFB-4D72-A98C-101909732888}" presName="background2" presStyleLbl="node2" presStyleIdx="2" presStyleCnt="4"/>
      <dgm:spPr/>
    </dgm:pt>
    <dgm:pt modelId="{BCDE8E5A-FEEA-415D-B631-F803A4239612}" type="pres">
      <dgm:prSet presAssocID="{E1478EC0-4AFB-4D72-A98C-101909732888}" presName="text2" presStyleLbl="fgAcc2" presStyleIdx="2" presStyleCnt="4">
        <dgm:presLayoutVars>
          <dgm:chPref val="3"/>
        </dgm:presLayoutVars>
      </dgm:prSet>
      <dgm:spPr/>
      <dgm:t>
        <a:bodyPr/>
        <a:lstStyle/>
        <a:p>
          <a:endParaRPr lang="en-IN"/>
        </a:p>
      </dgm:t>
    </dgm:pt>
    <dgm:pt modelId="{63ED253B-7AB1-4AF4-92D7-AB6F8F1B81BC}" type="pres">
      <dgm:prSet presAssocID="{E1478EC0-4AFB-4D72-A98C-101909732888}" presName="hierChild3" presStyleCnt="0"/>
      <dgm:spPr/>
    </dgm:pt>
    <dgm:pt modelId="{7D3593E2-6E08-4CA7-972D-AF4B09200AB8}" type="pres">
      <dgm:prSet presAssocID="{6EAA5C6F-863C-4C53-AC7E-59155C4A2C70}" presName="Name10" presStyleLbl="parChTrans1D2" presStyleIdx="3" presStyleCnt="4"/>
      <dgm:spPr/>
      <dgm:t>
        <a:bodyPr/>
        <a:lstStyle/>
        <a:p>
          <a:endParaRPr lang="en-IN"/>
        </a:p>
      </dgm:t>
    </dgm:pt>
    <dgm:pt modelId="{46A7DED4-D520-4A3F-B929-4BD66F92867E}" type="pres">
      <dgm:prSet presAssocID="{30445691-A5AD-46DC-965D-85DF7A1B9138}" presName="hierRoot2" presStyleCnt="0"/>
      <dgm:spPr/>
    </dgm:pt>
    <dgm:pt modelId="{48A134F1-E088-46A7-9455-DD4486CF2BA6}" type="pres">
      <dgm:prSet presAssocID="{30445691-A5AD-46DC-965D-85DF7A1B9138}" presName="composite2" presStyleCnt="0"/>
      <dgm:spPr/>
    </dgm:pt>
    <dgm:pt modelId="{23A62111-DD82-4273-A070-764C3C48D775}" type="pres">
      <dgm:prSet presAssocID="{30445691-A5AD-46DC-965D-85DF7A1B9138}" presName="background2" presStyleLbl="node2" presStyleIdx="3" presStyleCnt="4"/>
      <dgm:spPr/>
    </dgm:pt>
    <dgm:pt modelId="{F4ACB9F7-A777-43B0-8866-1F66C7B2F369}" type="pres">
      <dgm:prSet presAssocID="{30445691-A5AD-46DC-965D-85DF7A1B9138}" presName="text2" presStyleLbl="fgAcc2" presStyleIdx="3" presStyleCnt="4">
        <dgm:presLayoutVars>
          <dgm:chPref val="3"/>
        </dgm:presLayoutVars>
      </dgm:prSet>
      <dgm:spPr/>
      <dgm:t>
        <a:bodyPr/>
        <a:lstStyle/>
        <a:p>
          <a:endParaRPr lang="en-IN"/>
        </a:p>
      </dgm:t>
    </dgm:pt>
    <dgm:pt modelId="{7104AD8D-7CF1-4D9C-809C-7EC2AAAD9E69}" type="pres">
      <dgm:prSet presAssocID="{30445691-A5AD-46DC-965D-85DF7A1B9138}" presName="hierChild3" presStyleCnt="0"/>
      <dgm:spPr/>
    </dgm:pt>
  </dgm:ptLst>
  <dgm:cxnLst>
    <dgm:cxn modelId="{BFEB5DE8-1B88-435C-A45A-1C3C01B3B3D9}" type="presOf" srcId="{B7F44D41-6AC4-49A8-918B-DE901EA8AC28}" destId="{7CB2919B-DC0C-45C7-983F-90AF4FC26FB7}" srcOrd="0" destOrd="0" presId="urn:microsoft.com/office/officeart/2005/8/layout/hierarchy1"/>
    <dgm:cxn modelId="{829B84A8-96CC-4D80-ADBF-4A4A152276E3}" type="presOf" srcId="{30445691-A5AD-46DC-965D-85DF7A1B9138}" destId="{F4ACB9F7-A777-43B0-8866-1F66C7B2F369}" srcOrd="0" destOrd="0" presId="urn:microsoft.com/office/officeart/2005/8/layout/hierarchy1"/>
    <dgm:cxn modelId="{EB0E441B-4DA9-40DC-B6A8-F5B883EFDD46}" srcId="{96DA09E1-C0C4-4001-9706-E4419C1A7A1B}" destId="{E1478EC0-4AFB-4D72-A98C-101909732888}" srcOrd="2" destOrd="0" parTransId="{ACA65920-E272-4A3C-B99F-30D78E232417}" sibTransId="{4CB454B1-DB17-45F1-B624-BCFD8C89105D}"/>
    <dgm:cxn modelId="{BE7C2B7D-7A9E-41A8-8E6E-3F567956D955}" srcId="{B7F44D41-6AC4-49A8-918B-DE901EA8AC28}" destId="{96DA09E1-C0C4-4001-9706-E4419C1A7A1B}" srcOrd="0" destOrd="0" parTransId="{8BD2BED2-9A0A-405F-8DF5-E666838CF744}" sibTransId="{FC7CAD75-53A7-416A-9CF4-8046BB6D1B80}"/>
    <dgm:cxn modelId="{849F2C5D-8F06-4162-9A31-E0ECD5CB49F0}" srcId="{96DA09E1-C0C4-4001-9706-E4419C1A7A1B}" destId="{30445691-A5AD-46DC-965D-85DF7A1B9138}" srcOrd="3" destOrd="0" parTransId="{6EAA5C6F-863C-4C53-AC7E-59155C4A2C70}" sibTransId="{1A7E2CF5-2100-422E-9204-C31592E421DB}"/>
    <dgm:cxn modelId="{F991E425-1056-4BFB-86A6-BC11725D00DA}" type="presOf" srcId="{515DE408-84A1-44EF-83A0-B071D0C6FC7E}" destId="{B2C1487A-AB6D-4C30-A4A6-BE06746B5EAC}" srcOrd="0" destOrd="0" presId="urn:microsoft.com/office/officeart/2005/8/layout/hierarchy1"/>
    <dgm:cxn modelId="{A164E47C-EDF9-470F-9FB0-F1CFCDA11FAB}" type="presOf" srcId="{6EAA5C6F-863C-4C53-AC7E-59155C4A2C70}" destId="{7D3593E2-6E08-4CA7-972D-AF4B09200AB8}" srcOrd="0" destOrd="0" presId="urn:microsoft.com/office/officeart/2005/8/layout/hierarchy1"/>
    <dgm:cxn modelId="{98CE216C-6B28-4B82-9319-1FC790A07EC3}" srcId="{96DA09E1-C0C4-4001-9706-E4419C1A7A1B}" destId="{2B1EDF7A-7641-4FBE-AEC0-A9C433641D0C}" srcOrd="1" destOrd="0" parTransId="{B3BE3A3E-8709-4C16-9D8E-2670DBCEB89A}" sibTransId="{3A20F49C-7AD8-444B-8B9A-5EC2F0DC3609}"/>
    <dgm:cxn modelId="{F6D93D0C-306B-477A-8706-FCD9ABEBC58A}" srcId="{96DA09E1-C0C4-4001-9706-E4419C1A7A1B}" destId="{D526AA61-9733-4320-90C0-6F6935D18C7D}" srcOrd="0" destOrd="0" parTransId="{515DE408-84A1-44EF-83A0-B071D0C6FC7E}" sibTransId="{FC836F35-BB03-4E13-B375-62C6D0BC927F}"/>
    <dgm:cxn modelId="{C425104C-CAE2-4577-91AD-B9C5C0B7B25C}" type="presOf" srcId="{ACA65920-E272-4A3C-B99F-30D78E232417}" destId="{8A18F175-63AF-4EB9-8C23-F2772035DD0E}" srcOrd="0" destOrd="0" presId="urn:microsoft.com/office/officeart/2005/8/layout/hierarchy1"/>
    <dgm:cxn modelId="{6A72F5DE-E956-409F-BB90-1679B9EE2A43}" type="presOf" srcId="{B3BE3A3E-8709-4C16-9D8E-2670DBCEB89A}" destId="{16D3B42D-E159-4F55-B939-729F449966FE}" srcOrd="0" destOrd="0" presId="urn:microsoft.com/office/officeart/2005/8/layout/hierarchy1"/>
    <dgm:cxn modelId="{3051EF31-F818-4F9F-9501-BB5B27CFD9C6}" type="presOf" srcId="{2B1EDF7A-7641-4FBE-AEC0-A9C433641D0C}" destId="{650B650C-602E-4E3C-85B6-EE0E989662B9}" srcOrd="0" destOrd="0" presId="urn:microsoft.com/office/officeart/2005/8/layout/hierarchy1"/>
    <dgm:cxn modelId="{812B666E-5F9B-4975-A29B-2522E8579F73}" type="presOf" srcId="{E1478EC0-4AFB-4D72-A98C-101909732888}" destId="{BCDE8E5A-FEEA-415D-B631-F803A4239612}" srcOrd="0" destOrd="0" presId="urn:microsoft.com/office/officeart/2005/8/layout/hierarchy1"/>
    <dgm:cxn modelId="{9C604270-FBB5-4135-8D1C-20D482B2681D}" type="presOf" srcId="{D526AA61-9733-4320-90C0-6F6935D18C7D}" destId="{CA9968A0-6988-438F-AE53-F5F606C2B3C2}" srcOrd="0" destOrd="0" presId="urn:microsoft.com/office/officeart/2005/8/layout/hierarchy1"/>
    <dgm:cxn modelId="{65A5CA1F-44C7-434A-82BB-55B4CBBCD243}" type="presOf" srcId="{96DA09E1-C0C4-4001-9706-E4419C1A7A1B}" destId="{D34D9061-AFE7-4D8A-8A5F-47379382D52B}" srcOrd="0" destOrd="0" presId="urn:microsoft.com/office/officeart/2005/8/layout/hierarchy1"/>
    <dgm:cxn modelId="{2CB9C436-8793-48C0-9780-EA6C38D33964}" type="presParOf" srcId="{7CB2919B-DC0C-45C7-983F-90AF4FC26FB7}" destId="{BD736D53-E701-4B4F-BFE8-525A47AECBA6}" srcOrd="0" destOrd="0" presId="urn:microsoft.com/office/officeart/2005/8/layout/hierarchy1"/>
    <dgm:cxn modelId="{CD5A97E7-756C-49B2-BA58-8AC136CF9560}" type="presParOf" srcId="{BD736D53-E701-4B4F-BFE8-525A47AECBA6}" destId="{9696F6B5-9E77-4711-ABCC-23FCEB8810D4}" srcOrd="0" destOrd="0" presId="urn:microsoft.com/office/officeart/2005/8/layout/hierarchy1"/>
    <dgm:cxn modelId="{2968E336-2EED-4C51-A8A9-70E4FD1BFEE9}" type="presParOf" srcId="{9696F6B5-9E77-4711-ABCC-23FCEB8810D4}" destId="{E3899D7C-7B8B-45C0-9643-6907C0DDEB6C}" srcOrd="0" destOrd="0" presId="urn:microsoft.com/office/officeart/2005/8/layout/hierarchy1"/>
    <dgm:cxn modelId="{B38232EC-177E-4818-AEC9-6A8196B2D9EF}" type="presParOf" srcId="{9696F6B5-9E77-4711-ABCC-23FCEB8810D4}" destId="{D34D9061-AFE7-4D8A-8A5F-47379382D52B}" srcOrd="1" destOrd="0" presId="urn:microsoft.com/office/officeart/2005/8/layout/hierarchy1"/>
    <dgm:cxn modelId="{395D664F-D0BF-452D-BDF9-FFED343B9799}" type="presParOf" srcId="{BD736D53-E701-4B4F-BFE8-525A47AECBA6}" destId="{A79D9F53-2C41-4271-A6A5-448EAA678226}" srcOrd="1" destOrd="0" presId="urn:microsoft.com/office/officeart/2005/8/layout/hierarchy1"/>
    <dgm:cxn modelId="{06E0B161-4372-439A-A290-7992D142B7E6}" type="presParOf" srcId="{A79D9F53-2C41-4271-A6A5-448EAA678226}" destId="{B2C1487A-AB6D-4C30-A4A6-BE06746B5EAC}" srcOrd="0" destOrd="0" presId="urn:microsoft.com/office/officeart/2005/8/layout/hierarchy1"/>
    <dgm:cxn modelId="{C061B0D5-57F2-4D58-98BA-2079E3CBA91E}" type="presParOf" srcId="{A79D9F53-2C41-4271-A6A5-448EAA678226}" destId="{395E6959-28B4-44B9-9234-0EEDF4E32B0B}" srcOrd="1" destOrd="0" presId="urn:microsoft.com/office/officeart/2005/8/layout/hierarchy1"/>
    <dgm:cxn modelId="{F373CADB-B08C-46DF-8892-63AC2E50713A}" type="presParOf" srcId="{395E6959-28B4-44B9-9234-0EEDF4E32B0B}" destId="{32EFC9F6-F648-41E4-BC44-D124B29ECEDF}" srcOrd="0" destOrd="0" presId="urn:microsoft.com/office/officeart/2005/8/layout/hierarchy1"/>
    <dgm:cxn modelId="{5F985A29-FF21-4ED6-849A-E3970443229B}" type="presParOf" srcId="{32EFC9F6-F648-41E4-BC44-D124B29ECEDF}" destId="{89F194E8-6E59-46E6-A486-4B613DF0B079}" srcOrd="0" destOrd="0" presId="urn:microsoft.com/office/officeart/2005/8/layout/hierarchy1"/>
    <dgm:cxn modelId="{61F07385-D739-41BE-8640-81F0C0785C85}" type="presParOf" srcId="{32EFC9F6-F648-41E4-BC44-D124B29ECEDF}" destId="{CA9968A0-6988-438F-AE53-F5F606C2B3C2}" srcOrd="1" destOrd="0" presId="urn:microsoft.com/office/officeart/2005/8/layout/hierarchy1"/>
    <dgm:cxn modelId="{D23B9AB0-1124-491A-93AD-1C4E465EC62E}" type="presParOf" srcId="{395E6959-28B4-44B9-9234-0EEDF4E32B0B}" destId="{9C9B7837-0FEE-4381-AF2F-AFF4DDCCE399}" srcOrd="1" destOrd="0" presId="urn:microsoft.com/office/officeart/2005/8/layout/hierarchy1"/>
    <dgm:cxn modelId="{92C0FACB-6507-4768-A4EF-3D6F9CD64F51}" type="presParOf" srcId="{A79D9F53-2C41-4271-A6A5-448EAA678226}" destId="{16D3B42D-E159-4F55-B939-729F449966FE}" srcOrd="2" destOrd="0" presId="urn:microsoft.com/office/officeart/2005/8/layout/hierarchy1"/>
    <dgm:cxn modelId="{F5718381-42C1-465D-A8B8-E5CBED8B2E33}" type="presParOf" srcId="{A79D9F53-2C41-4271-A6A5-448EAA678226}" destId="{1DF22EEC-7FC3-4F42-A5A8-E11ABFE6A2F3}" srcOrd="3" destOrd="0" presId="urn:microsoft.com/office/officeart/2005/8/layout/hierarchy1"/>
    <dgm:cxn modelId="{28A1473C-638A-4CD9-9D48-6FB442CE8977}" type="presParOf" srcId="{1DF22EEC-7FC3-4F42-A5A8-E11ABFE6A2F3}" destId="{F6551908-8690-44C1-BB50-DB2573971472}" srcOrd="0" destOrd="0" presId="urn:microsoft.com/office/officeart/2005/8/layout/hierarchy1"/>
    <dgm:cxn modelId="{AC7F654C-7C35-4F1D-8049-97E9E52DDE24}" type="presParOf" srcId="{F6551908-8690-44C1-BB50-DB2573971472}" destId="{A02DFB70-F23B-47B4-B5B2-BA269B500856}" srcOrd="0" destOrd="0" presId="urn:microsoft.com/office/officeart/2005/8/layout/hierarchy1"/>
    <dgm:cxn modelId="{1A011BC9-9628-4362-B643-F3ED9C9EEBCC}" type="presParOf" srcId="{F6551908-8690-44C1-BB50-DB2573971472}" destId="{650B650C-602E-4E3C-85B6-EE0E989662B9}" srcOrd="1" destOrd="0" presId="urn:microsoft.com/office/officeart/2005/8/layout/hierarchy1"/>
    <dgm:cxn modelId="{48B87998-D42C-4E45-A6BF-754474277F92}" type="presParOf" srcId="{1DF22EEC-7FC3-4F42-A5A8-E11ABFE6A2F3}" destId="{2ADB920C-0C2A-4BFC-A1B0-F5301685AAEE}" srcOrd="1" destOrd="0" presId="urn:microsoft.com/office/officeart/2005/8/layout/hierarchy1"/>
    <dgm:cxn modelId="{BA278DD5-75C2-430F-A475-0FE028689F55}" type="presParOf" srcId="{A79D9F53-2C41-4271-A6A5-448EAA678226}" destId="{8A18F175-63AF-4EB9-8C23-F2772035DD0E}" srcOrd="4" destOrd="0" presId="urn:microsoft.com/office/officeart/2005/8/layout/hierarchy1"/>
    <dgm:cxn modelId="{486DD575-8BC4-4FE7-A762-0A70B7A21066}" type="presParOf" srcId="{A79D9F53-2C41-4271-A6A5-448EAA678226}" destId="{EAADC578-54D6-4988-AB68-993340752F90}" srcOrd="5" destOrd="0" presId="urn:microsoft.com/office/officeart/2005/8/layout/hierarchy1"/>
    <dgm:cxn modelId="{58BDF6B9-1EF9-46F4-8D14-F43F31F983BD}" type="presParOf" srcId="{EAADC578-54D6-4988-AB68-993340752F90}" destId="{083C6DF9-B584-449F-87E6-99DF0B1354B4}" srcOrd="0" destOrd="0" presId="urn:microsoft.com/office/officeart/2005/8/layout/hierarchy1"/>
    <dgm:cxn modelId="{A99E03B9-0BF8-46B0-BF62-B23B0ADF0FA9}" type="presParOf" srcId="{083C6DF9-B584-449F-87E6-99DF0B1354B4}" destId="{536FE0AB-53E3-480B-B968-208D6D4C34F9}" srcOrd="0" destOrd="0" presId="urn:microsoft.com/office/officeart/2005/8/layout/hierarchy1"/>
    <dgm:cxn modelId="{2E747FFE-E406-4E4E-AE4D-E9A5877BA748}" type="presParOf" srcId="{083C6DF9-B584-449F-87E6-99DF0B1354B4}" destId="{BCDE8E5A-FEEA-415D-B631-F803A4239612}" srcOrd="1" destOrd="0" presId="urn:microsoft.com/office/officeart/2005/8/layout/hierarchy1"/>
    <dgm:cxn modelId="{4FC0277F-6FD6-4599-87FE-FFD9799D288A}" type="presParOf" srcId="{EAADC578-54D6-4988-AB68-993340752F90}" destId="{63ED253B-7AB1-4AF4-92D7-AB6F8F1B81BC}" srcOrd="1" destOrd="0" presId="urn:microsoft.com/office/officeart/2005/8/layout/hierarchy1"/>
    <dgm:cxn modelId="{F143C905-92A7-4C51-8514-D86EDF9F3197}" type="presParOf" srcId="{A79D9F53-2C41-4271-A6A5-448EAA678226}" destId="{7D3593E2-6E08-4CA7-972D-AF4B09200AB8}" srcOrd="6" destOrd="0" presId="urn:microsoft.com/office/officeart/2005/8/layout/hierarchy1"/>
    <dgm:cxn modelId="{1962C1B0-E597-4B9C-BFA5-F83CB3D097C9}" type="presParOf" srcId="{A79D9F53-2C41-4271-A6A5-448EAA678226}" destId="{46A7DED4-D520-4A3F-B929-4BD66F92867E}" srcOrd="7" destOrd="0" presId="urn:microsoft.com/office/officeart/2005/8/layout/hierarchy1"/>
    <dgm:cxn modelId="{C77C511D-0DBB-46B5-85F2-298E7DF2D172}" type="presParOf" srcId="{46A7DED4-D520-4A3F-B929-4BD66F92867E}" destId="{48A134F1-E088-46A7-9455-DD4486CF2BA6}" srcOrd="0" destOrd="0" presId="urn:microsoft.com/office/officeart/2005/8/layout/hierarchy1"/>
    <dgm:cxn modelId="{7FE4230C-D65A-4836-BAFC-226124D60C00}" type="presParOf" srcId="{48A134F1-E088-46A7-9455-DD4486CF2BA6}" destId="{23A62111-DD82-4273-A070-764C3C48D775}" srcOrd="0" destOrd="0" presId="urn:microsoft.com/office/officeart/2005/8/layout/hierarchy1"/>
    <dgm:cxn modelId="{1F7718C0-B043-461D-A16E-4B4A3D814F27}" type="presParOf" srcId="{48A134F1-E088-46A7-9455-DD4486CF2BA6}" destId="{F4ACB9F7-A777-43B0-8866-1F66C7B2F369}" srcOrd="1" destOrd="0" presId="urn:microsoft.com/office/officeart/2005/8/layout/hierarchy1"/>
    <dgm:cxn modelId="{62E39282-5E30-4339-BECF-0D388ECCE1EA}" type="presParOf" srcId="{46A7DED4-D520-4A3F-B929-4BD66F92867E}" destId="{7104AD8D-7CF1-4D9C-809C-7EC2AAAD9E69}"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3593E2-6E08-4CA7-972D-AF4B09200AB8}">
      <dsp:nvSpPr>
        <dsp:cNvPr id="0" name=""/>
        <dsp:cNvSpPr/>
      </dsp:nvSpPr>
      <dsp:spPr>
        <a:xfrm>
          <a:off x="3352439" y="1695632"/>
          <a:ext cx="2632479" cy="417607"/>
        </a:xfrm>
        <a:custGeom>
          <a:avLst/>
          <a:gdLst/>
          <a:ahLst/>
          <a:cxnLst/>
          <a:rect l="0" t="0" r="0" b="0"/>
          <a:pathLst>
            <a:path>
              <a:moveTo>
                <a:pt x="0" y="0"/>
              </a:moveTo>
              <a:lnTo>
                <a:pt x="0" y="284587"/>
              </a:lnTo>
              <a:lnTo>
                <a:pt x="2632479" y="284587"/>
              </a:lnTo>
              <a:lnTo>
                <a:pt x="2632479" y="4176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18F175-63AF-4EB9-8C23-F2772035DD0E}">
      <dsp:nvSpPr>
        <dsp:cNvPr id="0" name=""/>
        <dsp:cNvSpPr/>
      </dsp:nvSpPr>
      <dsp:spPr>
        <a:xfrm>
          <a:off x="3352439" y="1695632"/>
          <a:ext cx="877493" cy="417607"/>
        </a:xfrm>
        <a:custGeom>
          <a:avLst/>
          <a:gdLst/>
          <a:ahLst/>
          <a:cxnLst/>
          <a:rect l="0" t="0" r="0" b="0"/>
          <a:pathLst>
            <a:path>
              <a:moveTo>
                <a:pt x="0" y="0"/>
              </a:moveTo>
              <a:lnTo>
                <a:pt x="0" y="284587"/>
              </a:lnTo>
              <a:lnTo>
                <a:pt x="877493" y="284587"/>
              </a:lnTo>
              <a:lnTo>
                <a:pt x="877493" y="4176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D3B42D-E159-4F55-B939-729F449966FE}">
      <dsp:nvSpPr>
        <dsp:cNvPr id="0" name=""/>
        <dsp:cNvSpPr/>
      </dsp:nvSpPr>
      <dsp:spPr>
        <a:xfrm>
          <a:off x="2474946" y="1695632"/>
          <a:ext cx="877493" cy="417607"/>
        </a:xfrm>
        <a:custGeom>
          <a:avLst/>
          <a:gdLst/>
          <a:ahLst/>
          <a:cxnLst/>
          <a:rect l="0" t="0" r="0" b="0"/>
          <a:pathLst>
            <a:path>
              <a:moveTo>
                <a:pt x="877493" y="0"/>
              </a:moveTo>
              <a:lnTo>
                <a:pt x="877493" y="284587"/>
              </a:lnTo>
              <a:lnTo>
                <a:pt x="0" y="284587"/>
              </a:lnTo>
              <a:lnTo>
                <a:pt x="0" y="4176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C1487A-AB6D-4C30-A4A6-BE06746B5EAC}">
      <dsp:nvSpPr>
        <dsp:cNvPr id="0" name=""/>
        <dsp:cNvSpPr/>
      </dsp:nvSpPr>
      <dsp:spPr>
        <a:xfrm>
          <a:off x="719960" y="1695632"/>
          <a:ext cx="2632479" cy="417607"/>
        </a:xfrm>
        <a:custGeom>
          <a:avLst/>
          <a:gdLst/>
          <a:ahLst/>
          <a:cxnLst/>
          <a:rect l="0" t="0" r="0" b="0"/>
          <a:pathLst>
            <a:path>
              <a:moveTo>
                <a:pt x="2632479" y="0"/>
              </a:moveTo>
              <a:lnTo>
                <a:pt x="2632479" y="284587"/>
              </a:lnTo>
              <a:lnTo>
                <a:pt x="0" y="284587"/>
              </a:lnTo>
              <a:lnTo>
                <a:pt x="0" y="4176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899D7C-7B8B-45C0-9643-6907C0DDEB6C}">
      <dsp:nvSpPr>
        <dsp:cNvPr id="0" name=""/>
        <dsp:cNvSpPr/>
      </dsp:nvSpPr>
      <dsp:spPr>
        <a:xfrm>
          <a:off x="2634490" y="783837"/>
          <a:ext cx="1435898" cy="9117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4D9061-AFE7-4D8A-8A5F-47379382D52B}">
      <dsp:nvSpPr>
        <dsp:cNvPr id="0" name=""/>
        <dsp:cNvSpPr/>
      </dsp:nvSpPr>
      <dsp:spPr>
        <a:xfrm>
          <a:off x="2794035" y="935404"/>
          <a:ext cx="1435898" cy="9117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smtClean="0"/>
            <a:t>Network Security</a:t>
          </a:r>
          <a:endParaRPr lang="en-IN" sz="1600" kern="1200" dirty="0"/>
        </a:p>
      </dsp:txBody>
      <dsp:txXfrm>
        <a:off x="2820741" y="962110"/>
        <a:ext cx="1382486" cy="858383"/>
      </dsp:txXfrm>
    </dsp:sp>
    <dsp:sp modelId="{89F194E8-6E59-46E6-A486-4B613DF0B079}">
      <dsp:nvSpPr>
        <dsp:cNvPr id="0" name=""/>
        <dsp:cNvSpPr/>
      </dsp:nvSpPr>
      <dsp:spPr>
        <a:xfrm>
          <a:off x="2011" y="2113240"/>
          <a:ext cx="1435898" cy="9117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9968A0-6988-438F-AE53-F5F606C2B3C2}">
      <dsp:nvSpPr>
        <dsp:cNvPr id="0" name=""/>
        <dsp:cNvSpPr/>
      </dsp:nvSpPr>
      <dsp:spPr>
        <a:xfrm>
          <a:off x="161555" y="2264807"/>
          <a:ext cx="1435898" cy="9117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smtClean="0"/>
            <a:t>privacy</a:t>
          </a:r>
          <a:endParaRPr lang="en-IN" sz="1600" kern="1200" dirty="0"/>
        </a:p>
      </dsp:txBody>
      <dsp:txXfrm>
        <a:off x="188261" y="2291513"/>
        <a:ext cx="1382486" cy="858383"/>
      </dsp:txXfrm>
    </dsp:sp>
    <dsp:sp modelId="{A02DFB70-F23B-47B4-B5B2-BA269B500856}">
      <dsp:nvSpPr>
        <dsp:cNvPr id="0" name=""/>
        <dsp:cNvSpPr/>
      </dsp:nvSpPr>
      <dsp:spPr>
        <a:xfrm>
          <a:off x="1756997" y="2113240"/>
          <a:ext cx="1435898" cy="9117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0B650C-602E-4E3C-85B6-EE0E989662B9}">
      <dsp:nvSpPr>
        <dsp:cNvPr id="0" name=""/>
        <dsp:cNvSpPr/>
      </dsp:nvSpPr>
      <dsp:spPr>
        <a:xfrm>
          <a:off x="1916541" y="2264807"/>
          <a:ext cx="1435898" cy="9117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smtClean="0"/>
            <a:t>Authentication</a:t>
          </a:r>
          <a:endParaRPr lang="en-IN" sz="1600" kern="1200" dirty="0"/>
        </a:p>
      </dsp:txBody>
      <dsp:txXfrm>
        <a:off x="1943247" y="2291513"/>
        <a:ext cx="1382486" cy="858383"/>
      </dsp:txXfrm>
    </dsp:sp>
    <dsp:sp modelId="{536FE0AB-53E3-480B-B968-208D6D4C34F9}">
      <dsp:nvSpPr>
        <dsp:cNvPr id="0" name=""/>
        <dsp:cNvSpPr/>
      </dsp:nvSpPr>
      <dsp:spPr>
        <a:xfrm>
          <a:off x="3511984" y="2113240"/>
          <a:ext cx="1435898" cy="9117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DE8E5A-FEEA-415D-B631-F803A4239612}">
      <dsp:nvSpPr>
        <dsp:cNvPr id="0" name=""/>
        <dsp:cNvSpPr/>
      </dsp:nvSpPr>
      <dsp:spPr>
        <a:xfrm>
          <a:off x="3671528" y="2264807"/>
          <a:ext cx="1435898" cy="9117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smtClean="0"/>
            <a:t>Integrity</a:t>
          </a:r>
          <a:endParaRPr lang="en-IN" sz="1600" kern="1200" dirty="0"/>
        </a:p>
      </dsp:txBody>
      <dsp:txXfrm>
        <a:off x="3698234" y="2291513"/>
        <a:ext cx="1382486" cy="858383"/>
      </dsp:txXfrm>
    </dsp:sp>
    <dsp:sp modelId="{23A62111-DD82-4273-A070-764C3C48D775}">
      <dsp:nvSpPr>
        <dsp:cNvPr id="0" name=""/>
        <dsp:cNvSpPr/>
      </dsp:nvSpPr>
      <dsp:spPr>
        <a:xfrm>
          <a:off x="5266970" y="2113240"/>
          <a:ext cx="1435898" cy="9117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ACB9F7-A777-43B0-8866-1F66C7B2F369}">
      <dsp:nvSpPr>
        <dsp:cNvPr id="0" name=""/>
        <dsp:cNvSpPr/>
      </dsp:nvSpPr>
      <dsp:spPr>
        <a:xfrm>
          <a:off x="5426514" y="2264807"/>
          <a:ext cx="1435898" cy="9117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smtClean="0"/>
            <a:t>Non-repudiation</a:t>
          </a:r>
          <a:endParaRPr lang="en-IN" sz="1600" kern="1200" dirty="0"/>
        </a:p>
      </dsp:txBody>
      <dsp:txXfrm>
        <a:off x="5453220" y="2291513"/>
        <a:ext cx="1382486" cy="85838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19C87A-854E-4913-8C48-FCCA1375331B}" type="datetimeFigureOut">
              <a:rPr lang="en-IN" smtClean="0"/>
              <a:pPr/>
              <a:t>19-04-2018</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A35855-E871-445C-9D04-166C0367C04B}" type="slidenum">
              <a:rPr lang="en-IN" smtClean="0"/>
              <a:pPr/>
              <a:t>‹#›</a:t>
            </a:fld>
            <a:endParaRPr lang="en-IN" dirty="0"/>
          </a:p>
        </p:txBody>
      </p:sp>
    </p:spTree>
    <p:extLst>
      <p:ext uri="{BB962C8B-B14F-4D97-AF65-F5344CB8AC3E}">
        <p14:creationId xmlns:p14="http://schemas.microsoft.com/office/powerpoint/2010/main" xmlns="" val="2760131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9A35855-E871-445C-9D04-166C0367C04B}" type="slidenum">
              <a:rPr lang="en-IN" smtClean="0"/>
              <a:pPr/>
              <a:t>31</a:t>
            </a:fld>
            <a:endParaRPr lang="en-IN"/>
          </a:p>
        </p:txBody>
      </p:sp>
    </p:spTree>
    <p:extLst>
      <p:ext uri="{BB962C8B-B14F-4D97-AF65-F5344CB8AC3E}">
        <p14:creationId xmlns:p14="http://schemas.microsoft.com/office/powerpoint/2010/main" xmlns="" val="141909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p:txBody>
          <a:bodyPr/>
          <a:lstStyle/>
          <a:p>
            <a:pPr>
              <a:defRPr/>
            </a:pPr>
            <a:fld id="{B598F207-05F0-4093-A36A-112F0ED3730E}" type="slidenum">
              <a:rPr lang="en-AU" smtClean="0"/>
              <a:pPr>
                <a:defRPr/>
              </a:pPr>
              <a:t>112</a:t>
            </a:fld>
            <a:endParaRPr lang="en-AU"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latin typeface="Courier New" pitchFamily="49"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p:txBody>
          <a:bodyPr/>
          <a:lstStyle/>
          <a:p>
            <a:pPr>
              <a:defRPr/>
            </a:pPr>
            <a:fld id="{07D9586A-58E3-4783-B0C9-27E83CEB3965}" type="slidenum">
              <a:rPr lang="en-AU" smtClean="0"/>
              <a:pPr>
                <a:defRPr/>
              </a:pPr>
              <a:t>113</a:t>
            </a:fld>
            <a:endParaRPr lang="en-AU"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748863-EF2A-4077-AEF0-EC5E18D31B5B}" type="slidenum">
              <a:rPr lang="en-US" altLang="en-US"/>
              <a:pPr/>
              <a:t>39</a:t>
            </a:fld>
            <a:endParaRPr lang="en-US" altLang="en-US"/>
          </a:p>
        </p:txBody>
      </p:sp>
      <p:sp>
        <p:nvSpPr>
          <p:cNvPr id="940034" name="Rectangle 2"/>
          <p:cNvSpPr>
            <a:spLocks noGrp="1" noRot="1" noChangeAspect="1" noChangeArrowheads="1" noTextEdit="1"/>
          </p:cNvSpPr>
          <p:nvPr>
            <p:ph type="sldImg"/>
          </p:nvPr>
        </p:nvSpPr>
        <p:spPr>
          <a:ln/>
        </p:spPr>
      </p:sp>
      <p:sp>
        <p:nvSpPr>
          <p:cNvPr id="9400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87AE88-52D1-416E-87A6-5C8AB3D65981}" type="slidenum">
              <a:rPr lang="en-US" altLang="en-US"/>
              <a:pPr/>
              <a:t>40</a:t>
            </a:fld>
            <a:endParaRPr lang="en-US" altLang="en-US"/>
          </a:p>
        </p:txBody>
      </p:sp>
      <p:sp>
        <p:nvSpPr>
          <p:cNvPr id="939010" name="Rectangle 2"/>
          <p:cNvSpPr>
            <a:spLocks noGrp="1" noRot="1" noChangeAspect="1" noChangeArrowheads="1" noTextEdit="1"/>
          </p:cNvSpPr>
          <p:nvPr>
            <p:ph type="sldImg"/>
          </p:nvPr>
        </p:nvSpPr>
        <p:spPr>
          <a:ln/>
        </p:spPr>
      </p:sp>
      <p:sp>
        <p:nvSpPr>
          <p:cNvPr id="9390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27E404-9ADC-45BE-B1D0-EB754669A603}" type="slidenum">
              <a:rPr lang="en-US" altLang="en-US"/>
              <a:pPr/>
              <a:t>41</a:t>
            </a:fld>
            <a:endParaRPr lang="en-US" altLang="en-US"/>
          </a:p>
        </p:txBody>
      </p:sp>
      <p:sp>
        <p:nvSpPr>
          <p:cNvPr id="941058" name="Rectangle 2"/>
          <p:cNvSpPr>
            <a:spLocks noGrp="1" noRot="1" noChangeAspect="1" noChangeArrowheads="1" noTextEdit="1"/>
          </p:cNvSpPr>
          <p:nvPr>
            <p:ph type="sldImg"/>
          </p:nvPr>
        </p:nvSpPr>
        <p:spPr>
          <a:ln/>
        </p:spPr>
      </p:sp>
      <p:sp>
        <p:nvSpPr>
          <p:cNvPr id="9410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9A35855-E871-445C-9D04-166C0367C04B}" type="slidenum">
              <a:rPr lang="en-IN" smtClean="0"/>
              <a:pPr/>
              <a:t>79</a:t>
            </a:fld>
            <a:endParaRPr lang="en-IN"/>
          </a:p>
        </p:txBody>
      </p:sp>
    </p:spTree>
    <p:extLst>
      <p:ext uri="{BB962C8B-B14F-4D97-AF65-F5344CB8AC3E}">
        <p14:creationId xmlns:p14="http://schemas.microsoft.com/office/powerpoint/2010/main" xmlns="" val="1859525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CE340C-4EDB-4F84-816B-0D886365A393}" type="slidenum">
              <a:rPr lang="en-US" altLang="en-US"/>
              <a:pPr/>
              <a:t>83</a:t>
            </a:fld>
            <a:endParaRPr lang="en-US" altLang="en-US"/>
          </a:p>
        </p:txBody>
      </p:sp>
      <p:sp>
        <p:nvSpPr>
          <p:cNvPr id="920578" name="Rectangle 2"/>
          <p:cNvSpPr>
            <a:spLocks noGrp="1" noRot="1" noChangeAspect="1" noChangeArrowheads="1" noTextEdit="1"/>
          </p:cNvSpPr>
          <p:nvPr>
            <p:ph type="sldImg"/>
          </p:nvPr>
        </p:nvSpPr>
        <p:spPr>
          <a:ln/>
        </p:spPr>
      </p:sp>
      <p:sp>
        <p:nvSpPr>
          <p:cNvPr id="9205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pPr>
              <a:defRPr/>
            </a:pPr>
            <a:fld id="{A2BBF7DD-84DF-4EC1-818E-FE4D1C076D5C}" type="slidenum">
              <a:rPr lang="en-AU" smtClean="0"/>
              <a:pPr>
                <a:defRPr/>
              </a:pPr>
              <a:t>109</a:t>
            </a:fld>
            <a:endParaRPr lang="en-AU"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p:txBody>
          <a:bodyPr/>
          <a:lstStyle/>
          <a:p>
            <a:pPr>
              <a:defRPr/>
            </a:pPr>
            <a:fld id="{D8C2501A-E05E-4674-A609-249B6F461A22}" type="slidenum">
              <a:rPr lang="en-AU" smtClean="0"/>
              <a:pPr>
                <a:defRPr/>
              </a:pPr>
              <a:t>110</a:t>
            </a:fld>
            <a:endParaRPr lang="en-AU"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p:txBody>
          <a:bodyPr/>
          <a:lstStyle/>
          <a:p>
            <a:pPr>
              <a:defRPr/>
            </a:pPr>
            <a:fld id="{8AE42A24-DC93-45A8-87AC-EE1D00CB6AA2}" type="slidenum">
              <a:rPr lang="en-AU" smtClean="0"/>
              <a:pPr>
                <a:defRPr/>
              </a:pPr>
              <a:t>111</a:t>
            </a:fld>
            <a:endParaRPr lang="en-AU"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630C771-4A0F-45A4-B857-94E626DCA2C1}" type="datetimeFigureOut">
              <a:rPr lang="en-IN" smtClean="0"/>
              <a:pPr/>
              <a:t>19-04-2018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9193A34-47E0-49E7-BD5A-91B0DBF139CC}" type="slidenum">
              <a:rPr lang="en-IN" smtClean="0"/>
              <a:pPr/>
              <a:t>‹#›</a:t>
            </a:fld>
            <a:endParaRPr lang="en-IN" dirty="0"/>
          </a:p>
        </p:txBody>
      </p:sp>
    </p:spTree>
    <p:extLst>
      <p:ext uri="{BB962C8B-B14F-4D97-AF65-F5344CB8AC3E}">
        <p14:creationId xmlns:p14="http://schemas.microsoft.com/office/powerpoint/2010/main" xmlns="" val="799403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30C771-4A0F-45A4-B857-94E626DCA2C1}" type="datetimeFigureOut">
              <a:rPr lang="en-IN" smtClean="0"/>
              <a:pPr/>
              <a:t>19-04-2018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9193A34-47E0-49E7-BD5A-91B0DBF139CC}" type="slidenum">
              <a:rPr lang="en-IN" smtClean="0"/>
              <a:pPr/>
              <a:t>‹#›</a:t>
            </a:fld>
            <a:endParaRPr lang="en-IN" dirty="0"/>
          </a:p>
        </p:txBody>
      </p:sp>
    </p:spTree>
    <p:extLst>
      <p:ext uri="{BB962C8B-B14F-4D97-AF65-F5344CB8AC3E}">
        <p14:creationId xmlns:p14="http://schemas.microsoft.com/office/powerpoint/2010/main" xmlns="" val="1784503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30C771-4A0F-45A4-B857-94E626DCA2C1}" type="datetimeFigureOut">
              <a:rPr lang="en-IN" smtClean="0"/>
              <a:pPr/>
              <a:t>19-04-2018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9193A34-47E0-49E7-BD5A-91B0DBF139CC}" type="slidenum">
              <a:rPr lang="en-IN" smtClean="0"/>
              <a:pPr/>
              <a:t>‹#›</a:t>
            </a:fld>
            <a:endParaRPr lang="en-IN" dirty="0"/>
          </a:p>
        </p:txBody>
      </p:sp>
    </p:spTree>
    <p:extLst>
      <p:ext uri="{BB962C8B-B14F-4D97-AF65-F5344CB8AC3E}">
        <p14:creationId xmlns:p14="http://schemas.microsoft.com/office/powerpoint/2010/main" xmlns="" val="2316682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30C771-4A0F-45A4-B857-94E626DCA2C1}" type="datetimeFigureOut">
              <a:rPr lang="en-IN" smtClean="0"/>
              <a:pPr/>
              <a:t>19-04-2018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9193A34-47E0-49E7-BD5A-91B0DBF139CC}" type="slidenum">
              <a:rPr lang="en-IN" smtClean="0"/>
              <a:pPr/>
              <a:t>‹#›</a:t>
            </a:fld>
            <a:endParaRPr lang="en-IN" dirty="0"/>
          </a:p>
        </p:txBody>
      </p:sp>
    </p:spTree>
    <p:extLst>
      <p:ext uri="{BB962C8B-B14F-4D97-AF65-F5344CB8AC3E}">
        <p14:creationId xmlns:p14="http://schemas.microsoft.com/office/powerpoint/2010/main" xmlns="" val="436455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30C771-4A0F-45A4-B857-94E626DCA2C1}" type="datetimeFigureOut">
              <a:rPr lang="en-IN" smtClean="0"/>
              <a:pPr/>
              <a:t>19-04-2018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9193A34-47E0-49E7-BD5A-91B0DBF139CC}" type="slidenum">
              <a:rPr lang="en-IN" smtClean="0"/>
              <a:pPr/>
              <a:t>‹#›</a:t>
            </a:fld>
            <a:endParaRPr lang="en-IN" dirty="0"/>
          </a:p>
        </p:txBody>
      </p:sp>
    </p:spTree>
    <p:extLst>
      <p:ext uri="{BB962C8B-B14F-4D97-AF65-F5344CB8AC3E}">
        <p14:creationId xmlns:p14="http://schemas.microsoft.com/office/powerpoint/2010/main" xmlns="" val="92762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630C771-4A0F-45A4-B857-94E626DCA2C1}" type="datetimeFigureOut">
              <a:rPr lang="en-IN" smtClean="0"/>
              <a:pPr/>
              <a:t>19-04-2018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9193A34-47E0-49E7-BD5A-91B0DBF139CC}" type="slidenum">
              <a:rPr lang="en-IN" smtClean="0"/>
              <a:pPr/>
              <a:t>‹#›</a:t>
            </a:fld>
            <a:endParaRPr lang="en-IN" dirty="0"/>
          </a:p>
        </p:txBody>
      </p:sp>
    </p:spTree>
    <p:extLst>
      <p:ext uri="{BB962C8B-B14F-4D97-AF65-F5344CB8AC3E}">
        <p14:creationId xmlns:p14="http://schemas.microsoft.com/office/powerpoint/2010/main" xmlns="" val="515855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630C771-4A0F-45A4-B857-94E626DCA2C1}" type="datetimeFigureOut">
              <a:rPr lang="en-IN" smtClean="0"/>
              <a:pPr/>
              <a:t>19-04-2018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9193A34-47E0-49E7-BD5A-91B0DBF139CC}" type="slidenum">
              <a:rPr lang="en-IN" smtClean="0"/>
              <a:pPr/>
              <a:t>‹#›</a:t>
            </a:fld>
            <a:endParaRPr lang="en-IN" dirty="0"/>
          </a:p>
        </p:txBody>
      </p:sp>
    </p:spTree>
    <p:extLst>
      <p:ext uri="{BB962C8B-B14F-4D97-AF65-F5344CB8AC3E}">
        <p14:creationId xmlns:p14="http://schemas.microsoft.com/office/powerpoint/2010/main" xmlns="" val="313328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630C771-4A0F-45A4-B857-94E626DCA2C1}" type="datetimeFigureOut">
              <a:rPr lang="en-IN" smtClean="0"/>
              <a:pPr/>
              <a:t>19-04-2018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9193A34-47E0-49E7-BD5A-91B0DBF139CC}" type="slidenum">
              <a:rPr lang="en-IN" smtClean="0"/>
              <a:pPr/>
              <a:t>‹#›</a:t>
            </a:fld>
            <a:endParaRPr lang="en-IN" dirty="0"/>
          </a:p>
        </p:txBody>
      </p:sp>
    </p:spTree>
    <p:extLst>
      <p:ext uri="{BB962C8B-B14F-4D97-AF65-F5344CB8AC3E}">
        <p14:creationId xmlns:p14="http://schemas.microsoft.com/office/powerpoint/2010/main" xmlns="" val="301457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0C771-4A0F-45A4-B857-94E626DCA2C1}" type="datetimeFigureOut">
              <a:rPr lang="en-IN" smtClean="0"/>
              <a:pPr/>
              <a:t>19-04-2018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9193A34-47E0-49E7-BD5A-91B0DBF139CC}" type="slidenum">
              <a:rPr lang="en-IN" smtClean="0"/>
              <a:pPr/>
              <a:t>‹#›</a:t>
            </a:fld>
            <a:endParaRPr lang="en-IN" dirty="0"/>
          </a:p>
        </p:txBody>
      </p:sp>
    </p:spTree>
    <p:extLst>
      <p:ext uri="{BB962C8B-B14F-4D97-AF65-F5344CB8AC3E}">
        <p14:creationId xmlns:p14="http://schemas.microsoft.com/office/powerpoint/2010/main" xmlns="" val="2314789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30C771-4A0F-45A4-B857-94E626DCA2C1}" type="datetimeFigureOut">
              <a:rPr lang="en-IN" smtClean="0"/>
              <a:pPr/>
              <a:t>19-04-2018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9193A34-47E0-49E7-BD5A-91B0DBF139CC}" type="slidenum">
              <a:rPr lang="en-IN" smtClean="0"/>
              <a:pPr/>
              <a:t>‹#›</a:t>
            </a:fld>
            <a:endParaRPr lang="en-IN" dirty="0"/>
          </a:p>
        </p:txBody>
      </p:sp>
    </p:spTree>
    <p:extLst>
      <p:ext uri="{BB962C8B-B14F-4D97-AF65-F5344CB8AC3E}">
        <p14:creationId xmlns:p14="http://schemas.microsoft.com/office/powerpoint/2010/main" xmlns="" val="1372766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30C771-4A0F-45A4-B857-94E626DCA2C1}" type="datetimeFigureOut">
              <a:rPr lang="en-IN" smtClean="0"/>
              <a:pPr/>
              <a:t>19-04-2018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9193A34-47E0-49E7-BD5A-91B0DBF139CC}" type="slidenum">
              <a:rPr lang="en-IN" smtClean="0"/>
              <a:pPr/>
              <a:t>‹#›</a:t>
            </a:fld>
            <a:endParaRPr lang="en-IN" dirty="0"/>
          </a:p>
        </p:txBody>
      </p:sp>
    </p:spTree>
    <p:extLst>
      <p:ext uri="{BB962C8B-B14F-4D97-AF65-F5344CB8AC3E}">
        <p14:creationId xmlns:p14="http://schemas.microsoft.com/office/powerpoint/2010/main" xmlns="" val="2501664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30C771-4A0F-45A4-B857-94E626DCA2C1}" type="datetimeFigureOut">
              <a:rPr lang="en-IN" smtClean="0"/>
              <a:pPr/>
              <a:t>19-04-2018</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193A34-47E0-49E7-BD5A-91B0DBF139CC}" type="slidenum">
              <a:rPr lang="en-IN" smtClean="0"/>
              <a:pPr/>
              <a:t>‹#›</a:t>
            </a:fld>
            <a:endParaRPr lang="en-IN" dirty="0"/>
          </a:p>
        </p:txBody>
      </p:sp>
    </p:spTree>
    <p:extLst>
      <p:ext uri="{BB962C8B-B14F-4D97-AF65-F5344CB8AC3E}">
        <p14:creationId xmlns:p14="http://schemas.microsoft.com/office/powerpoint/2010/main" xmlns="" val="3154280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kb.iu.edu/d/abkr"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2.wmf"/></Relationships>
</file>

<file path=ppt/slides/_rels/slide8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3200" b="1" i="1" u="sng" dirty="0" smtClean="0">
                <a:latin typeface="Times New Roman" panose="02020603050405020304" pitchFamily="18" charset="0"/>
                <a:cs typeface="Times New Roman" panose="02020603050405020304" pitchFamily="18" charset="0"/>
              </a:rPr>
              <a:t>UNIT-5</a:t>
            </a:r>
            <a:endParaRPr lang="en-IN" sz="3200" b="1" i="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31640" y="3501008"/>
            <a:ext cx="6400800" cy="1752600"/>
          </a:xfrm>
        </p:spPr>
        <p:txBody>
          <a:bodyPr>
            <a:noAutofit/>
          </a:bodyPr>
          <a:lstStyle/>
          <a:p>
            <a:r>
              <a:rPr lang="en-IN" sz="2400" dirty="0" smtClean="0">
                <a:solidFill>
                  <a:schemeClr val="tx1"/>
                </a:solidFill>
                <a:latin typeface="Times New Roman" panose="02020603050405020304" pitchFamily="18" charset="0"/>
                <a:cs typeface="Times New Roman" panose="02020603050405020304" pitchFamily="18" charset="0"/>
              </a:rPr>
              <a:t>DNS, DDNS, TELNET, EMAIL, FTP</a:t>
            </a:r>
          </a:p>
          <a:p>
            <a:r>
              <a:rPr lang="en-IN" sz="2400" dirty="0" smtClean="0">
                <a:solidFill>
                  <a:schemeClr val="tx1"/>
                </a:solidFill>
                <a:latin typeface="Times New Roman" panose="02020603050405020304" pitchFamily="18" charset="0"/>
                <a:cs typeface="Times New Roman" panose="02020603050405020304" pitchFamily="18" charset="0"/>
              </a:rPr>
              <a:t>WWW, HTTP, SNMP, </a:t>
            </a:r>
          </a:p>
          <a:p>
            <a:r>
              <a:rPr lang="en-IN" sz="2400" dirty="0" smtClean="0">
                <a:solidFill>
                  <a:schemeClr val="tx1"/>
                </a:solidFill>
                <a:latin typeface="Times New Roman" panose="02020603050405020304" pitchFamily="18" charset="0"/>
                <a:cs typeface="Times New Roman" panose="02020603050405020304" pitchFamily="18" charset="0"/>
              </a:rPr>
              <a:t>Cryptography :basic concept</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67533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640960" cy="6336704"/>
          </a:xfrm>
        </p:spPr>
        <p:txBody>
          <a:bodyPr>
            <a:normAutofit/>
          </a:bodyPr>
          <a:lstStyle/>
          <a:p>
            <a:pPr algn="just"/>
            <a:r>
              <a:rPr lang="en-IN" sz="2400" dirty="0">
                <a:latin typeface="Times New Roman" panose="02020603050405020304" pitchFamily="18" charset="0"/>
                <a:cs typeface="Times New Roman" panose="02020603050405020304" pitchFamily="18" charset="0"/>
              </a:rPr>
              <a:t>The solution to these problems is to distribute the information among many </a:t>
            </a:r>
            <a:r>
              <a:rPr lang="en-IN" sz="2400" dirty="0" smtClean="0">
                <a:latin typeface="Times New Roman" panose="02020603050405020304" pitchFamily="18" charset="0"/>
                <a:cs typeface="Times New Roman" panose="02020603050405020304" pitchFamily="18" charset="0"/>
              </a:rPr>
              <a:t>computers called </a:t>
            </a:r>
            <a:r>
              <a:rPr lang="en-IN" sz="2400" b="1" dirty="0">
                <a:latin typeface="Times New Roman" panose="02020603050405020304" pitchFamily="18" charset="0"/>
                <a:cs typeface="Times New Roman" panose="02020603050405020304" pitchFamily="18" charset="0"/>
              </a:rPr>
              <a:t>DNS servers. </a:t>
            </a:r>
            <a:endParaRPr lang="en-IN" sz="2400" b="1"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One </a:t>
            </a:r>
            <a:r>
              <a:rPr lang="en-IN" sz="2400" dirty="0">
                <a:latin typeface="Times New Roman" panose="02020603050405020304" pitchFamily="18" charset="0"/>
                <a:cs typeface="Times New Roman" panose="02020603050405020304" pitchFamily="18" charset="0"/>
              </a:rPr>
              <a:t>way to do this is to divide the whole space into many </a:t>
            </a:r>
            <a:r>
              <a:rPr lang="en-IN" sz="2400" dirty="0" smtClean="0">
                <a:latin typeface="Times New Roman" panose="02020603050405020304" pitchFamily="18" charset="0"/>
                <a:cs typeface="Times New Roman" panose="02020603050405020304" pitchFamily="18" charset="0"/>
              </a:rPr>
              <a:t>domains based </a:t>
            </a:r>
            <a:r>
              <a:rPr lang="en-IN" sz="2400" dirty="0">
                <a:latin typeface="Times New Roman" panose="02020603050405020304" pitchFamily="18" charset="0"/>
                <a:cs typeface="Times New Roman" panose="02020603050405020304" pitchFamily="18" charset="0"/>
              </a:rPr>
              <a:t>on the first level.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other words, we let the root stand alone and create as </a:t>
            </a:r>
            <a:r>
              <a:rPr lang="en-IN" sz="2400" dirty="0" smtClean="0">
                <a:latin typeface="Times New Roman" panose="02020603050405020304" pitchFamily="18" charset="0"/>
                <a:cs typeface="Times New Roman" panose="02020603050405020304" pitchFamily="18" charset="0"/>
              </a:rPr>
              <a:t>many domains </a:t>
            </a:r>
            <a:r>
              <a:rPr lang="en-IN" sz="2400" dirty="0">
                <a:latin typeface="Times New Roman" panose="02020603050405020304" pitchFamily="18" charset="0"/>
                <a:cs typeface="Times New Roman" panose="02020603050405020304" pitchFamily="18" charset="0"/>
              </a:rPr>
              <a:t>(subtrees) as there are first-level nodes.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Because </a:t>
            </a:r>
            <a:r>
              <a:rPr lang="en-IN" sz="2400" dirty="0">
                <a:latin typeface="Times New Roman" panose="02020603050405020304" pitchFamily="18" charset="0"/>
                <a:cs typeface="Times New Roman" panose="02020603050405020304" pitchFamily="18" charset="0"/>
              </a:rPr>
              <a:t>a domain created in this </a:t>
            </a:r>
            <a:r>
              <a:rPr lang="en-IN" sz="2400" dirty="0" smtClean="0">
                <a:latin typeface="Times New Roman" panose="02020603050405020304" pitchFamily="18" charset="0"/>
                <a:cs typeface="Times New Roman" panose="02020603050405020304" pitchFamily="18" charset="0"/>
              </a:rPr>
              <a:t>way could </a:t>
            </a:r>
            <a:r>
              <a:rPr lang="en-IN" sz="2400" dirty="0">
                <a:latin typeface="Times New Roman" panose="02020603050405020304" pitchFamily="18" charset="0"/>
                <a:cs typeface="Times New Roman" panose="02020603050405020304" pitchFamily="18" charset="0"/>
              </a:rPr>
              <a:t>be very large, DNS allows domains to be divided further into smaller </a:t>
            </a:r>
            <a:r>
              <a:rPr lang="en-IN" sz="2400" dirty="0" smtClean="0">
                <a:latin typeface="Times New Roman" panose="02020603050405020304" pitchFamily="18" charset="0"/>
                <a:cs typeface="Times New Roman" panose="02020603050405020304" pitchFamily="18" charset="0"/>
              </a:rPr>
              <a:t>domains (subdomains</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Each </a:t>
            </a:r>
            <a:r>
              <a:rPr lang="en-IN" sz="2400" dirty="0">
                <a:latin typeface="Times New Roman" panose="02020603050405020304" pitchFamily="18" charset="0"/>
                <a:cs typeface="Times New Roman" panose="02020603050405020304" pitchFamily="18" charset="0"/>
              </a:rPr>
              <a:t>server can be responsible (authoritative) for either a large or </a:t>
            </a:r>
            <a:r>
              <a:rPr lang="en-IN" sz="2400" dirty="0" smtClean="0">
                <a:latin typeface="Times New Roman" panose="02020603050405020304" pitchFamily="18" charset="0"/>
                <a:cs typeface="Times New Roman" panose="02020603050405020304" pitchFamily="18" charset="0"/>
              </a:rPr>
              <a:t>a small </a:t>
            </a:r>
            <a:r>
              <a:rPr lang="en-IN" sz="2400" dirty="0">
                <a:latin typeface="Times New Roman" panose="02020603050405020304" pitchFamily="18" charset="0"/>
                <a:cs typeface="Times New Roman" panose="02020603050405020304" pitchFamily="18" charset="0"/>
              </a:rPr>
              <a:t>domain.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other words, we have a hierarchy of servers in the same way that </a:t>
            </a:r>
            <a:r>
              <a:rPr lang="en-IN" sz="2400" dirty="0" smtClean="0">
                <a:latin typeface="Times New Roman" panose="02020603050405020304" pitchFamily="18" charset="0"/>
                <a:cs typeface="Times New Roman" panose="02020603050405020304" pitchFamily="18" charset="0"/>
              </a:rPr>
              <a:t>we have </a:t>
            </a:r>
            <a:r>
              <a:rPr lang="en-IN" sz="2400" dirty="0">
                <a:latin typeface="Times New Roman" panose="02020603050405020304" pitchFamily="18" charset="0"/>
                <a:cs typeface="Times New Roman" panose="02020603050405020304" pitchFamily="18" charset="0"/>
              </a:rPr>
              <a:t>a hierarchy of names</a:t>
            </a:r>
            <a:endParaRPr lang="en-IN" sz="2400" dirty="0" smtClean="0">
              <a:latin typeface="Times New Roman" panose="02020603050405020304" pitchFamily="18" charset="0"/>
              <a:cs typeface="Times New Roman" panose="02020603050405020304" pitchFamily="18" charset="0"/>
            </a:endParaRPr>
          </a:p>
          <a:p>
            <a:endParaRPr lang="en-IN" dirty="0"/>
          </a:p>
          <a:p>
            <a:endParaRPr lang="en-IN" dirty="0" smtClean="0"/>
          </a:p>
          <a:p>
            <a:endParaRPr lang="en-IN" dirty="0"/>
          </a:p>
        </p:txBody>
      </p:sp>
    </p:spTree>
    <p:extLst>
      <p:ext uri="{BB962C8B-B14F-4D97-AF65-F5344CB8AC3E}">
        <p14:creationId xmlns:p14="http://schemas.microsoft.com/office/powerpoint/2010/main" xmlns="" val="315260830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404664"/>
            <a:ext cx="8640960" cy="6192688"/>
          </a:xfrm>
        </p:spPr>
        <p:txBody>
          <a:bodyPr>
            <a:normAutofit/>
          </a:bodyPr>
          <a:lstStyle/>
          <a:p>
            <a:pPr marL="0" indent="0" algn="just">
              <a:buNone/>
            </a:pPr>
            <a:r>
              <a:rPr lang="en-IN" sz="2400" b="1" i="1" dirty="0" smtClean="0">
                <a:latin typeface="Times New Roman" panose="02020603050405020304" pitchFamily="18" charset="0"/>
                <a:cs typeface="Times New Roman" panose="02020603050405020304" pitchFamily="18" charset="0"/>
              </a:rPr>
              <a:t>Privacy – </a:t>
            </a:r>
            <a:r>
              <a:rPr lang="en-IN" sz="2400" dirty="0" smtClean="0">
                <a:latin typeface="Times New Roman" panose="02020603050405020304" pitchFamily="18" charset="0"/>
                <a:cs typeface="Times New Roman" panose="02020603050405020304" pitchFamily="18" charset="0"/>
              </a:rPr>
              <a:t>privacy means that the sender and receiver accept confidentiality.</a:t>
            </a:r>
          </a:p>
          <a:p>
            <a:pPr marL="0" indent="0" algn="just">
              <a:buNone/>
            </a:pPr>
            <a:endParaRPr lang="en-IN" sz="2400" b="1" i="1" dirty="0" smtClean="0">
              <a:latin typeface="Times New Roman" panose="02020603050405020304" pitchFamily="18" charset="0"/>
              <a:cs typeface="Times New Roman" panose="02020603050405020304" pitchFamily="18" charset="0"/>
            </a:endParaRPr>
          </a:p>
          <a:p>
            <a:pPr marL="0" indent="0" algn="just">
              <a:buNone/>
            </a:pPr>
            <a:r>
              <a:rPr lang="en-IN" sz="2400" b="1" i="1" dirty="0" smtClean="0">
                <a:latin typeface="Times New Roman" panose="02020603050405020304" pitchFamily="18" charset="0"/>
                <a:cs typeface="Times New Roman" panose="02020603050405020304" pitchFamily="18" charset="0"/>
              </a:rPr>
              <a:t>Authentication- </a:t>
            </a:r>
            <a:r>
              <a:rPr lang="en-IN" sz="2400" dirty="0" smtClean="0">
                <a:latin typeface="Times New Roman" panose="02020603050405020304" pitchFamily="18" charset="0"/>
                <a:cs typeface="Times New Roman" panose="02020603050405020304" pitchFamily="18" charset="0"/>
              </a:rPr>
              <a:t>authentication means that the receiver is sure of the sender’s identity and that an imposter has not send the message</a:t>
            </a:r>
          </a:p>
          <a:p>
            <a:pPr marL="0" indent="0" algn="just">
              <a:buNone/>
            </a:pPr>
            <a:endParaRPr lang="en-IN" sz="2400" b="1" i="1" dirty="0" smtClean="0">
              <a:latin typeface="Times New Roman" panose="02020603050405020304" pitchFamily="18" charset="0"/>
              <a:cs typeface="Times New Roman" panose="02020603050405020304" pitchFamily="18" charset="0"/>
            </a:endParaRPr>
          </a:p>
          <a:p>
            <a:pPr marL="0" indent="0" algn="just">
              <a:buNone/>
            </a:pPr>
            <a:r>
              <a:rPr lang="en-IN" sz="2400" b="1" i="1" dirty="0" smtClean="0">
                <a:latin typeface="Times New Roman" panose="02020603050405020304" pitchFamily="18" charset="0"/>
                <a:cs typeface="Times New Roman" panose="02020603050405020304" pitchFamily="18" charset="0"/>
              </a:rPr>
              <a:t>Integrity- </a:t>
            </a:r>
            <a:r>
              <a:rPr lang="en-IN" sz="2400" dirty="0" smtClean="0">
                <a:latin typeface="Times New Roman" panose="02020603050405020304" pitchFamily="18" charset="0"/>
                <a:cs typeface="Times New Roman" panose="02020603050405020304" pitchFamily="18" charset="0"/>
              </a:rPr>
              <a:t>data integrity means that the data must arrive at receiver exactly as it was sent</a:t>
            </a:r>
          </a:p>
          <a:p>
            <a:pPr marL="0" indent="0" algn="just">
              <a:buNone/>
            </a:pPr>
            <a:endParaRPr lang="en-IN" sz="2400" b="1" i="1" dirty="0" smtClean="0">
              <a:latin typeface="Times New Roman" panose="02020603050405020304" pitchFamily="18" charset="0"/>
              <a:cs typeface="Times New Roman" panose="02020603050405020304" pitchFamily="18" charset="0"/>
            </a:endParaRPr>
          </a:p>
          <a:p>
            <a:pPr marL="0" indent="0" algn="just">
              <a:buNone/>
            </a:pPr>
            <a:r>
              <a:rPr lang="en-IN" sz="2400" b="1" i="1" dirty="0" smtClean="0">
                <a:latin typeface="Times New Roman" panose="02020603050405020304" pitchFamily="18" charset="0"/>
                <a:cs typeface="Times New Roman" panose="02020603050405020304" pitchFamily="18" charset="0"/>
              </a:rPr>
              <a:t>Non- repudiation - </a:t>
            </a:r>
            <a:r>
              <a:rPr lang="en-IN" sz="2400" dirty="0" smtClean="0">
                <a:latin typeface="Times New Roman" panose="02020603050405020304" pitchFamily="18" charset="0"/>
                <a:cs typeface="Times New Roman" panose="02020603050405020304" pitchFamily="18" charset="0"/>
              </a:rPr>
              <a:t> non-repudiation means that a receiver must be able to prove that received message came from a specific sender</a:t>
            </a:r>
            <a:endParaRPr lang="en-IN" sz="24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725780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IN" sz="2800" b="1" i="1" dirty="0" smtClean="0">
                <a:latin typeface="Times New Roman" panose="02020603050405020304" pitchFamily="18" charset="0"/>
                <a:cs typeface="Times New Roman" panose="02020603050405020304" pitchFamily="18" charset="0"/>
              </a:rPr>
              <a:t>Cryptography: basic concepts</a:t>
            </a:r>
            <a:endParaRPr lang="en-IN" sz="2800"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528" y="1268760"/>
            <a:ext cx="8496944" cy="5400600"/>
          </a:xfrm>
        </p:spPr>
        <p:txBody>
          <a:bodyPr>
            <a:normAutofit/>
          </a:bodyPr>
          <a:lstStyle/>
          <a:p>
            <a:pPr marL="0" indent="0" algn="just">
              <a:buNone/>
            </a:pPr>
            <a:r>
              <a:rPr lang="en-IN" sz="2400" b="1" i="1" dirty="0" smtClean="0">
                <a:latin typeface="Times New Roman" panose="02020603050405020304" pitchFamily="18" charset="0"/>
                <a:cs typeface="Times New Roman" panose="02020603050405020304" pitchFamily="18" charset="0"/>
              </a:rPr>
              <a:t>Cryptography</a:t>
            </a:r>
            <a:endParaRPr lang="en-IN" sz="2400" b="1" i="1"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Cryptography, </a:t>
            </a:r>
            <a:r>
              <a:rPr lang="en-IN" sz="2400" dirty="0">
                <a:latin typeface="Times New Roman" panose="02020603050405020304" pitchFamily="18" charset="0"/>
                <a:cs typeface="Times New Roman" panose="02020603050405020304" pitchFamily="18" charset="0"/>
              </a:rPr>
              <a:t>a word with Greek origins, means “secret writing</a:t>
            </a:r>
            <a:r>
              <a:rPr lang="en-IN" sz="2400" dirty="0" smtClean="0">
                <a:latin typeface="Times New Roman" panose="02020603050405020304" pitchFamily="18" charset="0"/>
                <a:cs typeface="Times New Roman" panose="02020603050405020304" pitchFamily="18" charset="0"/>
              </a:rPr>
              <a:t>.”</a:t>
            </a:r>
          </a:p>
          <a:p>
            <a:pPr algn="just"/>
            <a:r>
              <a:rPr lang="en-IN" sz="2400" dirty="0" smtClean="0">
                <a:latin typeface="Times New Roman" panose="02020603050405020304" pitchFamily="18" charset="0"/>
                <a:cs typeface="Times New Roman" panose="02020603050405020304" pitchFamily="18" charset="0"/>
              </a:rPr>
              <a:t>However</a:t>
            </a:r>
            <a:r>
              <a:rPr lang="en-IN" sz="2400" dirty="0">
                <a:latin typeface="Times New Roman" panose="02020603050405020304" pitchFamily="18" charset="0"/>
                <a:cs typeface="Times New Roman" panose="02020603050405020304" pitchFamily="18" charset="0"/>
              </a:rPr>
              <a:t>, we use </a:t>
            </a:r>
            <a:r>
              <a:rPr lang="en-IN" sz="2400" dirty="0" smtClean="0">
                <a:latin typeface="Times New Roman" panose="02020603050405020304" pitchFamily="18" charset="0"/>
                <a:cs typeface="Times New Roman" panose="02020603050405020304" pitchFamily="18" charset="0"/>
              </a:rPr>
              <a:t>the term </a:t>
            </a:r>
            <a:r>
              <a:rPr lang="en-IN" sz="2400" dirty="0">
                <a:latin typeface="Times New Roman" panose="02020603050405020304" pitchFamily="18" charset="0"/>
                <a:cs typeface="Times New Roman" panose="02020603050405020304" pitchFamily="18" charset="0"/>
              </a:rPr>
              <a:t>to refer to the science and art of transforming messages to make them secure </a:t>
            </a:r>
            <a:r>
              <a:rPr lang="en-IN" sz="2400" dirty="0" smtClean="0">
                <a:latin typeface="Times New Roman" panose="02020603050405020304" pitchFamily="18" charset="0"/>
                <a:cs typeface="Times New Roman" panose="02020603050405020304" pitchFamily="18" charset="0"/>
              </a:rPr>
              <a:t>and immune </a:t>
            </a:r>
            <a:r>
              <a:rPr lang="en-IN" sz="2400" dirty="0">
                <a:latin typeface="Times New Roman" panose="02020603050405020304" pitchFamily="18" charset="0"/>
                <a:cs typeface="Times New Roman" panose="02020603050405020304" pitchFamily="18" charset="0"/>
              </a:rPr>
              <a:t>to </a:t>
            </a:r>
            <a:r>
              <a:rPr lang="en-IN" sz="2400" dirty="0" smtClean="0">
                <a:latin typeface="Times New Roman" panose="02020603050405020304" pitchFamily="18" charset="0"/>
                <a:cs typeface="Times New Roman" panose="02020603050405020304" pitchFamily="18" charset="0"/>
              </a:rPr>
              <a:t>attacks</a:t>
            </a:r>
          </a:p>
          <a:p>
            <a:pPr marL="0" indent="0" algn="just">
              <a:buNone/>
            </a:pPr>
            <a:r>
              <a:rPr lang="en-IN" sz="2800" b="1" i="1" dirty="0">
                <a:latin typeface="Times New Roman" panose="02020603050405020304" pitchFamily="18" charset="0"/>
                <a:cs typeface="Times New Roman" panose="02020603050405020304" pitchFamily="18" charset="0"/>
              </a:rPr>
              <a:t>components involved in cryptography</a:t>
            </a: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60348" y="4653136"/>
            <a:ext cx="7907337" cy="1773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3907838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404664"/>
            <a:ext cx="8640960" cy="6264696"/>
          </a:xfrm>
        </p:spPr>
        <p:txBody>
          <a:bodyPr>
            <a:normAutofit/>
          </a:bodyPr>
          <a:lstStyle/>
          <a:p>
            <a:pPr algn="just"/>
            <a:r>
              <a:rPr lang="en-IN" sz="2400" dirty="0">
                <a:latin typeface="Times New Roman" panose="02020603050405020304" pitchFamily="18" charset="0"/>
                <a:cs typeface="Times New Roman" panose="02020603050405020304" pitchFamily="18" charset="0"/>
              </a:rPr>
              <a:t>The original message, before being transformed, is called </a:t>
            </a:r>
            <a:r>
              <a:rPr lang="en-IN" sz="2400" b="1" dirty="0">
                <a:latin typeface="Times New Roman" panose="02020603050405020304" pitchFamily="18" charset="0"/>
                <a:cs typeface="Times New Roman" panose="02020603050405020304" pitchFamily="18" charset="0"/>
              </a:rPr>
              <a:t>plaintext</a:t>
            </a:r>
            <a:r>
              <a:rPr lang="en-IN" sz="2400" b="1" dirty="0" smtClean="0">
                <a:latin typeface="Times New Roman" panose="02020603050405020304" pitchFamily="18" charset="0"/>
                <a:cs typeface="Times New Roman" panose="02020603050405020304" pitchFamily="18" charset="0"/>
              </a:rPr>
              <a:t>.</a:t>
            </a:r>
          </a:p>
          <a:p>
            <a:pPr algn="just"/>
            <a:r>
              <a:rPr lang="en-IN" sz="2400" dirty="0" smtClean="0">
                <a:latin typeface="Times New Roman" panose="02020603050405020304" pitchFamily="18" charset="0"/>
                <a:cs typeface="Times New Roman" panose="02020603050405020304" pitchFamily="18" charset="0"/>
              </a:rPr>
              <a:t>After </a:t>
            </a:r>
            <a:r>
              <a:rPr lang="en-IN" sz="2400" dirty="0">
                <a:latin typeface="Times New Roman" panose="02020603050405020304" pitchFamily="18" charset="0"/>
                <a:cs typeface="Times New Roman" panose="02020603050405020304" pitchFamily="18" charset="0"/>
              </a:rPr>
              <a:t>the </a:t>
            </a:r>
            <a:r>
              <a:rPr lang="en-IN" sz="2400" dirty="0" smtClean="0">
                <a:latin typeface="Times New Roman" panose="02020603050405020304" pitchFamily="18" charset="0"/>
                <a:cs typeface="Times New Roman" panose="02020603050405020304" pitchFamily="18" charset="0"/>
              </a:rPr>
              <a:t>message is </a:t>
            </a:r>
            <a:r>
              <a:rPr lang="en-IN" sz="2400" dirty="0">
                <a:latin typeface="Times New Roman" panose="02020603050405020304" pitchFamily="18" charset="0"/>
                <a:cs typeface="Times New Roman" panose="02020603050405020304" pitchFamily="18" charset="0"/>
              </a:rPr>
              <a:t>transformed, it is called </a:t>
            </a:r>
            <a:r>
              <a:rPr lang="en-IN" sz="2400" b="1" dirty="0" err="1">
                <a:latin typeface="Times New Roman" panose="02020603050405020304" pitchFamily="18" charset="0"/>
                <a:cs typeface="Times New Roman" panose="02020603050405020304" pitchFamily="18" charset="0"/>
              </a:rPr>
              <a:t>ciphertext</a:t>
            </a:r>
            <a:r>
              <a:rPr lang="en-IN" sz="2400" b="1" dirty="0">
                <a:latin typeface="Times New Roman" panose="02020603050405020304" pitchFamily="18" charset="0"/>
                <a:cs typeface="Times New Roman" panose="02020603050405020304" pitchFamily="18" charset="0"/>
              </a:rPr>
              <a:t>. </a:t>
            </a:r>
            <a:endParaRPr lang="en-IN" sz="2400" b="1"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An </a:t>
            </a:r>
            <a:r>
              <a:rPr lang="en-IN" sz="2400" b="1" dirty="0">
                <a:latin typeface="Times New Roman" panose="02020603050405020304" pitchFamily="18" charset="0"/>
                <a:cs typeface="Times New Roman" panose="02020603050405020304" pitchFamily="18" charset="0"/>
              </a:rPr>
              <a:t>encryption algorithm </a:t>
            </a:r>
            <a:r>
              <a:rPr lang="en-IN" sz="2400" dirty="0">
                <a:latin typeface="Times New Roman" panose="02020603050405020304" pitchFamily="18" charset="0"/>
                <a:cs typeface="Times New Roman" panose="02020603050405020304" pitchFamily="18" charset="0"/>
              </a:rPr>
              <a:t>transforms the </a:t>
            </a:r>
            <a:r>
              <a:rPr lang="en-IN" sz="2400" dirty="0" smtClean="0">
                <a:latin typeface="Times New Roman" panose="02020603050405020304" pitchFamily="18" charset="0"/>
                <a:cs typeface="Times New Roman" panose="02020603050405020304" pitchFamily="18" charset="0"/>
              </a:rPr>
              <a:t>plaintext into </a:t>
            </a:r>
            <a:r>
              <a:rPr lang="en-IN" sz="2400" dirty="0" err="1">
                <a:latin typeface="Times New Roman" panose="02020603050405020304" pitchFamily="18" charset="0"/>
                <a:cs typeface="Times New Roman" panose="02020603050405020304" pitchFamily="18" charset="0"/>
              </a:rPr>
              <a:t>ciphertext</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A </a:t>
            </a:r>
            <a:r>
              <a:rPr lang="en-IN" sz="2400" b="1" dirty="0">
                <a:latin typeface="Times New Roman" panose="02020603050405020304" pitchFamily="18" charset="0"/>
                <a:cs typeface="Times New Roman" panose="02020603050405020304" pitchFamily="18" charset="0"/>
              </a:rPr>
              <a:t>decryption algorithm </a:t>
            </a:r>
            <a:r>
              <a:rPr lang="en-IN" sz="2400" dirty="0">
                <a:latin typeface="Times New Roman" panose="02020603050405020304" pitchFamily="18" charset="0"/>
                <a:cs typeface="Times New Roman" panose="02020603050405020304" pitchFamily="18" charset="0"/>
              </a:rPr>
              <a:t>transforms the </a:t>
            </a:r>
            <a:r>
              <a:rPr lang="en-IN" sz="2400" dirty="0" err="1">
                <a:latin typeface="Times New Roman" panose="02020603050405020304" pitchFamily="18" charset="0"/>
                <a:cs typeface="Times New Roman" panose="02020603050405020304" pitchFamily="18" charset="0"/>
              </a:rPr>
              <a:t>ciphertext</a:t>
            </a:r>
            <a:r>
              <a:rPr lang="en-IN" sz="2400" dirty="0">
                <a:latin typeface="Times New Roman" panose="02020603050405020304" pitchFamily="18" charset="0"/>
                <a:cs typeface="Times New Roman" panose="02020603050405020304" pitchFamily="18" charset="0"/>
              </a:rPr>
              <a:t> back into plaintext.</a:t>
            </a:r>
          </a:p>
          <a:p>
            <a:pPr algn="just"/>
            <a:r>
              <a:rPr lang="en-IN" sz="2400" dirty="0">
                <a:latin typeface="Times New Roman" panose="02020603050405020304" pitchFamily="18" charset="0"/>
                <a:cs typeface="Times New Roman" panose="02020603050405020304" pitchFamily="18" charset="0"/>
              </a:rPr>
              <a:t>The sender uses an encryption algorithm, and the receiver uses a </a:t>
            </a:r>
            <a:r>
              <a:rPr lang="en-IN" sz="2400" dirty="0" smtClean="0">
                <a:latin typeface="Times New Roman" panose="02020603050405020304" pitchFamily="18" charset="0"/>
                <a:cs typeface="Times New Roman" panose="02020603050405020304" pitchFamily="18" charset="0"/>
              </a:rPr>
              <a:t>decryption algorithm</a:t>
            </a:r>
            <a:r>
              <a:rPr lang="en-IN" sz="2400" dirty="0">
                <a:latin typeface="Times New Roman" panose="02020603050405020304" pitchFamily="18" charset="0"/>
                <a:cs typeface="Times New Roman" panose="02020603050405020304" pitchFamily="18" charset="0"/>
              </a:rPr>
              <a:t>.</a:t>
            </a: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77988" y="3789040"/>
            <a:ext cx="5558308" cy="2592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554908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404664"/>
            <a:ext cx="8640960" cy="6264696"/>
          </a:xfrm>
        </p:spPr>
        <p:txBody>
          <a:bodyPr>
            <a:normAutofit/>
          </a:bodyPr>
          <a:lstStyle/>
          <a:p>
            <a:pPr marL="0" indent="0" algn="just">
              <a:buNone/>
            </a:pPr>
            <a:r>
              <a:rPr lang="en-IN" sz="2400" b="1" i="1" dirty="0">
                <a:latin typeface="Times New Roman" panose="02020603050405020304" pitchFamily="18" charset="0"/>
                <a:cs typeface="Times New Roman" panose="02020603050405020304" pitchFamily="18" charset="0"/>
              </a:rPr>
              <a:t>Symmetric-Key Cryptography</a:t>
            </a:r>
          </a:p>
          <a:p>
            <a:pPr algn="just"/>
            <a:r>
              <a:rPr lang="en-IN" sz="2400" dirty="0">
                <a:latin typeface="Times New Roman" panose="02020603050405020304" pitchFamily="18" charset="0"/>
                <a:cs typeface="Times New Roman" panose="02020603050405020304" pitchFamily="18" charset="0"/>
              </a:rPr>
              <a:t>In symmetric-key cryptography, the same key is used by both parties.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sender </a:t>
            </a:r>
            <a:r>
              <a:rPr lang="en-IN" sz="2400" dirty="0" smtClean="0">
                <a:latin typeface="Times New Roman" panose="02020603050405020304" pitchFamily="18" charset="0"/>
                <a:cs typeface="Times New Roman" panose="02020603050405020304" pitchFamily="18" charset="0"/>
              </a:rPr>
              <a:t>uses this </a:t>
            </a:r>
            <a:r>
              <a:rPr lang="en-IN" sz="2400" dirty="0">
                <a:latin typeface="Times New Roman" panose="02020603050405020304" pitchFamily="18" charset="0"/>
                <a:cs typeface="Times New Roman" panose="02020603050405020304" pitchFamily="18" charset="0"/>
              </a:rPr>
              <a:t>key and an encryption algorithm to encrypt data;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receiver uses the same key </a:t>
            </a:r>
            <a:r>
              <a:rPr lang="en-IN" sz="2400" dirty="0" smtClean="0">
                <a:latin typeface="Times New Roman" panose="02020603050405020304" pitchFamily="18" charset="0"/>
                <a:cs typeface="Times New Roman" panose="02020603050405020304" pitchFamily="18" charset="0"/>
              </a:rPr>
              <a:t>and the </a:t>
            </a:r>
            <a:r>
              <a:rPr lang="en-IN" sz="2400" dirty="0">
                <a:latin typeface="Times New Roman" panose="02020603050405020304" pitchFamily="18" charset="0"/>
                <a:cs typeface="Times New Roman" panose="02020603050405020304" pitchFamily="18" charset="0"/>
              </a:rPr>
              <a:t>corresponding decryption algorithm to decrypt the data</a:t>
            </a: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57424" y="3429000"/>
            <a:ext cx="6970959" cy="20540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36853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404664"/>
            <a:ext cx="8640960" cy="6264696"/>
          </a:xfrm>
        </p:spPr>
        <p:txBody>
          <a:bodyPr>
            <a:normAutofit/>
          </a:bodyPr>
          <a:lstStyle/>
          <a:p>
            <a:pPr marL="0" indent="0" algn="just">
              <a:buNone/>
            </a:pPr>
            <a:r>
              <a:rPr lang="en-IN" sz="2400" b="1" i="1" dirty="0" smtClean="0">
                <a:latin typeface="Times New Roman" panose="02020603050405020304" pitchFamily="18" charset="0"/>
                <a:cs typeface="Times New Roman" panose="02020603050405020304" pitchFamily="18" charset="0"/>
              </a:rPr>
              <a:t>Symmetric-Key cryptography </a:t>
            </a:r>
          </a:p>
          <a:p>
            <a:pPr marL="0" indent="0" algn="just">
              <a:buNone/>
            </a:pPr>
            <a:r>
              <a:rPr lang="en-IN" sz="2400" b="1" i="1" dirty="0" smtClean="0">
                <a:latin typeface="Times New Roman" panose="02020603050405020304" pitchFamily="18" charset="0"/>
                <a:cs typeface="Times New Roman" panose="02020603050405020304" pitchFamily="18" charset="0"/>
              </a:rPr>
              <a:t>Advantage</a:t>
            </a:r>
          </a:p>
          <a:p>
            <a:pPr marL="457200" indent="-457200" algn="just">
              <a:buAutoNum type="arabicPeriod"/>
            </a:pPr>
            <a:r>
              <a:rPr lang="en-IN" sz="2400" dirty="0" smtClean="0">
                <a:latin typeface="Times New Roman" panose="02020603050405020304" pitchFamily="18" charset="0"/>
                <a:cs typeface="Times New Roman" panose="02020603050405020304" pitchFamily="18" charset="0"/>
              </a:rPr>
              <a:t>Secret key algorithm are efficient </a:t>
            </a:r>
          </a:p>
          <a:p>
            <a:pPr marL="457200" indent="-457200" algn="just">
              <a:buAutoNum type="arabicPeriod"/>
            </a:pPr>
            <a:r>
              <a:rPr lang="en-IN" sz="2400" dirty="0" smtClean="0">
                <a:latin typeface="Times New Roman" panose="02020603050405020304" pitchFamily="18" charset="0"/>
                <a:cs typeface="Times New Roman" panose="02020603050405020304" pitchFamily="18" charset="0"/>
              </a:rPr>
              <a:t>It takes less time to encrypt a message using secret key</a:t>
            </a:r>
          </a:p>
          <a:p>
            <a:pPr marL="457200" indent="-457200" algn="just">
              <a:buAutoNum type="arabicPeriod"/>
            </a:pPr>
            <a:r>
              <a:rPr lang="en-IN" sz="2400" dirty="0" smtClean="0">
                <a:latin typeface="Times New Roman" panose="02020603050405020304" pitchFamily="18" charset="0"/>
                <a:cs typeface="Times New Roman" panose="02020603050405020304" pitchFamily="18" charset="0"/>
              </a:rPr>
              <a:t>Key in secret key  encryption is usually smaller</a:t>
            </a:r>
          </a:p>
          <a:p>
            <a:pPr marL="0" indent="0" algn="just">
              <a:buNone/>
            </a:pPr>
            <a:endParaRPr lang="en-IN" sz="2400" b="1" i="1" dirty="0" smtClean="0">
              <a:latin typeface="Times New Roman" panose="02020603050405020304" pitchFamily="18" charset="0"/>
              <a:cs typeface="Times New Roman" panose="02020603050405020304" pitchFamily="18" charset="0"/>
            </a:endParaRPr>
          </a:p>
          <a:p>
            <a:pPr marL="0" indent="0" algn="just">
              <a:buNone/>
            </a:pPr>
            <a:r>
              <a:rPr lang="en-IN" sz="2400" b="1" i="1" dirty="0" smtClean="0">
                <a:latin typeface="Times New Roman" panose="02020603050405020304" pitchFamily="18" charset="0"/>
                <a:cs typeface="Times New Roman" panose="02020603050405020304" pitchFamily="18" charset="0"/>
              </a:rPr>
              <a:t>Disadvantage </a:t>
            </a:r>
          </a:p>
          <a:p>
            <a:pPr marL="457200" indent="-457200" algn="just">
              <a:buAutoNum type="arabicPeriod"/>
            </a:pPr>
            <a:r>
              <a:rPr lang="en-IN" sz="2400" dirty="0" smtClean="0">
                <a:latin typeface="Times New Roman" panose="02020603050405020304" pitchFamily="18" charset="0"/>
                <a:cs typeface="Times New Roman" panose="02020603050405020304" pitchFamily="18" charset="0"/>
              </a:rPr>
              <a:t>Each pair of users must have a secret key. This mean that if N persons in the world want to use this method, there needs to be n(n-1)/2 secret keys.</a:t>
            </a:r>
          </a:p>
          <a:p>
            <a:pPr marL="457200" indent="-457200" algn="just">
              <a:buAutoNum type="arabicPeriod"/>
            </a:pPr>
            <a:r>
              <a:rPr lang="en-IN" sz="2400" dirty="0" smtClean="0">
                <a:latin typeface="Times New Roman" panose="02020603050405020304" pitchFamily="18" charset="0"/>
                <a:cs typeface="Times New Roman" panose="02020603050405020304" pitchFamily="18" charset="0"/>
              </a:rPr>
              <a:t>Distribution of secret key between two parties can be difficult</a:t>
            </a:r>
            <a:endParaRPr lang="en-IN" sz="24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376157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784976" cy="6336704"/>
          </a:xfrm>
        </p:spPr>
        <p:txBody>
          <a:bodyPr>
            <a:normAutofit/>
          </a:bodyPr>
          <a:lstStyle/>
          <a:p>
            <a:pPr marL="0" indent="0" algn="just">
              <a:buNone/>
            </a:pPr>
            <a:r>
              <a:rPr lang="en-IN" sz="2400" b="1" i="1" dirty="0">
                <a:latin typeface="Times New Roman" panose="02020603050405020304" pitchFamily="18" charset="0"/>
                <a:cs typeface="Times New Roman" panose="02020603050405020304" pitchFamily="18" charset="0"/>
              </a:rPr>
              <a:t>Asymmetric-Key </a:t>
            </a:r>
            <a:r>
              <a:rPr lang="en-IN" sz="2400" b="1" i="1" dirty="0" smtClean="0">
                <a:latin typeface="Times New Roman" panose="02020603050405020304" pitchFamily="18" charset="0"/>
                <a:cs typeface="Times New Roman" panose="02020603050405020304" pitchFamily="18" charset="0"/>
              </a:rPr>
              <a:t>Encryption (public key cryptography)</a:t>
            </a:r>
            <a:endParaRPr lang="en-IN" sz="2400" b="1" i="1"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In asymmetric or public-key cryptography, there are two keys: a private key and a </a:t>
            </a:r>
            <a:r>
              <a:rPr lang="en-IN" sz="2400" dirty="0" smtClean="0">
                <a:latin typeface="Times New Roman" panose="02020603050405020304" pitchFamily="18" charset="0"/>
                <a:cs typeface="Times New Roman" panose="02020603050405020304" pitchFamily="18" charset="0"/>
              </a:rPr>
              <a:t>public key</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private key </a:t>
            </a:r>
            <a:r>
              <a:rPr lang="en-IN" sz="2400" dirty="0">
                <a:latin typeface="Times New Roman" panose="02020603050405020304" pitchFamily="18" charset="0"/>
                <a:cs typeface="Times New Roman" panose="02020603050405020304" pitchFamily="18" charset="0"/>
              </a:rPr>
              <a:t>is kept by the receiver.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public key </a:t>
            </a:r>
            <a:r>
              <a:rPr lang="en-IN" sz="2400" dirty="0">
                <a:latin typeface="Times New Roman" panose="02020603050405020304" pitchFamily="18" charset="0"/>
                <a:cs typeface="Times New Roman" panose="02020603050405020304" pitchFamily="18" charset="0"/>
              </a:rPr>
              <a:t>is announced to the public.</a:t>
            </a:r>
          </a:p>
          <a:p>
            <a:pPr algn="just"/>
            <a:endParaRPr lang="en-IN" sz="2400" dirty="0" smtClean="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smtClean="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smtClean="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Alice </a:t>
            </a:r>
            <a:r>
              <a:rPr lang="en-IN" sz="2400" dirty="0">
                <a:latin typeface="Times New Roman" panose="02020603050405020304" pitchFamily="18" charset="0"/>
                <a:cs typeface="Times New Roman" panose="02020603050405020304" pitchFamily="18" charset="0"/>
              </a:rPr>
              <a:t>wants to send a message to Bob. Alice uses the public </a:t>
            </a:r>
            <a:r>
              <a:rPr lang="en-IN" sz="2400" dirty="0" smtClean="0">
                <a:latin typeface="Times New Roman" panose="02020603050405020304" pitchFamily="18" charset="0"/>
                <a:cs typeface="Times New Roman" panose="02020603050405020304" pitchFamily="18" charset="0"/>
              </a:rPr>
              <a:t>key to </a:t>
            </a:r>
            <a:r>
              <a:rPr lang="en-IN" sz="2400" dirty="0">
                <a:latin typeface="Times New Roman" panose="02020603050405020304" pitchFamily="18" charset="0"/>
                <a:cs typeface="Times New Roman" panose="02020603050405020304" pitchFamily="18" charset="0"/>
              </a:rPr>
              <a:t>encrypt the message. When the message is received by Bob, the private key is used </a:t>
            </a:r>
            <a:r>
              <a:rPr lang="en-IN" sz="2400" dirty="0" smtClean="0">
                <a:latin typeface="Times New Roman" panose="02020603050405020304" pitchFamily="18" charset="0"/>
                <a:cs typeface="Times New Roman" panose="02020603050405020304" pitchFamily="18" charset="0"/>
              </a:rPr>
              <a:t>to decrypt </a:t>
            </a:r>
            <a:r>
              <a:rPr lang="en-IN" sz="2400" dirty="0">
                <a:latin typeface="Times New Roman" panose="02020603050405020304" pitchFamily="18" charset="0"/>
                <a:cs typeface="Times New Roman" panose="02020603050405020304" pitchFamily="18" charset="0"/>
              </a:rPr>
              <a:t>the message.</a:t>
            </a: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62409" y="2420888"/>
            <a:ext cx="7165975" cy="23762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0932766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784976" cy="6336704"/>
          </a:xfrm>
        </p:spPr>
        <p:txBody>
          <a:bodyPr>
            <a:normAutofit/>
          </a:bodyPr>
          <a:lstStyle/>
          <a:p>
            <a:pPr marL="0" indent="0" algn="just">
              <a:buNone/>
            </a:pPr>
            <a:r>
              <a:rPr lang="en-IN" sz="2400" b="1" i="1" dirty="0">
                <a:latin typeface="Times New Roman" panose="02020603050405020304" pitchFamily="18" charset="0"/>
                <a:cs typeface="Times New Roman" panose="02020603050405020304" pitchFamily="18" charset="0"/>
              </a:rPr>
              <a:t>Asymmetric-Key </a:t>
            </a:r>
            <a:r>
              <a:rPr lang="en-IN" sz="2400" b="1" i="1" dirty="0" smtClean="0">
                <a:latin typeface="Times New Roman" panose="02020603050405020304" pitchFamily="18" charset="0"/>
                <a:cs typeface="Times New Roman" panose="02020603050405020304" pitchFamily="18" charset="0"/>
              </a:rPr>
              <a:t>Encryption (public key cryptography)</a:t>
            </a:r>
          </a:p>
          <a:p>
            <a:pPr marL="0" indent="0" algn="just">
              <a:buNone/>
            </a:pPr>
            <a:endParaRPr lang="en-IN" sz="2400" b="1" i="1" dirty="0">
              <a:latin typeface="Times New Roman" panose="02020603050405020304" pitchFamily="18" charset="0"/>
              <a:cs typeface="Times New Roman" panose="02020603050405020304" pitchFamily="18" charset="0"/>
            </a:endParaRPr>
          </a:p>
          <a:p>
            <a:pPr marL="0" indent="0" algn="just">
              <a:buNone/>
            </a:pPr>
            <a:r>
              <a:rPr lang="en-IN" sz="2400" b="1" i="1" dirty="0" smtClean="0">
                <a:latin typeface="Times New Roman" panose="02020603050405020304" pitchFamily="18" charset="0"/>
                <a:cs typeface="Times New Roman" panose="02020603050405020304" pitchFamily="18" charset="0"/>
              </a:rPr>
              <a:t>Advantage</a:t>
            </a:r>
          </a:p>
          <a:p>
            <a:pPr marL="457200" indent="-457200" algn="just">
              <a:buAutoNum type="arabicPeriod"/>
            </a:pPr>
            <a:r>
              <a:rPr lang="en-IN" sz="2400" dirty="0" smtClean="0">
                <a:latin typeface="Times New Roman" panose="02020603050405020304" pitchFamily="18" charset="0"/>
                <a:cs typeface="Times New Roman" panose="02020603050405020304" pitchFamily="18" charset="0"/>
              </a:rPr>
              <a:t>In public key cryptography, each entity create own pair of keys one is the private and other one distribute publically</a:t>
            </a:r>
          </a:p>
          <a:p>
            <a:pPr marL="457200" indent="-457200" algn="just">
              <a:buAutoNum type="arabicPeriod"/>
            </a:pPr>
            <a:r>
              <a:rPr lang="en-IN" sz="2400" dirty="0" smtClean="0">
                <a:latin typeface="Times New Roman" panose="02020603050405020304" pitchFamily="18" charset="0"/>
                <a:cs typeface="Times New Roman" panose="02020603050405020304" pitchFamily="18" charset="0"/>
              </a:rPr>
              <a:t>Number of keys reduce tremendously</a:t>
            </a: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lgn="just">
              <a:buNone/>
            </a:pPr>
            <a:r>
              <a:rPr lang="en-IN" sz="2400" b="1" i="1" dirty="0" smtClean="0">
                <a:latin typeface="Times New Roman" panose="02020603050405020304" pitchFamily="18" charset="0"/>
                <a:cs typeface="Times New Roman" panose="02020603050405020304" pitchFamily="18" charset="0"/>
              </a:rPr>
              <a:t>Disadvantage</a:t>
            </a:r>
          </a:p>
          <a:p>
            <a:pPr marL="0" indent="0" algn="just">
              <a:buNone/>
            </a:pPr>
            <a:endParaRPr lang="en-IN" sz="2400" b="1" i="1" dirty="0">
              <a:latin typeface="Times New Roman" panose="02020603050405020304" pitchFamily="18" charset="0"/>
              <a:cs typeface="Times New Roman" panose="02020603050405020304" pitchFamily="18" charset="0"/>
            </a:endParaRPr>
          </a:p>
          <a:p>
            <a:pPr marL="457200" indent="-457200" algn="just">
              <a:buAutoNum type="arabicPeriod"/>
            </a:pPr>
            <a:r>
              <a:rPr lang="en-IN" sz="2400" dirty="0" smtClean="0">
                <a:latin typeface="Times New Roman" panose="02020603050405020304" pitchFamily="18" charset="0"/>
                <a:cs typeface="Times New Roman" panose="02020603050405020304" pitchFamily="18" charset="0"/>
              </a:rPr>
              <a:t>Big disadvantage of this encryption is the complexity of the algorithm</a:t>
            </a:r>
          </a:p>
          <a:p>
            <a:pPr marL="457200" indent="-457200" algn="just">
              <a:buAutoNum type="arabicPeriod"/>
            </a:pPr>
            <a:r>
              <a:rPr lang="en-IN" sz="2400" dirty="0" smtClean="0">
                <a:latin typeface="Times New Roman" panose="02020603050405020304" pitchFamily="18" charset="0"/>
                <a:cs typeface="Times New Roman" panose="02020603050405020304" pitchFamily="18" charset="0"/>
              </a:rPr>
              <a:t>Generally keys are very large so that long keys takes lot of time to find cipher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2203381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784976" cy="6336704"/>
          </a:xfrm>
        </p:spPr>
        <p:txBody>
          <a:bodyPr>
            <a:normAutofit/>
          </a:bodyPr>
          <a:lstStyle/>
          <a:p>
            <a:pPr marL="0" indent="0" algn="just">
              <a:buNone/>
            </a:pPr>
            <a:r>
              <a:rPr lang="en-IN" sz="2800" b="1" i="1" dirty="0" smtClean="0">
                <a:latin typeface="Times New Roman" panose="02020603050405020304" pitchFamily="18" charset="0"/>
                <a:cs typeface="Times New Roman" panose="02020603050405020304" pitchFamily="18" charset="0"/>
              </a:rPr>
              <a:t>Digital Signature</a:t>
            </a:r>
          </a:p>
          <a:p>
            <a:pPr algn="just"/>
            <a:r>
              <a:rPr lang="en-IN" sz="2400" dirty="0" smtClean="0">
                <a:latin typeface="Times New Roman" panose="02020603050405020304" pitchFamily="18" charset="0"/>
                <a:cs typeface="Times New Roman" panose="02020603050405020304" pitchFamily="18" charset="0"/>
              </a:rPr>
              <a:t>Integrity, non-repudiation and authentication provide by the digital signature process.</a:t>
            </a:r>
          </a:p>
          <a:p>
            <a:pPr algn="just"/>
            <a:r>
              <a:rPr lang="en-IN" sz="2400" dirty="0" smtClean="0">
                <a:latin typeface="Times New Roman" panose="02020603050405020304" pitchFamily="18" charset="0"/>
                <a:cs typeface="Times New Roman" panose="02020603050405020304" pitchFamily="18" charset="0"/>
              </a:rPr>
              <a:t>The idea is similar to the signing of a document.</a:t>
            </a:r>
          </a:p>
          <a:p>
            <a:pPr algn="just"/>
            <a:r>
              <a:rPr lang="en-IN" sz="2400" dirty="0" smtClean="0">
                <a:latin typeface="Times New Roman" panose="02020603050405020304" pitchFamily="18" charset="0"/>
                <a:cs typeface="Times New Roman" panose="02020603050405020304" pitchFamily="18" charset="0"/>
              </a:rPr>
              <a:t>We have two choices: we can sign the entire document and we can sign a digest of the document</a:t>
            </a:r>
          </a:p>
          <a:p>
            <a:pPr marL="0" indent="0" algn="just">
              <a:buNone/>
            </a:pPr>
            <a:r>
              <a:rPr lang="en-IN" sz="2400" b="1" dirty="0" smtClean="0">
                <a:latin typeface="Times New Roman" panose="02020603050405020304" pitchFamily="18" charset="0"/>
                <a:cs typeface="Times New Roman" panose="02020603050405020304" pitchFamily="18" charset="0"/>
              </a:rPr>
              <a:t>Signing the whole document</a:t>
            </a:r>
          </a:p>
          <a:p>
            <a:pPr algn="just"/>
            <a:r>
              <a:rPr lang="en-IN" sz="2400" dirty="0" smtClean="0">
                <a:latin typeface="Times New Roman" panose="02020603050405020304" pitchFamily="18" charset="0"/>
                <a:cs typeface="Times New Roman" panose="02020603050405020304" pitchFamily="18" charset="0"/>
              </a:rPr>
              <a:t>Public key encryption can be used to sign a document .</a:t>
            </a:r>
          </a:p>
          <a:p>
            <a:pPr algn="just"/>
            <a:r>
              <a:rPr lang="en-IN" sz="2400" dirty="0" smtClean="0">
                <a:latin typeface="Times New Roman" panose="02020603050405020304" pitchFamily="18" charset="0"/>
                <a:cs typeface="Times New Roman" panose="02020603050405020304" pitchFamily="18" charset="0"/>
              </a:rPr>
              <a:t>Role of public and private key are different here.</a:t>
            </a:r>
          </a:p>
          <a:p>
            <a:pPr algn="just"/>
            <a:r>
              <a:rPr lang="en-IN" sz="2400" dirty="0" smtClean="0">
                <a:latin typeface="Times New Roman" panose="02020603050405020304" pitchFamily="18" charset="0"/>
                <a:cs typeface="Times New Roman" panose="02020603050405020304" pitchFamily="18" charset="0"/>
              </a:rPr>
              <a:t>Sender uses her private key to encrypt the message just as a person uses her signature</a:t>
            </a:r>
          </a:p>
          <a:p>
            <a:pPr algn="just"/>
            <a:r>
              <a:rPr lang="en-IN" sz="2400" dirty="0" smtClean="0">
                <a:latin typeface="Times New Roman" panose="02020603050405020304" pitchFamily="18" charset="0"/>
                <a:cs typeface="Times New Roman" panose="02020603050405020304" pitchFamily="18" charset="0"/>
              </a:rPr>
              <a:t>Receiver use public key </a:t>
            </a:r>
          </a:p>
          <a:p>
            <a:pPr marL="0" indent="0" algn="just">
              <a:buNone/>
            </a:pPr>
            <a:endParaRPr lang="en-IN" sz="28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0477125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784976" cy="6336704"/>
          </a:xfrm>
        </p:spPr>
        <p:txBody>
          <a:bodyPr>
            <a:normAutofit/>
          </a:bodyPr>
          <a:lstStyle/>
          <a:p>
            <a:pPr marL="0" indent="0" algn="just">
              <a:buNone/>
            </a:pPr>
            <a:r>
              <a:rPr lang="en-IN" sz="2400" b="1" dirty="0" smtClean="0">
                <a:latin typeface="Times New Roman" panose="02020603050405020304" pitchFamily="18" charset="0"/>
                <a:cs typeface="Times New Roman" panose="02020603050405020304" pitchFamily="18" charset="0"/>
              </a:rPr>
              <a:t>Signing the Digest</a:t>
            </a:r>
          </a:p>
          <a:p>
            <a:pPr algn="just"/>
            <a:r>
              <a:rPr lang="en-IN" sz="2400" dirty="0" smtClean="0">
                <a:latin typeface="Times New Roman" panose="02020603050405020304" pitchFamily="18" charset="0"/>
                <a:cs typeface="Times New Roman" panose="02020603050405020304" pitchFamily="18" charset="0"/>
              </a:rPr>
              <a:t>If the message is long then private key method does not work efficiently</a:t>
            </a:r>
          </a:p>
          <a:p>
            <a:pPr algn="just"/>
            <a:r>
              <a:rPr lang="en-IN" sz="2400" dirty="0" smtClean="0">
                <a:latin typeface="Times New Roman" panose="02020603050405020304" pitchFamily="18" charset="0"/>
                <a:cs typeface="Times New Roman" panose="02020603050405020304" pitchFamily="18" charset="0"/>
              </a:rPr>
              <a:t>Instead of signing whole document we first calculate digest of document by using hash function</a:t>
            </a:r>
          </a:p>
          <a:p>
            <a:pPr algn="just"/>
            <a:r>
              <a:rPr lang="en-IN" sz="2400" dirty="0" smtClean="0">
                <a:latin typeface="Times New Roman" panose="02020603050405020304" pitchFamily="18" charset="0"/>
                <a:cs typeface="Times New Roman" panose="02020603050405020304" pitchFamily="18" charset="0"/>
              </a:rPr>
              <a:t>Then signed the digest document and send to </a:t>
            </a:r>
            <a:r>
              <a:rPr lang="en-IN" sz="2400" dirty="0" err="1" smtClean="0">
                <a:latin typeface="Times New Roman" panose="02020603050405020304" pitchFamily="18" charset="0"/>
                <a:cs typeface="Times New Roman" panose="02020603050405020304" pitchFamily="18" charset="0"/>
              </a:rPr>
              <a:t>rciever</a:t>
            </a:r>
            <a:endParaRPr lang="en-IN" sz="2400" dirty="0" smtClean="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91680" y="2996952"/>
            <a:ext cx="5040560" cy="28289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47958507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277813"/>
            <a:ext cx="8229600" cy="579437"/>
          </a:xfrm>
        </p:spPr>
        <p:txBody>
          <a:bodyPr>
            <a:normAutofit fontScale="90000"/>
          </a:bodyPr>
          <a:lstStyle/>
          <a:p>
            <a:pPr eaLnBrk="1" hangingPunct="1">
              <a:defRPr/>
            </a:pPr>
            <a:r>
              <a:rPr lang="en-US" dirty="0"/>
              <a:t>RSA</a:t>
            </a:r>
            <a:endParaRPr lang="en-AU" dirty="0"/>
          </a:p>
        </p:txBody>
      </p:sp>
      <p:sp>
        <p:nvSpPr>
          <p:cNvPr id="61443" name="Rectangle 3"/>
          <p:cNvSpPr>
            <a:spLocks noGrp="1" noChangeArrowheads="1"/>
          </p:cNvSpPr>
          <p:nvPr>
            <p:ph type="body" idx="1"/>
          </p:nvPr>
        </p:nvSpPr>
        <p:spPr>
          <a:xfrm>
            <a:off x="142875" y="1000125"/>
            <a:ext cx="8458200" cy="5500688"/>
          </a:xfrm>
        </p:spPr>
        <p:txBody>
          <a:bodyPr/>
          <a:lstStyle/>
          <a:p>
            <a:pPr eaLnBrk="1" hangingPunct="1">
              <a:defRPr/>
            </a:pPr>
            <a:r>
              <a:rPr lang="en-AU" sz="2800" dirty="0"/>
              <a:t>by </a:t>
            </a:r>
            <a:r>
              <a:rPr lang="en-AU" sz="2800" dirty="0" smtClean="0"/>
              <a:t>Ron Rivest</a:t>
            </a:r>
            <a:r>
              <a:rPr lang="en-AU" sz="2800" dirty="0"/>
              <a:t>, </a:t>
            </a:r>
            <a:r>
              <a:rPr lang="en-AU" sz="2800" dirty="0" smtClean="0"/>
              <a:t>Adi Shamir </a:t>
            </a:r>
            <a:r>
              <a:rPr lang="en-AU" sz="2800" dirty="0"/>
              <a:t>&amp; </a:t>
            </a:r>
            <a:r>
              <a:rPr lang="en-AU" sz="2800" dirty="0" smtClean="0"/>
              <a:t>Len Adleman </a:t>
            </a:r>
            <a:r>
              <a:rPr lang="en-AU" sz="2800" dirty="0"/>
              <a:t>of MIT in 1977 </a:t>
            </a:r>
          </a:p>
          <a:p>
            <a:pPr eaLnBrk="1" hangingPunct="1">
              <a:defRPr/>
            </a:pPr>
            <a:r>
              <a:rPr lang="en-AU" sz="2800" dirty="0"/>
              <a:t>best known &amp; widely used public-key </a:t>
            </a:r>
            <a:r>
              <a:rPr lang="en-AU" sz="2800" dirty="0" smtClean="0"/>
              <a:t>scheme</a:t>
            </a:r>
          </a:p>
          <a:p>
            <a:pPr eaLnBrk="1" hangingPunct="1">
              <a:defRPr/>
            </a:pPr>
            <a:r>
              <a:rPr lang="en-AU" sz="2800" dirty="0" smtClean="0"/>
              <a:t>Is a block cipher in which plain &amp; cipher text are integers between 0 to n-1 for some n.</a:t>
            </a:r>
            <a:endParaRPr lang="en-AU" sz="2800" dirty="0"/>
          </a:p>
          <a:p>
            <a:pPr eaLnBrk="1" hangingPunct="1">
              <a:defRPr/>
            </a:pPr>
            <a:r>
              <a:rPr lang="en-US" sz="2800" dirty="0" smtClean="0"/>
              <a:t>uses </a:t>
            </a:r>
            <a:r>
              <a:rPr lang="en-US" sz="2800" dirty="0"/>
              <a:t>large integers (</a:t>
            </a:r>
            <a:r>
              <a:rPr lang="en-US" sz="2800" dirty="0" smtClean="0"/>
              <a:t>e.g</a:t>
            </a:r>
            <a:r>
              <a:rPr lang="en-US" sz="2800" dirty="0"/>
              <a:t>. </a:t>
            </a:r>
            <a:r>
              <a:rPr lang="en-US" sz="2800" dirty="0" smtClean="0"/>
              <a:t>n=1024 </a:t>
            </a:r>
            <a:r>
              <a:rPr lang="en-US" sz="2800" dirty="0"/>
              <a:t>bits</a:t>
            </a:r>
            <a:r>
              <a:rPr lang="en-US" sz="2800" dirty="0" smtClean="0"/>
              <a:t>)</a:t>
            </a:r>
          </a:p>
          <a:p>
            <a:pPr eaLnBrk="1" hangingPunct="1">
              <a:defRPr/>
            </a:pPr>
            <a:r>
              <a:rPr lang="en-US" sz="2800" dirty="0" smtClean="0"/>
              <a:t>Plain text is encrypted in blocks having a binary value less than some number n.</a:t>
            </a:r>
          </a:p>
          <a:p>
            <a:pPr eaLnBrk="1" hangingPunct="1">
              <a:defRPr/>
            </a:pPr>
            <a:r>
              <a:rPr lang="en-US" sz="2800" dirty="0" smtClean="0"/>
              <a:t>C=M</a:t>
            </a:r>
            <a:r>
              <a:rPr lang="en-US" sz="2800" baseline="30000" dirty="0" smtClean="0"/>
              <a:t>e</a:t>
            </a:r>
            <a:r>
              <a:rPr lang="en-US" sz="2800" dirty="0" smtClean="0"/>
              <a:t>  mod n</a:t>
            </a:r>
          </a:p>
          <a:p>
            <a:pPr eaLnBrk="1" hangingPunct="1">
              <a:defRPr/>
            </a:pPr>
            <a:r>
              <a:rPr lang="en-US" sz="2800" dirty="0" smtClean="0"/>
              <a:t>M=C</a:t>
            </a:r>
            <a:r>
              <a:rPr lang="en-US" sz="2800" baseline="30000" dirty="0" smtClean="0"/>
              <a:t>d</a:t>
            </a:r>
            <a:r>
              <a:rPr lang="en-US" sz="2800" dirty="0" smtClean="0"/>
              <a:t>  mod n=M</a:t>
            </a:r>
            <a:r>
              <a:rPr lang="en-US" sz="2800" baseline="30000" dirty="0" smtClean="0"/>
              <a:t>ed</a:t>
            </a:r>
            <a:r>
              <a:rPr lang="en-US" sz="2800" dirty="0" smtClean="0"/>
              <a:t>  mod n</a:t>
            </a:r>
          </a:p>
          <a:p>
            <a:pPr eaLnBrk="1" hangingPunct="1">
              <a:defRPr/>
            </a:pPr>
            <a:endParaRPr lang="en-AU" sz="2800" baseline="30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640960" cy="6336704"/>
          </a:xfrm>
        </p:spPr>
        <p:txBody>
          <a:bodyPr>
            <a:normAutofit/>
          </a:bodyPr>
          <a:lstStyle/>
          <a:p>
            <a:endParaRPr lang="en-IN" dirty="0" smtClean="0"/>
          </a:p>
          <a:p>
            <a:endParaRPr lang="en-IN" dirty="0"/>
          </a:p>
          <a:p>
            <a:endParaRPr lang="en-IN" dirty="0" smtClean="0"/>
          </a:p>
          <a:p>
            <a:endParaRPr lang="en-IN" dirty="0"/>
          </a:p>
          <a:p>
            <a:endParaRPr lang="en-IN" dirty="0" smtClean="0"/>
          </a:p>
          <a:p>
            <a:endParaRPr lang="en-IN" dirty="0"/>
          </a:p>
          <a:p>
            <a:pPr marL="0" indent="0" algn="just">
              <a:buNone/>
            </a:pPr>
            <a:r>
              <a:rPr lang="en-IN" sz="2400" b="1" dirty="0">
                <a:latin typeface="Times New Roman" panose="02020603050405020304" pitchFamily="18" charset="0"/>
                <a:cs typeface="Times New Roman" panose="02020603050405020304" pitchFamily="18" charset="0"/>
              </a:rPr>
              <a:t>Root Server</a:t>
            </a:r>
          </a:p>
          <a:p>
            <a:pPr algn="just"/>
            <a:r>
              <a:rPr lang="en-IN" sz="2400" dirty="0">
                <a:latin typeface="Times New Roman" panose="02020603050405020304" pitchFamily="18" charset="0"/>
                <a:cs typeface="Times New Roman" panose="02020603050405020304" pitchFamily="18" charset="0"/>
              </a:rPr>
              <a:t>A </a:t>
            </a:r>
            <a:r>
              <a:rPr lang="en-IN" sz="2400" b="1" dirty="0">
                <a:latin typeface="Times New Roman" panose="02020603050405020304" pitchFamily="18" charset="0"/>
                <a:cs typeface="Times New Roman" panose="02020603050405020304" pitchFamily="18" charset="0"/>
              </a:rPr>
              <a:t>root server </a:t>
            </a:r>
            <a:r>
              <a:rPr lang="en-IN" sz="2400" dirty="0">
                <a:latin typeface="Times New Roman" panose="02020603050405020304" pitchFamily="18" charset="0"/>
                <a:cs typeface="Times New Roman" panose="02020603050405020304" pitchFamily="18" charset="0"/>
              </a:rPr>
              <a:t>is a server whose zone consists of the whole tree.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A </a:t>
            </a:r>
            <a:r>
              <a:rPr lang="en-IN" sz="2400" dirty="0">
                <a:latin typeface="Times New Roman" panose="02020603050405020304" pitchFamily="18" charset="0"/>
                <a:cs typeface="Times New Roman" panose="02020603050405020304" pitchFamily="18" charset="0"/>
              </a:rPr>
              <a:t>root server </a:t>
            </a:r>
            <a:r>
              <a:rPr lang="en-IN" sz="2400" dirty="0" smtClean="0">
                <a:latin typeface="Times New Roman" panose="02020603050405020304" pitchFamily="18" charset="0"/>
                <a:cs typeface="Times New Roman" panose="02020603050405020304" pitchFamily="18" charset="0"/>
              </a:rPr>
              <a:t>usually does </a:t>
            </a:r>
            <a:r>
              <a:rPr lang="en-IN" sz="2400" dirty="0">
                <a:latin typeface="Times New Roman" panose="02020603050405020304" pitchFamily="18" charset="0"/>
                <a:cs typeface="Times New Roman" panose="02020603050405020304" pitchFamily="18" charset="0"/>
              </a:rPr>
              <a:t>not store any information about domains but delegates its authority to other </a:t>
            </a:r>
            <a:r>
              <a:rPr lang="en-IN" sz="2400" dirty="0" smtClean="0">
                <a:latin typeface="Times New Roman" panose="02020603050405020304" pitchFamily="18" charset="0"/>
                <a:cs typeface="Times New Roman" panose="02020603050405020304" pitchFamily="18" charset="0"/>
              </a:rPr>
              <a:t>servers, keeping </a:t>
            </a:r>
            <a:r>
              <a:rPr lang="en-IN" sz="2400" dirty="0">
                <a:latin typeface="Times New Roman" panose="02020603050405020304" pitchFamily="18" charset="0"/>
                <a:cs typeface="Times New Roman" panose="02020603050405020304" pitchFamily="18" charset="0"/>
              </a:rPr>
              <a:t>references to those servers</a:t>
            </a:r>
            <a:endParaRPr lang="en-IN" sz="2400" dirty="0" smtClean="0">
              <a:latin typeface="Times New Roman" panose="02020603050405020304" pitchFamily="18" charset="0"/>
              <a:cs typeface="Times New Roman" panose="02020603050405020304" pitchFamily="18" charset="0"/>
            </a:endParaRPr>
          </a:p>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27584" y="231676"/>
            <a:ext cx="7560840" cy="319732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54255800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71438"/>
            <a:ext cx="8229600" cy="917575"/>
          </a:xfrm>
        </p:spPr>
        <p:txBody>
          <a:bodyPr/>
          <a:lstStyle/>
          <a:p>
            <a:pPr eaLnBrk="1" hangingPunct="1">
              <a:defRPr/>
            </a:pPr>
            <a:r>
              <a:rPr lang="en-US" dirty="0"/>
              <a:t>RSA Use</a:t>
            </a:r>
            <a:endParaRPr lang="en-AU" dirty="0"/>
          </a:p>
        </p:txBody>
      </p:sp>
      <p:sp>
        <p:nvSpPr>
          <p:cNvPr id="66563" name="Rectangle 3"/>
          <p:cNvSpPr>
            <a:spLocks noGrp="1" noChangeArrowheads="1"/>
          </p:cNvSpPr>
          <p:nvPr>
            <p:ph type="body" idx="1"/>
          </p:nvPr>
        </p:nvSpPr>
        <p:spPr>
          <a:xfrm>
            <a:off x="71438" y="928688"/>
            <a:ext cx="8858250" cy="5715000"/>
          </a:xfrm>
        </p:spPr>
        <p:txBody>
          <a:bodyPr/>
          <a:lstStyle/>
          <a:p>
            <a:pPr eaLnBrk="1" hangingPunct="1">
              <a:defRPr/>
            </a:pPr>
            <a:r>
              <a:rPr lang="en-AU" dirty="0"/>
              <a:t>to encrypt a message M the sender:</a:t>
            </a:r>
          </a:p>
          <a:p>
            <a:pPr lvl="1" eaLnBrk="1" hangingPunct="1">
              <a:defRPr/>
            </a:pPr>
            <a:r>
              <a:rPr lang="en-AU" dirty="0"/>
              <a:t>obtains </a:t>
            </a:r>
            <a:r>
              <a:rPr lang="en-AU" b="1" dirty="0"/>
              <a:t>public key</a:t>
            </a:r>
            <a:r>
              <a:rPr lang="en-AU" dirty="0"/>
              <a:t> of recipient </a:t>
            </a:r>
            <a:r>
              <a:rPr lang="en-AU" dirty="0">
                <a:latin typeface="Courier New" pitchFamily="49" charset="0"/>
              </a:rPr>
              <a:t>PU={</a:t>
            </a:r>
            <a:r>
              <a:rPr lang="en-AU" dirty="0" err="1">
                <a:latin typeface="Courier New" pitchFamily="49" charset="0"/>
              </a:rPr>
              <a:t>e,n</a:t>
            </a:r>
            <a:r>
              <a:rPr lang="en-AU" dirty="0">
                <a:latin typeface="Courier New" pitchFamily="49" charset="0"/>
              </a:rPr>
              <a:t>}</a:t>
            </a:r>
            <a:r>
              <a:rPr lang="en-AU" dirty="0"/>
              <a:t> </a:t>
            </a:r>
          </a:p>
          <a:p>
            <a:pPr lvl="1" eaLnBrk="1" hangingPunct="1">
              <a:defRPr/>
            </a:pPr>
            <a:r>
              <a:rPr lang="en-AU" dirty="0"/>
              <a:t>computes: </a:t>
            </a:r>
            <a:r>
              <a:rPr lang="en-AU" dirty="0">
                <a:latin typeface="Courier New" pitchFamily="49" charset="0"/>
              </a:rPr>
              <a:t>C = M</a:t>
            </a:r>
            <a:r>
              <a:rPr lang="en-AU" baseline="30000" dirty="0">
                <a:latin typeface="Courier New" pitchFamily="49" charset="0"/>
              </a:rPr>
              <a:t>e</a:t>
            </a:r>
            <a:r>
              <a:rPr lang="en-AU" dirty="0">
                <a:latin typeface="Courier New" pitchFamily="49" charset="0"/>
              </a:rPr>
              <a:t> mod n</a:t>
            </a:r>
            <a:r>
              <a:rPr lang="en-AU" dirty="0"/>
              <a:t>, where </a:t>
            </a:r>
            <a:r>
              <a:rPr lang="en-AU" dirty="0">
                <a:latin typeface="Courier New" pitchFamily="49" charset="0"/>
              </a:rPr>
              <a:t>0</a:t>
            </a:r>
            <a:r>
              <a:rPr lang="en-AU" dirty="0">
                <a:latin typeface="Courier New" pitchFamily="49" charset="0"/>
                <a:cs typeface="Courier New" pitchFamily="49" charset="0"/>
              </a:rPr>
              <a:t>≤</a:t>
            </a:r>
            <a:r>
              <a:rPr lang="en-AU" dirty="0" smtClean="0">
                <a:latin typeface="Courier New" pitchFamily="49" charset="0"/>
              </a:rPr>
              <a:t>M</a:t>
            </a:r>
            <a:r>
              <a:rPr lang="en-AU" dirty="0" smtClean="0">
                <a:latin typeface="Courier New" pitchFamily="49" charset="0"/>
                <a:cs typeface="Courier New" pitchFamily="49" charset="0"/>
              </a:rPr>
              <a:t>&lt;</a:t>
            </a:r>
            <a:r>
              <a:rPr lang="en-AU" dirty="0" smtClean="0">
                <a:latin typeface="Courier New" pitchFamily="49" charset="0"/>
              </a:rPr>
              <a:t>n</a:t>
            </a:r>
          </a:p>
          <a:p>
            <a:pPr lvl="1" eaLnBrk="1" hangingPunct="1">
              <a:defRPr/>
            </a:pPr>
            <a:endParaRPr lang="en-AU" dirty="0"/>
          </a:p>
          <a:p>
            <a:pPr eaLnBrk="1" hangingPunct="1">
              <a:defRPr/>
            </a:pPr>
            <a:r>
              <a:rPr lang="en-AU" dirty="0"/>
              <a:t>to decrypt the </a:t>
            </a:r>
            <a:r>
              <a:rPr lang="en-AU" dirty="0" err="1"/>
              <a:t>ciphertext</a:t>
            </a:r>
            <a:r>
              <a:rPr lang="en-AU" dirty="0"/>
              <a:t> C the owner:</a:t>
            </a:r>
          </a:p>
          <a:p>
            <a:pPr lvl="1" eaLnBrk="1" hangingPunct="1">
              <a:defRPr/>
            </a:pPr>
            <a:r>
              <a:rPr lang="en-AU" dirty="0"/>
              <a:t>uses </a:t>
            </a:r>
            <a:r>
              <a:rPr lang="en-AU" dirty="0" smtClean="0"/>
              <a:t>his/her </a:t>
            </a:r>
            <a:r>
              <a:rPr lang="en-AU" dirty="0"/>
              <a:t>private key </a:t>
            </a:r>
            <a:r>
              <a:rPr lang="en-AU" dirty="0">
                <a:latin typeface="Courier New" pitchFamily="49" charset="0"/>
              </a:rPr>
              <a:t>PR={</a:t>
            </a:r>
            <a:r>
              <a:rPr lang="en-AU" dirty="0" err="1">
                <a:latin typeface="Courier New" pitchFamily="49" charset="0"/>
              </a:rPr>
              <a:t>d,n</a:t>
            </a:r>
            <a:r>
              <a:rPr lang="en-AU" dirty="0">
                <a:latin typeface="Courier New" pitchFamily="49" charset="0"/>
              </a:rPr>
              <a:t>}</a:t>
            </a:r>
            <a:r>
              <a:rPr lang="en-AU" dirty="0"/>
              <a:t> </a:t>
            </a:r>
          </a:p>
          <a:p>
            <a:pPr lvl="1" eaLnBrk="1" hangingPunct="1">
              <a:defRPr/>
            </a:pPr>
            <a:r>
              <a:rPr lang="en-AU" dirty="0"/>
              <a:t>computes: </a:t>
            </a:r>
            <a:r>
              <a:rPr lang="en-AU" dirty="0">
                <a:latin typeface="Courier New" pitchFamily="49" charset="0"/>
              </a:rPr>
              <a:t>M = </a:t>
            </a:r>
            <a:r>
              <a:rPr lang="en-AU" dirty="0" err="1">
                <a:latin typeface="Courier New" pitchFamily="49" charset="0"/>
              </a:rPr>
              <a:t>C</a:t>
            </a:r>
            <a:r>
              <a:rPr lang="en-AU" baseline="30000" dirty="0" err="1">
                <a:latin typeface="Courier New" pitchFamily="49" charset="0"/>
              </a:rPr>
              <a:t>d</a:t>
            </a:r>
            <a:r>
              <a:rPr lang="en-AU" dirty="0">
                <a:latin typeface="Courier New" pitchFamily="49" charset="0"/>
              </a:rPr>
              <a:t> mod n</a:t>
            </a:r>
            <a:r>
              <a:rPr lang="en-AU" dirty="0"/>
              <a:t> </a:t>
            </a:r>
          </a:p>
          <a:p>
            <a:pPr eaLnBrk="1" hangingPunct="1">
              <a:defRPr/>
            </a:pPr>
            <a:endParaRPr lang="en-US" dirty="0" smtClean="0"/>
          </a:p>
          <a:p>
            <a:pPr eaLnBrk="1" hangingPunct="1">
              <a:defRPr/>
            </a:pPr>
            <a:r>
              <a:rPr lang="en-US" b="1" dirty="0" smtClean="0"/>
              <a:t>Note-&gt;</a:t>
            </a:r>
            <a:r>
              <a:rPr lang="en-US" dirty="0" smtClean="0"/>
              <a:t> </a:t>
            </a:r>
            <a:r>
              <a:rPr lang="en-US" dirty="0"/>
              <a:t>that the message M must be smaller than the modulus n (block if needed)</a:t>
            </a:r>
            <a:endParaRPr lang="en-AU"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71438"/>
            <a:ext cx="8229600" cy="917575"/>
          </a:xfrm>
        </p:spPr>
        <p:txBody>
          <a:bodyPr/>
          <a:lstStyle/>
          <a:p>
            <a:pPr eaLnBrk="1" hangingPunct="1">
              <a:defRPr/>
            </a:pPr>
            <a:r>
              <a:rPr lang="en-AU" dirty="0"/>
              <a:t>RSA Key Setup</a:t>
            </a:r>
          </a:p>
        </p:txBody>
      </p:sp>
      <p:sp>
        <p:nvSpPr>
          <p:cNvPr id="63491" name="Rectangle 3"/>
          <p:cNvSpPr>
            <a:spLocks noGrp="1" noChangeArrowheads="1"/>
          </p:cNvSpPr>
          <p:nvPr>
            <p:ph type="body" idx="1"/>
          </p:nvPr>
        </p:nvSpPr>
        <p:spPr>
          <a:xfrm>
            <a:off x="0" y="1012825"/>
            <a:ext cx="9144000" cy="5202238"/>
          </a:xfrm>
        </p:spPr>
        <p:txBody>
          <a:bodyPr>
            <a:normAutofit fontScale="92500" lnSpcReduction="10000"/>
          </a:bodyPr>
          <a:lstStyle/>
          <a:p>
            <a:pPr eaLnBrk="1" hangingPunct="1">
              <a:lnSpc>
                <a:spcPct val="90000"/>
              </a:lnSpc>
              <a:buFont typeface="Wingdings" pitchFamily="2" charset="2"/>
              <a:buNone/>
              <a:defRPr/>
            </a:pPr>
            <a:r>
              <a:rPr lang="en-AU" sz="2800" dirty="0"/>
              <a:t>each user generates a public/private key pair by: </a:t>
            </a:r>
          </a:p>
          <a:p>
            <a:pPr eaLnBrk="1" hangingPunct="1">
              <a:lnSpc>
                <a:spcPct val="90000"/>
              </a:lnSpc>
              <a:defRPr/>
            </a:pPr>
            <a:endParaRPr lang="en-AU" sz="2800" dirty="0" smtClean="0"/>
          </a:p>
          <a:p>
            <a:pPr eaLnBrk="1" hangingPunct="1">
              <a:lnSpc>
                <a:spcPct val="90000"/>
              </a:lnSpc>
              <a:defRPr/>
            </a:pPr>
            <a:r>
              <a:rPr lang="en-AU" sz="2800" dirty="0" smtClean="0"/>
              <a:t>selecting </a:t>
            </a:r>
            <a:r>
              <a:rPr lang="en-AU" sz="2800" dirty="0"/>
              <a:t>two large primes at random - </a:t>
            </a:r>
            <a:r>
              <a:rPr lang="en-AU" sz="2800" dirty="0">
                <a:latin typeface="Courier New" pitchFamily="49" charset="0"/>
              </a:rPr>
              <a:t>p, q</a:t>
            </a:r>
            <a:r>
              <a:rPr lang="en-AU" sz="2800" dirty="0"/>
              <a:t> </a:t>
            </a:r>
          </a:p>
          <a:p>
            <a:pPr eaLnBrk="1" hangingPunct="1">
              <a:lnSpc>
                <a:spcPct val="90000"/>
              </a:lnSpc>
              <a:defRPr/>
            </a:pPr>
            <a:r>
              <a:rPr lang="en-AU" sz="2800" dirty="0"/>
              <a:t>computing their system modulus </a:t>
            </a:r>
            <a:r>
              <a:rPr lang="en-AU" sz="2800" dirty="0" smtClean="0">
                <a:latin typeface="Courier New" pitchFamily="49" charset="0"/>
              </a:rPr>
              <a:t>n=p*q</a:t>
            </a:r>
          </a:p>
          <a:p>
            <a:pPr eaLnBrk="1" hangingPunct="1">
              <a:lnSpc>
                <a:spcPct val="90000"/>
              </a:lnSpc>
              <a:defRPr/>
            </a:pPr>
            <a:r>
              <a:rPr lang="en-AU" sz="2800" dirty="0" smtClean="0">
                <a:latin typeface="Courier New" pitchFamily="49" charset="0"/>
              </a:rPr>
              <a:t>Calculate </a:t>
            </a:r>
            <a:r>
              <a:rPr lang="en-AU" sz="2400" dirty="0" smtClean="0">
                <a:latin typeface="Courier New" pitchFamily="49" charset="0"/>
              </a:rPr>
              <a:t>ø(n</a:t>
            </a:r>
            <a:r>
              <a:rPr lang="en-AU" sz="2400" dirty="0">
                <a:latin typeface="Courier New" pitchFamily="49" charset="0"/>
              </a:rPr>
              <a:t>)=(p-1)(q-1)</a:t>
            </a:r>
            <a:r>
              <a:rPr lang="en-AU" sz="2400" dirty="0"/>
              <a:t> </a:t>
            </a:r>
            <a:endParaRPr lang="en-AU" sz="2400" dirty="0">
              <a:latin typeface="Courier New" pitchFamily="49" charset="0"/>
            </a:endParaRPr>
          </a:p>
          <a:p>
            <a:pPr eaLnBrk="1" hangingPunct="1">
              <a:lnSpc>
                <a:spcPct val="90000"/>
              </a:lnSpc>
              <a:defRPr/>
            </a:pPr>
            <a:endParaRPr lang="en-AU" sz="2800" dirty="0" smtClean="0"/>
          </a:p>
          <a:p>
            <a:pPr eaLnBrk="1" hangingPunct="1">
              <a:lnSpc>
                <a:spcPct val="90000"/>
              </a:lnSpc>
              <a:defRPr/>
            </a:pPr>
            <a:r>
              <a:rPr lang="en-AU" sz="2800" dirty="0" smtClean="0"/>
              <a:t>selecting </a:t>
            </a:r>
            <a:r>
              <a:rPr lang="en-AU" sz="2800" dirty="0"/>
              <a:t>at random the encryption key </a:t>
            </a:r>
            <a:r>
              <a:rPr lang="en-AU" sz="2800" dirty="0">
                <a:latin typeface="Courier New" pitchFamily="49" charset="0"/>
              </a:rPr>
              <a:t>e</a:t>
            </a:r>
          </a:p>
          <a:p>
            <a:pPr lvl="2" eaLnBrk="1" hangingPunct="1">
              <a:lnSpc>
                <a:spcPct val="90000"/>
              </a:lnSpc>
              <a:buFontTx/>
              <a:buNone/>
              <a:defRPr/>
            </a:pPr>
            <a:r>
              <a:rPr lang="en-AU" sz="2000" dirty="0"/>
              <a:t>where 1&lt;</a:t>
            </a:r>
            <a:r>
              <a:rPr lang="en-AU" sz="2000" dirty="0">
                <a:latin typeface="Courier New" pitchFamily="49" charset="0"/>
              </a:rPr>
              <a:t>e&lt;ø(n), gcd</a:t>
            </a:r>
            <a:r>
              <a:rPr lang="en-AU" sz="2000" dirty="0" smtClean="0">
                <a:latin typeface="Courier New" pitchFamily="49" charset="0"/>
              </a:rPr>
              <a:t>( e, ø(n</a:t>
            </a:r>
            <a:r>
              <a:rPr lang="en-AU" sz="2000" dirty="0">
                <a:latin typeface="Courier New" pitchFamily="49" charset="0"/>
              </a:rPr>
              <a:t>))=1 </a:t>
            </a:r>
          </a:p>
          <a:p>
            <a:pPr eaLnBrk="1" hangingPunct="1">
              <a:lnSpc>
                <a:spcPct val="90000"/>
              </a:lnSpc>
              <a:defRPr/>
            </a:pPr>
            <a:r>
              <a:rPr lang="en-AU" sz="2800" dirty="0"/>
              <a:t>solve following equation to find decryption key </a:t>
            </a:r>
            <a:r>
              <a:rPr lang="en-AU" sz="2800" dirty="0">
                <a:latin typeface="Courier New" pitchFamily="49" charset="0"/>
              </a:rPr>
              <a:t>d</a:t>
            </a:r>
            <a:r>
              <a:rPr lang="en-AU" sz="2800" dirty="0"/>
              <a:t> </a:t>
            </a:r>
          </a:p>
          <a:p>
            <a:pPr lvl="1" eaLnBrk="1" hangingPunct="1">
              <a:lnSpc>
                <a:spcPct val="90000"/>
              </a:lnSpc>
              <a:buFont typeface="Wingdings" pitchFamily="2" charset="2"/>
              <a:buNone/>
              <a:defRPr/>
            </a:pPr>
            <a:r>
              <a:rPr lang="en-AU" sz="2400" dirty="0" smtClean="0">
                <a:latin typeface="Courier New" pitchFamily="49" charset="0"/>
              </a:rPr>
              <a:t>	e*d=1 </a:t>
            </a:r>
            <a:r>
              <a:rPr lang="en-AU" sz="2400" dirty="0">
                <a:latin typeface="Courier New" pitchFamily="49" charset="0"/>
              </a:rPr>
              <a:t>mod ø(n) and 0</a:t>
            </a:r>
            <a:r>
              <a:rPr lang="en-AU" sz="2400" dirty="0">
                <a:latin typeface="Courier New" pitchFamily="49" charset="0"/>
                <a:cs typeface="Courier New" pitchFamily="49" charset="0"/>
              </a:rPr>
              <a:t>≤</a:t>
            </a:r>
            <a:r>
              <a:rPr lang="en-AU" sz="2400" dirty="0">
                <a:latin typeface="Courier New" pitchFamily="49" charset="0"/>
              </a:rPr>
              <a:t>d</a:t>
            </a:r>
            <a:r>
              <a:rPr lang="en-AU" sz="2400" dirty="0">
                <a:latin typeface="Courier New" pitchFamily="49" charset="0"/>
                <a:cs typeface="Courier New" pitchFamily="49" charset="0"/>
              </a:rPr>
              <a:t>≤</a:t>
            </a:r>
            <a:r>
              <a:rPr lang="en-AU" sz="2400" dirty="0">
                <a:latin typeface="Courier New" pitchFamily="49" charset="0"/>
              </a:rPr>
              <a:t>n</a:t>
            </a:r>
            <a:r>
              <a:rPr lang="en-AU" sz="2400" dirty="0"/>
              <a:t> </a:t>
            </a:r>
          </a:p>
          <a:p>
            <a:pPr eaLnBrk="1" hangingPunct="1">
              <a:lnSpc>
                <a:spcPct val="90000"/>
              </a:lnSpc>
              <a:defRPr/>
            </a:pPr>
            <a:endParaRPr lang="en-AU" sz="2800" dirty="0" smtClean="0"/>
          </a:p>
          <a:p>
            <a:pPr eaLnBrk="1" hangingPunct="1">
              <a:lnSpc>
                <a:spcPct val="90000"/>
              </a:lnSpc>
              <a:defRPr/>
            </a:pPr>
            <a:r>
              <a:rPr lang="en-AU" sz="2800" dirty="0" smtClean="0"/>
              <a:t>publish </a:t>
            </a:r>
            <a:r>
              <a:rPr lang="en-AU" sz="2800" dirty="0"/>
              <a:t>their public encryption key: PU={e</a:t>
            </a:r>
            <a:r>
              <a:rPr lang="en-AU" sz="2800" dirty="0" smtClean="0"/>
              <a:t>, n</a:t>
            </a:r>
            <a:r>
              <a:rPr lang="en-AU" sz="2800" dirty="0"/>
              <a:t>} </a:t>
            </a:r>
          </a:p>
          <a:p>
            <a:pPr eaLnBrk="1" hangingPunct="1">
              <a:lnSpc>
                <a:spcPct val="90000"/>
              </a:lnSpc>
              <a:defRPr/>
            </a:pPr>
            <a:r>
              <a:rPr lang="en-AU" sz="2800" dirty="0"/>
              <a:t>keep secret private decryption key: PR</a:t>
            </a:r>
            <a:r>
              <a:rPr lang="en-AU" sz="2800" dirty="0" smtClean="0"/>
              <a:t>={d, n</a:t>
            </a:r>
            <a:r>
              <a:rPr lang="en-AU" sz="2800" dirty="0"/>
              <a:t>} </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0"/>
            <a:ext cx="8229600" cy="774700"/>
          </a:xfrm>
        </p:spPr>
        <p:txBody>
          <a:bodyPr/>
          <a:lstStyle/>
          <a:p>
            <a:pPr eaLnBrk="1" hangingPunct="1">
              <a:defRPr/>
            </a:pPr>
            <a:r>
              <a:rPr lang="en-AU" sz="3200" dirty="0"/>
              <a:t>RSA Example - Key Setup</a:t>
            </a:r>
          </a:p>
        </p:txBody>
      </p:sp>
      <p:sp>
        <p:nvSpPr>
          <p:cNvPr id="69635" name="Rectangle 3"/>
          <p:cNvSpPr>
            <a:spLocks noGrp="1" noChangeArrowheads="1"/>
          </p:cNvSpPr>
          <p:nvPr>
            <p:ph type="body" idx="1"/>
          </p:nvPr>
        </p:nvSpPr>
        <p:spPr>
          <a:xfrm>
            <a:off x="0" y="1071563"/>
            <a:ext cx="9144000" cy="4916487"/>
          </a:xfrm>
        </p:spPr>
        <p:txBody>
          <a:bodyPr>
            <a:normAutofit fontScale="92500" lnSpcReduction="10000"/>
          </a:bodyPr>
          <a:lstStyle/>
          <a:p>
            <a:pPr marL="609600" indent="-609600" eaLnBrk="1" hangingPunct="1">
              <a:lnSpc>
                <a:spcPct val="90000"/>
              </a:lnSpc>
              <a:buFontTx/>
              <a:buAutoNum type="arabicPeriod"/>
              <a:defRPr/>
            </a:pPr>
            <a:r>
              <a:rPr lang="en-AU" sz="2800" dirty="0"/>
              <a:t>Select primes: </a:t>
            </a:r>
            <a:r>
              <a:rPr lang="en-AU" sz="2800" i="1" dirty="0">
                <a:latin typeface="Courier New" pitchFamily="49" charset="0"/>
              </a:rPr>
              <a:t>p</a:t>
            </a:r>
            <a:r>
              <a:rPr lang="en-AU" sz="2800" dirty="0">
                <a:latin typeface="Courier New" pitchFamily="49" charset="0"/>
              </a:rPr>
              <a:t>=17 &amp; </a:t>
            </a:r>
            <a:r>
              <a:rPr lang="en-AU" sz="2800" i="1" dirty="0" smtClean="0">
                <a:latin typeface="Courier New" pitchFamily="49" charset="0"/>
              </a:rPr>
              <a:t>q</a:t>
            </a:r>
            <a:r>
              <a:rPr lang="en-AU" sz="2800" dirty="0" smtClean="0">
                <a:latin typeface="Courier New" pitchFamily="49" charset="0"/>
              </a:rPr>
              <a:t>=11</a:t>
            </a:r>
          </a:p>
          <a:p>
            <a:pPr marL="609600" indent="-609600" eaLnBrk="1" hangingPunct="1">
              <a:lnSpc>
                <a:spcPct val="90000"/>
              </a:lnSpc>
              <a:buFontTx/>
              <a:buAutoNum type="arabicPeriod"/>
              <a:defRPr/>
            </a:pPr>
            <a:endParaRPr lang="en-AU" sz="2800" dirty="0"/>
          </a:p>
          <a:p>
            <a:pPr marL="609600" indent="-609600" eaLnBrk="1" hangingPunct="1">
              <a:lnSpc>
                <a:spcPct val="90000"/>
              </a:lnSpc>
              <a:buFontTx/>
              <a:buAutoNum type="arabicPeriod"/>
              <a:defRPr/>
            </a:pPr>
            <a:r>
              <a:rPr lang="en-AU" sz="2800" dirty="0"/>
              <a:t>Compute</a:t>
            </a:r>
            <a:r>
              <a:rPr lang="en-AU" sz="2800" dirty="0">
                <a:latin typeface="Courier New" pitchFamily="49" charset="0"/>
              </a:rPr>
              <a:t> </a:t>
            </a:r>
            <a:r>
              <a:rPr lang="en-AU" sz="2800" i="1" dirty="0">
                <a:latin typeface="Courier New" pitchFamily="49" charset="0"/>
              </a:rPr>
              <a:t>n </a:t>
            </a:r>
            <a:r>
              <a:rPr lang="en-AU" sz="2800" dirty="0">
                <a:latin typeface="Courier New" pitchFamily="49" charset="0"/>
              </a:rPr>
              <a:t>= </a:t>
            </a:r>
            <a:r>
              <a:rPr lang="en-AU" sz="2800" i="1" dirty="0" err="1">
                <a:latin typeface="Courier New" pitchFamily="49" charset="0"/>
              </a:rPr>
              <a:t>pq</a:t>
            </a:r>
            <a:r>
              <a:rPr lang="en-AU" sz="2800" i="1" dirty="0">
                <a:latin typeface="Courier New" pitchFamily="49" charset="0"/>
              </a:rPr>
              <a:t> </a:t>
            </a:r>
            <a:r>
              <a:rPr lang="en-AU" sz="2800" dirty="0">
                <a:latin typeface="Courier New" pitchFamily="49" charset="0"/>
              </a:rPr>
              <a:t>=17</a:t>
            </a:r>
            <a:r>
              <a:rPr lang="en-US" sz="2800" dirty="0">
                <a:latin typeface="Courier New" pitchFamily="49" charset="0"/>
                <a:cs typeface="Arial" pitchFamily="34" charset="0"/>
              </a:rPr>
              <a:t> x </a:t>
            </a:r>
            <a:r>
              <a:rPr lang="en-AU" sz="2800" dirty="0">
                <a:latin typeface="Courier New" pitchFamily="49" charset="0"/>
              </a:rPr>
              <a:t>11=187</a:t>
            </a:r>
          </a:p>
          <a:p>
            <a:pPr marL="609600" indent="-609600" eaLnBrk="1" hangingPunct="1">
              <a:lnSpc>
                <a:spcPct val="90000"/>
              </a:lnSpc>
              <a:buFontTx/>
              <a:buAutoNum type="arabicPeriod"/>
              <a:defRPr/>
            </a:pPr>
            <a:r>
              <a:rPr lang="en-AU" sz="2800" dirty="0"/>
              <a:t>Compute</a:t>
            </a:r>
            <a:r>
              <a:rPr lang="en-AU" sz="2800" dirty="0">
                <a:latin typeface="Courier New" pitchFamily="49" charset="0"/>
              </a:rPr>
              <a:t> ø(</a:t>
            </a:r>
            <a:r>
              <a:rPr lang="en-AU" sz="2800" i="1" dirty="0">
                <a:latin typeface="Courier New" pitchFamily="49" charset="0"/>
              </a:rPr>
              <a:t>n</a:t>
            </a:r>
            <a:r>
              <a:rPr lang="en-AU" sz="2800" dirty="0">
                <a:latin typeface="Courier New" pitchFamily="49" charset="0"/>
              </a:rPr>
              <a:t>)=(</a:t>
            </a:r>
            <a:r>
              <a:rPr lang="en-AU" sz="2800" i="1" dirty="0">
                <a:latin typeface="Courier New" pitchFamily="49" charset="0"/>
              </a:rPr>
              <a:t>p–</a:t>
            </a:r>
            <a:r>
              <a:rPr lang="en-AU" sz="2800" dirty="0">
                <a:latin typeface="Courier New" pitchFamily="49" charset="0"/>
              </a:rPr>
              <a:t>1)(</a:t>
            </a:r>
            <a:r>
              <a:rPr lang="en-AU" sz="2800" i="1" dirty="0">
                <a:latin typeface="Courier New" pitchFamily="49" charset="0"/>
              </a:rPr>
              <a:t>q-</a:t>
            </a:r>
            <a:r>
              <a:rPr lang="en-AU" sz="2800" dirty="0">
                <a:latin typeface="Courier New" pitchFamily="49" charset="0"/>
              </a:rPr>
              <a:t>1)=16</a:t>
            </a:r>
            <a:r>
              <a:rPr lang="en-US" sz="2800" dirty="0">
                <a:latin typeface="Courier New" pitchFamily="49" charset="0"/>
                <a:cs typeface="Arial" pitchFamily="34" charset="0"/>
              </a:rPr>
              <a:t> x </a:t>
            </a:r>
            <a:r>
              <a:rPr lang="en-AU" sz="2800" dirty="0">
                <a:latin typeface="Courier New" pitchFamily="49" charset="0"/>
              </a:rPr>
              <a:t>10=160</a:t>
            </a:r>
          </a:p>
          <a:p>
            <a:pPr marL="609600" indent="-609600" eaLnBrk="1" hangingPunct="1">
              <a:lnSpc>
                <a:spcPct val="90000"/>
              </a:lnSpc>
              <a:buFontTx/>
              <a:buAutoNum type="arabicPeriod"/>
              <a:defRPr/>
            </a:pPr>
            <a:endParaRPr lang="en-AU" sz="2800" dirty="0" smtClean="0"/>
          </a:p>
          <a:p>
            <a:pPr marL="609600" indent="-609600" eaLnBrk="1" hangingPunct="1">
              <a:lnSpc>
                <a:spcPct val="90000"/>
              </a:lnSpc>
              <a:buFontTx/>
              <a:buAutoNum type="arabicPeriod"/>
              <a:defRPr/>
            </a:pPr>
            <a:r>
              <a:rPr lang="en-AU" sz="2800" dirty="0" smtClean="0"/>
              <a:t>Select </a:t>
            </a:r>
            <a:r>
              <a:rPr lang="en-AU" sz="2800" dirty="0">
                <a:latin typeface="Courier New" pitchFamily="49" charset="0"/>
              </a:rPr>
              <a:t>e</a:t>
            </a:r>
            <a:r>
              <a:rPr lang="en-AU" sz="2800" dirty="0"/>
              <a:t>:</a:t>
            </a:r>
            <a:r>
              <a:rPr lang="en-AU" sz="2800" i="1" dirty="0"/>
              <a:t> </a:t>
            </a:r>
            <a:r>
              <a:rPr lang="en-AU" sz="2800" dirty="0" err="1">
                <a:latin typeface="Courier New" pitchFamily="49" charset="0"/>
              </a:rPr>
              <a:t>gcd</a:t>
            </a:r>
            <a:r>
              <a:rPr lang="en-AU" sz="2800" dirty="0">
                <a:latin typeface="Courier New" pitchFamily="49" charset="0"/>
              </a:rPr>
              <a:t>(e,160)=1; </a:t>
            </a:r>
            <a:r>
              <a:rPr lang="en-AU" sz="2800" dirty="0"/>
              <a:t>choose </a:t>
            </a:r>
            <a:r>
              <a:rPr lang="en-AU" sz="2800" i="1" dirty="0">
                <a:latin typeface="Courier New" pitchFamily="49" charset="0"/>
              </a:rPr>
              <a:t>e</a:t>
            </a:r>
            <a:r>
              <a:rPr lang="en-AU" sz="2800" dirty="0">
                <a:latin typeface="Courier New" pitchFamily="49" charset="0"/>
              </a:rPr>
              <a:t>=7</a:t>
            </a:r>
            <a:endParaRPr lang="en-AU" sz="2800" dirty="0"/>
          </a:p>
          <a:p>
            <a:pPr marL="609600" indent="-609600" eaLnBrk="1" hangingPunct="1">
              <a:lnSpc>
                <a:spcPct val="90000"/>
              </a:lnSpc>
              <a:buFontTx/>
              <a:buAutoNum type="arabicPeriod"/>
              <a:defRPr/>
            </a:pPr>
            <a:endParaRPr lang="en-AU" sz="2800" dirty="0" smtClean="0"/>
          </a:p>
          <a:p>
            <a:pPr marL="609600" indent="-609600" eaLnBrk="1" hangingPunct="1">
              <a:lnSpc>
                <a:spcPct val="90000"/>
              </a:lnSpc>
              <a:buFontTx/>
              <a:buAutoNum type="arabicPeriod"/>
              <a:defRPr/>
            </a:pPr>
            <a:r>
              <a:rPr lang="en-AU" sz="2800" dirty="0" smtClean="0"/>
              <a:t>Determine </a:t>
            </a:r>
            <a:r>
              <a:rPr lang="en-AU" sz="2800" dirty="0">
                <a:latin typeface="Courier New" pitchFamily="49" charset="0"/>
              </a:rPr>
              <a:t>d</a:t>
            </a:r>
            <a:r>
              <a:rPr lang="en-AU" sz="2800" dirty="0"/>
              <a:t>:</a:t>
            </a:r>
            <a:r>
              <a:rPr lang="en-AU" sz="2800" i="1" dirty="0"/>
              <a:t> </a:t>
            </a:r>
            <a:r>
              <a:rPr lang="en-AU" sz="2800" i="1" dirty="0">
                <a:latin typeface="Courier New" pitchFamily="49" charset="0"/>
              </a:rPr>
              <a:t>de=</a:t>
            </a:r>
            <a:r>
              <a:rPr lang="en-AU" sz="2800" dirty="0">
                <a:latin typeface="Courier New" pitchFamily="49" charset="0"/>
              </a:rPr>
              <a:t>1 mod 160</a:t>
            </a:r>
            <a:r>
              <a:rPr lang="en-AU" sz="2800" dirty="0"/>
              <a:t> and </a:t>
            </a:r>
            <a:r>
              <a:rPr lang="en-AU" sz="2800" i="1" dirty="0">
                <a:latin typeface="Courier New" pitchFamily="49" charset="0"/>
              </a:rPr>
              <a:t>d </a:t>
            </a:r>
            <a:r>
              <a:rPr lang="en-AU" sz="2800" dirty="0">
                <a:latin typeface="Courier New" pitchFamily="49" charset="0"/>
              </a:rPr>
              <a:t>&lt; 160</a:t>
            </a:r>
            <a:r>
              <a:rPr lang="en-AU" sz="2800" dirty="0"/>
              <a:t> </a:t>
            </a:r>
            <a:endParaRPr lang="en-AU" sz="2800" dirty="0" smtClean="0"/>
          </a:p>
          <a:p>
            <a:pPr marL="609600" indent="-609600" eaLnBrk="1" hangingPunct="1">
              <a:lnSpc>
                <a:spcPct val="90000"/>
              </a:lnSpc>
              <a:buNone/>
              <a:defRPr/>
            </a:pPr>
            <a:r>
              <a:rPr lang="en-AU" sz="2800" dirty="0" smtClean="0"/>
              <a:t> </a:t>
            </a:r>
            <a:r>
              <a:rPr lang="en-AU" sz="2800" dirty="0" smtClean="0"/>
              <a:t>      Value </a:t>
            </a:r>
            <a:r>
              <a:rPr lang="en-AU" sz="2800" dirty="0"/>
              <a:t>is </a:t>
            </a:r>
            <a:r>
              <a:rPr lang="en-AU" sz="2800" dirty="0">
                <a:latin typeface="Courier New" pitchFamily="49" charset="0"/>
              </a:rPr>
              <a:t>d=23</a:t>
            </a:r>
            <a:r>
              <a:rPr lang="en-AU" sz="2800" dirty="0"/>
              <a:t> since </a:t>
            </a:r>
            <a:r>
              <a:rPr lang="en-AU" sz="2800" dirty="0">
                <a:latin typeface="Courier New" pitchFamily="49" charset="0"/>
              </a:rPr>
              <a:t>23</a:t>
            </a:r>
            <a:r>
              <a:rPr lang="en-US" sz="2800" dirty="0">
                <a:latin typeface="Courier New" pitchFamily="49" charset="0"/>
                <a:cs typeface="Arial" pitchFamily="34" charset="0"/>
              </a:rPr>
              <a:t>x</a:t>
            </a:r>
            <a:r>
              <a:rPr lang="en-AU" sz="2800" dirty="0">
                <a:latin typeface="Courier New" pitchFamily="49" charset="0"/>
              </a:rPr>
              <a:t>7=161= 10</a:t>
            </a:r>
            <a:r>
              <a:rPr lang="en-US" sz="2800" dirty="0">
                <a:latin typeface="Courier New" pitchFamily="49" charset="0"/>
                <a:cs typeface="Arial" pitchFamily="34" charset="0"/>
              </a:rPr>
              <a:t>x</a:t>
            </a:r>
            <a:r>
              <a:rPr lang="en-AU" sz="2800" dirty="0" smtClean="0">
                <a:latin typeface="Courier New" pitchFamily="49" charset="0"/>
              </a:rPr>
              <a:t>16+1</a:t>
            </a:r>
            <a:endParaRPr lang="en-AU" sz="2800" dirty="0">
              <a:latin typeface="Courier New" pitchFamily="49" charset="0"/>
            </a:endParaRPr>
          </a:p>
          <a:p>
            <a:pPr marL="609600" indent="-609600" eaLnBrk="1" hangingPunct="1">
              <a:lnSpc>
                <a:spcPct val="90000"/>
              </a:lnSpc>
              <a:buFontTx/>
              <a:buAutoNum type="arabicPeriod"/>
              <a:defRPr/>
            </a:pPr>
            <a:endParaRPr lang="en-US" sz="2800" dirty="0" smtClean="0"/>
          </a:p>
          <a:p>
            <a:pPr marL="609600" indent="-609600" eaLnBrk="1" hangingPunct="1">
              <a:lnSpc>
                <a:spcPct val="90000"/>
              </a:lnSpc>
              <a:buFontTx/>
              <a:buAutoNum type="arabicPeriod"/>
              <a:defRPr/>
            </a:pPr>
            <a:r>
              <a:rPr lang="en-US" sz="2800" dirty="0" smtClean="0"/>
              <a:t>Publish </a:t>
            </a:r>
            <a:r>
              <a:rPr lang="en-US" sz="2800" dirty="0"/>
              <a:t>public key </a:t>
            </a:r>
            <a:r>
              <a:rPr lang="en-US" sz="2800" dirty="0">
                <a:latin typeface="Courier New" pitchFamily="49" charset="0"/>
              </a:rPr>
              <a:t>PU={7,187}</a:t>
            </a:r>
          </a:p>
          <a:p>
            <a:pPr marL="609600" indent="-609600" eaLnBrk="1" hangingPunct="1">
              <a:lnSpc>
                <a:spcPct val="90000"/>
              </a:lnSpc>
              <a:buFontTx/>
              <a:buAutoNum type="arabicPeriod"/>
              <a:defRPr/>
            </a:pPr>
            <a:r>
              <a:rPr lang="en-US" sz="2800" dirty="0"/>
              <a:t>Keep secret private key </a:t>
            </a:r>
            <a:r>
              <a:rPr lang="en-US" sz="2800" dirty="0">
                <a:latin typeface="Courier New" pitchFamily="49" charset="0"/>
              </a:rPr>
              <a:t>PR={23,</a:t>
            </a:r>
            <a:r>
              <a:rPr lang="en-AU" sz="2800" dirty="0">
                <a:latin typeface="Courier New" pitchFamily="49" charset="0"/>
              </a:rPr>
              <a:t>187}</a:t>
            </a:r>
          </a:p>
          <a:p>
            <a:pPr marL="609600" indent="-609600" eaLnBrk="1" hangingPunct="1">
              <a:lnSpc>
                <a:spcPct val="90000"/>
              </a:lnSpc>
              <a:defRPr/>
            </a:pPr>
            <a:endParaRPr lang="en-AU" sz="2800"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AU"/>
              <a:t>RSA Example - En/Decryption</a:t>
            </a:r>
          </a:p>
        </p:txBody>
      </p:sp>
      <p:sp>
        <p:nvSpPr>
          <p:cNvPr id="71683" name="Rectangle 3"/>
          <p:cNvSpPr>
            <a:spLocks noGrp="1" noChangeArrowheads="1"/>
          </p:cNvSpPr>
          <p:nvPr>
            <p:ph type="body" idx="1"/>
          </p:nvPr>
        </p:nvSpPr>
        <p:spPr/>
        <p:txBody>
          <a:bodyPr/>
          <a:lstStyle/>
          <a:p>
            <a:pPr eaLnBrk="1" hangingPunct="1">
              <a:defRPr/>
            </a:pPr>
            <a:r>
              <a:rPr lang="en-AU"/>
              <a:t>sample RSA encryption/decryption is: </a:t>
            </a:r>
          </a:p>
          <a:p>
            <a:pPr eaLnBrk="1" hangingPunct="1">
              <a:defRPr/>
            </a:pPr>
            <a:r>
              <a:rPr lang="en-AU"/>
              <a:t>given message </a:t>
            </a:r>
            <a:r>
              <a:rPr lang="en-AU">
                <a:latin typeface="Courier New" pitchFamily="49" charset="0"/>
              </a:rPr>
              <a:t>M = 88</a:t>
            </a:r>
            <a:r>
              <a:rPr lang="en-AU"/>
              <a:t> (nb. </a:t>
            </a:r>
            <a:r>
              <a:rPr lang="en-AU">
                <a:latin typeface="Courier New" pitchFamily="49" charset="0"/>
              </a:rPr>
              <a:t>88&lt;187</a:t>
            </a:r>
            <a:r>
              <a:rPr lang="en-AU"/>
              <a:t>)</a:t>
            </a:r>
          </a:p>
          <a:p>
            <a:pPr eaLnBrk="1" hangingPunct="1">
              <a:defRPr/>
            </a:pPr>
            <a:r>
              <a:rPr lang="en-AU"/>
              <a:t>encryption:</a:t>
            </a:r>
          </a:p>
          <a:p>
            <a:pPr lvl="1" eaLnBrk="1" hangingPunct="1">
              <a:buFont typeface="Wingdings" pitchFamily="2" charset="2"/>
              <a:buNone/>
              <a:defRPr/>
            </a:pPr>
            <a:r>
              <a:rPr lang="en-AU">
                <a:latin typeface="Courier New" pitchFamily="49" charset="0"/>
              </a:rPr>
              <a:t>C = 88</a:t>
            </a:r>
            <a:r>
              <a:rPr lang="en-AU" baseline="30000">
                <a:latin typeface="Courier New" pitchFamily="49" charset="0"/>
              </a:rPr>
              <a:t>7</a:t>
            </a:r>
            <a:r>
              <a:rPr lang="en-AU">
                <a:latin typeface="Courier New" pitchFamily="49" charset="0"/>
              </a:rPr>
              <a:t> mod 187 = 11</a:t>
            </a:r>
            <a:r>
              <a:rPr lang="en-AU"/>
              <a:t> </a:t>
            </a:r>
          </a:p>
          <a:p>
            <a:pPr eaLnBrk="1" hangingPunct="1">
              <a:defRPr/>
            </a:pPr>
            <a:r>
              <a:rPr lang="en-AU"/>
              <a:t>decryption:</a:t>
            </a:r>
          </a:p>
          <a:p>
            <a:pPr lvl="1" eaLnBrk="1" hangingPunct="1">
              <a:buFont typeface="Wingdings" pitchFamily="2" charset="2"/>
              <a:buNone/>
              <a:defRPr/>
            </a:pPr>
            <a:r>
              <a:rPr lang="en-AU">
                <a:latin typeface="Courier New" pitchFamily="49" charset="0"/>
              </a:rPr>
              <a:t>M = 11</a:t>
            </a:r>
            <a:r>
              <a:rPr lang="en-AU" baseline="30000">
                <a:latin typeface="Courier New" pitchFamily="49" charset="0"/>
              </a:rPr>
              <a:t>23</a:t>
            </a:r>
            <a:r>
              <a:rPr lang="en-AU">
                <a:latin typeface="Courier New" pitchFamily="49" charset="0"/>
              </a:rPr>
              <a:t> mod 187 = 88</a:t>
            </a:r>
            <a:r>
              <a:rPr lang="en-AU"/>
              <a:t> </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800" b="1" i="1" dirty="0" smtClean="0">
                <a:latin typeface="Times New Roman" panose="02020603050405020304" pitchFamily="18" charset="0"/>
                <a:cs typeface="Times New Roman" panose="02020603050405020304" pitchFamily="18" charset="0"/>
              </a:rPr>
              <a:t>THE END </a:t>
            </a:r>
            <a:endParaRPr lang="en-IN" sz="4800" b="1" i="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xmlns="" val="1454926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640960" cy="6336704"/>
          </a:xfrm>
        </p:spPr>
        <p:txBody>
          <a:bodyPr>
            <a:normAutofit/>
          </a:bodyPr>
          <a:lstStyle/>
          <a:p>
            <a:pPr marL="0" indent="0" algn="just">
              <a:buNone/>
            </a:pPr>
            <a:r>
              <a:rPr lang="en-IN" sz="2400" b="1" dirty="0">
                <a:latin typeface="Times New Roman" panose="02020603050405020304" pitchFamily="18" charset="0"/>
                <a:cs typeface="Times New Roman" panose="02020603050405020304" pitchFamily="18" charset="0"/>
              </a:rPr>
              <a:t>Primary and Secondary </a:t>
            </a:r>
            <a:r>
              <a:rPr lang="en-IN" sz="2400" b="1" dirty="0" smtClean="0">
                <a:latin typeface="Times New Roman" panose="02020603050405020304" pitchFamily="18" charset="0"/>
                <a:cs typeface="Times New Roman" panose="02020603050405020304" pitchFamily="18" charset="0"/>
              </a:rPr>
              <a:t>DNS Servers</a:t>
            </a:r>
            <a:endParaRPr lang="en-IN" sz="2400" b="1"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DNS defines two types of servers: primary and secondary. A </a:t>
            </a:r>
            <a:r>
              <a:rPr lang="en-IN" sz="2400" b="1" dirty="0">
                <a:latin typeface="Times New Roman" panose="02020603050405020304" pitchFamily="18" charset="0"/>
                <a:cs typeface="Times New Roman" panose="02020603050405020304" pitchFamily="18" charset="0"/>
              </a:rPr>
              <a:t>primary server </a:t>
            </a:r>
            <a:r>
              <a:rPr lang="en-IN" sz="2400" dirty="0">
                <a:latin typeface="Times New Roman" panose="02020603050405020304" pitchFamily="18" charset="0"/>
                <a:cs typeface="Times New Roman" panose="02020603050405020304" pitchFamily="18" charset="0"/>
              </a:rPr>
              <a:t>is a </a:t>
            </a:r>
            <a:r>
              <a:rPr lang="en-IN" sz="2400" dirty="0" smtClean="0">
                <a:latin typeface="Times New Roman" panose="02020603050405020304" pitchFamily="18" charset="0"/>
                <a:cs typeface="Times New Roman" panose="02020603050405020304" pitchFamily="18" charset="0"/>
              </a:rPr>
              <a:t>server that </a:t>
            </a:r>
            <a:r>
              <a:rPr lang="en-IN" sz="2400" dirty="0">
                <a:latin typeface="Times New Roman" panose="02020603050405020304" pitchFamily="18" charset="0"/>
                <a:cs typeface="Times New Roman" panose="02020603050405020304" pitchFamily="18" charset="0"/>
              </a:rPr>
              <a:t>stores a file about the zone for which it is an authority.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is responsible for </a:t>
            </a:r>
            <a:r>
              <a:rPr lang="en-IN" sz="2400" dirty="0" smtClean="0">
                <a:latin typeface="Times New Roman" panose="02020603050405020304" pitchFamily="18" charset="0"/>
                <a:cs typeface="Times New Roman" panose="02020603050405020304" pitchFamily="18" charset="0"/>
              </a:rPr>
              <a:t>creating, maintaining</a:t>
            </a:r>
            <a:r>
              <a:rPr lang="en-IN" sz="2400" dirty="0">
                <a:latin typeface="Times New Roman" panose="02020603050405020304" pitchFamily="18" charset="0"/>
                <a:cs typeface="Times New Roman" panose="02020603050405020304" pitchFamily="18" charset="0"/>
              </a:rPr>
              <a:t>, and updating the zone file. It stores the zone file on a local disk.</a:t>
            </a:r>
          </a:p>
          <a:p>
            <a:pPr algn="just"/>
            <a:r>
              <a:rPr lang="en-IN" sz="2400" dirty="0">
                <a:latin typeface="Times New Roman" panose="02020603050405020304" pitchFamily="18" charset="0"/>
                <a:cs typeface="Times New Roman" panose="02020603050405020304" pitchFamily="18" charset="0"/>
              </a:rPr>
              <a:t>A </a:t>
            </a:r>
            <a:r>
              <a:rPr lang="en-IN" sz="2400" b="1" dirty="0">
                <a:latin typeface="Times New Roman" panose="02020603050405020304" pitchFamily="18" charset="0"/>
                <a:cs typeface="Times New Roman" panose="02020603050405020304" pitchFamily="18" charset="0"/>
              </a:rPr>
              <a:t>secondary server </a:t>
            </a:r>
            <a:r>
              <a:rPr lang="en-IN" sz="2400" dirty="0">
                <a:latin typeface="Times New Roman" panose="02020603050405020304" pitchFamily="18" charset="0"/>
                <a:cs typeface="Times New Roman" panose="02020603050405020304" pitchFamily="18" charset="0"/>
              </a:rPr>
              <a:t>is a server that transfers the complete information about </a:t>
            </a:r>
            <a:r>
              <a:rPr lang="en-IN" sz="2400" dirty="0" smtClean="0">
                <a:latin typeface="Times New Roman" panose="02020603050405020304" pitchFamily="18" charset="0"/>
                <a:cs typeface="Times New Roman" panose="02020603050405020304" pitchFamily="18" charset="0"/>
              </a:rPr>
              <a:t>a zone </a:t>
            </a:r>
            <a:r>
              <a:rPr lang="en-IN" sz="2400" dirty="0">
                <a:latin typeface="Times New Roman" panose="02020603050405020304" pitchFamily="18" charset="0"/>
                <a:cs typeface="Times New Roman" panose="02020603050405020304" pitchFamily="18" charset="0"/>
              </a:rPr>
              <a:t>from another server (primary or secondary) and stores the file on its local disk</a:t>
            </a: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59587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sz="2800" b="1" i="1" dirty="0">
                <a:latin typeface="Times New Roman" panose="02020603050405020304" pitchFamily="18" charset="0"/>
                <a:cs typeface="Times New Roman" panose="02020603050405020304" pitchFamily="18" charset="0"/>
              </a:rPr>
              <a:t>DNS IN THE INTERNET</a:t>
            </a:r>
            <a:endParaRPr lang="en-IN" sz="2800"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1520" y="1196752"/>
            <a:ext cx="8640960" cy="5400600"/>
          </a:xfrm>
        </p:spPr>
        <p:txBody>
          <a:bodyPr>
            <a:normAutofit/>
          </a:bodyPr>
          <a:lstStyle/>
          <a:p>
            <a:pPr algn="just"/>
            <a:r>
              <a:rPr lang="en-IN" sz="2400" dirty="0">
                <a:latin typeface="Times New Roman" panose="02020603050405020304" pitchFamily="18" charset="0"/>
                <a:cs typeface="Times New Roman" panose="02020603050405020304" pitchFamily="18" charset="0"/>
              </a:rPr>
              <a:t>DNS is a protocol that can be used in different platforms.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the Internet, the </a:t>
            </a:r>
            <a:r>
              <a:rPr lang="en-IN" sz="2400" dirty="0" smtClean="0">
                <a:latin typeface="Times New Roman" panose="02020603050405020304" pitchFamily="18" charset="0"/>
                <a:cs typeface="Times New Roman" panose="02020603050405020304" pitchFamily="18" charset="0"/>
              </a:rPr>
              <a:t>domain name </a:t>
            </a:r>
            <a:r>
              <a:rPr lang="en-IN" sz="2400" dirty="0">
                <a:latin typeface="Times New Roman" panose="02020603050405020304" pitchFamily="18" charset="0"/>
                <a:cs typeface="Times New Roman" panose="02020603050405020304" pitchFamily="18" charset="0"/>
              </a:rPr>
              <a:t>space (tree) is divided into three different sections: </a:t>
            </a:r>
            <a:endParaRPr lang="en-IN" sz="2400" dirty="0" smtClean="0">
              <a:latin typeface="Times New Roman" panose="02020603050405020304" pitchFamily="18" charset="0"/>
              <a:cs typeface="Times New Roman" panose="02020603050405020304" pitchFamily="18" charset="0"/>
            </a:endParaRPr>
          </a:p>
          <a:p>
            <a:pPr lvl="2" algn="just"/>
            <a:r>
              <a:rPr lang="en-IN" dirty="0">
                <a:latin typeface="Times New Roman" panose="02020603050405020304" pitchFamily="18" charset="0"/>
                <a:cs typeface="Times New Roman" panose="02020603050405020304" pitchFamily="18" charset="0"/>
              </a:rPr>
              <a:t>G</a:t>
            </a:r>
            <a:r>
              <a:rPr lang="en-IN" dirty="0" smtClean="0">
                <a:latin typeface="Times New Roman" panose="02020603050405020304" pitchFamily="18" charset="0"/>
                <a:cs typeface="Times New Roman" panose="02020603050405020304" pitchFamily="18" charset="0"/>
              </a:rPr>
              <a:t>eneric </a:t>
            </a:r>
            <a:r>
              <a:rPr lang="en-IN" dirty="0">
                <a:latin typeface="Times New Roman" panose="02020603050405020304" pitchFamily="18" charset="0"/>
                <a:cs typeface="Times New Roman" panose="02020603050405020304" pitchFamily="18" charset="0"/>
              </a:rPr>
              <a:t>domains, </a:t>
            </a:r>
            <a:endParaRPr lang="en-IN" dirty="0" smtClean="0">
              <a:latin typeface="Times New Roman" panose="02020603050405020304" pitchFamily="18" charset="0"/>
              <a:cs typeface="Times New Roman" panose="02020603050405020304" pitchFamily="18" charset="0"/>
            </a:endParaRPr>
          </a:p>
          <a:p>
            <a:pPr lvl="2" algn="just"/>
            <a:r>
              <a:rPr lang="en-IN" dirty="0">
                <a:latin typeface="Times New Roman" panose="02020603050405020304" pitchFamily="18" charset="0"/>
                <a:cs typeface="Times New Roman" panose="02020603050405020304" pitchFamily="18" charset="0"/>
              </a:rPr>
              <a:t>C</a:t>
            </a:r>
            <a:r>
              <a:rPr lang="en-IN" dirty="0" smtClean="0">
                <a:latin typeface="Times New Roman" panose="02020603050405020304" pitchFamily="18" charset="0"/>
                <a:cs typeface="Times New Roman" panose="02020603050405020304" pitchFamily="18" charset="0"/>
              </a:rPr>
              <a:t>ountry domains</a:t>
            </a:r>
            <a:r>
              <a:rPr lang="en-IN" dirty="0">
                <a:latin typeface="Times New Roman" panose="02020603050405020304" pitchFamily="18" charset="0"/>
                <a:cs typeface="Times New Roman" panose="02020603050405020304" pitchFamily="18" charset="0"/>
              </a:rPr>
              <a:t>, and </a:t>
            </a:r>
            <a:endParaRPr lang="en-IN" dirty="0" smtClean="0">
              <a:latin typeface="Times New Roman" panose="02020603050405020304" pitchFamily="18" charset="0"/>
              <a:cs typeface="Times New Roman" panose="02020603050405020304" pitchFamily="18" charset="0"/>
            </a:endParaRPr>
          </a:p>
          <a:p>
            <a:pPr lvl="2" algn="just"/>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inverse </a:t>
            </a:r>
            <a:r>
              <a:rPr lang="en-IN" dirty="0" smtClean="0">
                <a:latin typeface="Times New Roman" panose="02020603050405020304" pitchFamily="18" charset="0"/>
                <a:cs typeface="Times New Roman" panose="02020603050405020304" pitchFamily="18" charset="0"/>
              </a:rPr>
              <a:t>domain</a:t>
            </a:r>
          </a:p>
          <a:p>
            <a:pPr marL="571500" indent="-457200" algn="just"/>
            <a:endParaRPr lang="en-IN" sz="2400" b="1" dirty="0">
              <a:latin typeface="Times New Roman" panose="02020603050405020304" pitchFamily="18" charset="0"/>
              <a:cs typeface="Times New Roman" panose="02020603050405020304"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211960" y="2204864"/>
            <a:ext cx="4560565" cy="410445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055774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sz="2800" b="1" i="1" dirty="0">
                <a:latin typeface="Times New Roman" panose="02020603050405020304" pitchFamily="18" charset="0"/>
                <a:cs typeface="Times New Roman" panose="02020603050405020304" pitchFamily="18" charset="0"/>
              </a:rPr>
              <a:t>DNS IN THE INTERNET</a:t>
            </a:r>
            <a:endParaRPr lang="en-IN" sz="2800"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1520" y="1196752"/>
            <a:ext cx="8640960" cy="5400600"/>
          </a:xfrm>
        </p:spPr>
        <p:txBody>
          <a:bodyPr>
            <a:normAutofit/>
          </a:bodyPr>
          <a:lstStyle/>
          <a:p>
            <a:pPr marL="0" indent="0">
              <a:buNone/>
            </a:pPr>
            <a:r>
              <a:rPr lang="en-IN" sz="2400" b="1" dirty="0"/>
              <a:t>Generic Domains</a:t>
            </a:r>
          </a:p>
          <a:p>
            <a:pPr algn="just"/>
            <a:r>
              <a:rPr lang="en-IN" sz="2400" dirty="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generic domains </a:t>
            </a:r>
            <a:r>
              <a:rPr lang="en-IN" sz="2400" dirty="0">
                <a:latin typeface="Times New Roman" panose="02020603050405020304" pitchFamily="18" charset="0"/>
                <a:cs typeface="Times New Roman" panose="02020603050405020304" pitchFamily="18" charset="0"/>
              </a:rPr>
              <a:t>define registered hosts according to their generic </a:t>
            </a:r>
            <a:r>
              <a:rPr lang="en-IN" sz="2400" dirty="0" smtClean="0">
                <a:latin typeface="Times New Roman" panose="02020603050405020304" pitchFamily="18" charset="0"/>
                <a:cs typeface="Times New Roman" panose="02020603050405020304" pitchFamily="18" charset="0"/>
              </a:rPr>
              <a:t>behaviour. </a:t>
            </a:r>
          </a:p>
          <a:p>
            <a:pPr algn="just"/>
            <a:r>
              <a:rPr lang="en-IN" sz="2400" dirty="0" smtClean="0">
                <a:latin typeface="Times New Roman" panose="02020603050405020304" pitchFamily="18" charset="0"/>
                <a:cs typeface="Times New Roman" panose="02020603050405020304" pitchFamily="18" charset="0"/>
              </a:rPr>
              <a:t>Each node </a:t>
            </a:r>
            <a:r>
              <a:rPr lang="en-IN" sz="2400" dirty="0">
                <a:latin typeface="Times New Roman" panose="02020603050405020304" pitchFamily="18" charset="0"/>
                <a:cs typeface="Times New Roman" panose="02020603050405020304" pitchFamily="18" charset="0"/>
              </a:rPr>
              <a:t>in the tree defines a domain, which is an index to the domain name space </a:t>
            </a:r>
            <a:r>
              <a:rPr lang="en-IN" sz="2400" dirty="0" smtClean="0">
                <a:latin typeface="Times New Roman" panose="02020603050405020304" pitchFamily="18" charset="0"/>
                <a:cs typeface="Times New Roman" panose="02020603050405020304" pitchFamily="18" charset="0"/>
              </a:rPr>
              <a:t>database</a:t>
            </a:r>
          </a:p>
          <a:p>
            <a:pPr algn="just"/>
            <a:r>
              <a:rPr lang="en-IN" sz="2400" b="1" dirty="0" smtClean="0">
                <a:latin typeface="Times New Roman" panose="02020603050405020304" pitchFamily="18" charset="0"/>
                <a:cs typeface="Times New Roman" panose="02020603050405020304" pitchFamily="18" charset="0"/>
              </a:rPr>
              <a:t>Looking at the tree, we see that the first level in the generic domains section allows 14 possible labels. These labels describe the organization types as listed in Table</a:t>
            </a:r>
          </a:p>
          <a:p>
            <a:pPr marL="0" indent="0" algn="just">
              <a:buNone/>
            </a:pPr>
            <a:r>
              <a:rPr lang="en-IN" sz="2400" b="1" dirty="0">
                <a:latin typeface="Times New Roman" panose="02020603050405020304" pitchFamily="18" charset="0"/>
                <a:cs typeface="Times New Roman" panose="02020603050405020304" pitchFamily="18" charset="0"/>
              </a:rPr>
              <a:t>Country Domains</a:t>
            </a:r>
          </a:p>
          <a:p>
            <a:pPr algn="just"/>
            <a:r>
              <a:rPr lang="en-IN" sz="2400" dirty="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country domains </a:t>
            </a:r>
            <a:r>
              <a:rPr lang="en-IN" sz="2400" dirty="0">
                <a:latin typeface="Times New Roman" panose="02020603050405020304" pitchFamily="18" charset="0"/>
                <a:cs typeface="Times New Roman" panose="02020603050405020304" pitchFamily="18" charset="0"/>
              </a:rPr>
              <a:t>section uses two-character country abbreviations (e.g., us </a:t>
            </a:r>
            <a:r>
              <a:rPr lang="en-IN" sz="2400" dirty="0" smtClean="0">
                <a:latin typeface="Times New Roman" panose="02020603050405020304" pitchFamily="18" charset="0"/>
                <a:cs typeface="Times New Roman" panose="02020603050405020304" pitchFamily="18" charset="0"/>
              </a:rPr>
              <a:t>for United </a:t>
            </a:r>
            <a:r>
              <a:rPr lang="en-IN" sz="2400" dirty="0">
                <a:latin typeface="Times New Roman" panose="02020603050405020304" pitchFamily="18" charset="0"/>
                <a:cs typeface="Times New Roman" panose="02020603050405020304" pitchFamily="18" charset="0"/>
              </a:rPr>
              <a:t>States). Second labels can be organizational, or they can be more </a:t>
            </a:r>
            <a:r>
              <a:rPr lang="en-IN" sz="2400" dirty="0" smtClean="0">
                <a:latin typeface="Times New Roman" panose="02020603050405020304" pitchFamily="18" charset="0"/>
                <a:cs typeface="Times New Roman" panose="02020603050405020304" pitchFamily="18" charset="0"/>
              </a:rPr>
              <a:t>specific, national </a:t>
            </a:r>
            <a:r>
              <a:rPr lang="en-IN" sz="2400" dirty="0">
                <a:latin typeface="Times New Roman" panose="02020603050405020304" pitchFamily="18" charset="0"/>
                <a:cs typeface="Times New Roman" panose="02020603050405020304" pitchFamily="18" charset="0"/>
              </a:rPr>
              <a:t>designations.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2128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Generic domain</a:t>
            </a:r>
            <a:endParaRPr lang="en-IN" dirty="0"/>
          </a:p>
        </p:txBody>
      </p:sp>
      <p:sp>
        <p:nvSpPr>
          <p:cNvPr id="3" name="Content Placeholder 2"/>
          <p:cNvSpPr>
            <a:spLocks noGrp="1"/>
          </p:cNvSpPr>
          <p:nvPr>
            <p:ph idx="1"/>
          </p:nvPr>
        </p:nvSpPr>
        <p:spPr/>
        <p:txBody>
          <a:bodyPr/>
          <a:lstStyle/>
          <a:p>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55576" y="1628800"/>
            <a:ext cx="7632848" cy="43924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644053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First label domain name</a:t>
            </a:r>
            <a:endParaRPr lang="en-IN" dirty="0"/>
          </a:p>
        </p:txBody>
      </p:sp>
      <p:sp>
        <p:nvSpPr>
          <p:cNvPr id="3" name="Content Placeholder 2"/>
          <p:cNvSpPr>
            <a:spLocks noGrp="1"/>
          </p:cNvSpPr>
          <p:nvPr>
            <p:ph idx="1"/>
          </p:nvPr>
        </p:nvSpPr>
        <p:spPr/>
        <p:txBody>
          <a:bodyPr/>
          <a:lstStyle/>
          <a:p>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47664" y="1196752"/>
            <a:ext cx="6480720" cy="554461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457887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Country domain</a:t>
            </a:r>
            <a:endParaRPr lang="en-IN" dirty="0"/>
          </a:p>
        </p:txBody>
      </p:sp>
      <p:sp>
        <p:nvSpPr>
          <p:cNvPr id="3" name="Content Placeholder 2"/>
          <p:cNvSpPr>
            <a:spLocks noGrp="1"/>
          </p:cNvSpPr>
          <p:nvPr>
            <p:ph idx="1"/>
          </p:nvPr>
        </p:nvSpPr>
        <p:spPr/>
        <p:txBody>
          <a:bodyPr/>
          <a:lstStyle/>
          <a:p>
            <a:endParaRPr lang="en-IN"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11561" y="1628800"/>
            <a:ext cx="7632847" cy="483046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401587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568952" cy="6336704"/>
          </a:xfrm>
        </p:spPr>
        <p:txBody>
          <a:bodyPr>
            <a:normAutofit/>
          </a:bodyPr>
          <a:lstStyle/>
          <a:p>
            <a:pPr marL="0" indent="0" algn="just">
              <a:buNone/>
            </a:pPr>
            <a:r>
              <a:rPr lang="en-IN" sz="2400" b="1" dirty="0">
                <a:latin typeface="Times New Roman" panose="02020603050405020304" pitchFamily="18" charset="0"/>
                <a:cs typeface="Times New Roman" panose="02020603050405020304" pitchFamily="18" charset="0"/>
              </a:rPr>
              <a:t>Inverse Domain</a:t>
            </a:r>
          </a:p>
          <a:p>
            <a:pPr algn="just"/>
            <a:r>
              <a:rPr lang="en-IN" sz="2400" dirty="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inverse domain </a:t>
            </a:r>
            <a:r>
              <a:rPr lang="en-IN" sz="2400" dirty="0">
                <a:latin typeface="Times New Roman" panose="02020603050405020304" pitchFamily="18" charset="0"/>
                <a:cs typeface="Times New Roman" panose="02020603050405020304" pitchFamily="18" charset="0"/>
              </a:rPr>
              <a:t>is used to map an address to a name.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may happen, for </a:t>
            </a:r>
            <a:r>
              <a:rPr lang="en-IN" sz="2400" dirty="0" smtClean="0">
                <a:latin typeface="Times New Roman" panose="02020603050405020304" pitchFamily="18" charset="0"/>
                <a:cs typeface="Times New Roman" panose="02020603050405020304" pitchFamily="18" charset="0"/>
              </a:rPr>
              <a:t>example, when </a:t>
            </a:r>
            <a:r>
              <a:rPr lang="en-IN" sz="2400" dirty="0">
                <a:latin typeface="Times New Roman" panose="02020603050405020304" pitchFamily="18" charset="0"/>
                <a:cs typeface="Times New Roman" panose="02020603050405020304" pitchFamily="18" charset="0"/>
              </a:rPr>
              <a:t>a server has received a request from a client to do a task.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Although the server has a file that contains a list of authorized clients, only the IP address of the client (extracted from the received IP packet) is listed The server asks its resolver to send a query to the DNS server to map an address to a name to determine if the client is on the authorized list.</a:t>
            </a:r>
          </a:p>
          <a:p>
            <a:pPr algn="just"/>
            <a:r>
              <a:rPr lang="en-IN" sz="2400" dirty="0" smtClean="0">
                <a:latin typeface="Times New Roman" panose="02020603050405020304" pitchFamily="18" charset="0"/>
                <a:cs typeface="Times New Roman" panose="02020603050405020304" pitchFamily="18" charset="0"/>
              </a:rPr>
              <a:t>The servers that handle the inverse domain are also hierarchical. This means the netid</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part of the address should be at a higher level than the subnetid part, and the subnetid part higher than the hostid part</a:t>
            </a:r>
          </a:p>
          <a:p>
            <a:pPr algn="just"/>
            <a:r>
              <a:rPr lang="en-IN" sz="2400" dirty="0" smtClean="0">
                <a:latin typeface="Times New Roman" panose="02020603050405020304" pitchFamily="18" charset="0"/>
                <a:cs typeface="Times New Roman" panose="02020603050405020304" pitchFamily="18" charset="0"/>
              </a:rPr>
              <a:t>For example </a:t>
            </a:r>
            <a:r>
              <a:rPr lang="en-IN" sz="2400" b="1" i="1" dirty="0" smtClean="0">
                <a:latin typeface="Times New Roman" panose="02020603050405020304" pitchFamily="18" charset="0"/>
                <a:cs typeface="Times New Roman" panose="02020603050405020304" pitchFamily="18" charset="0"/>
              </a:rPr>
              <a:t>IP </a:t>
            </a:r>
            <a:r>
              <a:rPr lang="en-IN" sz="2400" b="1" i="1" dirty="0">
                <a:latin typeface="Times New Roman" panose="02020603050405020304" pitchFamily="18" charset="0"/>
                <a:cs typeface="Times New Roman" panose="02020603050405020304" pitchFamily="18" charset="0"/>
              </a:rPr>
              <a:t>address such as 132.34.45.121</a:t>
            </a:r>
          </a:p>
        </p:txBody>
      </p:sp>
    </p:spTree>
    <p:extLst>
      <p:ext uri="{BB962C8B-B14F-4D97-AF65-F5344CB8AC3E}">
        <p14:creationId xmlns:p14="http://schemas.microsoft.com/office/powerpoint/2010/main" xmlns="" val="3774723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95736" y="476672"/>
            <a:ext cx="5688631" cy="612068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292367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sz="3200" b="1" i="1" u="sng" dirty="0" smtClean="0">
                <a:latin typeface="Times New Roman" panose="02020603050405020304" pitchFamily="18" charset="0"/>
                <a:cs typeface="Times New Roman" panose="02020603050405020304" pitchFamily="18" charset="0"/>
              </a:rPr>
              <a:t>DNS (Domain Name Server)</a:t>
            </a:r>
            <a:endParaRPr lang="en-IN" sz="3200" b="1" i="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1520" y="1196752"/>
            <a:ext cx="8712968" cy="5400600"/>
          </a:xfrm>
        </p:spPr>
        <p:txBody>
          <a:bodyPr>
            <a:normAutofit/>
          </a:bodyPr>
          <a:lstStyle/>
          <a:p>
            <a:pPr algn="just"/>
            <a:r>
              <a:rPr lang="en-IN" sz="2400" dirty="0">
                <a:latin typeface="Times New Roman" panose="02020603050405020304" pitchFamily="18" charset="0"/>
                <a:cs typeface="Times New Roman" panose="02020603050405020304" pitchFamily="18" charset="0"/>
              </a:rPr>
              <a:t>There are several applications in the application layer of the Internet model that </a:t>
            </a:r>
            <a:r>
              <a:rPr lang="en-IN" sz="2400" dirty="0" smtClean="0">
                <a:latin typeface="Times New Roman" panose="02020603050405020304" pitchFamily="18" charset="0"/>
                <a:cs typeface="Times New Roman" panose="02020603050405020304" pitchFamily="18" charset="0"/>
              </a:rPr>
              <a:t>follow the </a:t>
            </a:r>
            <a:r>
              <a:rPr lang="en-IN" sz="2400" dirty="0">
                <a:latin typeface="Times New Roman" panose="02020603050405020304" pitchFamily="18" charset="0"/>
                <a:cs typeface="Times New Roman" panose="02020603050405020304" pitchFamily="18" charset="0"/>
              </a:rPr>
              <a:t>client/server paradigm. </a:t>
            </a:r>
            <a:endParaRPr lang="en-IN" sz="2400" dirty="0" smtClean="0">
              <a:latin typeface="Times New Roman" panose="02020603050405020304" pitchFamily="18" charset="0"/>
              <a:cs typeface="Times New Roman" panose="02020603050405020304" pitchFamily="18" charset="0"/>
            </a:endParaRPr>
          </a:p>
          <a:p>
            <a:pPr algn="just"/>
            <a:endParaRPr lang="en-IN" sz="2400" b="1" dirty="0" smtClean="0">
              <a:latin typeface="Times New Roman" panose="02020603050405020304" pitchFamily="18" charset="0"/>
              <a:cs typeface="Times New Roman" panose="02020603050405020304" pitchFamily="18" charset="0"/>
            </a:endParaRPr>
          </a:p>
          <a:p>
            <a:pPr algn="just"/>
            <a:r>
              <a:rPr lang="en-IN" sz="2400" b="1" dirty="0" smtClean="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client/server programs can be divided into two </a:t>
            </a:r>
            <a:r>
              <a:rPr lang="en-IN" sz="2400" b="1" dirty="0" smtClean="0">
                <a:latin typeface="Times New Roman" panose="02020603050405020304" pitchFamily="18" charset="0"/>
                <a:cs typeface="Times New Roman" panose="02020603050405020304" pitchFamily="18" charset="0"/>
              </a:rPr>
              <a:t>categories: those </a:t>
            </a:r>
            <a:r>
              <a:rPr lang="en-IN" sz="2400" b="1" dirty="0">
                <a:latin typeface="Times New Roman" panose="02020603050405020304" pitchFamily="18" charset="0"/>
                <a:cs typeface="Times New Roman" panose="02020603050405020304" pitchFamily="18" charset="0"/>
              </a:rPr>
              <a:t>that can be directly used by the user, such as e-mail, and those that support </a:t>
            </a:r>
            <a:r>
              <a:rPr lang="en-IN" sz="2400" b="1" dirty="0" smtClean="0">
                <a:latin typeface="Times New Roman" panose="02020603050405020304" pitchFamily="18" charset="0"/>
                <a:cs typeface="Times New Roman" panose="02020603050405020304" pitchFamily="18" charset="0"/>
              </a:rPr>
              <a:t>other application </a:t>
            </a:r>
            <a:r>
              <a:rPr lang="en-IN" sz="2400" b="1" dirty="0">
                <a:latin typeface="Times New Roman" panose="02020603050405020304" pitchFamily="18" charset="0"/>
                <a:cs typeface="Times New Roman" panose="02020603050405020304" pitchFamily="18" charset="0"/>
              </a:rPr>
              <a:t>programs</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algn="just"/>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Domain Name System (DNS) is a supporting program </a:t>
            </a:r>
            <a:r>
              <a:rPr lang="en-IN" sz="2400" dirty="0" smtClean="0">
                <a:latin typeface="Times New Roman" panose="02020603050405020304" pitchFamily="18" charset="0"/>
                <a:cs typeface="Times New Roman" panose="02020603050405020304" pitchFamily="18" charset="0"/>
              </a:rPr>
              <a:t>that is </a:t>
            </a:r>
            <a:r>
              <a:rPr lang="en-IN" sz="2400" dirty="0">
                <a:latin typeface="Times New Roman" panose="02020603050405020304" pitchFamily="18" charset="0"/>
                <a:cs typeface="Times New Roman" panose="02020603050405020304" pitchFamily="18" charset="0"/>
              </a:rPr>
              <a:t>used by other programs such as e-mail.</a:t>
            </a:r>
          </a:p>
        </p:txBody>
      </p:sp>
    </p:spTree>
    <p:extLst>
      <p:ext uri="{BB962C8B-B14F-4D97-AF65-F5344CB8AC3E}">
        <p14:creationId xmlns:p14="http://schemas.microsoft.com/office/powerpoint/2010/main" xmlns="" val="1540803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sz="2800" b="1" i="1" dirty="0" smtClean="0">
                <a:latin typeface="Times New Roman" panose="02020603050405020304" pitchFamily="18" charset="0"/>
                <a:cs typeface="Times New Roman" panose="02020603050405020304" pitchFamily="18" charset="0"/>
              </a:rPr>
              <a:t>Resolution in DNS</a:t>
            </a:r>
            <a:endParaRPr lang="en-IN" sz="2800"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1520" y="1196752"/>
            <a:ext cx="8640960" cy="5400600"/>
          </a:xfrm>
        </p:spPr>
        <p:txBody>
          <a:bodyPr>
            <a:normAutofit/>
          </a:bodyPr>
          <a:lstStyle/>
          <a:p>
            <a:pPr algn="just"/>
            <a:r>
              <a:rPr lang="en-IN" sz="2400" b="1" dirty="0" smtClean="0">
                <a:latin typeface="Times New Roman" panose="02020603050405020304" pitchFamily="18" charset="0"/>
                <a:cs typeface="Times New Roman" panose="02020603050405020304" pitchFamily="18" charset="0"/>
              </a:rPr>
              <a:t>Mapping a name to an address or an address to a name is called name-address resolution.</a:t>
            </a:r>
          </a:p>
          <a:p>
            <a:pPr marL="0" indent="0" algn="just">
              <a:buNone/>
            </a:pPr>
            <a:r>
              <a:rPr lang="en-IN" sz="2400" b="1" dirty="0">
                <a:latin typeface="Times New Roman" panose="02020603050405020304" pitchFamily="18" charset="0"/>
                <a:cs typeface="Times New Roman" panose="02020603050405020304" pitchFamily="18" charset="0"/>
              </a:rPr>
              <a:t>Resolver</a:t>
            </a:r>
          </a:p>
          <a:p>
            <a:pPr algn="just"/>
            <a:r>
              <a:rPr lang="en-IN" sz="2400" dirty="0">
                <a:latin typeface="Times New Roman" panose="02020603050405020304" pitchFamily="18" charset="0"/>
                <a:cs typeface="Times New Roman" panose="02020603050405020304" pitchFamily="18" charset="0"/>
              </a:rPr>
              <a:t>DNS is designed as a client/server application. A host that needs to map an address to </a:t>
            </a:r>
            <a:r>
              <a:rPr lang="en-IN" sz="2400" dirty="0" smtClean="0">
                <a:latin typeface="Times New Roman" panose="02020603050405020304" pitchFamily="18" charset="0"/>
                <a:cs typeface="Times New Roman" panose="02020603050405020304" pitchFamily="18" charset="0"/>
              </a:rPr>
              <a:t>a name </a:t>
            </a:r>
            <a:r>
              <a:rPr lang="en-IN" sz="2400" dirty="0">
                <a:latin typeface="Times New Roman" panose="02020603050405020304" pitchFamily="18" charset="0"/>
                <a:cs typeface="Times New Roman" panose="02020603050405020304" pitchFamily="18" charset="0"/>
              </a:rPr>
              <a:t>or a name to an address calls a DNS client called a </a:t>
            </a:r>
            <a:r>
              <a:rPr lang="en-IN" sz="2400" b="1" dirty="0">
                <a:latin typeface="Times New Roman" panose="02020603050405020304" pitchFamily="18" charset="0"/>
                <a:cs typeface="Times New Roman" panose="02020603050405020304" pitchFamily="18" charset="0"/>
              </a:rPr>
              <a:t>resolver. </a:t>
            </a:r>
            <a:endParaRPr lang="en-IN" sz="2400" b="1"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resolver </a:t>
            </a:r>
            <a:r>
              <a:rPr lang="en-IN" sz="2400" dirty="0" smtClean="0">
                <a:latin typeface="Times New Roman" panose="02020603050405020304" pitchFamily="18" charset="0"/>
                <a:cs typeface="Times New Roman" panose="02020603050405020304" pitchFamily="18" charset="0"/>
              </a:rPr>
              <a:t>accesses the </a:t>
            </a:r>
            <a:r>
              <a:rPr lang="en-IN" sz="2400" dirty="0">
                <a:latin typeface="Times New Roman" panose="02020603050405020304" pitchFamily="18" charset="0"/>
                <a:cs typeface="Times New Roman" panose="02020603050405020304" pitchFamily="18" charset="0"/>
              </a:rPr>
              <a:t>closest DNS server with a mapping request. If the server has the information, </a:t>
            </a:r>
            <a:r>
              <a:rPr lang="en-IN" sz="2400" dirty="0" smtClean="0">
                <a:latin typeface="Times New Roman" panose="02020603050405020304" pitchFamily="18" charset="0"/>
                <a:cs typeface="Times New Roman" panose="02020603050405020304" pitchFamily="18" charset="0"/>
              </a:rPr>
              <a:t>it satisfies </a:t>
            </a:r>
            <a:r>
              <a:rPr lang="en-IN" sz="2400" dirty="0">
                <a:latin typeface="Times New Roman" panose="02020603050405020304" pitchFamily="18" charset="0"/>
                <a:cs typeface="Times New Roman" panose="02020603050405020304" pitchFamily="18" charset="0"/>
              </a:rPr>
              <a:t>the resolver; otherwise, it either refers the resolver to other servers or asks </a:t>
            </a:r>
            <a:r>
              <a:rPr lang="en-IN" sz="2400" dirty="0" smtClean="0">
                <a:latin typeface="Times New Roman" panose="02020603050405020304" pitchFamily="18" charset="0"/>
                <a:cs typeface="Times New Roman" panose="02020603050405020304" pitchFamily="18" charset="0"/>
              </a:rPr>
              <a:t>other servers </a:t>
            </a:r>
            <a:r>
              <a:rPr lang="en-IN" sz="2400" dirty="0">
                <a:latin typeface="Times New Roman" panose="02020603050405020304" pitchFamily="18" charset="0"/>
                <a:cs typeface="Times New Roman" panose="02020603050405020304" pitchFamily="18" charset="0"/>
              </a:rPr>
              <a:t>to provide the information</a:t>
            </a:r>
            <a:r>
              <a:rPr lang="en-IN" sz="2400" dirty="0" smtClean="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After the resolver receives the mapping, it interprets the response to see if it is </a:t>
            </a:r>
            <a:r>
              <a:rPr lang="en-IN" sz="2400" dirty="0" smtClean="0">
                <a:latin typeface="Times New Roman" panose="02020603050405020304" pitchFamily="18" charset="0"/>
                <a:cs typeface="Times New Roman" panose="02020603050405020304" pitchFamily="18" charset="0"/>
              </a:rPr>
              <a:t>a real </a:t>
            </a:r>
            <a:r>
              <a:rPr lang="en-IN" sz="2400" dirty="0">
                <a:latin typeface="Times New Roman" panose="02020603050405020304" pitchFamily="18" charset="0"/>
                <a:cs typeface="Times New Roman" panose="02020603050405020304" pitchFamily="18" charset="0"/>
              </a:rPr>
              <a:t>resolution or an error, and finally delivers the result to the process that requested it.</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82259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i="1" dirty="0">
                <a:latin typeface="Times New Roman" panose="02020603050405020304" pitchFamily="18" charset="0"/>
                <a:cs typeface="Times New Roman" panose="02020603050405020304" pitchFamily="18" charset="0"/>
              </a:rPr>
              <a:t>DNS MESSAGES</a:t>
            </a:r>
            <a:endParaRPr lang="en-IN" sz="2800"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68760"/>
            <a:ext cx="8229600" cy="4857403"/>
          </a:xfrm>
        </p:spPr>
        <p:txBody>
          <a:bodyPr>
            <a:normAutofit/>
          </a:bodyPr>
          <a:lstStyle/>
          <a:p>
            <a:pPr algn="just"/>
            <a:r>
              <a:rPr lang="en-IN" sz="2400" b="1" dirty="0">
                <a:latin typeface="Times New Roman" panose="02020603050405020304" pitchFamily="18" charset="0"/>
                <a:cs typeface="Times New Roman" panose="02020603050405020304" pitchFamily="18" charset="0"/>
              </a:rPr>
              <a:t>DNS has two types of messages: query and response. Both types have the same format</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query message </a:t>
            </a:r>
            <a:r>
              <a:rPr lang="en-IN" sz="2400" dirty="0">
                <a:latin typeface="Times New Roman" panose="02020603050405020304" pitchFamily="18" charset="0"/>
                <a:cs typeface="Times New Roman" panose="02020603050405020304" pitchFamily="18" charset="0"/>
              </a:rPr>
              <a:t>consists of a header and question records;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response </a:t>
            </a:r>
            <a:r>
              <a:rPr lang="en-IN" sz="2400" b="1" dirty="0" smtClean="0">
                <a:latin typeface="Times New Roman" panose="02020603050405020304" pitchFamily="18" charset="0"/>
                <a:cs typeface="Times New Roman" panose="02020603050405020304" pitchFamily="18" charset="0"/>
              </a:rPr>
              <a:t>message </a:t>
            </a:r>
            <a:r>
              <a:rPr lang="en-IN" sz="2400" dirty="0" smtClean="0">
                <a:latin typeface="Times New Roman" panose="02020603050405020304" pitchFamily="18" charset="0"/>
                <a:cs typeface="Times New Roman" panose="02020603050405020304" pitchFamily="18" charset="0"/>
              </a:rPr>
              <a:t>consists </a:t>
            </a:r>
            <a:r>
              <a:rPr lang="en-IN" sz="2400" dirty="0">
                <a:latin typeface="Times New Roman" panose="02020603050405020304" pitchFamily="18" charset="0"/>
                <a:cs typeface="Times New Roman" panose="02020603050405020304" pitchFamily="18" charset="0"/>
              </a:rPr>
              <a:t>of a header, question records, answer records, authoritative records, and </a:t>
            </a:r>
            <a:r>
              <a:rPr lang="en-IN" sz="2400" dirty="0" smtClean="0">
                <a:latin typeface="Times New Roman" panose="02020603050405020304" pitchFamily="18" charset="0"/>
                <a:cs typeface="Times New Roman" panose="02020603050405020304" pitchFamily="18" charset="0"/>
              </a:rPr>
              <a:t>additional records</a:t>
            </a:r>
          </a:p>
          <a:p>
            <a:pPr marL="0" indent="0" algn="just">
              <a:buNone/>
            </a:pPr>
            <a:endParaRPr lang="en-IN" sz="2400" b="1" dirty="0" smtClean="0">
              <a:latin typeface="Times New Roman" panose="02020603050405020304" pitchFamily="18" charset="0"/>
              <a:cs typeface="Times New Roman" panose="02020603050405020304" pitchFamily="18" charset="0"/>
            </a:endParaRPr>
          </a:p>
          <a:p>
            <a:pPr marL="0" indent="0" algn="just">
              <a:buNone/>
            </a:pPr>
            <a:r>
              <a:rPr lang="en-IN" sz="2400" b="1" dirty="0" smtClean="0">
                <a:latin typeface="Times New Roman" panose="02020603050405020304" pitchFamily="18" charset="0"/>
                <a:cs typeface="Times New Roman" panose="02020603050405020304" pitchFamily="18" charset="0"/>
              </a:rPr>
              <a:t>Header</a:t>
            </a:r>
            <a:endParaRPr lang="en-IN" sz="2400" b="1"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Both query and response messages have the same header format with some fields </a:t>
            </a:r>
            <a:r>
              <a:rPr lang="en-IN" sz="2400" dirty="0" smtClean="0">
                <a:latin typeface="Times New Roman" panose="02020603050405020304" pitchFamily="18" charset="0"/>
                <a:cs typeface="Times New Roman" panose="02020603050405020304" pitchFamily="18" charset="0"/>
              </a:rPr>
              <a:t>set to </a:t>
            </a:r>
            <a:r>
              <a:rPr lang="en-IN" sz="2400" dirty="0">
                <a:latin typeface="Times New Roman" panose="02020603050405020304" pitchFamily="18" charset="0"/>
                <a:cs typeface="Times New Roman" panose="02020603050405020304" pitchFamily="18" charset="0"/>
              </a:rPr>
              <a:t>zero for the query messages. The header is 12 bytes, and its format is shown </a:t>
            </a:r>
            <a:r>
              <a:rPr lang="en-IN" sz="2400" dirty="0" smtClean="0">
                <a:latin typeface="Times New Roman" panose="02020603050405020304" pitchFamily="18" charset="0"/>
                <a:cs typeface="Times New Roman" panose="02020603050405020304" pitchFamily="18" charset="0"/>
              </a:rPr>
              <a:t>in Figure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1159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11560" y="260648"/>
            <a:ext cx="8136904" cy="316835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31640" y="3745409"/>
            <a:ext cx="6840760" cy="23478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399797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3528" y="116632"/>
            <a:ext cx="8496944" cy="61926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480035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Problem </a:t>
            </a:r>
            <a:r>
              <a:rPr lang="en-US" b="1" dirty="0"/>
              <a:t>with basic DNS</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The standard DNS protocol enables us to find out the public IP address of a computer, given its domain name. But DNS assumes a static IP address for end computers and would not work properly if the IP addresses of end computers keep changing frequently.</a:t>
            </a:r>
          </a:p>
          <a:p>
            <a:r>
              <a:rPr lang="en-US" dirty="0"/>
              <a:t>Due to the additional cost associated with obtaining a static IP address and also due to the limit in the number of available static IP addresses, a significant percentage of computers connected to the public internet do not have static IP addresses.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
            </a:r>
            <a:br>
              <a:rPr lang="en-US" b="1" u="sng" dirty="0" smtClean="0"/>
            </a:br>
            <a:r>
              <a:rPr lang="en-US" b="1" u="sng" dirty="0" smtClean="0"/>
              <a:t>Dynamic DNS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Dynamic </a:t>
            </a:r>
            <a:r>
              <a:rPr lang="en-US" dirty="0"/>
              <a:t>DNS (DDNS) is an extension to the DNS protocol that enables computers and servers to always have the same domain name even if their public IP address keeps changing often</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sz="2800" b="1" i="1" dirty="0">
                <a:latin typeface="Times New Roman" panose="02020603050405020304" pitchFamily="18" charset="0"/>
                <a:cs typeface="Times New Roman" panose="02020603050405020304" pitchFamily="18" charset="0"/>
              </a:rPr>
              <a:t>DYNAMIC DOMAIN NAME SYSTEM (DDNS)</a:t>
            </a:r>
          </a:p>
        </p:txBody>
      </p:sp>
      <p:sp>
        <p:nvSpPr>
          <p:cNvPr id="3" name="Content Placeholder 2"/>
          <p:cNvSpPr>
            <a:spLocks noGrp="1"/>
          </p:cNvSpPr>
          <p:nvPr>
            <p:ph idx="1"/>
          </p:nvPr>
        </p:nvSpPr>
        <p:spPr>
          <a:xfrm>
            <a:off x="179512" y="980728"/>
            <a:ext cx="8784976" cy="5472608"/>
          </a:xfrm>
        </p:spPr>
        <p:txBody>
          <a:bodyPr>
            <a:noAutofit/>
          </a:bodyPr>
          <a:lstStyle/>
          <a:p>
            <a:pPr algn="just"/>
            <a:r>
              <a:rPr lang="en-IN" sz="2400" dirty="0">
                <a:latin typeface="Times New Roman" panose="02020603050405020304" pitchFamily="18" charset="0"/>
                <a:cs typeface="Times New Roman" panose="02020603050405020304" pitchFamily="18" charset="0"/>
              </a:rPr>
              <a:t>When the DNS was designed, no one predicted that there would be so many </a:t>
            </a:r>
            <a:r>
              <a:rPr lang="en-IN" sz="2400" dirty="0" smtClean="0">
                <a:latin typeface="Times New Roman" panose="02020603050405020304" pitchFamily="18" charset="0"/>
                <a:cs typeface="Times New Roman" panose="02020603050405020304" pitchFamily="18" charset="0"/>
              </a:rPr>
              <a:t>address changes</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DNS, when there is a change, such as adding a new host, removing a </a:t>
            </a:r>
            <a:r>
              <a:rPr lang="en-IN" sz="2400" dirty="0" smtClean="0">
                <a:latin typeface="Times New Roman" panose="02020603050405020304" pitchFamily="18" charset="0"/>
                <a:cs typeface="Times New Roman" panose="02020603050405020304" pitchFamily="18" charset="0"/>
              </a:rPr>
              <a:t>host, or </a:t>
            </a:r>
            <a:r>
              <a:rPr lang="en-IN" sz="2400" dirty="0">
                <a:latin typeface="Times New Roman" panose="02020603050405020304" pitchFamily="18" charset="0"/>
                <a:cs typeface="Times New Roman" panose="02020603050405020304" pitchFamily="18" charset="0"/>
              </a:rPr>
              <a:t>changing an IP address, the change must be made to the DNS master file.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These types of </a:t>
            </a:r>
            <a:r>
              <a:rPr lang="en-IN" sz="2400" dirty="0">
                <a:latin typeface="Times New Roman" panose="02020603050405020304" pitchFamily="18" charset="0"/>
                <a:cs typeface="Times New Roman" panose="02020603050405020304" pitchFamily="18" charset="0"/>
              </a:rPr>
              <a:t>changes involve a lot of manual updating.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size of today’s Internet does not </a:t>
            </a:r>
            <a:r>
              <a:rPr lang="en-IN" sz="2400" dirty="0" smtClean="0">
                <a:latin typeface="Times New Roman" panose="02020603050405020304" pitchFamily="18" charset="0"/>
                <a:cs typeface="Times New Roman" panose="02020603050405020304" pitchFamily="18" charset="0"/>
              </a:rPr>
              <a:t>allow for </a:t>
            </a:r>
            <a:r>
              <a:rPr lang="en-IN" sz="2400" dirty="0">
                <a:latin typeface="Times New Roman" panose="02020603050405020304" pitchFamily="18" charset="0"/>
                <a:cs typeface="Times New Roman" panose="02020603050405020304" pitchFamily="18" charset="0"/>
              </a:rPr>
              <a:t>this kind of manual operation.</a:t>
            </a:r>
          </a:p>
          <a:p>
            <a:pPr algn="just"/>
            <a:r>
              <a:rPr lang="en-IN" sz="2400" dirty="0">
                <a:latin typeface="Times New Roman" panose="02020603050405020304" pitchFamily="18" charset="0"/>
                <a:cs typeface="Times New Roman" panose="02020603050405020304" pitchFamily="18" charset="0"/>
              </a:rPr>
              <a:t>The DNS master file must be updated dynamically.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Dynamic Domain </a:t>
            </a:r>
            <a:r>
              <a:rPr lang="en-IN" sz="2400" b="1" dirty="0" smtClean="0">
                <a:latin typeface="Times New Roman" panose="02020603050405020304" pitchFamily="18" charset="0"/>
                <a:cs typeface="Times New Roman" panose="02020603050405020304" pitchFamily="18" charset="0"/>
              </a:rPr>
              <a:t>Name System </a:t>
            </a:r>
            <a:r>
              <a:rPr lang="en-IN" sz="2400" b="1" dirty="0">
                <a:latin typeface="Times New Roman" panose="02020603050405020304" pitchFamily="18" charset="0"/>
                <a:cs typeface="Times New Roman" panose="02020603050405020304" pitchFamily="18" charset="0"/>
              </a:rPr>
              <a:t>(DDNS) </a:t>
            </a:r>
            <a:r>
              <a:rPr lang="en-IN" sz="2400" dirty="0">
                <a:latin typeface="Times New Roman" panose="02020603050405020304" pitchFamily="18" charset="0"/>
                <a:cs typeface="Times New Roman" panose="02020603050405020304" pitchFamily="18" charset="0"/>
              </a:rPr>
              <a:t>therefore was devised to respond to this need.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DDNS, when a </a:t>
            </a:r>
            <a:r>
              <a:rPr lang="en-IN" sz="2400" dirty="0" smtClean="0">
                <a:latin typeface="Times New Roman" panose="02020603050405020304" pitchFamily="18" charset="0"/>
                <a:cs typeface="Times New Roman" panose="02020603050405020304" pitchFamily="18" charset="0"/>
              </a:rPr>
              <a:t>binding between </a:t>
            </a:r>
            <a:r>
              <a:rPr lang="en-IN" sz="2400" dirty="0">
                <a:latin typeface="Times New Roman" panose="02020603050405020304" pitchFamily="18" charset="0"/>
                <a:cs typeface="Times New Roman" panose="02020603050405020304" pitchFamily="18" charset="0"/>
              </a:rPr>
              <a:t>a name and an address is determined, the information is sent, usually </a:t>
            </a:r>
            <a:r>
              <a:rPr lang="en-IN" sz="2400" dirty="0" smtClean="0">
                <a:latin typeface="Times New Roman" panose="02020603050405020304" pitchFamily="18" charset="0"/>
                <a:cs typeface="Times New Roman" panose="02020603050405020304" pitchFamily="18" charset="0"/>
              </a:rPr>
              <a:t>by DHCP to </a:t>
            </a:r>
            <a:r>
              <a:rPr lang="en-IN" sz="2400" dirty="0">
                <a:latin typeface="Times New Roman" panose="02020603050405020304" pitchFamily="18" charset="0"/>
                <a:cs typeface="Times New Roman" panose="02020603050405020304" pitchFamily="18" charset="0"/>
              </a:rPr>
              <a:t>a primary DNS server. </a:t>
            </a:r>
          </a:p>
        </p:txBody>
      </p:sp>
    </p:spTree>
    <p:extLst>
      <p:ext uri="{BB962C8B-B14F-4D97-AF65-F5344CB8AC3E}">
        <p14:creationId xmlns:p14="http://schemas.microsoft.com/office/powerpoint/2010/main" xmlns="" val="3823846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sz="2800" b="1" i="1" dirty="0">
                <a:latin typeface="Times New Roman" panose="02020603050405020304" pitchFamily="18" charset="0"/>
                <a:cs typeface="Times New Roman" panose="02020603050405020304" pitchFamily="18" charset="0"/>
              </a:rPr>
              <a:t>DYNAMIC DOMAIN NAME SYSTEM (DDNS)</a:t>
            </a:r>
          </a:p>
        </p:txBody>
      </p:sp>
      <p:sp>
        <p:nvSpPr>
          <p:cNvPr id="3" name="Content Placeholder 2"/>
          <p:cNvSpPr>
            <a:spLocks noGrp="1"/>
          </p:cNvSpPr>
          <p:nvPr>
            <p:ph idx="1"/>
          </p:nvPr>
        </p:nvSpPr>
        <p:spPr>
          <a:xfrm>
            <a:off x="179512" y="1124744"/>
            <a:ext cx="8784976" cy="5328592"/>
          </a:xfrm>
        </p:spPr>
        <p:txBody>
          <a:bodyPr>
            <a:noAutofit/>
          </a:bodyPr>
          <a:lstStyle/>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primary server updates the </a:t>
            </a:r>
            <a:r>
              <a:rPr lang="en-IN" sz="2400" dirty="0" smtClean="0">
                <a:latin typeface="Times New Roman" panose="02020603050405020304" pitchFamily="18" charset="0"/>
                <a:cs typeface="Times New Roman" panose="02020603050405020304" pitchFamily="18" charset="0"/>
              </a:rPr>
              <a:t>zone. The </a:t>
            </a:r>
            <a:r>
              <a:rPr lang="en-IN" sz="2400" dirty="0">
                <a:latin typeface="Times New Roman" panose="02020603050405020304" pitchFamily="18" charset="0"/>
                <a:cs typeface="Times New Roman" panose="02020603050405020304" pitchFamily="18" charset="0"/>
              </a:rPr>
              <a:t>secondary servers are notified either actively or passively.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active notification, </a:t>
            </a:r>
            <a:r>
              <a:rPr lang="en-IN" sz="2400" dirty="0" smtClean="0">
                <a:latin typeface="Times New Roman" panose="02020603050405020304" pitchFamily="18" charset="0"/>
                <a:cs typeface="Times New Roman" panose="02020603050405020304" pitchFamily="18" charset="0"/>
              </a:rPr>
              <a:t>the primary </a:t>
            </a:r>
            <a:r>
              <a:rPr lang="en-IN" sz="2400" dirty="0">
                <a:latin typeface="Times New Roman" panose="02020603050405020304" pitchFamily="18" charset="0"/>
                <a:cs typeface="Times New Roman" panose="02020603050405020304" pitchFamily="18" charset="0"/>
              </a:rPr>
              <a:t>server sends a message to the secondary servers about the change in the </a:t>
            </a:r>
            <a:r>
              <a:rPr lang="en-IN" sz="2400" dirty="0" smtClean="0">
                <a:latin typeface="Times New Roman" panose="02020603050405020304" pitchFamily="18" charset="0"/>
                <a:cs typeface="Times New Roman" panose="02020603050405020304" pitchFamily="18" charset="0"/>
              </a:rPr>
              <a:t>zone, whereas </a:t>
            </a:r>
            <a:r>
              <a:rPr lang="en-IN" sz="2400" dirty="0">
                <a:latin typeface="Times New Roman" panose="02020603050405020304" pitchFamily="18" charset="0"/>
                <a:cs typeface="Times New Roman" panose="02020603050405020304" pitchFamily="18" charset="0"/>
              </a:rPr>
              <a:t>in passive notification, the secondary servers periodically check for any changes.</a:t>
            </a:r>
          </a:p>
          <a:p>
            <a:pPr algn="just"/>
            <a:r>
              <a:rPr lang="en-IN" sz="2400" dirty="0">
                <a:latin typeface="Times New Roman" panose="02020603050405020304" pitchFamily="18" charset="0"/>
                <a:cs typeface="Times New Roman" panose="02020603050405020304" pitchFamily="18" charset="0"/>
              </a:rPr>
              <a:t>In either case, after being notified about the change, the secondary requests </a:t>
            </a:r>
            <a:r>
              <a:rPr lang="en-IN" sz="2400" dirty="0" smtClean="0">
                <a:latin typeface="Times New Roman" panose="02020603050405020304" pitchFamily="18" charset="0"/>
                <a:cs typeface="Times New Roman" panose="02020603050405020304" pitchFamily="18" charset="0"/>
              </a:rPr>
              <a:t>information about </a:t>
            </a:r>
            <a:r>
              <a:rPr lang="en-IN" sz="2400" dirty="0">
                <a:latin typeface="Times New Roman" panose="02020603050405020304" pitchFamily="18" charset="0"/>
                <a:cs typeface="Times New Roman" panose="02020603050405020304" pitchFamily="18" charset="0"/>
              </a:rPr>
              <a:t>the entire zone (zone transfer).</a:t>
            </a:r>
          </a:p>
          <a:p>
            <a:pPr algn="just"/>
            <a:r>
              <a:rPr lang="en-IN" sz="2400" dirty="0">
                <a:latin typeface="Times New Roman" panose="02020603050405020304" pitchFamily="18" charset="0"/>
                <a:cs typeface="Times New Roman" panose="02020603050405020304" pitchFamily="18" charset="0"/>
              </a:rPr>
              <a:t>To provide security and prevent unauthorized changes in the DNS records, </a:t>
            </a:r>
            <a:r>
              <a:rPr lang="en-IN" sz="2400" dirty="0" smtClean="0">
                <a:latin typeface="Times New Roman" panose="02020603050405020304" pitchFamily="18" charset="0"/>
                <a:cs typeface="Times New Roman" panose="02020603050405020304" pitchFamily="18" charset="0"/>
              </a:rPr>
              <a:t>DDNS can </a:t>
            </a:r>
            <a:r>
              <a:rPr lang="en-IN" sz="2400" dirty="0">
                <a:latin typeface="Times New Roman" panose="02020603050405020304" pitchFamily="18" charset="0"/>
                <a:cs typeface="Times New Roman" panose="02020603050405020304" pitchFamily="18" charset="0"/>
              </a:rPr>
              <a:t>use an authentication mechanism.</a:t>
            </a:r>
          </a:p>
        </p:txBody>
      </p:sp>
    </p:spTree>
    <p:extLst>
      <p:ext uri="{BB962C8B-B14F-4D97-AF65-F5344CB8AC3E}">
        <p14:creationId xmlns:p14="http://schemas.microsoft.com/office/powerpoint/2010/main" xmlns="" val="3776152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4312"/>
          </a:xfrm>
        </p:spPr>
        <p:txBody>
          <a:bodyPr>
            <a:normAutofit fontScale="90000"/>
          </a:bodyPr>
          <a:lstStyle/>
          <a:p>
            <a:r>
              <a:rPr lang="en-US" sz="2800" b="1" u="sng" dirty="0" smtClean="0"/>
              <a:t/>
            </a:r>
            <a:br>
              <a:rPr lang="en-US" sz="2800" b="1" u="sng" dirty="0" smtClean="0"/>
            </a:br>
            <a:r>
              <a:rPr lang="en-US" sz="2800" b="1" u="sng" dirty="0" smtClean="0"/>
              <a:t>Telnet</a:t>
            </a:r>
            <a:r>
              <a:rPr lang="en-US" sz="2800" u="sng" dirty="0" smtClean="0"/>
              <a:t> (port 23)</a:t>
            </a:r>
            <a:br>
              <a:rPr lang="en-US" sz="2800" u="sng" dirty="0" smtClean="0"/>
            </a:br>
            <a:r>
              <a:rPr lang="en-US" sz="2800" dirty="0" smtClean="0"/>
              <a:t>(</a:t>
            </a:r>
            <a:r>
              <a:rPr lang="en-US" sz="2800" b="1" dirty="0" smtClean="0">
                <a:solidFill>
                  <a:srgbClr val="FF0000"/>
                </a:solidFill>
              </a:rPr>
              <a:t>tel</a:t>
            </a:r>
            <a:r>
              <a:rPr lang="en-US" sz="2800" dirty="0" smtClean="0"/>
              <a:t>etype </a:t>
            </a:r>
            <a:r>
              <a:rPr lang="en-US" sz="2800" b="1" dirty="0" smtClean="0">
                <a:solidFill>
                  <a:srgbClr val="FF0000"/>
                </a:solidFill>
              </a:rPr>
              <a:t>net</a:t>
            </a:r>
            <a:r>
              <a:rPr lang="en-US" sz="2800" dirty="0" smtClean="0"/>
              <a:t>work)</a:t>
            </a:r>
            <a:br>
              <a:rPr lang="en-US" sz="2800" dirty="0" smtClean="0"/>
            </a:br>
            <a:endParaRPr lang="en-IN" sz="2800"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836712"/>
            <a:ext cx="8784976" cy="5328592"/>
          </a:xfrm>
        </p:spPr>
        <p:txBody>
          <a:bodyPr>
            <a:noAutofit/>
          </a:bodyPr>
          <a:lstStyle/>
          <a:p>
            <a:r>
              <a:rPr lang="en-US" sz="2200" dirty="0" smtClean="0"/>
              <a:t>Telnet is a protocol that allows you to connect to remote computers (called hosts) over a </a:t>
            </a:r>
            <a:r>
              <a:rPr lang="en-US" sz="2200" u="sng" dirty="0" smtClean="0">
                <a:hlinkClick r:id="rId2"/>
              </a:rPr>
              <a:t>TCP/IP</a:t>
            </a:r>
            <a:r>
              <a:rPr lang="en-US" sz="2200" dirty="0" smtClean="0"/>
              <a:t> network (such as the Internet). </a:t>
            </a:r>
          </a:p>
          <a:p>
            <a:r>
              <a:rPr lang="en-US" sz="2200" dirty="0" smtClean="0"/>
              <a:t>Using telnet client software on your computer, you can make a connection to a telnet server (i.e., the remote host). </a:t>
            </a:r>
          </a:p>
          <a:p>
            <a:pPr algn="just"/>
            <a:r>
              <a:rPr lang="en-IN" sz="2200" dirty="0" smtClean="0"/>
              <a:t>It </a:t>
            </a:r>
            <a:r>
              <a:rPr lang="en-IN" sz="2200" dirty="0"/>
              <a:t>is the standard TCP/IP protocol for </a:t>
            </a:r>
            <a:r>
              <a:rPr lang="en-IN" sz="2200" dirty="0" smtClean="0"/>
              <a:t>virtual terminal </a:t>
            </a:r>
            <a:r>
              <a:rPr lang="en-IN" sz="2200" dirty="0"/>
              <a:t>service as proposed by the International Organization for Standards (ISO).</a:t>
            </a:r>
          </a:p>
          <a:p>
            <a:pPr algn="just"/>
            <a:r>
              <a:rPr lang="en-IN" sz="2200" dirty="0"/>
              <a:t>TELNET enables the establishment of a connection to a remote system in such a </a:t>
            </a:r>
            <a:r>
              <a:rPr lang="en-IN" sz="2200" dirty="0" smtClean="0"/>
              <a:t>way that </a:t>
            </a:r>
            <a:r>
              <a:rPr lang="en-IN" sz="2200" dirty="0"/>
              <a:t>the local terminal appears to be a terminal at the remote system</a:t>
            </a:r>
            <a:r>
              <a:rPr lang="en-IN" sz="2200" dirty="0" smtClean="0"/>
              <a:t>.</a:t>
            </a:r>
          </a:p>
          <a:p>
            <a:pPr marL="0" indent="0" algn="just">
              <a:buNone/>
            </a:pPr>
            <a:r>
              <a:rPr lang="en-IN" sz="2200" b="1" dirty="0"/>
              <a:t>Timesharing</a:t>
            </a:r>
            <a:r>
              <a:rPr lang="en-IN" sz="2200" dirty="0"/>
              <a:t> </a:t>
            </a:r>
            <a:r>
              <a:rPr lang="en-IN" sz="2200" b="1" dirty="0"/>
              <a:t>Environment</a:t>
            </a:r>
          </a:p>
          <a:p>
            <a:pPr algn="just"/>
            <a:r>
              <a:rPr lang="en-IN" sz="2200" dirty="0"/>
              <a:t>TELNET was designed at a time when most operating systems, such as UNIX, </a:t>
            </a:r>
            <a:r>
              <a:rPr lang="en-IN" sz="2200" dirty="0" smtClean="0"/>
              <a:t>were operating </a:t>
            </a:r>
            <a:r>
              <a:rPr lang="en-IN" sz="2200" dirty="0"/>
              <a:t>in a timesharing environment. </a:t>
            </a:r>
            <a:endParaRPr lang="en-IN" sz="2200" dirty="0" smtClean="0"/>
          </a:p>
          <a:p>
            <a:pPr algn="just"/>
            <a:r>
              <a:rPr lang="en-IN" sz="2200" dirty="0" smtClean="0"/>
              <a:t>In </a:t>
            </a:r>
            <a:r>
              <a:rPr lang="en-IN" sz="2200" dirty="0"/>
              <a:t>such an environment, a large </a:t>
            </a:r>
            <a:r>
              <a:rPr lang="en-IN" sz="2200" dirty="0" smtClean="0"/>
              <a:t>computer supports </a:t>
            </a:r>
            <a:r>
              <a:rPr lang="en-IN" sz="2200" dirty="0"/>
              <a:t>multiple users. </a:t>
            </a:r>
            <a:endParaRPr lang="en-IN" sz="2200" dirty="0" smtClean="0"/>
          </a:p>
          <a:p>
            <a:pPr algn="just"/>
            <a:r>
              <a:rPr lang="en-IN" sz="2200" dirty="0" smtClean="0"/>
              <a:t>The </a:t>
            </a:r>
            <a:r>
              <a:rPr lang="en-IN" sz="2200" dirty="0"/>
              <a:t>interaction between a user and the computer occurs </a:t>
            </a:r>
            <a:r>
              <a:rPr lang="en-IN" sz="2200" dirty="0" smtClean="0"/>
              <a:t>through a </a:t>
            </a:r>
            <a:r>
              <a:rPr lang="en-IN" sz="2200" dirty="0"/>
              <a:t>terminal, which is usually a combination of keyboard, monitor, and mouse</a:t>
            </a:r>
          </a:p>
        </p:txBody>
      </p:sp>
    </p:spTree>
    <p:extLst>
      <p:ext uri="{BB962C8B-B14F-4D97-AF65-F5344CB8AC3E}">
        <p14:creationId xmlns:p14="http://schemas.microsoft.com/office/powerpoint/2010/main" xmlns="" val="326120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sz="2800" b="1" i="1" dirty="0" smtClean="0">
                <a:latin typeface="Times New Roman" panose="02020603050405020304" pitchFamily="18" charset="0"/>
                <a:cs typeface="Times New Roman" panose="02020603050405020304" pitchFamily="18" charset="0"/>
              </a:rPr>
              <a:t>TELNET</a:t>
            </a:r>
            <a:endParaRPr lang="en-IN" sz="2800"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1124744"/>
            <a:ext cx="8784976" cy="5328592"/>
          </a:xfrm>
        </p:spPr>
        <p:txBody>
          <a:bodyPr>
            <a:noAutofit/>
          </a:bodyPr>
          <a:lstStyle/>
          <a:p>
            <a:pPr marL="0" indent="0" algn="just">
              <a:buNone/>
            </a:pPr>
            <a:r>
              <a:rPr lang="en-IN" sz="2400" b="1" i="1" dirty="0">
                <a:latin typeface="Times New Roman" panose="02020603050405020304" pitchFamily="18" charset="0"/>
                <a:cs typeface="Times New Roman" panose="02020603050405020304" pitchFamily="18" charset="0"/>
              </a:rPr>
              <a:t>Logging</a:t>
            </a:r>
          </a:p>
          <a:p>
            <a:pPr algn="just"/>
            <a:r>
              <a:rPr lang="en-IN" sz="2400" dirty="0">
                <a:latin typeface="Times New Roman" panose="02020603050405020304" pitchFamily="18" charset="0"/>
                <a:cs typeface="Times New Roman" panose="02020603050405020304" pitchFamily="18" charset="0"/>
              </a:rPr>
              <a:t>In a timesharing environment, users are part of the system with some right to </a:t>
            </a:r>
            <a:r>
              <a:rPr lang="en-IN" sz="2400" dirty="0" smtClean="0">
                <a:latin typeface="Times New Roman" panose="02020603050405020304" pitchFamily="18" charset="0"/>
                <a:cs typeface="Times New Roman" panose="02020603050405020304" pitchFamily="18" charset="0"/>
              </a:rPr>
              <a:t>access resources</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Each </a:t>
            </a:r>
            <a:r>
              <a:rPr lang="en-IN" sz="2400" dirty="0">
                <a:latin typeface="Times New Roman" panose="02020603050405020304" pitchFamily="18" charset="0"/>
                <a:cs typeface="Times New Roman" panose="02020603050405020304" pitchFamily="18" charset="0"/>
              </a:rPr>
              <a:t>authorized user has an identification and probably a password.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user identification </a:t>
            </a:r>
            <a:r>
              <a:rPr lang="en-IN" sz="2400" dirty="0">
                <a:latin typeface="Times New Roman" panose="02020603050405020304" pitchFamily="18" charset="0"/>
                <a:cs typeface="Times New Roman" panose="02020603050405020304" pitchFamily="18" charset="0"/>
              </a:rPr>
              <a:t>defines the user as part of the system. To access the system, the user </a:t>
            </a:r>
            <a:r>
              <a:rPr lang="en-IN" sz="2400" dirty="0" smtClean="0">
                <a:latin typeface="Times New Roman" panose="02020603050405020304" pitchFamily="18" charset="0"/>
                <a:cs typeface="Times New Roman" panose="02020603050405020304" pitchFamily="18" charset="0"/>
              </a:rPr>
              <a:t>logs into </a:t>
            </a:r>
            <a:r>
              <a:rPr lang="en-IN" sz="2400" dirty="0">
                <a:latin typeface="Times New Roman" panose="02020603050405020304" pitchFamily="18" charset="0"/>
                <a:cs typeface="Times New Roman" panose="02020603050405020304" pitchFamily="18" charset="0"/>
              </a:rPr>
              <a:t>the system with a user id or log-in name.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system also includes </a:t>
            </a:r>
            <a:r>
              <a:rPr lang="en-IN" sz="2400" dirty="0" smtClean="0">
                <a:latin typeface="Times New Roman" panose="02020603050405020304" pitchFamily="18" charset="0"/>
                <a:cs typeface="Times New Roman" panose="02020603050405020304" pitchFamily="18" charset="0"/>
              </a:rPr>
              <a:t>password checking </a:t>
            </a:r>
            <a:r>
              <a:rPr lang="en-IN" sz="2400" dirty="0">
                <a:latin typeface="Times New Roman" panose="02020603050405020304" pitchFamily="18" charset="0"/>
                <a:cs typeface="Times New Roman" panose="02020603050405020304" pitchFamily="18" charset="0"/>
              </a:rPr>
              <a:t>to prevent an unauthorized user from accessing the resources</a:t>
            </a:r>
          </a:p>
        </p:txBody>
      </p:sp>
    </p:spTree>
    <p:extLst>
      <p:ext uri="{BB962C8B-B14F-4D97-AF65-F5344CB8AC3E}">
        <p14:creationId xmlns:p14="http://schemas.microsoft.com/office/powerpoint/2010/main" xmlns="" val="3107779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anose="02020603050405020304" pitchFamily="18" charset="0"/>
                <a:cs typeface="Times New Roman" panose="02020603050405020304" pitchFamily="18" charset="0"/>
              </a:rPr>
              <a:t>Example of Using DNS services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11560" y="1772816"/>
            <a:ext cx="7992887" cy="410445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492299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IN" sz="2800" b="1" i="1" dirty="0" smtClean="0">
                <a:latin typeface="Times New Roman" panose="02020603050405020304" pitchFamily="18" charset="0"/>
                <a:cs typeface="Times New Roman" panose="02020603050405020304" pitchFamily="18" charset="0"/>
              </a:rPr>
              <a:t>Remote login and local log in</a:t>
            </a:r>
            <a:endParaRPr lang="en-IN" sz="2800"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9512" y="908720"/>
            <a:ext cx="8784976" cy="576064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696975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640960" cy="6336704"/>
          </a:xfrm>
        </p:spPr>
        <p:txBody>
          <a:bodyPr>
            <a:normAutofit lnSpcReduction="10000"/>
          </a:bodyPr>
          <a:lstStyle/>
          <a:p>
            <a:pPr marL="0" indent="0" algn="just">
              <a:buNone/>
            </a:pPr>
            <a:r>
              <a:rPr lang="en-IN" sz="2400" b="1" i="1" dirty="0" smtClean="0">
                <a:latin typeface="Times New Roman" panose="02020603050405020304" pitchFamily="18" charset="0"/>
                <a:cs typeface="Times New Roman" panose="02020603050405020304" pitchFamily="18" charset="0"/>
              </a:rPr>
              <a:t>Local Log-In-</a:t>
            </a:r>
          </a:p>
          <a:p>
            <a:pPr algn="just"/>
            <a:r>
              <a:rPr lang="en-IN" sz="2400" dirty="0" smtClean="0">
                <a:latin typeface="Times New Roman" panose="02020603050405020304" pitchFamily="18" charset="0"/>
                <a:cs typeface="Times New Roman" panose="02020603050405020304" pitchFamily="18" charset="0"/>
              </a:rPr>
              <a:t>When </a:t>
            </a:r>
            <a:r>
              <a:rPr lang="en-IN" sz="2400" dirty="0">
                <a:latin typeface="Times New Roman" panose="02020603050405020304" pitchFamily="18" charset="0"/>
                <a:cs typeface="Times New Roman" panose="02020603050405020304" pitchFamily="18" charset="0"/>
              </a:rPr>
              <a:t>a user logs into a local timesharing system, it is called </a:t>
            </a:r>
            <a:r>
              <a:rPr lang="en-IN" sz="2400" b="1" dirty="0">
                <a:latin typeface="Times New Roman" panose="02020603050405020304" pitchFamily="18" charset="0"/>
                <a:cs typeface="Times New Roman" panose="02020603050405020304" pitchFamily="18" charset="0"/>
              </a:rPr>
              <a:t>local log-in</a:t>
            </a:r>
            <a:r>
              <a:rPr lang="en-IN" sz="2400" b="1" i="1" dirty="0">
                <a:latin typeface="Times New Roman" panose="02020603050405020304" pitchFamily="18" charset="0"/>
                <a:cs typeface="Times New Roman" panose="02020603050405020304" pitchFamily="18" charset="0"/>
              </a:rPr>
              <a:t>. </a:t>
            </a:r>
            <a:endParaRPr lang="en-IN" sz="2400" b="1" i="1"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As </a:t>
            </a:r>
            <a:r>
              <a:rPr lang="en-IN" sz="2400" dirty="0">
                <a:latin typeface="Times New Roman" panose="02020603050405020304" pitchFamily="18" charset="0"/>
                <a:cs typeface="Times New Roman" panose="02020603050405020304" pitchFamily="18" charset="0"/>
              </a:rPr>
              <a:t>a </a:t>
            </a:r>
            <a:r>
              <a:rPr lang="en-IN" sz="2400" dirty="0" smtClean="0">
                <a:latin typeface="Times New Roman" panose="02020603050405020304" pitchFamily="18" charset="0"/>
                <a:cs typeface="Times New Roman" panose="02020603050405020304" pitchFamily="18" charset="0"/>
              </a:rPr>
              <a:t>user types </a:t>
            </a:r>
            <a:r>
              <a:rPr lang="en-IN" sz="2400" dirty="0">
                <a:latin typeface="Times New Roman" panose="02020603050405020304" pitchFamily="18" charset="0"/>
                <a:cs typeface="Times New Roman" panose="02020603050405020304" pitchFamily="18" charset="0"/>
              </a:rPr>
              <a:t>at a terminal or at a workstation running a terminal emulator, the keystrokes </a:t>
            </a:r>
            <a:r>
              <a:rPr lang="en-IN" sz="2400" dirty="0" smtClean="0">
                <a:latin typeface="Times New Roman" panose="02020603050405020304" pitchFamily="18" charset="0"/>
                <a:cs typeface="Times New Roman" panose="02020603050405020304" pitchFamily="18" charset="0"/>
              </a:rPr>
              <a:t>are accepted </a:t>
            </a:r>
            <a:r>
              <a:rPr lang="en-IN" sz="2400" dirty="0">
                <a:latin typeface="Times New Roman" panose="02020603050405020304" pitchFamily="18" charset="0"/>
                <a:cs typeface="Times New Roman" panose="02020603050405020304" pitchFamily="18" charset="0"/>
              </a:rPr>
              <a:t>by the terminal driver.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terminal driver passes the characters to the </a:t>
            </a:r>
            <a:r>
              <a:rPr lang="en-IN" sz="2400" dirty="0" smtClean="0">
                <a:latin typeface="Times New Roman" panose="02020603050405020304" pitchFamily="18" charset="0"/>
                <a:cs typeface="Times New Roman" panose="02020603050405020304" pitchFamily="18" charset="0"/>
              </a:rPr>
              <a:t>operating system</a:t>
            </a:r>
            <a:r>
              <a:rPr lang="en-IN" sz="2400" dirty="0">
                <a:latin typeface="Times New Roman" panose="02020603050405020304" pitchFamily="18" charset="0"/>
                <a:cs typeface="Times New Roman" panose="02020603050405020304" pitchFamily="18" charset="0"/>
              </a:rPr>
              <a:t>. The operating system, in turn, interprets the combination of characters </a:t>
            </a:r>
            <a:r>
              <a:rPr lang="en-IN" sz="2400" dirty="0" smtClean="0">
                <a:latin typeface="Times New Roman" panose="02020603050405020304" pitchFamily="18" charset="0"/>
                <a:cs typeface="Times New Roman" panose="02020603050405020304" pitchFamily="18" charset="0"/>
              </a:rPr>
              <a:t>and invokes </a:t>
            </a:r>
            <a:r>
              <a:rPr lang="en-IN" sz="2400" dirty="0">
                <a:latin typeface="Times New Roman" panose="02020603050405020304" pitchFamily="18" charset="0"/>
                <a:cs typeface="Times New Roman" panose="02020603050405020304" pitchFamily="18" charset="0"/>
              </a:rPr>
              <a:t>the desired application program or utility</a:t>
            </a:r>
            <a:r>
              <a:rPr lang="en-IN" sz="2400" dirty="0" smtClean="0">
                <a:latin typeface="Times New Roman" panose="02020603050405020304" pitchFamily="18" charset="0"/>
                <a:cs typeface="Times New Roman" panose="02020603050405020304" pitchFamily="18" charset="0"/>
              </a:rPr>
              <a:t>.</a:t>
            </a:r>
          </a:p>
          <a:p>
            <a:pPr marL="0" indent="0">
              <a:buNone/>
            </a:pPr>
            <a:r>
              <a:rPr lang="en-IN" sz="2400" b="1" i="1" dirty="0" smtClean="0">
                <a:latin typeface="Times New Roman" panose="02020603050405020304" pitchFamily="18" charset="0"/>
                <a:cs typeface="Times New Roman" panose="02020603050405020304" pitchFamily="18" charset="0"/>
              </a:rPr>
              <a:t>Remote Log-IN-</a:t>
            </a:r>
          </a:p>
          <a:p>
            <a:pPr algn="just"/>
            <a:r>
              <a:rPr lang="en-IN" sz="2400" dirty="0" smtClean="0">
                <a:latin typeface="Times New Roman" panose="02020603050405020304" pitchFamily="18" charset="0"/>
                <a:cs typeface="Times New Roman" panose="02020603050405020304" pitchFamily="18" charset="0"/>
              </a:rPr>
              <a:t>When a user wants to access an application program or utility located on a remote machine, performs </a:t>
            </a:r>
            <a:r>
              <a:rPr lang="en-IN" sz="2400" b="1" dirty="0" smtClean="0">
                <a:latin typeface="Times New Roman" panose="02020603050405020304" pitchFamily="18" charset="0"/>
                <a:cs typeface="Times New Roman" panose="02020603050405020304" pitchFamily="18" charset="0"/>
              </a:rPr>
              <a:t>remote log-in. </a:t>
            </a:r>
          </a:p>
          <a:p>
            <a:pPr algn="just"/>
            <a:r>
              <a:rPr lang="en-IN" sz="2400" dirty="0" smtClean="0">
                <a:latin typeface="Times New Roman" panose="02020603050405020304" pitchFamily="18" charset="0"/>
                <a:cs typeface="Times New Roman" panose="02020603050405020304" pitchFamily="18" charset="0"/>
              </a:rPr>
              <a:t>Here the TELNET client and server programs come into use. The user sends the keystrokes to the terminal driver, where the local operating system accepts the characters but does not interpret them</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37640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712968" cy="6336704"/>
          </a:xfrm>
        </p:spPr>
        <p:txBody>
          <a:bodyPr>
            <a:normAutofit lnSpcReduction="10000"/>
          </a:bodyPr>
          <a:lstStyle/>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characters </a:t>
            </a:r>
            <a:r>
              <a:rPr lang="en-IN" sz="2400" dirty="0" smtClean="0">
                <a:latin typeface="Times New Roman" panose="02020603050405020304" pitchFamily="18" charset="0"/>
                <a:cs typeface="Times New Roman" panose="02020603050405020304" pitchFamily="18" charset="0"/>
              </a:rPr>
              <a:t>are sent </a:t>
            </a:r>
            <a:r>
              <a:rPr lang="en-IN" sz="2400" dirty="0">
                <a:latin typeface="Times New Roman" panose="02020603050405020304" pitchFamily="18" charset="0"/>
                <a:cs typeface="Times New Roman" panose="02020603050405020304" pitchFamily="18" charset="0"/>
              </a:rPr>
              <a:t>to the TELNET client, which transforms the characters to a universal character </a:t>
            </a:r>
            <a:r>
              <a:rPr lang="en-IN" sz="2400" dirty="0" smtClean="0">
                <a:latin typeface="Times New Roman" panose="02020603050405020304" pitchFamily="18" charset="0"/>
                <a:cs typeface="Times New Roman" panose="02020603050405020304" pitchFamily="18" charset="0"/>
              </a:rPr>
              <a:t>set called </a:t>
            </a:r>
            <a:r>
              <a:rPr lang="en-IN" sz="2400" i="1" dirty="0">
                <a:latin typeface="Times New Roman" panose="02020603050405020304" pitchFamily="18" charset="0"/>
                <a:cs typeface="Times New Roman" panose="02020603050405020304" pitchFamily="18" charset="0"/>
              </a:rPr>
              <a:t>network virtual terminal (NVT) characters </a:t>
            </a:r>
            <a:r>
              <a:rPr lang="en-IN" sz="2400" dirty="0">
                <a:latin typeface="Times New Roman" panose="02020603050405020304" pitchFamily="18" charset="0"/>
                <a:cs typeface="Times New Roman" panose="02020603050405020304" pitchFamily="18" charset="0"/>
              </a:rPr>
              <a:t>and delivers them to the local </a:t>
            </a:r>
            <a:r>
              <a:rPr lang="en-IN" sz="2400" dirty="0" smtClean="0">
                <a:latin typeface="Times New Roman" panose="02020603050405020304" pitchFamily="18" charset="0"/>
                <a:cs typeface="Times New Roman" panose="02020603050405020304" pitchFamily="18" charset="0"/>
              </a:rPr>
              <a:t>TCP/IP protocol </a:t>
            </a:r>
            <a:r>
              <a:rPr lang="en-IN" sz="2400" dirty="0">
                <a:latin typeface="Times New Roman" panose="02020603050405020304" pitchFamily="18" charset="0"/>
                <a:cs typeface="Times New Roman" panose="02020603050405020304" pitchFamily="18" charset="0"/>
              </a:rPr>
              <a:t>stack.</a:t>
            </a:r>
          </a:p>
          <a:p>
            <a:pPr algn="just"/>
            <a:r>
              <a:rPr lang="en-IN" sz="2400" dirty="0">
                <a:latin typeface="Times New Roman" panose="02020603050405020304" pitchFamily="18" charset="0"/>
                <a:cs typeface="Times New Roman" panose="02020603050405020304" pitchFamily="18" charset="0"/>
              </a:rPr>
              <a:t>The commands or text, in NVT form, travel through the Internet and arrive at </a:t>
            </a:r>
            <a:r>
              <a:rPr lang="en-IN" sz="2400" dirty="0" smtClean="0">
                <a:latin typeface="Times New Roman" panose="02020603050405020304" pitchFamily="18" charset="0"/>
                <a:cs typeface="Times New Roman" panose="02020603050405020304" pitchFamily="18" charset="0"/>
              </a:rPr>
              <a:t>the TCP/IP </a:t>
            </a:r>
            <a:r>
              <a:rPr lang="en-IN" sz="2400" dirty="0">
                <a:latin typeface="Times New Roman" panose="02020603050405020304" pitchFamily="18" charset="0"/>
                <a:cs typeface="Times New Roman" panose="02020603050405020304" pitchFamily="18" charset="0"/>
              </a:rPr>
              <a:t>stack at the remote machine.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Here </a:t>
            </a:r>
            <a:r>
              <a:rPr lang="en-IN" sz="2400" dirty="0">
                <a:latin typeface="Times New Roman" panose="02020603050405020304" pitchFamily="18" charset="0"/>
                <a:cs typeface="Times New Roman" panose="02020603050405020304" pitchFamily="18" charset="0"/>
              </a:rPr>
              <a:t>the characters are delivered to the </a:t>
            </a:r>
            <a:r>
              <a:rPr lang="en-IN" sz="2400" dirty="0" smtClean="0">
                <a:latin typeface="Times New Roman" panose="02020603050405020304" pitchFamily="18" charset="0"/>
                <a:cs typeface="Times New Roman" panose="02020603050405020304" pitchFamily="18" charset="0"/>
              </a:rPr>
              <a:t>operating system </a:t>
            </a:r>
            <a:r>
              <a:rPr lang="en-IN" sz="2400" dirty="0">
                <a:latin typeface="Times New Roman" panose="02020603050405020304" pitchFamily="18" charset="0"/>
                <a:cs typeface="Times New Roman" panose="02020603050405020304" pitchFamily="18" charset="0"/>
              </a:rPr>
              <a:t>and passed to the TELNET server, which changes the characters to </a:t>
            </a:r>
            <a:r>
              <a:rPr lang="en-IN" sz="2400" dirty="0" smtClean="0">
                <a:latin typeface="Times New Roman" panose="02020603050405020304" pitchFamily="18" charset="0"/>
                <a:cs typeface="Times New Roman" panose="02020603050405020304" pitchFamily="18" charset="0"/>
              </a:rPr>
              <a:t>the corresponding </a:t>
            </a:r>
            <a:r>
              <a:rPr lang="en-IN" sz="2400" dirty="0">
                <a:latin typeface="Times New Roman" panose="02020603050405020304" pitchFamily="18" charset="0"/>
                <a:cs typeface="Times New Roman" panose="02020603050405020304" pitchFamily="18" charset="0"/>
              </a:rPr>
              <a:t>characters understandable by the remote computer</a:t>
            </a:r>
            <a:r>
              <a:rPr lang="en-IN" sz="2400" dirty="0" smtClean="0">
                <a:latin typeface="Times New Roman" panose="02020603050405020304" pitchFamily="18" charset="0"/>
                <a:cs typeface="Times New Roman" panose="02020603050405020304" pitchFamily="18" charset="0"/>
              </a:rPr>
              <a:t>.</a:t>
            </a:r>
          </a:p>
          <a:p>
            <a:pPr marL="0" indent="0" algn="just">
              <a:buNone/>
            </a:pPr>
            <a:r>
              <a:rPr lang="en-IN" sz="2400" b="1" i="1" dirty="0" smtClean="0">
                <a:latin typeface="Times New Roman" panose="02020603050405020304" pitchFamily="18" charset="0"/>
                <a:cs typeface="Times New Roman" panose="02020603050405020304" pitchFamily="18" charset="0"/>
              </a:rPr>
              <a:t>NVT – Network </a:t>
            </a:r>
            <a:r>
              <a:rPr lang="en-IN" sz="2400" b="1" i="1" dirty="0">
                <a:latin typeface="Times New Roman" panose="02020603050405020304" pitchFamily="18" charset="0"/>
                <a:cs typeface="Times New Roman" panose="02020603050405020304" pitchFamily="18" charset="0"/>
              </a:rPr>
              <a:t>Virtual Terminal</a:t>
            </a:r>
          </a:p>
          <a:p>
            <a:pPr algn="just"/>
            <a:r>
              <a:rPr lang="en-IN" sz="2400" dirty="0">
                <a:latin typeface="Times New Roman" panose="02020603050405020304" pitchFamily="18" charset="0"/>
                <a:cs typeface="Times New Roman" panose="02020603050405020304" pitchFamily="18" charset="0"/>
              </a:rPr>
              <a:t>The mechanism to access a remote computer is complex. This is so because every </a:t>
            </a:r>
            <a:r>
              <a:rPr lang="en-IN" sz="2400" dirty="0" smtClean="0">
                <a:latin typeface="Times New Roman" panose="02020603050405020304" pitchFamily="18" charset="0"/>
                <a:cs typeface="Times New Roman" panose="02020603050405020304" pitchFamily="18" charset="0"/>
              </a:rPr>
              <a:t>computer and </a:t>
            </a:r>
            <a:r>
              <a:rPr lang="en-IN" sz="2400" dirty="0">
                <a:latin typeface="Times New Roman" panose="02020603050405020304" pitchFamily="18" charset="0"/>
                <a:cs typeface="Times New Roman" panose="02020603050405020304" pitchFamily="18" charset="0"/>
              </a:rPr>
              <a:t>its operating system accept a special combination of characters as tokens.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We </a:t>
            </a:r>
            <a:r>
              <a:rPr lang="en-IN" sz="2400" dirty="0">
                <a:latin typeface="Times New Roman" panose="02020603050405020304" pitchFamily="18" charset="0"/>
                <a:cs typeface="Times New Roman" panose="02020603050405020304" pitchFamily="18" charset="0"/>
              </a:rPr>
              <a:t>are dealing with heterogeneous systems. If we want to access any remote </a:t>
            </a:r>
            <a:r>
              <a:rPr lang="en-IN" sz="2400" dirty="0" smtClean="0">
                <a:latin typeface="Times New Roman" panose="02020603050405020304" pitchFamily="18" charset="0"/>
                <a:cs typeface="Times New Roman" panose="02020603050405020304" pitchFamily="18" charset="0"/>
              </a:rPr>
              <a:t>computer in </a:t>
            </a:r>
            <a:r>
              <a:rPr lang="en-IN" sz="2400" dirty="0">
                <a:latin typeface="Times New Roman" panose="02020603050405020304" pitchFamily="18" charset="0"/>
                <a:cs typeface="Times New Roman" panose="02020603050405020304" pitchFamily="18" charset="0"/>
              </a:rPr>
              <a:t>the world, we must first know what type of computer we will be connected </a:t>
            </a:r>
            <a:r>
              <a:rPr lang="en-IN" sz="2400" dirty="0" smtClean="0">
                <a:latin typeface="Times New Roman" panose="02020603050405020304" pitchFamily="18" charset="0"/>
                <a:cs typeface="Times New Roman" panose="02020603050405020304" pitchFamily="18" charset="0"/>
              </a:rPr>
              <a:t>to, and </a:t>
            </a:r>
            <a:r>
              <a:rPr lang="en-IN" sz="2400" dirty="0">
                <a:latin typeface="Times New Roman" panose="02020603050405020304" pitchFamily="18" charset="0"/>
                <a:cs typeface="Times New Roman" panose="02020603050405020304" pitchFamily="18" charset="0"/>
              </a:rPr>
              <a:t>we must also install the specific terminal emulator used by that computer. </a:t>
            </a: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39078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712968" cy="6336704"/>
          </a:xfrm>
        </p:spPr>
        <p:txBody>
          <a:bodyPr>
            <a:normAutofit/>
          </a:bodyPr>
          <a:lstStyle/>
          <a:p>
            <a:pPr algn="just"/>
            <a:r>
              <a:rPr lang="en-IN" sz="2400" dirty="0" smtClean="0">
                <a:latin typeface="Times New Roman" panose="02020603050405020304" pitchFamily="18" charset="0"/>
                <a:cs typeface="Times New Roman" panose="02020603050405020304" pitchFamily="18" charset="0"/>
              </a:rPr>
              <a:t>TELNET solves </a:t>
            </a:r>
            <a:r>
              <a:rPr lang="en-IN" sz="2400" dirty="0">
                <a:latin typeface="Times New Roman" panose="02020603050405020304" pitchFamily="18" charset="0"/>
                <a:cs typeface="Times New Roman" panose="02020603050405020304" pitchFamily="18" charset="0"/>
              </a:rPr>
              <a:t>this problem by defining a universal interface called the </a:t>
            </a:r>
            <a:r>
              <a:rPr lang="en-IN" sz="2400" b="1" dirty="0">
                <a:latin typeface="Times New Roman" panose="02020603050405020304" pitchFamily="18" charset="0"/>
                <a:cs typeface="Times New Roman" panose="02020603050405020304" pitchFamily="18" charset="0"/>
              </a:rPr>
              <a:t>network virtual </a:t>
            </a:r>
            <a:r>
              <a:rPr lang="en-IN" sz="2400" b="1" dirty="0" smtClean="0">
                <a:latin typeface="Times New Roman" panose="02020603050405020304" pitchFamily="18" charset="0"/>
                <a:cs typeface="Times New Roman" panose="02020603050405020304" pitchFamily="18" charset="0"/>
              </a:rPr>
              <a:t>terminal (NVT</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character set.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Via </a:t>
            </a:r>
            <a:r>
              <a:rPr lang="en-IN" sz="2400" dirty="0">
                <a:latin typeface="Times New Roman" panose="02020603050405020304" pitchFamily="18" charset="0"/>
                <a:cs typeface="Times New Roman" panose="02020603050405020304" pitchFamily="18" charset="0"/>
              </a:rPr>
              <a:t>this interface, the client TELNET translates </a:t>
            </a:r>
            <a:r>
              <a:rPr lang="en-IN" sz="2400" dirty="0" smtClean="0">
                <a:latin typeface="Times New Roman" panose="02020603050405020304" pitchFamily="18" charset="0"/>
                <a:cs typeface="Times New Roman" panose="02020603050405020304" pitchFamily="18" charset="0"/>
              </a:rPr>
              <a:t>characters (data </a:t>
            </a:r>
            <a:r>
              <a:rPr lang="en-IN" sz="2400" dirty="0">
                <a:latin typeface="Times New Roman" panose="02020603050405020304" pitchFamily="18" charset="0"/>
                <a:cs typeface="Times New Roman" panose="02020603050405020304" pitchFamily="18" charset="0"/>
              </a:rPr>
              <a:t>or commands) that come from the local terminal into NVT form and delivers </a:t>
            </a:r>
            <a:r>
              <a:rPr lang="en-IN" sz="2400" dirty="0" smtClean="0">
                <a:latin typeface="Times New Roman" panose="02020603050405020304" pitchFamily="18" charset="0"/>
                <a:cs typeface="Times New Roman" panose="02020603050405020304" pitchFamily="18" charset="0"/>
              </a:rPr>
              <a:t>them to </a:t>
            </a:r>
            <a:r>
              <a:rPr lang="en-IN" sz="2400" dirty="0">
                <a:latin typeface="Times New Roman" panose="02020603050405020304" pitchFamily="18" charset="0"/>
                <a:cs typeface="Times New Roman" panose="02020603050405020304" pitchFamily="18" charset="0"/>
              </a:rPr>
              <a:t>the network.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server TELNET, on the other hand, translates data and </a:t>
            </a:r>
            <a:r>
              <a:rPr lang="en-IN" sz="2400" dirty="0" smtClean="0">
                <a:latin typeface="Times New Roman" panose="02020603050405020304" pitchFamily="18" charset="0"/>
                <a:cs typeface="Times New Roman" panose="02020603050405020304" pitchFamily="18" charset="0"/>
              </a:rPr>
              <a:t>commands from </a:t>
            </a:r>
            <a:r>
              <a:rPr lang="en-IN" sz="2400" dirty="0">
                <a:latin typeface="Times New Roman" panose="02020603050405020304" pitchFamily="18" charset="0"/>
                <a:cs typeface="Times New Roman" panose="02020603050405020304" pitchFamily="18" charset="0"/>
              </a:rPr>
              <a:t>NVT form into the form acceptable by the remote computer</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15616" y="3529996"/>
            <a:ext cx="7272808" cy="213125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096059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lstStyle/>
          <a:p>
            <a:r>
              <a:rPr lang="en-IN" sz="2800" b="1" i="1" dirty="0" smtClean="0">
                <a:latin typeface="Times New Roman" panose="02020603050405020304" pitchFamily="18" charset="0"/>
                <a:cs typeface="Times New Roman" panose="02020603050405020304" pitchFamily="18" charset="0"/>
              </a:rPr>
              <a:t>Electronic Mail (EMAIL)</a:t>
            </a:r>
            <a:endParaRPr lang="en-IN" sz="2800"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1052736"/>
            <a:ext cx="8712968" cy="5472608"/>
          </a:xfrm>
        </p:spPr>
        <p:txBody>
          <a:bodyPr>
            <a:normAutofit lnSpcReduction="10000"/>
          </a:bodyPr>
          <a:lstStyle/>
          <a:p>
            <a:pPr marL="0" indent="0" algn="just">
              <a:buNone/>
            </a:pPr>
            <a:r>
              <a:rPr lang="en-US" altLang="en-US" sz="2400" b="1" i="1" dirty="0">
                <a:latin typeface="Times New Roman" pitchFamily="18" charset="0"/>
              </a:rPr>
              <a:t>One of the most popular Internet services is electronic mail (e-mail). </a:t>
            </a:r>
            <a:endParaRPr lang="en-US" altLang="en-US" sz="2400" b="1" i="1" dirty="0" smtClean="0">
              <a:latin typeface="Times New Roman" pitchFamily="18" charset="0"/>
            </a:endParaRPr>
          </a:p>
          <a:p>
            <a:pPr marL="0" indent="0" algn="just">
              <a:buNone/>
            </a:pPr>
            <a:r>
              <a:rPr lang="en-US" altLang="en-US" sz="2400" b="1" i="1" dirty="0" smtClean="0">
                <a:latin typeface="Times New Roman" pitchFamily="18" charset="0"/>
              </a:rPr>
              <a:t>The </a:t>
            </a:r>
            <a:r>
              <a:rPr lang="en-US" altLang="en-US" sz="2400" b="1" i="1" dirty="0">
                <a:latin typeface="Times New Roman" pitchFamily="18" charset="0"/>
              </a:rPr>
              <a:t>designers of the Internet probably never imagined the popularity of this application program. </a:t>
            </a:r>
            <a:endParaRPr lang="en-US" altLang="en-US" sz="2400" b="1" i="1" dirty="0" smtClean="0">
              <a:latin typeface="Times New Roman" pitchFamily="18" charset="0"/>
            </a:endParaRPr>
          </a:p>
          <a:p>
            <a:pPr algn="just"/>
            <a:r>
              <a:rPr lang="en-IN" sz="2400" b="1" dirty="0" smtClean="0">
                <a:latin typeface="Times New Roman" panose="02020603050405020304" pitchFamily="18" charset="0"/>
                <a:cs typeface="Times New Roman" panose="02020603050405020304" pitchFamily="18" charset="0"/>
              </a:rPr>
              <a:t>First we discuss </a:t>
            </a:r>
            <a:r>
              <a:rPr lang="en-IN" sz="2400" b="1" dirty="0">
                <a:latin typeface="Times New Roman" panose="02020603050405020304" pitchFamily="18" charset="0"/>
                <a:cs typeface="Times New Roman" panose="02020603050405020304" pitchFamily="18" charset="0"/>
              </a:rPr>
              <a:t>the general architecture of an e-mail </a:t>
            </a:r>
            <a:r>
              <a:rPr lang="en-IN" sz="2400" b="1" dirty="0" smtClean="0">
                <a:latin typeface="Times New Roman" panose="02020603050405020304" pitchFamily="18" charset="0"/>
                <a:cs typeface="Times New Roman" panose="02020603050405020304" pitchFamily="18" charset="0"/>
              </a:rPr>
              <a:t>system </a:t>
            </a:r>
            <a:r>
              <a:rPr lang="en-IN" sz="2400" dirty="0" smtClean="0">
                <a:latin typeface="Times New Roman" panose="02020603050405020304" pitchFamily="18" charset="0"/>
                <a:cs typeface="Times New Roman" panose="02020603050405020304" pitchFamily="18" charset="0"/>
              </a:rPr>
              <a:t>including</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three main components: </a:t>
            </a:r>
            <a:endParaRPr lang="en-IN" sz="2400" dirty="0" smtClean="0">
              <a:latin typeface="Times New Roman" panose="02020603050405020304" pitchFamily="18" charset="0"/>
              <a:cs typeface="Times New Roman" panose="02020603050405020304" pitchFamily="18" charset="0"/>
            </a:endParaRPr>
          </a:p>
          <a:p>
            <a:pPr lvl="1" algn="just"/>
            <a:r>
              <a:rPr lang="en-IN" sz="2400" dirty="0" smtClean="0">
                <a:latin typeface="Times New Roman" panose="02020603050405020304" pitchFamily="18" charset="0"/>
                <a:cs typeface="Times New Roman" panose="02020603050405020304" pitchFamily="18" charset="0"/>
              </a:rPr>
              <a:t>User agent</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(UA)</a:t>
            </a:r>
          </a:p>
          <a:p>
            <a:pPr lvl="1" algn="just"/>
            <a:r>
              <a:rPr lang="en-IN" sz="2400" dirty="0" smtClean="0">
                <a:latin typeface="Times New Roman" panose="02020603050405020304" pitchFamily="18" charset="0"/>
                <a:cs typeface="Times New Roman" panose="02020603050405020304" pitchFamily="18" charset="0"/>
              </a:rPr>
              <a:t>Message </a:t>
            </a:r>
            <a:r>
              <a:rPr lang="en-IN" sz="2400" dirty="0">
                <a:latin typeface="Times New Roman" panose="02020603050405020304" pitchFamily="18" charset="0"/>
                <a:cs typeface="Times New Roman" panose="02020603050405020304" pitchFamily="18" charset="0"/>
              </a:rPr>
              <a:t>transfer </a:t>
            </a:r>
            <a:r>
              <a:rPr lang="en-IN" sz="2400" dirty="0" smtClean="0">
                <a:latin typeface="Times New Roman" panose="02020603050405020304" pitchFamily="18" charset="0"/>
                <a:cs typeface="Times New Roman" panose="02020603050405020304" pitchFamily="18" charset="0"/>
              </a:rPr>
              <a:t>agent</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(MTA) </a:t>
            </a:r>
          </a:p>
          <a:p>
            <a:pPr lvl="1" algn="just"/>
            <a:r>
              <a:rPr lang="en-IN" sz="2400" dirty="0">
                <a:latin typeface="Times New Roman" panose="02020603050405020304" pitchFamily="18" charset="0"/>
                <a:cs typeface="Times New Roman" panose="02020603050405020304" pitchFamily="18" charset="0"/>
              </a:rPr>
              <a:t>M</a:t>
            </a:r>
            <a:r>
              <a:rPr lang="en-IN" sz="2400" dirty="0" smtClean="0">
                <a:latin typeface="Times New Roman" panose="02020603050405020304" pitchFamily="18" charset="0"/>
                <a:cs typeface="Times New Roman" panose="02020603050405020304" pitchFamily="18" charset="0"/>
              </a:rPr>
              <a:t>essage access agent</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(MAA)</a:t>
            </a:r>
          </a:p>
          <a:p>
            <a:pPr marL="0" indent="0" algn="just">
              <a:buNone/>
            </a:pPr>
            <a:r>
              <a:rPr lang="en-IN" sz="2600" b="1" dirty="0">
                <a:latin typeface="Times New Roman" panose="02020603050405020304" pitchFamily="18" charset="0"/>
                <a:cs typeface="Times New Roman" panose="02020603050405020304" pitchFamily="18" charset="0"/>
              </a:rPr>
              <a:t>Architecture</a:t>
            </a:r>
          </a:p>
          <a:p>
            <a:pPr algn="just"/>
            <a:r>
              <a:rPr lang="en-IN" sz="2600" dirty="0">
                <a:latin typeface="Times New Roman" panose="02020603050405020304" pitchFamily="18" charset="0"/>
                <a:cs typeface="Times New Roman" panose="02020603050405020304" pitchFamily="18" charset="0"/>
              </a:rPr>
              <a:t>To explain the architecture of e-mail, we give four scenarios. </a:t>
            </a:r>
            <a:endParaRPr lang="en-IN" sz="2600"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We </a:t>
            </a:r>
            <a:r>
              <a:rPr lang="en-IN" sz="2600" dirty="0">
                <a:latin typeface="Times New Roman" panose="02020603050405020304" pitchFamily="18" charset="0"/>
                <a:cs typeface="Times New Roman" panose="02020603050405020304" pitchFamily="18" charset="0"/>
              </a:rPr>
              <a:t>begin with the </a:t>
            </a:r>
            <a:r>
              <a:rPr lang="en-IN" sz="2600" dirty="0" smtClean="0">
                <a:latin typeface="Times New Roman" panose="02020603050405020304" pitchFamily="18" charset="0"/>
                <a:cs typeface="Times New Roman" panose="02020603050405020304" pitchFamily="18" charset="0"/>
              </a:rPr>
              <a:t>simplest situation </a:t>
            </a:r>
            <a:r>
              <a:rPr lang="en-IN" sz="2600" dirty="0">
                <a:latin typeface="Times New Roman" panose="02020603050405020304" pitchFamily="18" charset="0"/>
                <a:cs typeface="Times New Roman" panose="02020603050405020304" pitchFamily="18" charset="0"/>
              </a:rPr>
              <a:t>and add complexity as we proceed. The fourth scenario is the most common </a:t>
            </a:r>
            <a:r>
              <a:rPr lang="en-IN" sz="2600" dirty="0" smtClean="0">
                <a:latin typeface="Times New Roman" panose="02020603050405020304" pitchFamily="18" charset="0"/>
                <a:cs typeface="Times New Roman" panose="02020603050405020304" pitchFamily="18" charset="0"/>
              </a:rPr>
              <a:t>in the </a:t>
            </a:r>
            <a:r>
              <a:rPr lang="en-IN" sz="2600" dirty="0">
                <a:latin typeface="Times New Roman" panose="02020603050405020304" pitchFamily="18" charset="0"/>
                <a:cs typeface="Times New Roman" panose="02020603050405020304" pitchFamily="18" charset="0"/>
              </a:rPr>
              <a:t>exchange of email.</a:t>
            </a:r>
          </a:p>
        </p:txBody>
      </p:sp>
    </p:spTree>
    <p:extLst>
      <p:ext uri="{BB962C8B-B14F-4D97-AF65-F5344CB8AC3E}">
        <p14:creationId xmlns:p14="http://schemas.microsoft.com/office/powerpoint/2010/main" xmlns="" val="3793911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sz="2800" b="1" i="1" dirty="0" smtClean="0">
                <a:latin typeface="Times New Roman" panose="02020603050405020304" pitchFamily="18" charset="0"/>
                <a:cs typeface="Times New Roman" panose="02020603050405020304" pitchFamily="18" charset="0"/>
              </a:rPr>
              <a:t>Electronic Mail (EMAIL) Architecture</a:t>
            </a:r>
            <a:br>
              <a:rPr lang="en-IN" sz="2800" b="1" i="1" dirty="0" smtClean="0">
                <a:latin typeface="Times New Roman" panose="02020603050405020304" pitchFamily="18" charset="0"/>
                <a:cs typeface="Times New Roman" panose="02020603050405020304" pitchFamily="18" charset="0"/>
              </a:rPr>
            </a:br>
            <a:r>
              <a:rPr lang="en-IN" sz="2800" b="1" i="1" dirty="0" smtClean="0">
                <a:latin typeface="Times New Roman" panose="02020603050405020304" pitchFamily="18" charset="0"/>
                <a:cs typeface="Times New Roman" panose="02020603050405020304" pitchFamily="18" charset="0"/>
              </a:rPr>
              <a:t>First Scenario</a:t>
            </a:r>
            <a:endParaRPr lang="en-IN" sz="2800"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1052736"/>
            <a:ext cx="8712968" cy="5472608"/>
          </a:xfrm>
        </p:spPr>
        <p:txBody>
          <a:bodyPr>
            <a:normAutofit/>
          </a:bodyPr>
          <a:lstStyle/>
          <a:p>
            <a:pPr marL="0" indent="0" algn="just">
              <a:buNone/>
            </a:pPr>
            <a:endParaRPr lang="en-IN" sz="2600" dirty="0">
              <a:latin typeface="Times New Roman" panose="02020603050405020304" pitchFamily="18" charset="0"/>
              <a:cs typeface="Times New Roman" panose="02020603050405020304" pitchFamily="18" charset="0"/>
            </a:endParaRP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71601" y="1052736"/>
            <a:ext cx="7416824" cy="38164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11"/>
          <p:cNvSpPr>
            <a:spLocks noChangeArrowheads="1"/>
          </p:cNvSpPr>
          <p:nvPr/>
        </p:nvSpPr>
        <p:spPr bwMode="auto">
          <a:xfrm>
            <a:off x="495300" y="5013176"/>
            <a:ext cx="8077200" cy="1200329"/>
          </a:xfrm>
          <a:prstGeom prst="rect">
            <a:avLst/>
          </a:prstGeom>
          <a:solidFill>
            <a:srgbClr val="99FF33"/>
          </a:solidFill>
          <a:ln>
            <a:noFill/>
          </a:ln>
          <a:effectLst/>
          <a:extLst>
            <a:ext uri="{91240B29-F687-4F45-9708-019B960494DF}">
              <a14:hiddenLine xmlns:a14="http://schemas.microsoft.com/office/drawing/2010/main" xmlns="" w="76200" algn="ctr">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altLang="en-US" sz="2400" b="1" i="1" dirty="0">
                <a:latin typeface="Times New Roman" panose="02020603050405020304" pitchFamily="18" charset="0"/>
                <a:cs typeface="Times New Roman" panose="02020603050405020304" pitchFamily="18" charset="0"/>
              </a:rPr>
              <a:t>When the sender and the receiver of an e-mail are on the same system,</a:t>
            </a:r>
          </a:p>
          <a:p>
            <a:pPr algn="ctr"/>
            <a:r>
              <a:rPr lang="en-US" altLang="en-US" sz="2400" b="1" i="1" dirty="0">
                <a:latin typeface="Times New Roman" panose="02020603050405020304" pitchFamily="18" charset="0"/>
                <a:cs typeface="Times New Roman" panose="02020603050405020304" pitchFamily="18" charset="0"/>
              </a:rPr>
              <a:t>we need only two user agents.</a:t>
            </a:r>
          </a:p>
        </p:txBody>
      </p:sp>
    </p:spTree>
    <p:extLst>
      <p:ext uri="{BB962C8B-B14F-4D97-AF65-F5344CB8AC3E}">
        <p14:creationId xmlns:p14="http://schemas.microsoft.com/office/powerpoint/2010/main" xmlns="" val="3693171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sz="2800" b="1" i="1" dirty="0" smtClean="0">
                <a:latin typeface="Times New Roman" panose="02020603050405020304" pitchFamily="18" charset="0"/>
                <a:cs typeface="Times New Roman" panose="02020603050405020304" pitchFamily="18" charset="0"/>
              </a:rPr>
              <a:t>Electronic Mail (EMAIL) Architecture</a:t>
            </a:r>
            <a:br>
              <a:rPr lang="en-IN" sz="2800" b="1" i="1" dirty="0" smtClean="0">
                <a:latin typeface="Times New Roman" panose="02020603050405020304" pitchFamily="18" charset="0"/>
                <a:cs typeface="Times New Roman" panose="02020603050405020304" pitchFamily="18" charset="0"/>
              </a:rPr>
            </a:br>
            <a:r>
              <a:rPr lang="en-IN" sz="2800" b="1" i="1" dirty="0" smtClean="0">
                <a:latin typeface="Times New Roman" panose="02020603050405020304" pitchFamily="18" charset="0"/>
                <a:cs typeface="Times New Roman" panose="02020603050405020304" pitchFamily="18" charset="0"/>
              </a:rPr>
              <a:t>Second Scenario</a:t>
            </a:r>
            <a:endParaRPr lang="en-IN" sz="2800"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1052736"/>
            <a:ext cx="8712968" cy="5472608"/>
          </a:xfrm>
        </p:spPr>
        <p:txBody>
          <a:bodyPr>
            <a:normAutofit/>
          </a:bodyPr>
          <a:lstStyle/>
          <a:p>
            <a:pPr marL="0" indent="0" algn="just">
              <a:buNone/>
            </a:pPr>
            <a:endParaRPr lang="en-IN" sz="2600" dirty="0">
              <a:latin typeface="Times New Roman" panose="02020603050405020304" pitchFamily="18" charset="0"/>
              <a:cs typeface="Times New Roman" panose="02020603050405020304" pitchFamily="18" charset="0"/>
            </a:endParaRPr>
          </a:p>
        </p:txBody>
      </p:sp>
      <p:sp>
        <p:nvSpPr>
          <p:cNvPr id="5" name="Rectangle 11"/>
          <p:cNvSpPr>
            <a:spLocks noChangeArrowheads="1"/>
          </p:cNvSpPr>
          <p:nvPr/>
        </p:nvSpPr>
        <p:spPr bwMode="auto">
          <a:xfrm>
            <a:off x="495300" y="4581128"/>
            <a:ext cx="8077200" cy="1569660"/>
          </a:xfrm>
          <a:prstGeom prst="rect">
            <a:avLst/>
          </a:prstGeom>
          <a:solidFill>
            <a:srgbClr val="99FF33"/>
          </a:solidFill>
          <a:ln>
            <a:noFill/>
          </a:ln>
          <a:effectLst/>
          <a:extLst>
            <a:ext uri="{91240B29-F687-4F45-9708-019B960494DF}">
              <a14:hiddenLine xmlns:a14="http://schemas.microsoft.com/office/drawing/2010/main" xmlns="" w="76200" algn="ctr">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altLang="en-US" sz="2400" b="1" i="1" dirty="0">
                <a:latin typeface="Times New Roman" panose="02020603050405020304" pitchFamily="18" charset="0"/>
                <a:cs typeface="Times New Roman" panose="02020603050405020304" pitchFamily="18" charset="0"/>
              </a:rPr>
              <a:t>When the sender and the receiver of an e-mail are on different systems, </a:t>
            </a:r>
            <a:r>
              <a:rPr lang="en-US" altLang="en-US" sz="2400" b="1" i="1" dirty="0" smtClean="0">
                <a:latin typeface="Times New Roman" panose="02020603050405020304" pitchFamily="18" charset="0"/>
                <a:cs typeface="Times New Roman" panose="02020603050405020304" pitchFamily="18" charset="0"/>
              </a:rPr>
              <a:t>we need two UAs and a pair of </a:t>
            </a:r>
            <a:br>
              <a:rPr lang="en-US" altLang="en-US" sz="2400" b="1" i="1" dirty="0" smtClean="0">
                <a:latin typeface="Times New Roman" panose="02020603050405020304" pitchFamily="18" charset="0"/>
                <a:cs typeface="Times New Roman" panose="02020603050405020304" pitchFamily="18" charset="0"/>
              </a:rPr>
            </a:br>
            <a:r>
              <a:rPr lang="en-US" altLang="en-US" sz="2400" b="1" i="1" dirty="0" smtClean="0">
                <a:latin typeface="Times New Roman" panose="02020603050405020304" pitchFamily="18" charset="0"/>
                <a:cs typeface="Times New Roman" panose="02020603050405020304" pitchFamily="18" charset="0"/>
              </a:rPr>
              <a:t>MTAs (client and server).</a:t>
            </a:r>
          </a:p>
          <a:p>
            <a:pPr algn="ctr"/>
            <a:endParaRPr lang="en-US" altLang="en-US" sz="2400" b="1" i="1" dirty="0">
              <a:latin typeface="Times New Roman" panose="02020603050405020304" pitchFamily="18" charset="0"/>
              <a:cs typeface="Times New Roman" panose="02020603050405020304" pitchFamily="18" charset="0"/>
            </a:endParaRPr>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1520" y="980728"/>
            <a:ext cx="8601075" cy="35283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778298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22"/>
            <a:ext cx="8229600" cy="778098"/>
          </a:xfrm>
        </p:spPr>
        <p:txBody>
          <a:bodyPr>
            <a:normAutofit fontScale="90000"/>
          </a:bodyPr>
          <a:lstStyle/>
          <a:p>
            <a:r>
              <a:rPr lang="en-IN" sz="2400" b="1" i="1" dirty="0">
                <a:latin typeface="Times New Roman" panose="02020603050405020304" pitchFamily="18" charset="0"/>
                <a:cs typeface="Times New Roman" panose="02020603050405020304" pitchFamily="18" charset="0"/>
              </a:rPr>
              <a:t>Electronic Mail (EMAIL) Architecture</a:t>
            </a:r>
            <a:br>
              <a:rPr lang="en-IN" sz="2400" b="1" i="1" dirty="0">
                <a:latin typeface="Times New Roman" panose="02020603050405020304" pitchFamily="18" charset="0"/>
                <a:cs typeface="Times New Roman" panose="02020603050405020304" pitchFamily="18" charset="0"/>
              </a:rPr>
            </a:br>
            <a:r>
              <a:rPr lang="en-IN" sz="2400" b="1" i="1" dirty="0" smtClean="0">
                <a:latin typeface="Times New Roman" panose="02020603050405020304" pitchFamily="18" charset="0"/>
                <a:cs typeface="Times New Roman" panose="02020603050405020304" pitchFamily="18" charset="0"/>
              </a:rPr>
              <a:t>Third </a:t>
            </a:r>
            <a:r>
              <a:rPr lang="en-IN" sz="2400" b="1" i="1" dirty="0">
                <a:latin typeface="Times New Roman" panose="02020603050405020304" pitchFamily="18" charset="0"/>
                <a:cs typeface="Times New Roman" panose="02020603050405020304" pitchFamily="18" charset="0"/>
              </a:rPr>
              <a:t>Scenario</a:t>
            </a:r>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pic>
        <p:nvPicPr>
          <p:cNvPr id="4"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12" y="980728"/>
            <a:ext cx="5976664" cy="55446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6372200" y="1340768"/>
            <a:ext cx="2016224" cy="4893647"/>
          </a:xfrm>
          <a:prstGeom prst="rect">
            <a:avLst/>
          </a:prstGeom>
        </p:spPr>
        <p:txBody>
          <a:bodyPr wrap="square">
            <a:spAutoFit/>
          </a:bodyPr>
          <a:lstStyle/>
          <a:p>
            <a:pPr algn="ctr"/>
            <a:r>
              <a:rPr lang="en-US" altLang="en-US" sz="2400" b="1" i="1" dirty="0">
                <a:latin typeface="Times New Roman" panose="02020603050405020304" pitchFamily="18" charset="0"/>
                <a:cs typeface="Times New Roman" panose="02020603050405020304" pitchFamily="18" charset="0"/>
              </a:rPr>
              <a:t>When the sender is connected to the mail server via a LAN or a WAN,</a:t>
            </a:r>
          </a:p>
          <a:p>
            <a:pPr algn="ctr"/>
            <a:r>
              <a:rPr lang="en-US" altLang="en-US" sz="2400" b="1" i="1" dirty="0">
                <a:latin typeface="Times New Roman" panose="02020603050405020304" pitchFamily="18" charset="0"/>
                <a:cs typeface="Times New Roman" panose="02020603050405020304" pitchFamily="18" charset="0"/>
              </a:rPr>
              <a:t>we need two UAs and two pairs</a:t>
            </a:r>
          </a:p>
          <a:p>
            <a:pPr algn="ctr"/>
            <a:r>
              <a:rPr lang="en-US" altLang="en-US" sz="2400" b="1" i="1" dirty="0">
                <a:latin typeface="Times New Roman" panose="02020603050405020304" pitchFamily="18" charset="0"/>
                <a:cs typeface="Times New Roman" panose="02020603050405020304" pitchFamily="18" charset="0"/>
              </a:rPr>
              <a:t>of MTAs (client and server).</a:t>
            </a:r>
          </a:p>
        </p:txBody>
      </p:sp>
    </p:spTree>
    <p:extLst>
      <p:ext uri="{BB962C8B-B14F-4D97-AF65-F5344CB8AC3E}">
        <p14:creationId xmlns:p14="http://schemas.microsoft.com/office/powerpoint/2010/main" xmlns="" val="3966781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sz="2800" b="1" i="1" dirty="0" smtClean="0">
                <a:latin typeface="Times New Roman" panose="02020603050405020304" pitchFamily="18" charset="0"/>
                <a:cs typeface="Times New Roman" panose="02020603050405020304" pitchFamily="18" charset="0"/>
              </a:rPr>
              <a:t>Electronic Mail (EMAIL) Architecture</a:t>
            </a:r>
            <a:br>
              <a:rPr lang="en-IN" sz="2800" b="1" i="1" dirty="0" smtClean="0">
                <a:latin typeface="Times New Roman" panose="02020603050405020304" pitchFamily="18" charset="0"/>
                <a:cs typeface="Times New Roman" panose="02020603050405020304" pitchFamily="18" charset="0"/>
              </a:rPr>
            </a:br>
            <a:r>
              <a:rPr lang="en-IN" sz="2800" b="1" i="1" dirty="0" smtClean="0">
                <a:latin typeface="Times New Roman" panose="02020603050405020304" pitchFamily="18" charset="0"/>
                <a:cs typeface="Times New Roman" panose="02020603050405020304" pitchFamily="18" charset="0"/>
              </a:rPr>
              <a:t>Fourth Scenario</a:t>
            </a:r>
            <a:endParaRPr lang="en-IN" sz="2800"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1052736"/>
            <a:ext cx="8712968" cy="5472608"/>
          </a:xfrm>
        </p:spPr>
        <p:txBody>
          <a:bodyPr>
            <a:normAutofit/>
          </a:bodyPr>
          <a:lstStyle/>
          <a:p>
            <a:pPr marL="0" indent="0" algn="just">
              <a:buNone/>
            </a:pPr>
            <a:endParaRPr lang="en-IN" sz="2600" dirty="0">
              <a:latin typeface="Times New Roman" panose="02020603050405020304" pitchFamily="18" charset="0"/>
              <a:cs typeface="Times New Roman" panose="02020603050405020304" pitchFamily="18" charset="0"/>
            </a:endParaRP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99592" y="1052736"/>
            <a:ext cx="7272808" cy="50861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19923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88678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88678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88678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88679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88679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88679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itchFamily="34" charset="0"/>
            </a:endParaRPr>
          </a:p>
        </p:txBody>
      </p:sp>
      <p:sp>
        <p:nvSpPr>
          <p:cNvPr id="886793" name="Line 9"/>
          <p:cNvSpPr>
            <a:spLocks noChangeShapeType="1"/>
          </p:cNvSpPr>
          <p:nvPr/>
        </p:nvSpPr>
        <p:spPr bwMode="auto">
          <a:xfrm>
            <a:off x="457200" y="1981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886794" name="Line 10"/>
          <p:cNvSpPr>
            <a:spLocks noChangeShapeType="1"/>
          </p:cNvSpPr>
          <p:nvPr/>
        </p:nvSpPr>
        <p:spPr bwMode="auto">
          <a:xfrm>
            <a:off x="458788" y="5638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886795" name="Rectangle 11"/>
          <p:cNvSpPr>
            <a:spLocks noChangeArrowheads="1"/>
          </p:cNvSpPr>
          <p:nvPr/>
        </p:nvSpPr>
        <p:spPr bwMode="auto">
          <a:xfrm>
            <a:off x="495300" y="2073275"/>
            <a:ext cx="8077200" cy="2677656"/>
          </a:xfrm>
          <a:prstGeom prst="rect">
            <a:avLst/>
          </a:prstGeom>
          <a:solidFill>
            <a:srgbClr val="99FF33"/>
          </a:solidFill>
          <a:ln>
            <a:noFill/>
          </a:ln>
          <a:effectLst/>
          <a:extLst>
            <a:ext uri="{91240B29-F687-4F45-9708-019B960494DF}">
              <a14:hiddenLine xmlns:a14="http://schemas.microsoft.com/office/drawing/2010/main" xmlns="" w="76200" algn="ctr">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altLang="en-US" sz="2800" b="1" i="1" dirty="0">
                <a:latin typeface="Times New Roman" panose="02020603050405020304" pitchFamily="18" charset="0"/>
                <a:cs typeface="Times New Roman" panose="02020603050405020304" pitchFamily="18" charset="0"/>
              </a:rPr>
              <a:t>When both sender and receiver are connected to the mail server via </a:t>
            </a:r>
          </a:p>
          <a:p>
            <a:pPr algn="ctr"/>
            <a:r>
              <a:rPr lang="en-US" altLang="en-US" sz="2800" b="1" i="1" dirty="0">
                <a:latin typeface="Times New Roman" panose="02020603050405020304" pitchFamily="18" charset="0"/>
                <a:cs typeface="Times New Roman" panose="02020603050405020304" pitchFamily="18" charset="0"/>
              </a:rPr>
              <a:t>a LAN or a WAN, we need two </a:t>
            </a:r>
          </a:p>
          <a:p>
            <a:pPr algn="ctr"/>
            <a:r>
              <a:rPr lang="en-US" altLang="en-US" sz="2800" b="1" i="1" dirty="0">
                <a:latin typeface="Times New Roman" panose="02020603050405020304" pitchFamily="18" charset="0"/>
                <a:cs typeface="Times New Roman" panose="02020603050405020304" pitchFamily="18" charset="0"/>
              </a:rPr>
              <a:t>UAs, two pairs of MTAs </a:t>
            </a:r>
          </a:p>
          <a:p>
            <a:pPr algn="ctr"/>
            <a:r>
              <a:rPr lang="en-US" altLang="en-US" sz="2800" b="1" i="1" dirty="0">
                <a:latin typeface="Times New Roman" panose="02020603050405020304" pitchFamily="18" charset="0"/>
                <a:cs typeface="Times New Roman" panose="02020603050405020304" pitchFamily="18" charset="0"/>
              </a:rPr>
              <a:t>and a pair of MAAs.</a:t>
            </a:r>
          </a:p>
          <a:p>
            <a:pPr algn="ctr"/>
            <a:r>
              <a:rPr lang="en-US" altLang="en-US" sz="2800" b="1" i="1" dirty="0">
                <a:solidFill>
                  <a:schemeClr val="hlink"/>
                </a:solidFill>
                <a:latin typeface="Times New Roman" panose="02020603050405020304" pitchFamily="18" charset="0"/>
                <a:cs typeface="Times New Roman" panose="02020603050405020304" pitchFamily="18" charset="0"/>
              </a:rPr>
              <a:t>This is the most common situation today.</a:t>
            </a:r>
          </a:p>
        </p:txBody>
      </p:sp>
    </p:spTree>
    <p:extLst>
      <p:ext uri="{BB962C8B-B14F-4D97-AF65-F5344CB8AC3E}">
        <p14:creationId xmlns:p14="http://schemas.microsoft.com/office/powerpoint/2010/main" xmlns="" val="2621026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640960" cy="6336704"/>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NAME </a:t>
            </a:r>
            <a:r>
              <a:rPr lang="en-IN" sz="2400" b="1" dirty="0" smtClean="0">
                <a:latin typeface="Times New Roman" panose="02020603050405020304" pitchFamily="18" charset="0"/>
                <a:cs typeface="Times New Roman" panose="02020603050405020304" pitchFamily="18" charset="0"/>
              </a:rPr>
              <a:t>SPACE</a:t>
            </a:r>
          </a:p>
          <a:p>
            <a:pPr algn="just"/>
            <a:r>
              <a:rPr lang="en-IN" sz="2400" dirty="0">
                <a:latin typeface="Times New Roman" panose="02020603050405020304" pitchFamily="18" charset="0"/>
                <a:cs typeface="Times New Roman" panose="02020603050405020304" pitchFamily="18" charset="0"/>
              </a:rPr>
              <a:t>A </a:t>
            </a:r>
            <a:r>
              <a:rPr lang="en-IN" sz="2400" b="1" dirty="0" smtClean="0">
                <a:latin typeface="Times New Roman" panose="02020603050405020304" pitchFamily="18" charset="0"/>
                <a:cs typeface="Times New Roman" panose="02020603050405020304" pitchFamily="18" charset="0"/>
              </a:rPr>
              <a:t>name space </a:t>
            </a:r>
            <a:r>
              <a:rPr lang="en-IN" sz="2400" dirty="0">
                <a:latin typeface="Times New Roman" panose="02020603050405020304" pitchFamily="18" charset="0"/>
                <a:cs typeface="Times New Roman" panose="02020603050405020304" pitchFamily="18" charset="0"/>
              </a:rPr>
              <a:t>that maps each address to a unique name can be organized in two ways: </a:t>
            </a:r>
            <a:r>
              <a:rPr lang="en-IN" sz="2400" b="1" dirty="0">
                <a:latin typeface="Times New Roman" panose="02020603050405020304" pitchFamily="18" charset="0"/>
                <a:cs typeface="Times New Roman" panose="02020603050405020304" pitchFamily="18" charset="0"/>
              </a:rPr>
              <a:t>flat </a:t>
            </a:r>
            <a:r>
              <a:rPr lang="en-IN" sz="2400" b="1" dirty="0" smtClean="0">
                <a:latin typeface="Times New Roman" panose="02020603050405020304" pitchFamily="18" charset="0"/>
                <a:cs typeface="Times New Roman" panose="02020603050405020304" pitchFamily="18" charset="0"/>
              </a:rPr>
              <a:t>or hierarchical</a:t>
            </a:r>
            <a:r>
              <a:rPr lang="en-IN" sz="2400" dirty="0" smtClean="0">
                <a:latin typeface="Times New Roman" panose="02020603050405020304" pitchFamily="18" charset="0"/>
                <a:cs typeface="Times New Roman" panose="02020603050405020304" pitchFamily="18" charset="0"/>
              </a:rPr>
              <a:t>.</a:t>
            </a:r>
          </a:p>
          <a:p>
            <a:pPr marL="0" indent="0" algn="just">
              <a:buNone/>
            </a:pPr>
            <a:r>
              <a:rPr lang="en-IN" sz="2400" b="1" dirty="0" smtClean="0">
                <a:latin typeface="Times New Roman" panose="02020603050405020304" pitchFamily="18" charset="0"/>
                <a:cs typeface="Times New Roman" panose="02020603050405020304" pitchFamily="18" charset="0"/>
              </a:rPr>
              <a:t>Flat Name Space</a:t>
            </a:r>
            <a:r>
              <a:rPr lang="en-IN" sz="2400" dirty="0" smtClean="0">
                <a:latin typeface="Times New Roman" panose="02020603050405020304" pitchFamily="18" charset="0"/>
                <a:cs typeface="Times New Roman" panose="02020603050405020304" pitchFamily="18" charset="0"/>
              </a:rPr>
              <a:t> – </a:t>
            </a:r>
            <a:r>
              <a:rPr lang="en-IN" sz="2400" dirty="0">
                <a:latin typeface="Times New Roman" panose="02020603050405020304" pitchFamily="18" charset="0"/>
                <a:cs typeface="Times New Roman" panose="02020603050405020304" pitchFamily="18" charset="0"/>
              </a:rPr>
              <a:t>In a </a:t>
            </a:r>
            <a:r>
              <a:rPr lang="en-IN" sz="2400" b="1" dirty="0">
                <a:latin typeface="Times New Roman" panose="02020603050405020304" pitchFamily="18" charset="0"/>
                <a:cs typeface="Times New Roman" panose="02020603050405020304" pitchFamily="18" charset="0"/>
              </a:rPr>
              <a:t>flat name space, </a:t>
            </a:r>
            <a:r>
              <a:rPr lang="en-IN" sz="2400" dirty="0">
                <a:latin typeface="Times New Roman" panose="02020603050405020304" pitchFamily="18" charset="0"/>
                <a:cs typeface="Times New Roman" panose="02020603050405020304" pitchFamily="18" charset="0"/>
              </a:rPr>
              <a:t>a name is assigned to an address. A name in this space is </a:t>
            </a:r>
            <a:r>
              <a:rPr lang="en-IN" sz="2400" dirty="0" smtClean="0">
                <a:latin typeface="Times New Roman" panose="02020603050405020304" pitchFamily="18" charset="0"/>
                <a:cs typeface="Times New Roman" panose="02020603050405020304" pitchFamily="18" charset="0"/>
              </a:rPr>
              <a:t>a sequence </a:t>
            </a:r>
            <a:r>
              <a:rPr lang="en-IN" sz="2400" dirty="0">
                <a:latin typeface="Times New Roman" panose="02020603050405020304" pitchFamily="18" charset="0"/>
                <a:cs typeface="Times New Roman" panose="02020603050405020304" pitchFamily="18" charset="0"/>
              </a:rPr>
              <a:t>of characters without </a:t>
            </a:r>
            <a:r>
              <a:rPr lang="en-IN" sz="2400" dirty="0" smtClean="0">
                <a:latin typeface="Times New Roman" panose="02020603050405020304" pitchFamily="18" charset="0"/>
                <a:cs typeface="Times New Roman" panose="02020603050405020304" pitchFamily="18" charset="0"/>
              </a:rPr>
              <a:t>structure</a:t>
            </a:r>
          </a:p>
          <a:p>
            <a:pPr marL="0" indent="0" algn="just">
              <a:buNone/>
            </a:pPr>
            <a:r>
              <a:rPr lang="en-IN" sz="2400" b="1" dirty="0" smtClean="0">
                <a:latin typeface="Times New Roman" panose="02020603050405020304" pitchFamily="18" charset="0"/>
                <a:cs typeface="Times New Roman" panose="02020603050405020304" pitchFamily="18" charset="0"/>
              </a:rPr>
              <a:t>Hierarchical Name Space -</a:t>
            </a:r>
            <a:r>
              <a:rPr lang="en-IN" sz="2400" dirty="0">
                <a:latin typeface="Times New Roman" panose="02020603050405020304" pitchFamily="18" charset="0"/>
                <a:cs typeface="Times New Roman" panose="02020603050405020304" pitchFamily="18" charset="0"/>
              </a:rPr>
              <a:t>In a </a:t>
            </a:r>
            <a:r>
              <a:rPr lang="en-IN" sz="2400" b="1" dirty="0">
                <a:latin typeface="Times New Roman" panose="02020603050405020304" pitchFamily="18" charset="0"/>
                <a:cs typeface="Times New Roman" panose="02020603050405020304" pitchFamily="18" charset="0"/>
              </a:rPr>
              <a:t>hierarchical name space, </a:t>
            </a:r>
            <a:r>
              <a:rPr lang="en-IN" sz="2400" dirty="0">
                <a:latin typeface="Times New Roman" panose="02020603050405020304" pitchFamily="18" charset="0"/>
                <a:cs typeface="Times New Roman" panose="02020603050405020304" pitchFamily="18" charset="0"/>
              </a:rPr>
              <a:t>each name is made of several parts. The first part </a:t>
            </a:r>
            <a:r>
              <a:rPr lang="en-IN" sz="2400" dirty="0" smtClean="0">
                <a:latin typeface="Times New Roman" panose="02020603050405020304" pitchFamily="18" charset="0"/>
                <a:cs typeface="Times New Roman" panose="02020603050405020304" pitchFamily="18" charset="0"/>
              </a:rPr>
              <a:t>can define </a:t>
            </a:r>
            <a:r>
              <a:rPr lang="en-IN" sz="2400" dirty="0">
                <a:latin typeface="Times New Roman" panose="02020603050405020304" pitchFamily="18" charset="0"/>
                <a:cs typeface="Times New Roman" panose="02020603050405020304" pitchFamily="18" charset="0"/>
              </a:rPr>
              <a:t>the nature of the organization, the second part can define the name of an </a:t>
            </a:r>
            <a:r>
              <a:rPr lang="en-IN" sz="2400" dirty="0" smtClean="0">
                <a:latin typeface="Times New Roman" panose="02020603050405020304" pitchFamily="18" charset="0"/>
                <a:cs typeface="Times New Roman" panose="02020603050405020304" pitchFamily="18" charset="0"/>
              </a:rPr>
              <a:t>organization, the </a:t>
            </a:r>
            <a:r>
              <a:rPr lang="en-IN" sz="2400" dirty="0">
                <a:latin typeface="Times New Roman" panose="02020603050405020304" pitchFamily="18" charset="0"/>
                <a:cs typeface="Times New Roman" panose="02020603050405020304" pitchFamily="18" charset="0"/>
              </a:rPr>
              <a:t>third part can define departments in the organization, and so on</a:t>
            </a:r>
            <a:endParaRPr lang="en-IN" sz="2400" b="1" dirty="0" smtClean="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445808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86835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868356" name="Text Box 4"/>
          <p:cNvSpPr txBox="1">
            <a:spLocks noChangeArrowheads="1"/>
          </p:cNvSpPr>
          <p:nvPr/>
        </p:nvSpPr>
        <p:spPr bwMode="auto">
          <a:xfrm>
            <a:off x="304800" y="762000"/>
            <a:ext cx="5553123"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2400" dirty="0" smtClean="0">
                <a:solidFill>
                  <a:schemeClr val="folHlink"/>
                </a:solidFill>
                <a:latin typeface="Times New Roman" pitchFamily="18" charset="0"/>
              </a:rPr>
              <a:t> </a:t>
            </a:r>
            <a:r>
              <a:rPr lang="en-US" altLang="en-US" sz="2800" b="1" i="1" dirty="0">
                <a:latin typeface="Times New Roman" pitchFamily="18" charset="0"/>
              </a:rPr>
              <a:t>Push versus pull in electronic email</a:t>
            </a:r>
          </a:p>
        </p:txBody>
      </p:sp>
      <p:sp>
        <p:nvSpPr>
          <p:cNvPr id="86835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pic>
        <p:nvPicPr>
          <p:cNvPr id="868358"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419225" y="1916113"/>
            <a:ext cx="5895975" cy="3646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316771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26.</a:t>
            </a:r>
            <a:fld id="{59C89887-5D78-4073-82AD-87B56CE5D22B}" type="slidenum">
              <a:rPr lang="en-US" altLang="en-US"/>
              <a:pPr/>
              <a:t>41</a:t>
            </a:fld>
            <a:endParaRPr lang="en-US" altLang="en-US"/>
          </a:p>
        </p:txBody>
      </p:sp>
      <p:sp>
        <p:nvSpPr>
          <p:cNvPr id="869378"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869379"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869380" name="Text Box 4"/>
          <p:cNvSpPr txBox="1">
            <a:spLocks noChangeArrowheads="1"/>
          </p:cNvSpPr>
          <p:nvPr/>
        </p:nvSpPr>
        <p:spPr bwMode="auto">
          <a:xfrm>
            <a:off x="304800" y="762000"/>
            <a:ext cx="296267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2400" b="1" i="1" dirty="0" smtClean="0">
                <a:latin typeface="Times New Roman" pitchFamily="18" charset="0"/>
              </a:rPr>
              <a:t>Services </a:t>
            </a:r>
            <a:r>
              <a:rPr lang="en-US" altLang="en-US" sz="2400" b="1" i="1" dirty="0">
                <a:latin typeface="Times New Roman" pitchFamily="18" charset="0"/>
              </a:rPr>
              <a:t>of user agent</a:t>
            </a:r>
          </a:p>
        </p:txBody>
      </p:sp>
      <p:sp>
        <p:nvSpPr>
          <p:cNvPr id="86938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pic>
        <p:nvPicPr>
          <p:cNvPr id="869382"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51520" y="2780928"/>
            <a:ext cx="8666163" cy="2043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539552" y="1531820"/>
            <a:ext cx="8280920" cy="830997"/>
          </a:xfrm>
          <a:prstGeom prst="rect">
            <a:avLst/>
          </a:prstGeom>
        </p:spPr>
        <p:txBody>
          <a:bodyPr wrap="square">
            <a:spAutoFit/>
          </a:bodyPr>
          <a:lstStyle/>
          <a:p>
            <a:pPr algn="just"/>
            <a:r>
              <a:rPr lang="en-IN" sz="2400" b="1" i="1" dirty="0">
                <a:latin typeface="Times New Roman" panose="02020603050405020304" pitchFamily="18" charset="0"/>
                <a:cs typeface="Times New Roman" panose="02020603050405020304" pitchFamily="18" charset="0"/>
              </a:rPr>
              <a:t>It </a:t>
            </a:r>
            <a:r>
              <a:rPr lang="en-IN" sz="2400" b="1" i="1" dirty="0" smtClean="0">
                <a:latin typeface="Times New Roman" panose="02020603050405020304" pitchFamily="18" charset="0"/>
                <a:cs typeface="Times New Roman" panose="02020603050405020304" pitchFamily="18" charset="0"/>
              </a:rPr>
              <a:t>provides service </a:t>
            </a:r>
            <a:r>
              <a:rPr lang="en-IN" sz="2400" b="1" i="1" dirty="0">
                <a:latin typeface="Times New Roman" panose="02020603050405020304" pitchFamily="18" charset="0"/>
                <a:cs typeface="Times New Roman" panose="02020603050405020304" pitchFamily="18" charset="0"/>
              </a:rPr>
              <a:t>to the user to make the process of sending and receiving a message easier.</a:t>
            </a:r>
          </a:p>
        </p:txBody>
      </p:sp>
    </p:spTree>
    <p:extLst>
      <p:ext uri="{BB962C8B-B14F-4D97-AF65-F5344CB8AC3E}">
        <p14:creationId xmlns:p14="http://schemas.microsoft.com/office/powerpoint/2010/main" xmlns="" val="34554049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lstStyle/>
          <a:p>
            <a:r>
              <a:rPr lang="en-IN" sz="2800" b="1" i="1" dirty="0" smtClean="0">
                <a:latin typeface="Times New Roman" panose="02020603050405020304" pitchFamily="18" charset="0"/>
                <a:cs typeface="Times New Roman" panose="02020603050405020304" pitchFamily="18" charset="0"/>
              </a:rPr>
              <a:t>Electronic Mail (EMAIL) Addresses</a:t>
            </a:r>
            <a:endParaRPr lang="en-IN" sz="2800"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1052736"/>
            <a:ext cx="8712968" cy="5472608"/>
          </a:xfrm>
        </p:spPr>
        <p:txBody>
          <a:bodyPr>
            <a:normAutofit/>
          </a:bodyPr>
          <a:lstStyle/>
          <a:p>
            <a:pPr algn="just"/>
            <a:r>
              <a:rPr lang="en-IN" sz="2400" dirty="0">
                <a:latin typeface="Times New Roman" panose="02020603050405020304" pitchFamily="18" charset="0"/>
                <a:cs typeface="Times New Roman" panose="02020603050405020304" pitchFamily="18" charset="0"/>
              </a:rPr>
              <a:t>To deliver mail, a mail handling system must use an addressing system with </a:t>
            </a:r>
            <a:r>
              <a:rPr lang="en-IN" sz="2400" dirty="0" smtClean="0">
                <a:latin typeface="Times New Roman" panose="02020603050405020304" pitchFamily="18" charset="0"/>
                <a:cs typeface="Times New Roman" panose="02020603050405020304" pitchFamily="18" charset="0"/>
              </a:rPr>
              <a:t>unique addresses</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the Internet, the address consists of two parts: a </a:t>
            </a:r>
            <a:r>
              <a:rPr lang="en-IN" sz="2400" b="1" dirty="0">
                <a:latin typeface="Times New Roman" panose="02020603050405020304" pitchFamily="18" charset="0"/>
                <a:cs typeface="Times New Roman" panose="02020603050405020304" pitchFamily="18" charset="0"/>
              </a:rPr>
              <a:t>local part </a:t>
            </a:r>
            <a:r>
              <a:rPr lang="en-IN" sz="2400" dirty="0">
                <a:latin typeface="Times New Roman" panose="02020603050405020304" pitchFamily="18" charset="0"/>
                <a:cs typeface="Times New Roman" panose="02020603050405020304" pitchFamily="18" charset="0"/>
              </a:rPr>
              <a:t>and a </a:t>
            </a:r>
            <a:r>
              <a:rPr lang="en-IN" sz="2400" b="1" dirty="0" smtClean="0">
                <a:latin typeface="Times New Roman" panose="02020603050405020304" pitchFamily="18" charset="0"/>
                <a:cs typeface="Times New Roman" panose="02020603050405020304" pitchFamily="18" charset="0"/>
              </a:rPr>
              <a:t>domain name</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separated by an @ sign</a:t>
            </a: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01178" y="3189957"/>
            <a:ext cx="7615238" cy="2327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890088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Autofit/>
          </a:bodyPr>
          <a:lstStyle/>
          <a:p>
            <a:r>
              <a:rPr lang="en-IN" sz="2800" b="1" i="1" dirty="0" smtClean="0">
                <a:latin typeface="Times New Roman" panose="02020603050405020304" pitchFamily="18" charset="0"/>
                <a:cs typeface="Times New Roman" panose="02020603050405020304" pitchFamily="18" charset="0"/>
              </a:rPr>
              <a:t>Electronic Mail (EMAIL)</a:t>
            </a:r>
            <a:br>
              <a:rPr lang="en-IN" sz="2800" b="1" i="1" dirty="0" smtClean="0">
                <a:latin typeface="Times New Roman" panose="02020603050405020304" pitchFamily="18" charset="0"/>
                <a:cs typeface="Times New Roman" panose="02020603050405020304" pitchFamily="18" charset="0"/>
              </a:rPr>
            </a:br>
            <a:r>
              <a:rPr lang="en-IN" sz="2800" b="1" i="1" dirty="0" smtClean="0">
                <a:latin typeface="Times New Roman" panose="02020603050405020304" pitchFamily="18" charset="0"/>
                <a:cs typeface="Times New Roman" panose="02020603050405020304" pitchFamily="18" charset="0"/>
              </a:rPr>
              <a:t>MIME</a:t>
            </a:r>
            <a:endParaRPr lang="en-IN" sz="2800"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1052736"/>
            <a:ext cx="8712968" cy="5472608"/>
          </a:xfrm>
        </p:spPr>
        <p:txBody>
          <a:bodyPr>
            <a:normAutofit lnSpcReduction="10000"/>
          </a:bodyPr>
          <a:lstStyle/>
          <a:p>
            <a:pPr algn="just"/>
            <a:r>
              <a:rPr lang="en-IN" sz="2400" dirty="0">
                <a:latin typeface="Times New Roman" panose="02020603050405020304" pitchFamily="18" charset="0"/>
                <a:cs typeface="Times New Roman" panose="02020603050405020304" pitchFamily="18" charset="0"/>
              </a:rPr>
              <a:t>Electronic mail has a simple </a:t>
            </a:r>
            <a:r>
              <a:rPr lang="en-IN" sz="2400" dirty="0" smtClean="0">
                <a:latin typeface="Times New Roman" panose="02020603050405020304" pitchFamily="18" charset="0"/>
                <a:cs typeface="Times New Roman" panose="02020603050405020304" pitchFamily="18" charset="0"/>
              </a:rPr>
              <a:t>structure.</a:t>
            </a:r>
          </a:p>
          <a:p>
            <a:pPr algn="just"/>
            <a:r>
              <a:rPr lang="en-IN" sz="2400" dirty="0" smtClean="0">
                <a:latin typeface="Times New Roman" panose="02020603050405020304" pitchFamily="18" charset="0"/>
                <a:cs typeface="Times New Roman" panose="02020603050405020304" pitchFamily="18" charset="0"/>
              </a:rPr>
              <a:t>It can send </a:t>
            </a:r>
            <a:r>
              <a:rPr lang="en-IN" sz="2400" dirty="0">
                <a:latin typeface="Times New Roman" panose="02020603050405020304" pitchFamily="18" charset="0"/>
                <a:cs typeface="Times New Roman" panose="02020603050405020304" pitchFamily="18" charset="0"/>
              </a:rPr>
              <a:t>messages only in NVT 7-bit ASCII format.  </a:t>
            </a:r>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other words, it has some limitations.</a:t>
            </a:r>
          </a:p>
          <a:p>
            <a:pPr algn="just"/>
            <a:r>
              <a:rPr lang="en-IN" sz="2400" dirty="0">
                <a:latin typeface="Times New Roman" panose="02020603050405020304" pitchFamily="18" charset="0"/>
                <a:cs typeface="Times New Roman" panose="02020603050405020304" pitchFamily="18" charset="0"/>
              </a:rPr>
              <a:t>For example, it cannot be used for languages that are not supported by </a:t>
            </a:r>
            <a:r>
              <a:rPr lang="en-IN" sz="2400" dirty="0" smtClean="0">
                <a:latin typeface="Times New Roman" panose="02020603050405020304" pitchFamily="18" charset="0"/>
                <a:cs typeface="Times New Roman" panose="02020603050405020304" pitchFamily="18" charset="0"/>
              </a:rPr>
              <a:t>7-bit ASCII </a:t>
            </a:r>
            <a:r>
              <a:rPr lang="en-IN" sz="2400" dirty="0">
                <a:latin typeface="Times New Roman" panose="02020603050405020304" pitchFamily="18" charset="0"/>
                <a:cs typeface="Times New Roman" panose="02020603050405020304" pitchFamily="18" charset="0"/>
              </a:rPr>
              <a:t>characters (such as French, German, Hebrew, Russian, Chinese, and Japanese</a:t>
            </a:r>
            <a:r>
              <a:rPr lang="en-IN" sz="2400" dirty="0" smtClean="0">
                <a:latin typeface="Times New Roman" panose="02020603050405020304" pitchFamily="18" charset="0"/>
                <a:cs typeface="Times New Roman" panose="02020603050405020304" pitchFamily="18" charset="0"/>
              </a:rPr>
              <a:t>). Also</a:t>
            </a:r>
            <a:r>
              <a:rPr lang="en-IN" sz="2400" dirty="0">
                <a:latin typeface="Times New Roman" panose="02020603050405020304" pitchFamily="18" charset="0"/>
                <a:cs typeface="Times New Roman" panose="02020603050405020304" pitchFamily="18" charset="0"/>
              </a:rPr>
              <a:t>, it cannot be used to send binary files or video or audio data</a:t>
            </a:r>
            <a:r>
              <a:rPr lang="en-IN" sz="2400" dirty="0" smtClean="0">
                <a:latin typeface="Times New Roman" panose="02020603050405020304" pitchFamily="18" charset="0"/>
                <a:cs typeface="Times New Roman" panose="02020603050405020304" pitchFamily="18" charset="0"/>
              </a:rPr>
              <a:t>.</a:t>
            </a:r>
          </a:p>
          <a:p>
            <a:pPr marL="0" indent="0" algn="just">
              <a:buNone/>
            </a:pPr>
            <a:r>
              <a:rPr lang="en-IN" sz="2400" b="1" dirty="0">
                <a:latin typeface="Times New Roman" panose="02020603050405020304" pitchFamily="18" charset="0"/>
                <a:cs typeface="Times New Roman" panose="02020603050405020304" pitchFamily="18" charset="0"/>
              </a:rPr>
              <a:t>Multipurpose Internet Mail Extensions (MIME) </a:t>
            </a:r>
            <a:r>
              <a:rPr lang="en-IN" sz="2400" dirty="0">
                <a:latin typeface="Times New Roman" panose="02020603050405020304" pitchFamily="18" charset="0"/>
                <a:cs typeface="Times New Roman" panose="02020603050405020304" pitchFamily="18" charset="0"/>
              </a:rPr>
              <a:t>is a supplementary protocol </a:t>
            </a:r>
            <a:r>
              <a:rPr lang="en-IN" sz="2400" dirty="0" smtClean="0">
                <a:latin typeface="Times New Roman" panose="02020603050405020304" pitchFamily="18" charset="0"/>
                <a:cs typeface="Times New Roman" panose="02020603050405020304" pitchFamily="18" charset="0"/>
              </a:rPr>
              <a:t>that allows </a:t>
            </a:r>
            <a:r>
              <a:rPr lang="en-IN" sz="2400" dirty="0">
                <a:latin typeface="Times New Roman" panose="02020603050405020304" pitchFamily="18" charset="0"/>
                <a:cs typeface="Times New Roman" panose="02020603050405020304" pitchFamily="18" charset="0"/>
              </a:rPr>
              <a:t>non-ASCII data to be sent through e-mail.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MIME </a:t>
            </a:r>
            <a:r>
              <a:rPr lang="en-IN" sz="2400" dirty="0">
                <a:latin typeface="Times New Roman" panose="02020603050405020304" pitchFamily="18" charset="0"/>
                <a:cs typeface="Times New Roman" panose="02020603050405020304" pitchFamily="18" charset="0"/>
              </a:rPr>
              <a:t>transforms non-ASCII data </a:t>
            </a:r>
            <a:r>
              <a:rPr lang="en-IN" sz="2400" dirty="0" smtClean="0">
                <a:latin typeface="Times New Roman" panose="02020603050405020304" pitchFamily="18" charset="0"/>
                <a:cs typeface="Times New Roman" panose="02020603050405020304" pitchFamily="18" charset="0"/>
              </a:rPr>
              <a:t>at the </a:t>
            </a:r>
            <a:r>
              <a:rPr lang="en-IN" sz="2400" dirty="0">
                <a:latin typeface="Times New Roman" panose="02020603050405020304" pitchFamily="18" charset="0"/>
                <a:cs typeface="Times New Roman" panose="02020603050405020304" pitchFamily="18" charset="0"/>
              </a:rPr>
              <a:t>sender site to NVT ASCII data and delivers them to the client MTA to be sent </a:t>
            </a:r>
            <a:r>
              <a:rPr lang="en-IN" sz="2400" dirty="0" smtClean="0">
                <a:latin typeface="Times New Roman" panose="02020603050405020304" pitchFamily="18" charset="0"/>
                <a:cs typeface="Times New Roman" panose="02020603050405020304" pitchFamily="18" charset="0"/>
              </a:rPr>
              <a:t>through the </a:t>
            </a:r>
            <a:r>
              <a:rPr lang="en-IN" sz="2400" dirty="0">
                <a:latin typeface="Times New Roman" panose="02020603050405020304" pitchFamily="18" charset="0"/>
                <a:cs typeface="Times New Roman" panose="02020603050405020304" pitchFamily="18" charset="0"/>
              </a:rPr>
              <a:t>Internet.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message at the receiving side is transformed back to the original data.</a:t>
            </a:r>
          </a:p>
        </p:txBody>
      </p:sp>
    </p:spTree>
    <p:extLst>
      <p:ext uri="{BB962C8B-B14F-4D97-AF65-F5344CB8AC3E}">
        <p14:creationId xmlns:p14="http://schemas.microsoft.com/office/powerpoint/2010/main" xmlns="" val="14569742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i="1" dirty="0" smtClean="0">
                <a:latin typeface="Times New Roman" panose="02020603050405020304" pitchFamily="18" charset="0"/>
                <a:cs typeface="Times New Roman" panose="02020603050405020304" pitchFamily="18" charset="0"/>
              </a:rPr>
              <a:t>MIME (</a:t>
            </a:r>
            <a:r>
              <a:rPr lang="en-IN" sz="2400" b="1" i="1" dirty="0">
                <a:latin typeface="Times New Roman" panose="02020603050405020304" pitchFamily="18" charset="0"/>
                <a:cs typeface="Times New Roman" panose="02020603050405020304" pitchFamily="18" charset="0"/>
              </a:rPr>
              <a:t>Multipurpose Internet Mail </a:t>
            </a:r>
            <a:r>
              <a:rPr lang="en-IN" sz="2400" b="1" i="1" dirty="0" smtClean="0">
                <a:latin typeface="Times New Roman" panose="02020603050405020304" pitchFamily="18" charset="0"/>
                <a:cs typeface="Times New Roman" panose="02020603050405020304" pitchFamily="18" charset="0"/>
              </a:rPr>
              <a:t>Extensions)</a:t>
            </a:r>
            <a:endParaRPr lang="en-IN" sz="2400"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IN"/>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67891" y="1762125"/>
            <a:ext cx="7248525" cy="4029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427211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IN" sz="2800" b="1" i="1" dirty="0" smtClean="0">
                <a:latin typeface="Times New Roman" panose="02020603050405020304" pitchFamily="18" charset="0"/>
                <a:cs typeface="Times New Roman" panose="02020603050405020304" pitchFamily="18" charset="0"/>
              </a:rPr>
              <a:t>MIME header</a:t>
            </a:r>
            <a:endParaRPr lang="en-IN" sz="2800"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IN"/>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55576" y="1268760"/>
            <a:ext cx="7642225" cy="44644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23067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i="1" dirty="0" smtClean="0">
                <a:latin typeface="Times New Roman" panose="02020603050405020304" pitchFamily="18" charset="0"/>
                <a:cs typeface="Times New Roman" panose="02020603050405020304" pitchFamily="18" charset="0"/>
              </a:rPr>
              <a:t>MIME header</a:t>
            </a:r>
            <a:br>
              <a:rPr lang="en-IN" sz="2800" b="1" i="1" dirty="0" smtClean="0">
                <a:latin typeface="Times New Roman" panose="02020603050405020304" pitchFamily="18" charset="0"/>
                <a:cs typeface="Times New Roman" panose="02020603050405020304" pitchFamily="18" charset="0"/>
              </a:rPr>
            </a:br>
            <a:r>
              <a:rPr lang="en-IN" sz="2800" b="1" i="1" dirty="0" smtClean="0">
                <a:latin typeface="Times New Roman" panose="02020603050405020304" pitchFamily="18" charset="0"/>
                <a:cs typeface="Times New Roman" panose="02020603050405020304" pitchFamily="18" charset="0"/>
              </a:rPr>
              <a:t>Content type encoding</a:t>
            </a:r>
            <a:endParaRPr lang="en-IN" sz="2800"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IN"/>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42950" y="1514475"/>
            <a:ext cx="7715250" cy="31386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479919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i="1" dirty="0" smtClean="0">
                <a:latin typeface="Times New Roman" panose="02020603050405020304" pitchFamily="18" charset="0"/>
                <a:cs typeface="Times New Roman" panose="02020603050405020304" pitchFamily="18" charset="0"/>
              </a:rPr>
              <a:t>EMAIL</a:t>
            </a:r>
            <a:br>
              <a:rPr lang="en-IN" sz="3200" b="1" i="1" dirty="0" smtClean="0">
                <a:latin typeface="Times New Roman" panose="02020603050405020304" pitchFamily="18" charset="0"/>
                <a:cs typeface="Times New Roman" panose="02020603050405020304" pitchFamily="18" charset="0"/>
              </a:rPr>
            </a:br>
            <a:r>
              <a:rPr lang="en-IN" sz="3200" b="1" i="1" dirty="0" smtClean="0">
                <a:latin typeface="Times New Roman" panose="02020603050405020304" pitchFamily="18" charset="0"/>
                <a:cs typeface="Times New Roman" panose="02020603050405020304" pitchFamily="18" charset="0"/>
              </a:rPr>
              <a:t>Message </a:t>
            </a:r>
            <a:r>
              <a:rPr lang="en-IN" sz="3200" b="1" i="1" dirty="0">
                <a:latin typeface="Times New Roman" panose="02020603050405020304" pitchFamily="18" charset="0"/>
                <a:cs typeface="Times New Roman" panose="02020603050405020304" pitchFamily="18" charset="0"/>
              </a:rPr>
              <a:t>Transfer Agent: SMTP</a:t>
            </a:r>
            <a:endParaRPr lang="en-IN" sz="3200"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1484784"/>
            <a:ext cx="8784976" cy="5112568"/>
          </a:xfrm>
        </p:spPr>
        <p:txBody>
          <a:bodyPr>
            <a:normAutofit/>
          </a:bodyPr>
          <a:lstStyle/>
          <a:p>
            <a:pPr algn="just"/>
            <a:r>
              <a:rPr lang="en-IN" sz="2400" dirty="0">
                <a:latin typeface="Times New Roman" panose="02020603050405020304" pitchFamily="18" charset="0"/>
                <a:cs typeface="Times New Roman" panose="02020603050405020304" pitchFamily="18" charset="0"/>
              </a:rPr>
              <a:t>The actual mail transfer is done through message transfer agents.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To </a:t>
            </a:r>
            <a:r>
              <a:rPr lang="en-IN" sz="2400" dirty="0">
                <a:latin typeface="Times New Roman" panose="02020603050405020304" pitchFamily="18" charset="0"/>
                <a:cs typeface="Times New Roman" panose="02020603050405020304" pitchFamily="18" charset="0"/>
              </a:rPr>
              <a:t>send mail, a </a:t>
            </a:r>
            <a:r>
              <a:rPr lang="en-IN" sz="2400" dirty="0" smtClean="0">
                <a:latin typeface="Times New Roman" panose="02020603050405020304" pitchFamily="18" charset="0"/>
                <a:cs typeface="Times New Roman" panose="02020603050405020304" pitchFamily="18" charset="0"/>
              </a:rPr>
              <a:t>system must </a:t>
            </a:r>
            <a:r>
              <a:rPr lang="en-IN" sz="2400" dirty="0">
                <a:latin typeface="Times New Roman" panose="02020603050405020304" pitchFamily="18" charset="0"/>
                <a:cs typeface="Times New Roman" panose="02020603050405020304" pitchFamily="18" charset="0"/>
              </a:rPr>
              <a:t>have the client MTA, and to receive mail, a system must have a server MTA.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formal </a:t>
            </a:r>
            <a:r>
              <a:rPr lang="en-IN" sz="2400" dirty="0">
                <a:latin typeface="Times New Roman" panose="02020603050405020304" pitchFamily="18" charset="0"/>
                <a:cs typeface="Times New Roman" panose="02020603050405020304" pitchFamily="18" charset="0"/>
              </a:rPr>
              <a:t>protocol that defines the MTA client and server in the Internet is called the </a:t>
            </a:r>
            <a:r>
              <a:rPr lang="en-IN" sz="2400" b="1" dirty="0" smtClean="0">
                <a:latin typeface="Times New Roman" panose="02020603050405020304" pitchFamily="18" charset="0"/>
                <a:cs typeface="Times New Roman" panose="02020603050405020304" pitchFamily="18" charset="0"/>
              </a:rPr>
              <a:t>Simple Mail </a:t>
            </a:r>
            <a:r>
              <a:rPr lang="en-IN" sz="2400" b="1" dirty="0">
                <a:latin typeface="Times New Roman" panose="02020603050405020304" pitchFamily="18" charset="0"/>
                <a:cs typeface="Times New Roman" panose="02020603050405020304" pitchFamily="18" charset="0"/>
              </a:rPr>
              <a:t>Transfer Protocol (SMTP).</a:t>
            </a:r>
            <a:endParaRPr lang="en-IN" sz="2400" dirty="0">
              <a:latin typeface="Times New Roman" panose="02020603050405020304" pitchFamily="18" charset="0"/>
              <a:cs typeface="Times New Roman" panose="02020603050405020304" pitchFamily="18" charset="0"/>
            </a:endParaRP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6569" y="3692624"/>
            <a:ext cx="7989887" cy="2760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706328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sz="2800" b="1" i="1" dirty="0" smtClean="0">
                <a:latin typeface="Times New Roman" panose="02020603050405020304" pitchFamily="18" charset="0"/>
                <a:cs typeface="Times New Roman" panose="02020603050405020304" pitchFamily="18" charset="0"/>
              </a:rPr>
              <a:t>Mechanism </a:t>
            </a:r>
            <a:r>
              <a:rPr lang="en-IN" sz="2800" b="1" i="1" dirty="0">
                <a:latin typeface="Times New Roman" panose="02020603050405020304" pitchFamily="18" charset="0"/>
                <a:cs typeface="Times New Roman" panose="02020603050405020304" pitchFamily="18" charset="0"/>
              </a:rPr>
              <a:t>of mail transfer by SMTP</a:t>
            </a:r>
          </a:p>
        </p:txBody>
      </p:sp>
      <p:sp>
        <p:nvSpPr>
          <p:cNvPr id="3" name="Content Placeholder 2"/>
          <p:cNvSpPr>
            <a:spLocks noGrp="1"/>
          </p:cNvSpPr>
          <p:nvPr>
            <p:ph idx="1"/>
          </p:nvPr>
        </p:nvSpPr>
        <p:spPr>
          <a:xfrm>
            <a:off x="323528" y="1340768"/>
            <a:ext cx="8496944" cy="5112568"/>
          </a:xfrm>
        </p:spPr>
        <p:txBody>
          <a:bodyPr>
            <a:normAutofit/>
          </a:bodyPr>
          <a:lstStyle/>
          <a:p>
            <a:pPr marL="0" indent="0" algn="just">
              <a:buNone/>
            </a:pPr>
            <a:r>
              <a:rPr lang="en-IN" sz="2400" b="1" i="1" dirty="0">
                <a:latin typeface="Times New Roman" panose="02020603050405020304" pitchFamily="18" charset="0"/>
                <a:cs typeface="Times New Roman" panose="02020603050405020304" pitchFamily="18" charset="0"/>
              </a:rPr>
              <a:t>Commands and Responses</a:t>
            </a:r>
          </a:p>
          <a:p>
            <a:pPr algn="just"/>
            <a:r>
              <a:rPr lang="en-IN" sz="2400" dirty="0">
                <a:latin typeface="Times New Roman" panose="02020603050405020304" pitchFamily="18" charset="0"/>
                <a:cs typeface="Times New Roman" panose="02020603050405020304" pitchFamily="18" charset="0"/>
              </a:rPr>
              <a:t>SMTP uses commands and responses to transfer messages between an MTA client </a:t>
            </a:r>
            <a:r>
              <a:rPr lang="en-IN" sz="2400" dirty="0" smtClean="0">
                <a:latin typeface="Times New Roman" panose="02020603050405020304" pitchFamily="18" charset="0"/>
                <a:cs typeface="Times New Roman" panose="02020603050405020304" pitchFamily="18" charset="0"/>
              </a:rPr>
              <a:t>and an </a:t>
            </a:r>
            <a:r>
              <a:rPr lang="en-IN" sz="2400" dirty="0">
                <a:latin typeface="Times New Roman" panose="02020603050405020304" pitchFamily="18" charset="0"/>
                <a:cs typeface="Times New Roman" panose="02020603050405020304" pitchFamily="18" charset="0"/>
              </a:rPr>
              <a:t>MTA </a:t>
            </a:r>
            <a:r>
              <a:rPr lang="en-IN" sz="2400" dirty="0" smtClean="0">
                <a:latin typeface="Times New Roman" panose="02020603050405020304" pitchFamily="18" charset="0"/>
                <a:cs typeface="Times New Roman" panose="02020603050405020304" pitchFamily="18" charset="0"/>
              </a:rPr>
              <a:t>server</a:t>
            </a:r>
          </a:p>
          <a:p>
            <a:pPr marL="0" indent="0" algn="just">
              <a:buNone/>
            </a:pPr>
            <a:r>
              <a:rPr lang="en-IN" sz="2400" b="1" dirty="0" smtClean="0">
                <a:latin typeface="Times New Roman" panose="02020603050405020304" pitchFamily="18" charset="0"/>
                <a:cs typeface="Times New Roman" panose="02020603050405020304" pitchFamily="18" charset="0"/>
              </a:rPr>
              <a:t>Commands- </a:t>
            </a:r>
            <a:r>
              <a:rPr lang="en-IN" sz="2400" dirty="0" smtClean="0">
                <a:latin typeface="Times New Roman" panose="02020603050405020304" pitchFamily="18" charset="0"/>
                <a:cs typeface="Times New Roman" panose="02020603050405020304" pitchFamily="18" charset="0"/>
              </a:rPr>
              <a:t>Commands </a:t>
            </a:r>
            <a:r>
              <a:rPr lang="en-IN" sz="2400" dirty="0">
                <a:latin typeface="Times New Roman" panose="02020603050405020304" pitchFamily="18" charset="0"/>
                <a:cs typeface="Times New Roman" panose="02020603050405020304" pitchFamily="18" charset="0"/>
              </a:rPr>
              <a:t>are sent from the client to the server. The format of a </a:t>
            </a:r>
            <a:r>
              <a:rPr lang="en-IN" sz="2400" dirty="0" smtClean="0">
                <a:latin typeface="Times New Roman" panose="02020603050405020304" pitchFamily="18" charset="0"/>
                <a:cs typeface="Times New Roman" panose="02020603050405020304" pitchFamily="18" charset="0"/>
              </a:rPr>
              <a:t>command is </a:t>
            </a:r>
            <a:r>
              <a:rPr lang="en-IN" sz="2400" dirty="0">
                <a:latin typeface="Times New Roman" panose="02020603050405020304" pitchFamily="18" charset="0"/>
                <a:cs typeface="Times New Roman" panose="02020603050405020304" pitchFamily="18" charset="0"/>
              </a:rPr>
              <a:t>shown in </a:t>
            </a:r>
            <a:r>
              <a:rPr lang="en-IN" sz="2400" dirty="0" smtClean="0">
                <a:latin typeface="Times New Roman" panose="02020603050405020304" pitchFamily="18" charset="0"/>
                <a:cs typeface="Times New Roman" panose="02020603050405020304" pitchFamily="18" charset="0"/>
              </a:rPr>
              <a:t>Figure</a:t>
            </a: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lgn="just">
              <a:buNone/>
            </a:pPr>
            <a:endParaRPr lang="en-IN" sz="2400" dirty="0" smtClean="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SMTP defines 14 commands. </a:t>
            </a:r>
            <a:endParaRPr lang="en-IN" sz="2400" dirty="0" smtClean="0">
              <a:latin typeface="Times New Roman" panose="02020603050405020304" pitchFamily="18" charset="0"/>
              <a:cs typeface="Times New Roman" panose="02020603050405020304" pitchFamily="18" charset="0"/>
            </a:endParaRPr>
          </a:p>
          <a:p>
            <a:pPr algn="just"/>
            <a:r>
              <a:rPr lang="en-IN" sz="2400" b="1" dirty="0" smtClean="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first five are mandatory</a:t>
            </a:r>
            <a:r>
              <a:rPr lang="en-IN" sz="2400" dirty="0">
                <a:latin typeface="Times New Roman" panose="02020603050405020304" pitchFamily="18" charset="0"/>
                <a:cs typeface="Times New Roman" panose="02020603050405020304" pitchFamily="18" charset="0"/>
              </a:rPr>
              <a:t>; every implementation </a:t>
            </a:r>
            <a:r>
              <a:rPr lang="en-IN" sz="2400" dirty="0" smtClean="0">
                <a:latin typeface="Times New Roman" panose="02020603050405020304" pitchFamily="18" charset="0"/>
                <a:cs typeface="Times New Roman" panose="02020603050405020304" pitchFamily="18" charset="0"/>
              </a:rPr>
              <a:t>must support </a:t>
            </a:r>
            <a:r>
              <a:rPr lang="en-IN" sz="2400" dirty="0">
                <a:latin typeface="Times New Roman" panose="02020603050405020304" pitchFamily="18" charset="0"/>
                <a:cs typeface="Times New Roman" panose="02020603050405020304" pitchFamily="18" charset="0"/>
              </a:rPr>
              <a:t>these five commands. </a:t>
            </a:r>
            <a:r>
              <a:rPr lang="en-IN" sz="2400" b="1" dirty="0">
                <a:latin typeface="Times New Roman" panose="02020603050405020304" pitchFamily="18" charset="0"/>
                <a:cs typeface="Times New Roman" panose="02020603050405020304" pitchFamily="18" charset="0"/>
              </a:rPr>
              <a:t>The next three are often used and highly recommended</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The last </a:t>
            </a:r>
            <a:r>
              <a:rPr lang="en-IN" sz="2400" dirty="0">
                <a:latin typeface="Times New Roman" panose="02020603050405020304" pitchFamily="18" charset="0"/>
                <a:cs typeface="Times New Roman" panose="02020603050405020304" pitchFamily="18" charset="0"/>
              </a:rPr>
              <a:t>six are seldom used.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55576" y="3717032"/>
            <a:ext cx="6624736" cy="54863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0850748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grpSp>
        <p:nvGrpSpPr>
          <p:cNvPr id="4" name="Group 6"/>
          <p:cNvGrpSpPr>
            <a:grpSpLocks/>
          </p:cNvGrpSpPr>
          <p:nvPr/>
        </p:nvGrpSpPr>
        <p:grpSpPr bwMode="auto">
          <a:xfrm>
            <a:off x="1866900" y="561975"/>
            <a:ext cx="5219700" cy="5711825"/>
            <a:chOff x="1176" y="354"/>
            <a:chExt cx="3288" cy="3598"/>
          </a:xfrm>
        </p:grpSpPr>
        <p:pic>
          <p:nvPicPr>
            <p:cNvPr id="5"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76" y="354"/>
              <a:ext cx="3288" cy="29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00" y="3216"/>
              <a:ext cx="3196" cy="7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xmlns="" val="1514096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IN" sz="2800" b="1" dirty="0">
                <a:latin typeface="Times New Roman" panose="02020603050405020304" pitchFamily="18" charset="0"/>
                <a:cs typeface="Times New Roman" panose="02020603050405020304" pitchFamily="18" charset="0"/>
              </a:rPr>
              <a:t>DOMAIN NAME SPACE</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1520" y="1196752"/>
            <a:ext cx="8640960" cy="5328592"/>
          </a:xfrm>
        </p:spPr>
        <p:txBody>
          <a:bodyPr>
            <a:normAutofit/>
          </a:bodyPr>
          <a:lstStyle/>
          <a:p>
            <a:r>
              <a:rPr lang="en-IN" sz="2400" dirty="0">
                <a:latin typeface="Times New Roman" panose="02020603050405020304" pitchFamily="18" charset="0"/>
                <a:cs typeface="Times New Roman" panose="02020603050405020304" pitchFamily="18" charset="0"/>
              </a:rPr>
              <a:t>To have a hierarchical name space, a </a:t>
            </a:r>
            <a:r>
              <a:rPr lang="en-IN" sz="2400" b="1" dirty="0">
                <a:latin typeface="Times New Roman" panose="02020603050405020304" pitchFamily="18" charset="0"/>
                <a:cs typeface="Times New Roman" panose="02020603050405020304" pitchFamily="18" charset="0"/>
              </a:rPr>
              <a:t>domain name space </a:t>
            </a:r>
            <a:r>
              <a:rPr lang="en-IN" sz="2400" dirty="0">
                <a:latin typeface="Times New Roman" panose="02020603050405020304" pitchFamily="18" charset="0"/>
                <a:cs typeface="Times New Roman" panose="02020603050405020304" pitchFamily="18" charset="0"/>
              </a:rPr>
              <a:t>was designed.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this </a:t>
            </a:r>
            <a:r>
              <a:rPr lang="en-IN" sz="2400" dirty="0" smtClean="0">
                <a:latin typeface="Times New Roman" panose="02020603050405020304" pitchFamily="18" charset="0"/>
                <a:cs typeface="Times New Roman" panose="02020603050405020304" pitchFamily="18" charset="0"/>
              </a:rPr>
              <a:t>design the </a:t>
            </a:r>
            <a:r>
              <a:rPr lang="en-IN" sz="2400" dirty="0">
                <a:latin typeface="Times New Roman" panose="02020603050405020304" pitchFamily="18" charset="0"/>
                <a:cs typeface="Times New Roman" panose="02020603050405020304" pitchFamily="18" charset="0"/>
              </a:rPr>
              <a:t>names are defined in an inverted-tree structure with the root at the top.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tree </a:t>
            </a:r>
            <a:r>
              <a:rPr lang="en-IN" sz="2400" dirty="0" smtClean="0">
                <a:latin typeface="Times New Roman" panose="02020603050405020304" pitchFamily="18" charset="0"/>
                <a:cs typeface="Times New Roman" panose="02020603050405020304" pitchFamily="18" charset="0"/>
              </a:rPr>
              <a:t>can have </a:t>
            </a:r>
            <a:r>
              <a:rPr lang="en-IN" sz="2400" dirty="0">
                <a:latin typeface="Times New Roman" panose="02020603050405020304" pitchFamily="18" charset="0"/>
                <a:cs typeface="Times New Roman" panose="02020603050405020304" pitchFamily="18" charset="0"/>
              </a:rPr>
              <a:t>only 128 levels: level 0 (root) to level 127</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87624" y="3212976"/>
            <a:ext cx="6480720" cy="364502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106114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sz="2800" b="1" i="1" dirty="0" smtClean="0">
                <a:latin typeface="Times New Roman" panose="02020603050405020304" pitchFamily="18" charset="0"/>
                <a:cs typeface="Times New Roman" panose="02020603050405020304" pitchFamily="18" charset="0"/>
              </a:rPr>
              <a:t>Mechanism </a:t>
            </a:r>
            <a:r>
              <a:rPr lang="en-IN" sz="2800" b="1" i="1" dirty="0">
                <a:latin typeface="Times New Roman" panose="02020603050405020304" pitchFamily="18" charset="0"/>
                <a:cs typeface="Times New Roman" panose="02020603050405020304" pitchFamily="18" charset="0"/>
              </a:rPr>
              <a:t>of mail transfer by SMTP</a:t>
            </a:r>
          </a:p>
        </p:txBody>
      </p:sp>
      <p:sp>
        <p:nvSpPr>
          <p:cNvPr id="3" name="Content Placeholder 2"/>
          <p:cNvSpPr>
            <a:spLocks noGrp="1"/>
          </p:cNvSpPr>
          <p:nvPr>
            <p:ph idx="1"/>
          </p:nvPr>
        </p:nvSpPr>
        <p:spPr>
          <a:xfrm>
            <a:off x="323528" y="1340768"/>
            <a:ext cx="8496944" cy="5112568"/>
          </a:xfrm>
        </p:spPr>
        <p:txBody>
          <a:bodyPr>
            <a:normAutofit/>
          </a:bodyPr>
          <a:lstStyle/>
          <a:p>
            <a:pPr marL="0" indent="0" algn="just">
              <a:buNone/>
            </a:pPr>
            <a:r>
              <a:rPr lang="en-IN" sz="2400" b="1" dirty="0">
                <a:latin typeface="Times New Roman" panose="02020603050405020304" pitchFamily="18" charset="0"/>
                <a:cs typeface="Times New Roman" panose="02020603050405020304" pitchFamily="18" charset="0"/>
              </a:rPr>
              <a:t>Responses </a:t>
            </a:r>
            <a:endParaRPr lang="en-IN" sz="2400" b="1"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Responses </a:t>
            </a:r>
            <a:r>
              <a:rPr lang="en-IN" sz="2400" dirty="0">
                <a:latin typeface="Times New Roman" panose="02020603050405020304" pitchFamily="18" charset="0"/>
                <a:cs typeface="Times New Roman" panose="02020603050405020304" pitchFamily="18" charset="0"/>
              </a:rPr>
              <a:t>are sent from the server to the client. A response is a </a:t>
            </a:r>
            <a:r>
              <a:rPr lang="en-IN" sz="2400" dirty="0" smtClean="0">
                <a:latin typeface="Times New Roman" panose="02020603050405020304" pitchFamily="18" charset="0"/>
                <a:cs typeface="Times New Roman" panose="02020603050405020304" pitchFamily="18" charset="0"/>
              </a:rPr>
              <a:t>three digit code </a:t>
            </a:r>
            <a:r>
              <a:rPr lang="en-IN" sz="2400" dirty="0">
                <a:latin typeface="Times New Roman" panose="02020603050405020304" pitchFamily="18" charset="0"/>
                <a:cs typeface="Times New Roman" panose="02020603050405020304" pitchFamily="18" charset="0"/>
              </a:rPr>
              <a:t>that may be followed by additional textual </a:t>
            </a:r>
            <a:r>
              <a:rPr lang="en-IN" sz="2400" dirty="0" smtClean="0">
                <a:latin typeface="Times New Roman" panose="02020603050405020304" pitchFamily="18" charset="0"/>
                <a:cs typeface="Times New Roman" panose="02020603050405020304" pitchFamily="18" charset="0"/>
              </a:rPr>
              <a:t>information</a:t>
            </a:r>
          </a:p>
          <a:p>
            <a:pPr marL="0" indent="0" algn="just">
              <a:buNone/>
            </a:pPr>
            <a:r>
              <a:rPr lang="en-IN" sz="2400" b="1" i="1" dirty="0">
                <a:latin typeface="Times New Roman" panose="02020603050405020304" pitchFamily="18" charset="0"/>
                <a:cs typeface="Times New Roman" panose="02020603050405020304" pitchFamily="18" charset="0"/>
              </a:rPr>
              <a:t>Mail Transfer Phases</a:t>
            </a:r>
          </a:p>
          <a:p>
            <a:pPr algn="just"/>
            <a:r>
              <a:rPr lang="en-IN" sz="2400" dirty="0">
                <a:latin typeface="Times New Roman" panose="02020603050405020304" pitchFamily="18" charset="0"/>
                <a:cs typeface="Times New Roman" panose="02020603050405020304" pitchFamily="18" charset="0"/>
              </a:rPr>
              <a:t>The process of transferring a mail message occurs in three phases: connection </a:t>
            </a:r>
            <a:r>
              <a:rPr lang="en-IN" sz="2400" dirty="0" smtClean="0">
                <a:latin typeface="Times New Roman" panose="02020603050405020304" pitchFamily="18" charset="0"/>
                <a:cs typeface="Times New Roman" panose="02020603050405020304" pitchFamily="18" charset="0"/>
              </a:rPr>
              <a:t>establishment, mail </a:t>
            </a:r>
            <a:r>
              <a:rPr lang="en-IN" sz="2400" dirty="0">
                <a:latin typeface="Times New Roman" panose="02020603050405020304" pitchFamily="18" charset="0"/>
                <a:cs typeface="Times New Roman" panose="02020603050405020304" pitchFamily="18" charset="0"/>
              </a:rPr>
              <a:t>transfer, and connection termination.</a:t>
            </a:r>
          </a:p>
        </p:txBody>
      </p:sp>
    </p:spTree>
    <p:extLst>
      <p:ext uri="{BB962C8B-B14F-4D97-AF65-F5344CB8AC3E}">
        <p14:creationId xmlns:p14="http://schemas.microsoft.com/office/powerpoint/2010/main" xmlns="" val="14956959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39724" y="188639"/>
            <a:ext cx="6124575" cy="5730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373394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grpSp>
        <p:nvGrpSpPr>
          <p:cNvPr id="4" name="Group 6"/>
          <p:cNvGrpSpPr>
            <a:grpSpLocks/>
          </p:cNvGrpSpPr>
          <p:nvPr/>
        </p:nvGrpSpPr>
        <p:grpSpPr bwMode="auto">
          <a:xfrm>
            <a:off x="1447800" y="332656"/>
            <a:ext cx="6051550" cy="5147394"/>
            <a:chOff x="1008" y="984"/>
            <a:chExt cx="3812" cy="2876"/>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08" y="1248"/>
              <a:ext cx="3812" cy="26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28" y="984"/>
              <a:ext cx="3772" cy="3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xmlns="" val="14070656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1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70222" y="2467843"/>
            <a:ext cx="8350250" cy="1268413"/>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13"/>
          <p:cNvSpPr>
            <a:spLocks noChangeArrowheads="1"/>
          </p:cNvSpPr>
          <p:nvPr/>
        </p:nvSpPr>
        <p:spPr bwMode="auto">
          <a:xfrm>
            <a:off x="514672" y="332656"/>
            <a:ext cx="8229600" cy="1382712"/>
          </a:xfrm>
          <a:prstGeom prst="rect">
            <a:avLst/>
          </a:prstGeom>
          <a:solidFill>
            <a:srgbClr val="FFFF00"/>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a:r>
              <a:rPr lang="en-US" altLang="en-US" sz="2800" i="1" dirty="0">
                <a:latin typeface="Times New Roman" pitchFamily="18" charset="0"/>
              </a:rPr>
              <a:t>$ telnet mail.adelphia.net 25</a:t>
            </a:r>
          </a:p>
          <a:p>
            <a:pPr algn="just"/>
            <a:r>
              <a:rPr lang="en-US" altLang="en-US" sz="2800" i="1" dirty="0">
                <a:latin typeface="Times New Roman" pitchFamily="18" charset="0"/>
              </a:rPr>
              <a:t>Trying 68.168.78.100 . . .</a:t>
            </a:r>
          </a:p>
          <a:p>
            <a:pPr algn="just"/>
            <a:r>
              <a:rPr lang="en-US" altLang="en-US" sz="2800" i="1" dirty="0">
                <a:latin typeface="Times New Roman" pitchFamily="18" charset="0"/>
              </a:rPr>
              <a:t>Connected to mail.adelphia.net (68.168.78.100).</a:t>
            </a:r>
          </a:p>
        </p:txBody>
      </p:sp>
    </p:spTree>
    <p:extLst>
      <p:ext uri="{BB962C8B-B14F-4D97-AF65-F5344CB8AC3E}">
        <p14:creationId xmlns:p14="http://schemas.microsoft.com/office/powerpoint/2010/main" xmlns="" val="15980884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1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9512" y="317167"/>
            <a:ext cx="8355012" cy="339986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1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79593" y="4221088"/>
            <a:ext cx="8323262" cy="1619250"/>
          </a:xfrm>
          <a:prstGeom prst="rect">
            <a:avLst/>
          </a:prstGeom>
          <a:noFill/>
          <a:ln w="57150" cmpd="thinThick">
            <a:solidFill>
              <a:schemeClr val="folHlink"/>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222798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720080"/>
          </a:xfrm>
        </p:spPr>
        <p:txBody>
          <a:bodyPr>
            <a:normAutofit/>
          </a:bodyPr>
          <a:lstStyle/>
          <a:p>
            <a:r>
              <a:rPr lang="en-IN" sz="2800" b="1" i="1" dirty="0">
                <a:latin typeface="Times New Roman" panose="02020603050405020304" pitchFamily="18" charset="0"/>
                <a:cs typeface="Times New Roman" panose="02020603050405020304" pitchFamily="18" charset="0"/>
              </a:rPr>
              <a:t>Message Access Agent: POP and IMAP</a:t>
            </a:r>
            <a:endParaRPr lang="en-IN" sz="2800"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1520" y="1340768"/>
            <a:ext cx="8640960" cy="5184576"/>
          </a:xfrm>
        </p:spPr>
        <p:txBody>
          <a:bodyPr>
            <a:normAutofit/>
          </a:bodyPr>
          <a:lstStyle/>
          <a:p>
            <a:pPr algn="just"/>
            <a:r>
              <a:rPr lang="en-IN" sz="2400" dirty="0">
                <a:latin typeface="Times New Roman" panose="02020603050405020304" pitchFamily="18" charset="0"/>
                <a:cs typeface="Times New Roman" panose="02020603050405020304" pitchFamily="18" charset="0"/>
              </a:rPr>
              <a:t>The first and the second stages of mail delivery use SMTP. However, SMTP is </a:t>
            </a:r>
            <a:r>
              <a:rPr lang="en-IN" sz="2400" dirty="0" smtClean="0">
                <a:latin typeface="Times New Roman" panose="02020603050405020304" pitchFamily="18" charset="0"/>
                <a:cs typeface="Times New Roman" panose="02020603050405020304" pitchFamily="18" charset="0"/>
              </a:rPr>
              <a:t>not involved </a:t>
            </a:r>
            <a:r>
              <a:rPr lang="en-IN" sz="2400" dirty="0">
                <a:latin typeface="Times New Roman" panose="02020603050405020304" pitchFamily="18" charset="0"/>
                <a:cs typeface="Times New Roman" panose="02020603050405020304" pitchFamily="18" charset="0"/>
              </a:rPr>
              <a:t>in the third stage because SMTP is a </a:t>
            </a:r>
            <a:r>
              <a:rPr lang="en-IN" sz="2400" i="1" dirty="0">
                <a:latin typeface="Times New Roman" panose="02020603050405020304" pitchFamily="18" charset="0"/>
                <a:cs typeface="Times New Roman" panose="02020603050405020304" pitchFamily="18" charset="0"/>
              </a:rPr>
              <a:t>push </a:t>
            </a:r>
            <a:r>
              <a:rPr lang="en-IN" sz="2400" dirty="0">
                <a:latin typeface="Times New Roman" panose="02020603050405020304" pitchFamily="18" charset="0"/>
                <a:cs typeface="Times New Roman" panose="02020603050405020304" pitchFamily="18" charset="0"/>
              </a:rPr>
              <a:t>protocol; it pushes the message </a:t>
            </a:r>
            <a:r>
              <a:rPr lang="en-IN" sz="2400" dirty="0" smtClean="0">
                <a:latin typeface="Times New Roman" panose="02020603050405020304" pitchFamily="18" charset="0"/>
                <a:cs typeface="Times New Roman" panose="02020603050405020304" pitchFamily="18" charset="0"/>
              </a:rPr>
              <a:t>from the </a:t>
            </a:r>
            <a:r>
              <a:rPr lang="en-IN" sz="2400" dirty="0">
                <a:latin typeface="Times New Roman" panose="02020603050405020304" pitchFamily="18" charset="0"/>
                <a:cs typeface="Times New Roman" panose="02020603050405020304" pitchFamily="18" charset="0"/>
              </a:rPr>
              <a:t>client to the server. In other words, the direction of the bulk data (messages) is </a:t>
            </a:r>
            <a:r>
              <a:rPr lang="en-IN" sz="2400" dirty="0" smtClean="0">
                <a:latin typeface="Times New Roman" panose="02020603050405020304" pitchFamily="18" charset="0"/>
                <a:cs typeface="Times New Roman" panose="02020603050405020304" pitchFamily="18" charset="0"/>
              </a:rPr>
              <a:t>from the </a:t>
            </a:r>
            <a:r>
              <a:rPr lang="en-IN" sz="2400" dirty="0">
                <a:latin typeface="Times New Roman" panose="02020603050405020304" pitchFamily="18" charset="0"/>
                <a:cs typeface="Times New Roman" panose="02020603050405020304" pitchFamily="18" charset="0"/>
              </a:rPr>
              <a:t>client to the server.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On </a:t>
            </a:r>
            <a:r>
              <a:rPr lang="en-IN" sz="2400" dirty="0">
                <a:latin typeface="Times New Roman" panose="02020603050405020304" pitchFamily="18" charset="0"/>
                <a:cs typeface="Times New Roman" panose="02020603050405020304" pitchFamily="18" charset="0"/>
              </a:rPr>
              <a:t>the other hand, the third stage needs a </a:t>
            </a:r>
            <a:r>
              <a:rPr lang="en-IN" sz="2400" i="1" dirty="0">
                <a:latin typeface="Times New Roman" panose="02020603050405020304" pitchFamily="18" charset="0"/>
                <a:cs typeface="Times New Roman" panose="02020603050405020304" pitchFamily="18" charset="0"/>
              </a:rPr>
              <a:t>pull </a:t>
            </a:r>
            <a:r>
              <a:rPr lang="en-IN" sz="2400" dirty="0">
                <a:latin typeface="Times New Roman" panose="02020603050405020304" pitchFamily="18" charset="0"/>
                <a:cs typeface="Times New Roman" panose="02020603050405020304" pitchFamily="18" charset="0"/>
              </a:rPr>
              <a:t>protocol; the </a:t>
            </a:r>
            <a:r>
              <a:rPr lang="en-IN" sz="2400" dirty="0" smtClean="0">
                <a:latin typeface="Times New Roman" panose="02020603050405020304" pitchFamily="18" charset="0"/>
                <a:cs typeface="Times New Roman" panose="02020603050405020304" pitchFamily="18" charset="0"/>
              </a:rPr>
              <a:t>client must </a:t>
            </a:r>
            <a:r>
              <a:rPr lang="en-IN" sz="2400" dirty="0">
                <a:latin typeface="Times New Roman" panose="02020603050405020304" pitchFamily="18" charset="0"/>
                <a:cs typeface="Times New Roman" panose="02020603050405020304" pitchFamily="18" charset="0"/>
              </a:rPr>
              <a:t>pull messages from the server. The direction of the bulk data is from the server </a:t>
            </a:r>
            <a:r>
              <a:rPr lang="en-IN" sz="2400" dirty="0" smtClean="0">
                <a:latin typeface="Times New Roman" panose="02020603050405020304" pitchFamily="18" charset="0"/>
                <a:cs typeface="Times New Roman" panose="02020603050405020304" pitchFamily="18" charset="0"/>
              </a:rPr>
              <a:t>to the </a:t>
            </a:r>
            <a:r>
              <a:rPr lang="en-IN" sz="2400" dirty="0">
                <a:latin typeface="Times New Roman" panose="02020603050405020304" pitchFamily="18" charset="0"/>
                <a:cs typeface="Times New Roman" panose="02020603050405020304" pitchFamily="18" charset="0"/>
              </a:rPr>
              <a:t>client.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third stage uses a message access </a:t>
            </a:r>
            <a:r>
              <a:rPr lang="en-IN" sz="2400" dirty="0" smtClean="0">
                <a:latin typeface="Times New Roman" panose="02020603050405020304" pitchFamily="18" charset="0"/>
                <a:cs typeface="Times New Roman" panose="02020603050405020304" pitchFamily="18" charset="0"/>
              </a:rPr>
              <a:t>agent.</a:t>
            </a:r>
          </a:p>
          <a:p>
            <a:pPr algn="just"/>
            <a:r>
              <a:rPr lang="en-IN" sz="2400" b="1" dirty="0" smtClean="0">
                <a:latin typeface="Times New Roman" panose="02020603050405020304" pitchFamily="18" charset="0"/>
                <a:cs typeface="Times New Roman" panose="02020603050405020304" pitchFamily="18" charset="0"/>
              </a:rPr>
              <a:t>Currently </a:t>
            </a:r>
            <a:r>
              <a:rPr lang="en-IN" sz="2400" b="1" dirty="0">
                <a:latin typeface="Times New Roman" panose="02020603050405020304" pitchFamily="18" charset="0"/>
                <a:cs typeface="Times New Roman" panose="02020603050405020304" pitchFamily="18" charset="0"/>
              </a:rPr>
              <a:t>two message access protocols are available: Post Office Protocol, version </a:t>
            </a:r>
            <a:r>
              <a:rPr lang="en-IN" sz="2400" b="1" dirty="0" smtClean="0">
                <a:latin typeface="Times New Roman" panose="02020603050405020304" pitchFamily="18" charset="0"/>
                <a:cs typeface="Times New Roman" panose="02020603050405020304" pitchFamily="18" charset="0"/>
              </a:rPr>
              <a:t>3 (POP3</a:t>
            </a:r>
            <a:r>
              <a:rPr lang="en-IN" sz="2400" b="1" dirty="0">
                <a:latin typeface="Times New Roman" panose="02020603050405020304" pitchFamily="18" charset="0"/>
                <a:cs typeface="Times New Roman" panose="02020603050405020304" pitchFamily="18" charset="0"/>
              </a:rPr>
              <a:t>) and Internet Mail Access Protocol, version 4 (IMAP4).</a:t>
            </a:r>
          </a:p>
        </p:txBody>
      </p:sp>
    </p:spTree>
    <p:extLst>
      <p:ext uri="{BB962C8B-B14F-4D97-AF65-F5344CB8AC3E}">
        <p14:creationId xmlns:p14="http://schemas.microsoft.com/office/powerpoint/2010/main" xmlns="" val="7196740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73088" y="271072"/>
            <a:ext cx="7961312" cy="51741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82275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IN" dirty="0" smtClean="0"/>
              <a:t>POP3</a:t>
            </a:r>
            <a:endParaRPr lang="en-IN" dirty="0"/>
          </a:p>
        </p:txBody>
      </p:sp>
      <p:sp>
        <p:nvSpPr>
          <p:cNvPr id="3" name="Content Placeholder 2"/>
          <p:cNvSpPr>
            <a:spLocks noGrp="1"/>
          </p:cNvSpPr>
          <p:nvPr>
            <p:ph idx="1"/>
          </p:nvPr>
        </p:nvSpPr>
        <p:spPr>
          <a:xfrm>
            <a:off x="179512" y="836712"/>
            <a:ext cx="8784976" cy="5760640"/>
          </a:xfrm>
        </p:spPr>
        <p:txBody>
          <a:bodyPr>
            <a:normAutofit/>
          </a:bodyPr>
          <a:lstStyle/>
          <a:p>
            <a:pPr algn="just"/>
            <a:r>
              <a:rPr lang="en-IN" sz="2400" b="1" dirty="0">
                <a:latin typeface="Times New Roman" panose="02020603050405020304" pitchFamily="18" charset="0"/>
                <a:cs typeface="Times New Roman" panose="02020603050405020304" pitchFamily="18" charset="0"/>
              </a:rPr>
              <a:t>Post Office Protocol, version 3 (POP3) </a:t>
            </a:r>
            <a:r>
              <a:rPr lang="en-IN" sz="2400" dirty="0">
                <a:latin typeface="Times New Roman" panose="02020603050405020304" pitchFamily="18" charset="0"/>
                <a:cs typeface="Times New Roman" panose="02020603050405020304" pitchFamily="18" charset="0"/>
              </a:rPr>
              <a:t>is simple and limited in functionality.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client </a:t>
            </a:r>
            <a:r>
              <a:rPr lang="en-IN" sz="2400" dirty="0">
                <a:latin typeface="Times New Roman" panose="02020603050405020304" pitchFamily="18" charset="0"/>
                <a:cs typeface="Times New Roman" panose="02020603050405020304" pitchFamily="18" charset="0"/>
              </a:rPr>
              <a:t>POP3 software is installed on the recipient computer; the server POP3 </a:t>
            </a:r>
            <a:r>
              <a:rPr lang="en-IN" sz="2400" dirty="0" smtClean="0">
                <a:latin typeface="Times New Roman" panose="02020603050405020304" pitchFamily="18" charset="0"/>
                <a:cs typeface="Times New Roman" panose="02020603050405020304" pitchFamily="18" charset="0"/>
              </a:rPr>
              <a:t>software is </a:t>
            </a:r>
            <a:r>
              <a:rPr lang="en-IN" sz="2400" dirty="0">
                <a:latin typeface="Times New Roman" panose="02020603050405020304" pitchFamily="18" charset="0"/>
                <a:cs typeface="Times New Roman" panose="02020603050405020304" pitchFamily="18" charset="0"/>
              </a:rPr>
              <a:t>installed on the mail server.</a:t>
            </a:r>
          </a:p>
          <a:p>
            <a:pPr algn="just"/>
            <a:r>
              <a:rPr lang="en-IN" sz="2400" dirty="0">
                <a:latin typeface="Times New Roman" panose="02020603050405020304" pitchFamily="18" charset="0"/>
                <a:cs typeface="Times New Roman" panose="02020603050405020304" pitchFamily="18" charset="0"/>
              </a:rPr>
              <a:t>Mail access starts with the client when the user needs to download e-mail from </a:t>
            </a:r>
            <a:r>
              <a:rPr lang="en-IN" sz="2400" dirty="0" smtClean="0">
                <a:latin typeface="Times New Roman" panose="02020603050405020304" pitchFamily="18" charset="0"/>
                <a:cs typeface="Times New Roman" panose="02020603050405020304" pitchFamily="18" charset="0"/>
              </a:rPr>
              <a:t>the mailbox </a:t>
            </a:r>
            <a:r>
              <a:rPr lang="en-IN" sz="2400" dirty="0">
                <a:latin typeface="Times New Roman" panose="02020603050405020304" pitchFamily="18" charset="0"/>
                <a:cs typeface="Times New Roman" panose="02020603050405020304" pitchFamily="18" charset="0"/>
              </a:rPr>
              <a:t>on the mail server.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client opens a connection to the server on TCP port 110.</a:t>
            </a:r>
          </a:p>
          <a:p>
            <a:pPr algn="just"/>
            <a:r>
              <a:rPr lang="en-IN" sz="2400" dirty="0">
                <a:latin typeface="Times New Roman" panose="02020603050405020304" pitchFamily="18" charset="0"/>
                <a:cs typeface="Times New Roman" panose="02020603050405020304" pitchFamily="18" charset="0"/>
              </a:rPr>
              <a:t>It then sends its user name and password to access the mailbox.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user can then </a:t>
            </a:r>
            <a:r>
              <a:rPr lang="en-IN" sz="2400" dirty="0" smtClean="0">
                <a:latin typeface="Times New Roman" panose="02020603050405020304" pitchFamily="18" charset="0"/>
                <a:cs typeface="Times New Roman" panose="02020603050405020304" pitchFamily="18" charset="0"/>
              </a:rPr>
              <a:t>list and </a:t>
            </a:r>
            <a:r>
              <a:rPr lang="en-IN" sz="2400" dirty="0">
                <a:latin typeface="Times New Roman" panose="02020603050405020304" pitchFamily="18" charset="0"/>
                <a:cs typeface="Times New Roman" panose="02020603050405020304" pitchFamily="18" charset="0"/>
              </a:rPr>
              <a:t>retrieve the mail messages, one by one. </a:t>
            </a:r>
            <a:endParaRPr lang="en-IN" sz="2400" dirty="0" smtClean="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POP3 has two modes: the delete mode and the keep mode</a:t>
            </a:r>
            <a:endParaRPr lang="en-IN"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960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IN" dirty="0" smtClean="0"/>
              <a:t>POP3</a:t>
            </a:r>
            <a:endParaRPr lang="en-IN" dirty="0"/>
          </a:p>
        </p:txBody>
      </p:sp>
      <p:sp>
        <p:nvSpPr>
          <p:cNvPr id="3" name="Content Placeholder 2"/>
          <p:cNvSpPr>
            <a:spLocks noGrp="1"/>
          </p:cNvSpPr>
          <p:nvPr>
            <p:ph idx="1"/>
          </p:nvPr>
        </p:nvSpPr>
        <p:spPr>
          <a:xfrm>
            <a:off x="179512" y="836712"/>
            <a:ext cx="8784976" cy="5760640"/>
          </a:xfrm>
        </p:spPr>
        <p:txBody>
          <a:bodyPr>
            <a:normAutofit/>
          </a:bodyPr>
          <a:lstStyle/>
          <a:p>
            <a:pPr algn="just"/>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the delete mode, </a:t>
            </a:r>
            <a:r>
              <a:rPr lang="en-IN" sz="2400" dirty="0" smtClean="0">
                <a:latin typeface="Times New Roman" panose="02020603050405020304" pitchFamily="18" charset="0"/>
                <a:cs typeface="Times New Roman" panose="02020603050405020304" pitchFamily="18" charset="0"/>
              </a:rPr>
              <a:t>the mail </a:t>
            </a:r>
            <a:r>
              <a:rPr lang="en-IN" sz="2400" dirty="0">
                <a:latin typeface="Times New Roman" panose="02020603050405020304" pitchFamily="18" charset="0"/>
                <a:cs typeface="Times New Roman" panose="02020603050405020304" pitchFamily="18" charset="0"/>
              </a:rPr>
              <a:t>is deleted from the mailbox after each retrieval.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the keep mode, the </a:t>
            </a:r>
            <a:r>
              <a:rPr lang="en-IN" sz="2400" dirty="0" smtClean="0">
                <a:latin typeface="Times New Roman" panose="02020603050405020304" pitchFamily="18" charset="0"/>
                <a:cs typeface="Times New Roman" panose="02020603050405020304" pitchFamily="18" charset="0"/>
              </a:rPr>
              <a:t>mail remains </a:t>
            </a:r>
            <a:r>
              <a:rPr lang="en-IN" sz="2400" dirty="0">
                <a:latin typeface="Times New Roman" panose="02020603050405020304" pitchFamily="18" charset="0"/>
                <a:cs typeface="Times New Roman" panose="02020603050405020304" pitchFamily="18" charset="0"/>
              </a:rPr>
              <a:t>in the mailbox after retrieval.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delete mode is normally used when the </a:t>
            </a:r>
            <a:r>
              <a:rPr lang="en-IN" sz="2400" dirty="0" smtClean="0">
                <a:latin typeface="Times New Roman" panose="02020603050405020304" pitchFamily="18" charset="0"/>
                <a:cs typeface="Times New Roman" panose="02020603050405020304" pitchFamily="18" charset="0"/>
              </a:rPr>
              <a:t>user is </a:t>
            </a:r>
            <a:r>
              <a:rPr lang="en-IN" sz="2400" dirty="0">
                <a:latin typeface="Times New Roman" panose="02020603050405020304" pitchFamily="18" charset="0"/>
                <a:cs typeface="Times New Roman" panose="02020603050405020304" pitchFamily="18" charset="0"/>
              </a:rPr>
              <a:t>working at her permanent computer and can save and organize the received mail </a:t>
            </a:r>
            <a:r>
              <a:rPr lang="en-IN" sz="2400" dirty="0" smtClean="0">
                <a:latin typeface="Times New Roman" panose="02020603050405020304" pitchFamily="18" charset="0"/>
                <a:cs typeface="Times New Roman" panose="02020603050405020304" pitchFamily="18" charset="0"/>
              </a:rPr>
              <a:t>after reading </a:t>
            </a:r>
            <a:r>
              <a:rPr lang="en-IN" sz="2400" dirty="0">
                <a:latin typeface="Times New Roman" panose="02020603050405020304" pitchFamily="18" charset="0"/>
                <a:cs typeface="Times New Roman" panose="02020603050405020304" pitchFamily="18" charset="0"/>
              </a:rPr>
              <a:t>or replying.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keep mode is normally used when the user accesses her </a:t>
            </a:r>
            <a:r>
              <a:rPr lang="en-IN" sz="2400" dirty="0" smtClean="0">
                <a:latin typeface="Times New Roman" panose="02020603050405020304" pitchFamily="18" charset="0"/>
                <a:cs typeface="Times New Roman" panose="02020603050405020304" pitchFamily="18" charset="0"/>
              </a:rPr>
              <a:t>mail away </a:t>
            </a:r>
            <a:r>
              <a:rPr lang="en-IN" sz="2400" dirty="0">
                <a:latin typeface="Times New Roman" panose="02020603050405020304" pitchFamily="18" charset="0"/>
                <a:cs typeface="Times New Roman" panose="02020603050405020304" pitchFamily="18" charset="0"/>
              </a:rPr>
              <a:t>from her primary computer (e.g., a laptop).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mail is read but kept in the </a:t>
            </a:r>
            <a:r>
              <a:rPr lang="en-IN" sz="2400" dirty="0" smtClean="0">
                <a:latin typeface="Times New Roman" panose="02020603050405020304" pitchFamily="18" charset="0"/>
                <a:cs typeface="Times New Roman" panose="02020603050405020304" pitchFamily="18" charset="0"/>
              </a:rPr>
              <a:t>system for </a:t>
            </a:r>
            <a:r>
              <a:rPr lang="en-IN" sz="2400" dirty="0">
                <a:latin typeface="Times New Roman" panose="02020603050405020304" pitchFamily="18" charset="0"/>
                <a:cs typeface="Times New Roman" panose="02020603050405020304" pitchFamily="18" charset="0"/>
              </a:rPr>
              <a:t>later retrieval and organizing.</a:t>
            </a:r>
          </a:p>
        </p:txBody>
      </p:sp>
    </p:spTree>
    <p:extLst>
      <p:ext uri="{BB962C8B-B14F-4D97-AF65-F5344CB8AC3E}">
        <p14:creationId xmlns:p14="http://schemas.microsoft.com/office/powerpoint/2010/main" xmlns="" val="12950663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IN" b="1" i="1" dirty="0" smtClean="0"/>
              <a:t/>
            </a:r>
            <a:br>
              <a:rPr lang="en-IN" b="1" i="1" dirty="0" smtClean="0"/>
            </a:br>
            <a:r>
              <a:rPr lang="en-IN" sz="3100" b="1" i="1" dirty="0" smtClean="0">
                <a:latin typeface="Times New Roman" panose="02020603050405020304" pitchFamily="18" charset="0"/>
                <a:cs typeface="Times New Roman" panose="02020603050405020304" pitchFamily="18" charset="0"/>
              </a:rPr>
              <a:t>IMAP4</a:t>
            </a:r>
            <a:r>
              <a:rPr lang="en-IN" sz="3100" b="1" i="1" dirty="0">
                <a:latin typeface="Times New Roman" panose="02020603050405020304" pitchFamily="18" charset="0"/>
                <a:cs typeface="Times New Roman" panose="02020603050405020304" pitchFamily="18" charset="0"/>
              </a:rPr>
              <a:t/>
            </a:r>
            <a:br>
              <a:rPr lang="en-IN" sz="3100" b="1" i="1" dirty="0">
                <a:latin typeface="Times New Roman" panose="02020603050405020304" pitchFamily="18" charset="0"/>
                <a:cs typeface="Times New Roman" panose="02020603050405020304" pitchFamily="18" charset="0"/>
              </a:rPr>
            </a:br>
            <a:endParaRPr lang="en-IN" sz="31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836712"/>
            <a:ext cx="8784976" cy="5760640"/>
          </a:xfrm>
        </p:spPr>
        <p:txBody>
          <a:bodyPr>
            <a:normAutofit/>
          </a:bodyPr>
          <a:lstStyle/>
          <a:p>
            <a:pPr algn="just"/>
            <a:r>
              <a:rPr lang="en-IN" sz="2400" dirty="0" smtClean="0">
                <a:latin typeface="Times New Roman" panose="02020603050405020304" pitchFamily="18" charset="0"/>
                <a:cs typeface="Times New Roman" panose="02020603050405020304" pitchFamily="18" charset="0"/>
              </a:rPr>
              <a:t>Another </a:t>
            </a:r>
            <a:r>
              <a:rPr lang="en-IN" sz="2400" dirty="0">
                <a:latin typeface="Times New Roman" panose="02020603050405020304" pitchFamily="18" charset="0"/>
                <a:cs typeface="Times New Roman" panose="02020603050405020304" pitchFamily="18" charset="0"/>
              </a:rPr>
              <a:t>mail access protocol is </a:t>
            </a:r>
            <a:r>
              <a:rPr lang="en-IN" sz="2400" b="1" dirty="0">
                <a:latin typeface="Times New Roman" panose="02020603050405020304" pitchFamily="18" charset="0"/>
                <a:cs typeface="Times New Roman" panose="02020603050405020304" pitchFamily="18" charset="0"/>
              </a:rPr>
              <a:t>Internet Mail Access Protocol, version 4 (IMAP4).</a:t>
            </a:r>
          </a:p>
          <a:p>
            <a:pPr algn="just"/>
            <a:r>
              <a:rPr lang="en-IN" sz="2400" dirty="0">
                <a:latin typeface="Times New Roman" panose="02020603050405020304" pitchFamily="18" charset="0"/>
                <a:cs typeface="Times New Roman" panose="02020603050405020304" pitchFamily="18" charset="0"/>
              </a:rPr>
              <a:t>IMAP4 is similar to POP3, but it has more features; IMAP4 is more powerful and </a:t>
            </a:r>
            <a:r>
              <a:rPr lang="en-IN" sz="2400" dirty="0" smtClean="0">
                <a:latin typeface="Times New Roman" panose="02020603050405020304" pitchFamily="18" charset="0"/>
                <a:cs typeface="Times New Roman" panose="02020603050405020304" pitchFamily="18" charset="0"/>
              </a:rPr>
              <a:t>more complex.</a:t>
            </a:r>
          </a:p>
          <a:p>
            <a:pPr algn="just"/>
            <a:r>
              <a:rPr lang="en-IN" sz="2400" dirty="0">
                <a:latin typeface="Times New Roman" panose="02020603050405020304" pitchFamily="18" charset="0"/>
                <a:cs typeface="Times New Roman" panose="02020603050405020304" pitchFamily="18" charset="0"/>
              </a:rPr>
              <a:t>POP3 is deficient in several ways. It does not allow the user to organize her mail </a:t>
            </a:r>
            <a:r>
              <a:rPr lang="en-IN" sz="2400" dirty="0" smtClean="0">
                <a:latin typeface="Times New Roman" panose="02020603050405020304" pitchFamily="18" charset="0"/>
                <a:cs typeface="Times New Roman" panose="02020603050405020304" pitchFamily="18" charset="0"/>
              </a:rPr>
              <a:t>on the </a:t>
            </a:r>
            <a:r>
              <a:rPr lang="en-IN" sz="2400" dirty="0">
                <a:latin typeface="Times New Roman" panose="02020603050405020304" pitchFamily="18" charset="0"/>
                <a:cs typeface="Times New Roman" panose="02020603050405020304" pitchFamily="18" charset="0"/>
              </a:rPr>
              <a:t>server; the user cannot have different folders on the server. (Of course, the user </a:t>
            </a:r>
            <a:r>
              <a:rPr lang="en-IN" sz="2400" dirty="0" smtClean="0">
                <a:latin typeface="Times New Roman" panose="02020603050405020304" pitchFamily="18" charset="0"/>
                <a:cs typeface="Times New Roman" panose="02020603050405020304" pitchFamily="18" charset="0"/>
              </a:rPr>
              <a:t>can create </a:t>
            </a:r>
            <a:r>
              <a:rPr lang="en-IN" sz="2400" dirty="0">
                <a:latin typeface="Times New Roman" panose="02020603050405020304" pitchFamily="18" charset="0"/>
                <a:cs typeface="Times New Roman" panose="02020603050405020304" pitchFamily="18" charset="0"/>
              </a:rPr>
              <a:t>folders on her own computer.)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addition, POP3 does not allow the user </a:t>
            </a:r>
            <a:r>
              <a:rPr lang="en-IN" sz="2400" dirty="0" smtClean="0">
                <a:latin typeface="Times New Roman" panose="02020603050405020304" pitchFamily="18" charset="0"/>
                <a:cs typeface="Times New Roman" panose="02020603050405020304" pitchFamily="18" charset="0"/>
              </a:rPr>
              <a:t>to partially </a:t>
            </a:r>
            <a:r>
              <a:rPr lang="en-IN" sz="2400" dirty="0">
                <a:latin typeface="Times New Roman" panose="02020603050405020304" pitchFamily="18" charset="0"/>
                <a:cs typeface="Times New Roman" panose="02020603050405020304" pitchFamily="18" charset="0"/>
              </a:rPr>
              <a:t>check the contents of the mail before downloading</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2544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IN" sz="2800" b="1" dirty="0">
                <a:latin typeface="Times New Roman" panose="02020603050405020304" pitchFamily="18" charset="0"/>
                <a:cs typeface="Times New Roman" panose="02020603050405020304" pitchFamily="18" charset="0"/>
              </a:rPr>
              <a:t>DOMAIN NAME SPACE</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1520" y="1196752"/>
            <a:ext cx="8640960" cy="5328592"/>
          </a:xfrm>
        </p:spPr>
        <p:txBody>
          <a:bodyPr>
            <a:normAutofit/>
          </a:bodyPr>
          <a:lstStyle/>
          <a:p>
            <a:pPr marL="0" indent="0" algn="just">
              <a:buNone/>
            </a:pPr>
            <a:r>
              <a:rPr lang="en-IN" sz="2400" b="1" dirty="0">
                <a:latin typeface="Times New Roman" panose="02020603050405020304" pitchFamily="18" charset="0"/>
                <a:cs typeface="Times New Roman" panose="02020603050405020304" pitchFamily="18" charset="0"/>
              </a:rPr>
              <a:t>Domain Name</a:t>
            </a:r>
          </a:p>
          <a:p>
            <a:pPr algn="just"/>
            <a:r>
              <a:rPr lang="en-IN" sz="2400" dirty="0">
                <a:latin typeface="Times New Roman" panose="02020603050405020304" pitchFamily="18" charset="0"/>
                <a:cs typeface="Times New Roman" panose="02020603050405020304" pitchFamily="18" charset="0"/>
              </a:rPr>
              <a:t>Each node in the tree has a domain name. A full </a:t>
            </a:r>
            <a:r>
              <a:rPr lang="en-IN" sz="2400" b="1" dirty="0">
                <a:latin typeface="Times New Roman" panose="02020603050405020304" pitchFamily="18" charset="0"/>
                <a:cs typeface="Times New Roman" panose="02020603050405020304" pitchFamily="18" charset="0"/>
              </a:rPr>
              <a:t>domain name </a:t>
            </a:r>
            <a:r>
              <a:rPr lang="en-IN" sz="2400" dirty="0">
                <a:latin typeface="Times New Roman" panose="02020603050405020304" pitchFamily="18" charset="0"/>
                <a:cs typeface="Times New Roman" panose="02020603050405020304" pitchFamily="18" charset="0"/>
              </a:rPr>
              <a:t>is a sequence of </a:t>
            </a:r>
            <a:r>
              <a:rPr lang="en-IN" sz="2400" dirty="0" smtClean="0">
                <a:latin typeface="Times New Roman" panose="02020603050405020304" pitchFamily="18" charset="0"/>
                <a:cs typeface="Times New Roman" panose="02020603050405020304" pitchFamily="18" charset="0"/>
              </a:rPr>
              <a:t>labels separated </a:t>
            </a:r>
            <a:r>
              <a:rPr lang="en-IN" sz="2400" dirty="0">
                <a:latin typeface="Times New Roman" panose="02020603050405020304" pitchFamily="18" charset="0"/>
                <a:cs typeface="Times New Roman" panose="02020603050405020304" pitchFamily="18" charset="0"/>
              </a:rPr>
              <a:t>by dots (.).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domain names are always read from the node up to the </a:t>
            </a:r>
            <a:r>
              <a:rPr lang="en-IN" sz="2400" dirty="0" smtClean="0">
                <a:latin typeface="Times New Roman" panose="02020603050405020304" pitchFamily="18" charset="0"/>
                <a:cs typeface="Times New Roman" panose="02020603050405020304" pitchFamily="18" charset="0"/>
              </a:rPr>
              <a:t>root. The </a:t>
            </a:r>
            <a:r>
              <a:rPr lang="en-IN" sz="2400" dirty="0">
                <a:latin typeface="Times New Roman" panose="02020603050405020304" pitchFamily="18" charset="0"/>
                <a:cs typeface="Times New Roman" panose="02020603050405020304" pitchFamily="18" charset="0"/>
              </a:rPr>
              <a:t>last label is the label of the root (null)</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339752" y="3212976"/>
            <a:ext cx="3960440" cy="352839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6252945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IN" b="1" i="1" dirty="0" smtClean="0"/>
              <a:t/>
            </a:r>
            <a:br>
              <a:rPr lang="en-IN" b="1" i="1" dirty="0" smtClean="0"/>
            </a:br>
            <a:r>
              <a:rPr lang="en-IN" sz="3100" b="1" i="1" dirty="0" smtClean="0">
                <a:latin typeface="Times New Roman" panose="02020603050405020304" pitchFamily="18" charset="0"/>
                <a:cs typeface="Times New Roman" panose="02020603050405020304" pitchFamily="18" charset="0"/>
              </a:rPr>
              <a:t>IMAP4</a:t>
            </a:r>
            <a:r>
              <a:rPr lang="en-IN" sz="3100" b="1" i="1" dirty="0">
                <a:latin typeface="Times New Roman" panose="02020603050405020304" pitchFamily="18" charset="0"/>
                <a:cs typeface="Times New Roman" panose="02020603050405020304" pitchFamily="18" charset="0"/>
              </a:rPr>
              <a:t/>
            </a:r>
            <a:br>
              <a:rPr lang="en-IN" sz="3100" b="1" i="1" dirty="0">
                <a:latin typeface="Times New Roman" panose="02020603050405020304" pitchFamily="18" charset="0"/>
                <a:cs typeface="Times New Roman" panose="02020603050405020304" pitchFamily="18" charset="0"/>
              </a:rPr>
            </a:br>
            <a:endParaRPr lang="en-IN" sz="31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836712"/>
            <a:ext cx="8784976" cy="5760640"/>
          </a:xfrm>
        </p:spPr>
        <p:txBody>
          <a:bodyPr>
            <a:normAutofit/>
          </a:bodyPr>
          <a:lstStyle/>
          <a:p>
            <a:pPr marL="0" indent="0" algn="just">
              <a:buNone/>
            </a:pPr>
            <a:r>
              <a:rPr lang="en-IN" sz="2400" dirty="0" smtClean="0">
                <a:latin typeface="Times New Roman" panose="02020603050405020304" pitchFamily="18" charset="0"/>
                <a:cs typeface="Times New Roman" panose="02020603050405020304" pitchFamily="18" charset="0"/>
              </a:rPr>
              <a:t>IMAP4 </a:t>
            </a:r>
            <a:r>
              <a:rPr lang="en-IN" sz="2400" dirty="0">
                <a:latin typeface="Times New Roman" panose="02020603050405020304" pitchFamily="18" charset="0"/>
                <a:cs typeface="Times New Roman" panose="02020603050405020304" pitchFamily="18" charset="0"/>
              </a:rPr>
              <a:t>provides the following extra functions:</a:t>
            </a:r>
          </a:p>
          <a:p>
            <a:pPr marL="0" indent="0" algn="just">
              <a:buNone/>
            </a:pPr>
            <a:r>
              <a:rPr lang="en-IN" sz="2400" dirty="0">
                <a:latin typeface="Times New Roman" panose="02020603050405020304" pitchFamily="18" charset="0"/>
                <a:cs typeface="Times New Roman" panose="02020603050405020304" pitchFamily="18" charset="0"/>
              </a:rPr>
              <a:t>❏ A user can check the e-mail header prior to downloading.</a:t>
            </a:r>
          </a:p>
          <a:p>
            <a:pPr marL="0" indent="0" algn="just">
              <a:buNone/>
            </a:pPr>
            <a:r>
              <a:rPr lang="en-IN" sz="2400" dirty="0">
                <a:latin typeface="Times New Roman" panose="02020603050405020304" pitchFamily="18" charset="0"/>
                <a:cs typeface="Times New Roman" panose="02020603050405020304" pitchFamily="18" charset="0"/>
              </a:rPr>
              <a:t>❏ A user can search the contents of the e-mail for a specific string of characters </a:t>
            </a:r>
            <a:r>
              <a:rPr lang="en-IN" sz="2400" dirty="0" smtClean="0">
                <a:latin typeface="Times New Roman" panose="02020603050405020304" pitchFamily="18" charset="0"/>
                <a:cs typeface="Times New Roman" panose="02020603050405020304" pitchFamily="18" charset="0"/>
              </a:rPr>
              <a:t>prior to </a:t>
            </a:r>
            <a:r>
              <a:rPr lang="en-IN" sz="2400" dirty="0">
                <a:latin typeface="Times New Roman" panose="02020603050405020304" pitchFamily="18" charset="0"/>
                <a:cs typeface="Times New Roman" panose="02020603050405020304" pitchFamily="18" charset="0"/>
              </a:rPr>
              <a:t>downloading.</a:t>
            </a:r>
          </a:p>
          <a:p>
            <a:pPr marL="0" indent="0" algn="just">
              <a:buNone/>
            </a:pPr>
            <a:r>
              <a:rPr lang="en-IN" sz="2400" dirty="0">
                <a:latin typeface="Times New Roman" panose="02020603050405020304" pitchFamily="18" charset="0"/>
                <a:cs typeface="Times New Roman" panose="02020603050405020304" pitchFamily="18" charset="0"/>
              </a:rPr>
              <a:t>❏ A user can partially download e-mail. This is especially useful if bandwidth is </a:t>
            </a:r>
            <a:r>
              <a:rPr lang="en-IN" sz="2400" dirty="0" smtClean="0">
                <a:latin typeface="Times New Roman" panose="02020603050405020304" pitchFamily="18" charset="0"/>
                <a:cs typeface="Times New Roman" panose="02020603050405020304" pitchFamily="18" charset="0"/>
              </a:rPr>
              <a:t>limited and </a:t>
            </a:r>
            <a:r>
              <a:rPr lang="en-IN" sz="2400" dirty="0">
                <a:latin typeface="Times New Roman" panose="02020603050405020304" pitchFamily="18" charset="0"/>
                <a:cs typeface="Times New Roman" panose="02020603050405020304" pitchFamily="18" charset="0"/>
              </a:rPr>
              <a:t>the e-mail contains multimedia with high bandwidth requirements.</a:t>
            </a:r>
          </a:p>
          <a:p>
            <a:pPr marL="0" indent="0" algn="just">
              <a:buNone/>
            </a:pPr>
            <a:r>
              <a:rPr lang="en-IN" sz="2400" dirty="0">
                <a:latin typeface="Times New Roman" panose="02020603050405020304" pitchFamily="18" charset="0"/>
                <a:cs typeface="Times New Roman" panose="02020603050405020304" pitchFamily="18" charset="0"/>
              </a:rPr>
              <a:t>❏ A user can create, delete, or rename mailboxes on the mail server.</a:t>
            </a:r>
          </a:p>
          <a:p>
            <a:pPr marL="0" indent="0" algn="just">
              <a:buNone/>
            </a:pPr>
            <a:r>
              <a:rPr lang="en-IN" sz="2400" dirty="0">
                <a:latin typeface="Times New Roman" panose="02020603050405020304" pitchFamily="18" charset="0"/>
                <a:cs typeface="Times New Roman" panose="02020603050405020304" pitchFamily="18" charset="0"/>
              </a:rPr>
              <a:t>❏ A user can create a hierarchy of mailboxes in a folder for e-mail storage.</a:t>
            </a:r>
            <a:endParaRPr lang="en-IN"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94610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3568" y="260648"/>
            <a:ext cx="8136904" cy="567342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2795096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IN" sz="2800" b="1" i="1" dirty="0">
                <a:latin typeface="Times New Roman" panose="02020603050405020304" pitchFamily="18" charset="0"/>
                <a:cs typeface="Times New Roman" panose="02020603050405020304" pitchFamily="18" charset="0"/>
              </a:rPr>
              <a:t>FILE </a:t>
            </a:r>
            <a:r>
              <a:rPr lang="en-IN" sz="2800" b="1" i="1" dirty="0" smtClean="0">
                <a:latin typeface="Times New Roman" panose="02020603050405020304" pitchFamily="18" charset="0"/>
                <a:cs typeface="Times New Roman" panose="02020603050405020304" pitchFamily="18" charset="0"/>
              </a:rPr>
              <a:t>TRANSFER Protocol</a:t>
            </a:r>
            <a:endParaRPr lang="en-IN" sz="2800"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1196752"/>
            <a:ext cx="8712968" cy="5400600"/>
          </a:xfrm>
        </p:spPr>
        <p:txBody>
          <a:bodyPr>
            <a:noAutofit/>
          </a:bodyPr>
          <a:lstStyle/>
          <a:p>
            <a:pPr algn="just"/>
            <a:r>
              <a:rPr lang="en-IN" sz="2400" dirty="0">
                <a:latin typeface="Times New Roman" panose="02020603050405020304" pitchFamily="18" charset="0"/>
                <a:cs typeface="Times New Roman" panose="02020603050405020304" pitchFamily="18" charset="0"/>
              </a:rPr>
              <a:t>Transferring files from one computer to another is one of the most common </a:t>
            </a:r>
            <a:r>
              <a:rPr lang="en-IN" sz="2400" dirty="0" smtClean="0">
                <a:latin typeface="Times New Roman" panose="02020603050405020304" pitchFamily="18" charset="0"/>
                <a:cs typeface="Times New Roman" panose="02020603050405020304" pitchFamily="18" charset="0"/>
              </a:rPr>
              <a:t>tasks expected </a:t>
            </a:r>
            <a:r>
              <a:rPr lang="en-IN" sz="2400" dirty="0">
                <a:latin typeface="Times New Roman" panose="02020603050405020304" pitchFamily="18" charset="0"/>
                <a:cs typeface="Times New Roman" panose="02020603050405020304" pitchFamily="18" charset="0"/>
              </a:rPr>
              <a:t>from a networking or internetworking environment.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As </a:t>
            </a:r>
            <a:r>
              <a:rPr lang="en-IN" sz="2400" dirty="0">
                <a:latin typeface="Times New Roman" panose="02020603050405020304" pitchFamily="18" charset="0"/>
                <a:cs typeface="Times New Roman" panose="02020603050405020304" pitchFamily="18" charset="0"/>
              </a:rPr>
              <a:t>a matter of fact, </a:t>
            </a:r>
            <a:r>
              <a:rPr lang="en-IN" sz="2400" dirty="0" smtClean="0">
                <a:latin typeface="Times New Roman" panose="02020603050405020304" pitchFamily="18" charset="0"/>
                <a:cs typeface="Times New Roman" panose="02020603050405020304" pitchFamily="18" charset="0"/>
              </a:rPr>
              <a:t>the greatest </a:t>
            </a:r>
            <a:r>
              <a:rPr lang="en-IN" sz="2400" dirty="0">
                <a:latin typeface="Times New Roman" panose="02020603050405020304" pitchFamily="18" charset="0"/>
                <a:cs typeface="Times New Roman" panose="02020603050405020304" pitchFamily="18" charset="0"/>
              </a:rPr>
              <a:t>volume of data exchange in the Internet today is due to file transfer. </a:t>
            </a:r>
            <a:endParaRPr lang="en-IN" sz="2400" dirty="0" smtClean="0">
              <a:latin typeface="Times New Roman" panose="02020603050405020304" pitchFamily="18" charset="0"/>
              <a:cs typeface="Times New Roman" panose="02020603050405020304" pitchFamily="18" charset="0"/>
            </a:endParaRPr>
          </a:p>
          <a:p>
            <a:pPr algn="just"/>
            <a:r>
              <a:rPr lang="en-IN" sz="2400" b="1" dirty="0" smtClean="0">
                <a:latin typeface="Times New Roman" panose="02020603050405020304" pitchFamily="18" charset="0"/>
                <a:cs typeface="Times New Roman" panose="02020603050405020304" pitchFamily="18" charset="0"/>
              </a:rPr>
              <a:t>In this section</a:t>
            </a:r>
            <a:r>
              <a:rPr lang="en-IN" sz="2400" b="1" dirty="0">
                <a:latin typeface="Times New Roman" panose="02020603050405020304" pitchFamily="18" charset="0"/>
                <a:cs typeface="Times New Roman" panose="02020603050405020304" pitchFamily="18" charset="0"/>
              </a:rPr>
              <a:t>, we discuss one popular protocol involved in transferring files: File </a:t>
            </a:r>
            <a:r>
              <a:rPr lang="en-IN" sz="2400" b="1" dirty="0" smtClean="0">
                <a:latin typeface="Times New Roman" panose="02020603050405020304" pitchFamily="18" charset="0"/>
                <a:cs typeface="Times New Roman" panose="02020603050405020304" pitchFamily="18" charset="0"/>
              </a:rPr>
              <a:t>Transfer Protocol </a:t>
            </a:r>
            <a:r>
              <a:rPr lang="en-IN" sz="2400" b="1" dirty="0">
                <a:latin typeface="Times New Roman" panose="02020603050405020304" pitchFamily="18" charset="0"/>
                <a:cs typeface="Times New Roman" panose="02020603050405020304" pitchFamily="18" charset="0"/>
              </a:rPr>
              <a:t>(FTP</a:t>
            </a:r>
            <a:r>
              <a:rPr lang="en-IN" sz="2400" b="1" dirty="0" smtClean="0">
                <a:latin typeface="Times New Roman" panose="02020603050405020304" pitchFamily="18" charset="0"/>
                <a:cs typeface="Times New Roman" panose="02020603050405020304" pitchFamily="18" charset="0"/>
              </a:rPr>
              <a:t>).</a:t>
            </a:r>
          </a:p>
          <a:p>
            <a:pPr algn="just"/>
            <a:r>
              <a:rPr lang="en-IN" sz="2400" b="1" dirty="0">
                <a:latin typeface="Times New Roman" panose="02020603050405020304" pitchFamily="18" charset="0"/>
                <a:cs typeface="Times New Roman" panose="02020603050405020304" pitchFamily="18" charset="0"/>
              </a:rPr>
              <a:t>File Transfer Protocol (FTP)</a:t>
            </a:r>
          </a:p>
          <a:p>
            <a:pPr algn="just"/>
            <a:r>
              <a:rPr lang="en-IN" sz="2400" b="1" dirty="0">
                <a:latin typeface="Times New Roman" panose="02020603050405020304" pitchFamily="18" charset="0"/>
                <a:cs typeface="Times New Roman" panose="02020603050405020304" pitchFamily="18" charset="0"/>
              </a:rPr>
              <a:t>File Transfer Protocol (FTP) </a:t>
            </a:r>
            <a:r>
              <a:rPr lang="en-IN" sz="2400" dirty="0">
                <a:latin typeface="Times New Roman" panose="02020603050405020304" pitchFamily="18" charset="0"/>
                <a:cs typeface="Times New Roman" panose="02020603050405020304" pitchFamily="18" charset="0"/>
              </a:rPr>
              <a:t>is the standard mechanism provided by TCP/IP </a:t>
            </a:r>
            <a:r>
              <a:rPr lang="en-IN" sz="2400" dirty="0" smtClean="0">
                <a:latin typeface="Times New Roman" panose="02020603050405020304" pitchFamily="18" charset="0"/>
                <a:cs typeface="Times New Roman" panose="02020603050405020304" pitchFamily="18" charset="0"/>
              </a:rPr>
              <a:t>for copying </a:t>
            </a:r>
            <a:r>
              <a:rPr lang="en-IN" sz="2400" dirty="0">
                <a:latin typeface="Times New Roman" panose="02020603050405020304" pitchFamily="18" charset="0"/>
                <a:cs typeface="Times New Roman" panose="02020603050405020304" pitchFamily="18" charset="0"/>
              </a:rPr>
              <a:t>a file from one host to another.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Although </a:t>
            </a:r>
            <a:r>
              <a:rPr lang="en-IN" sz="2400" dirty="0">
                <a:latin typeface="Times New Roman" panose="02020603050405020304" pitchFamily="18" charset="0"/>
                <a:cs typeface="Times New Roman" panose="02020603050405020304" pitchFamily="18" charset="0"/>
              </a:rPr>
              <a:t>transferring files from one system </a:t>
            </a:r>
            <a:r>
              <a:rPr lang="en-IN" sz="2400" dirty="0" smtClean="0">
                <a:latin typeface="Times New Roman" panose="02020603050405020304" pitchFamily="18" charset="0"/>
                <a:cs typeface="Times New Roman" panose="02020603050405020304" pitchFamily="18" charset="0"/>
              </a:rPr>
              <a:t>to another </a:t>
            </a:r>
            <a:r>
              <a:rPr lang="en-IN" sz="2400" dirty="0">
                <a:latin typeface="Times New Roman" panose="02020603050405020304" pitchFamily="18" charset="0"/>
                <a:cs typeface="Times New Roman" panose="02020603050405020304" pitchFamily="18" charset="0"/>
              </a:rPr>
              <a:t>seems simple and straightforward, some problems must be dealt with first. </a:t>
            </a: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335134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IN" sz="2800" b="1" i="1" dirty="0">
                <a:latin typeface="Times New Roman" panose="02020603050405020304" pitchFamily="18" charset="0"/>
                <a:cs typeface="Times New Roman" panose="02020603050405020304" pitchFamily="18" charset="0"/>
              </a:rPr>
              <a:t>FILE </a:t>
            </a:r>
            <a:r>
              <a:rPr lang="en-IN" sz="2800" b="1" i="1" dirty="0" smtClean="0">
                <a:latin typeface="Times New Roman" panose="02020603050405020304" pitchFamily="18" charset="0"/>
                <a:cs typeface="Times New Roman" panose="02020603050405020304" pitchFamily="18" charset="0"/>
              </a:rPr>
              <a:t>TRANSFER Protocol</a:t>
            </a:r>
            <a:endParaRPr lang="en-IN" sz="2800"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1196752"/>
            <a:ext cx="8712968" cy="5400600"/>
          </a:xfrm>
        </p:spPr>
        <p:txBody>
          <a:bodyPr>
            <a:noAutofit/>
          </a:bodyPr>
          <a:lstStyle/>
          <a:p>
            <a:pPr algn="just"/>
            <a:r>
              <a:rPr lang="en-IN" sz="2400" dirty="0" smtClean="0">
                <a:latin typeface="Times New Roman" panose="02020603050405020304" pitchFamily="18" charset="0"/>
                <a:cs typeface="Times New Roman" panose="02020603050405020304" pitchFamily="18" charset="0"/>
              </a:rPr>
              <a:t>For example</a:t>
            </a:r>
            <a:r>
              <a:rPr lang="en-IN" sz="2400" dirty="0">
                <a:latin typeface="Times New Roman" panose="02020603050405020304" pitchFamily="18" charset="0"/>
                <a:cs typeface="Times New Roman" panose="02020603050405020304" pitchFamily="18" charset="0"/>
              </a:rPr>
              <a:t>, two systems may use different file name conventions. Two systems may </a:t>
            </a:r>
            <a:r>
              <a:rPr lang="en-IN" sz="2400" dirty="0" smtClean="0">
                <a:latin typeface="Times New Roman" panose="02020603050405020304" pitchFamily="18" charset="0"/>
                <a:cs typeface="Times New Roman" panose="02020603050405020304" pitchFamily="18" charset="0"/>
              </a:rPr>
              <a:t>have different </a:t>
            </a:r>
            <a:r>
              <a:rPr lang="en-IN" sz="2400" dirty="0">
                <a:latin typeface="Times New Roman" panose="02020603050405020304" pitchFamily="18" charset="0"/>
                <a:cs typeface="Times New Roman" panose="02020603050405020304" pitchFamily="18" charset="0"/>
              </a:rPr>
              <a:t>ways to represent text and data.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Two </a:t>
            </a:r>
            <a:r>
              <a:rPr lang="en-IN" sz="2400" dirty="0">
                <a:latin typeface="Times New Roman" panose="02020603050405020304" pitchFamily="18" charset="0"/>
                <a:cs typeface="Times New Roman" panose="02020603050405020304" pitchFamily="18" charset="0"/>
              </a:rPr>
              <a:t>systems may have different </a:t>
            </a:r>
            <a:r>
              <a:rPr lang="en-IN" sz="2400" dirty="0" smtClean="0">
                <a:latin typeface="Times New Roman" panose="02020603050405020304" pitchFamily="18" charset="0"/>
                <a:cs typeface="Times New Roman" panose="02020603050405020304" pitchFamily="18" charset="0"/>
              </a:rPr>
              <a:t>directory structures</a:t>
            </a:r>
            <a:r>
              <a:rPr lang="en-IN" sz="2400" dirty="0">
                <a:latin typeface="Times New Roman" panose="02020603050405020304" pitchFamily="18" charset="0"/>
                <a:cs typeface="Times New Roman" panose="02020603050405020304" pitchFamily="18" charset="0"/>
              </a:rPr>
              <a:t>. All these problems have been solved by FTP in a very simple and </a:t>
            </a:r>
            <a:r>
              <a:rPr lang="en-IN" sz="2400" dirty="0" smtClean="0">
                <a:latin typeface="Times New Roman" panose="02020603050405020304" pitchFamily="18" charset="0"/>
                <a:cs typeface="Times New Roman" panose="02020603050405020304" pitchFamily="18" charset="0"/>
              </a:rPr>
              <a:t>elegant approach.</a:t>
            </a:r>
          </a:p>
          <a:p>
            <a:pPr algn="just"/>
            <a:r>
              <a:rPr lang="en-IN" sz="2400" b="1" dirty="0">
                <a:latin typeface="Times New Roman" panose="02020603050405020304" pitchFamily="18" charset="0"/>
                <a:cs typeface="Times New Roman" panose="02020603050405020304" pitchFamily="18" charset="0"/>
              </a:rPr>
              <a:t>FTP differs from other client/server applications in that it establishes two </a:t>
            </a:r>
            <a:r>
              <a:rPr lang="en-IN" sz="2400" b="1" dirty="0" smtClean="0">
                <a:latin typeface="Times New Roman" panose="02020603050405020304" pitchFamily="18" charset="0"/>
                <a:cs typeface="Times New Roman" panose="02020603050405020304" pitchFamily="18" charset="0"/>
              </a:rPr>
              <a:t>connections between </a:t>
            </a:r>
            <a:r>
              <a:rPr lang="en-IN" sz="2400" b="1" dirty="0">
                <a:latin typeface="Times New Roman" panose="02020603050405020304" pitchFamily="18" charset="0"/>
                <a:cs typeface="Times New Roman" panose="02020603050405020304" pitchFamily="18" charset="0"/>
              </a:rPr>
              <a:t>the hosts.</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One </a:t>
            </a:r>
            <a:r>
              <a:rPr lang="en-IN" sz="2400" dirty="0">
                <a:latin typeface="Times New Roman" panose="02020603050405020304" pitchFamily="18" charset="0"/>
                <a:cs typeface="Times New Roman" panose="02020603050405020304" pitchFamily="18" charset="0"/>
              </a:rPr>
              <a:t>connection is used for data transfer, the other for </a:t>
            </a:r>
            <a:r>
              <a:rPr lang="en-IN" sz="2400" dirty="0" smtClean="0">
                <a:latin typeface="Times New Roman" panose="02020603050405020304" pitchFamily="18" charset="0"/>
                <a:cs typeface="Times New Roman" panose="02020603050405020304" pitchFamily="18" charset="0"/>
              </a:rPr>
              <a:t>control information </a:t>
            </a:r>
            <a:r>
              <a:rPr lang="en-IN" sz="2400" dirty="0">
                <a:latin typeface="Times New Roman" panose="02020603050405020304" pitchFamily="18" charset="0"/>
                <a:cs typeface="Times New Roman" panose="02020603050405020304" pitchFamily="18" charset="0"/>
              </a:rPr>
              <a:t>(commands and responses).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Separation </a:t>
            </a:r>
            <a:r>
              <a:rPr lang="en-IN" sz="2400" dirty="0">
                <a:latin typeface="Times New Roman" panose="02020603050405020304" pitchFamily="18" charset="0"/>
                <a:cs typeface="Times New Roman" panose="02020603050405020304" pitchFamily="18" charset="0"/>
              </a:rPr>
              <a:t>of commands and data </a:t>
            </a:r>
            <a:r>
              <a:rPr lang="en-IN" sz="2400" dirty="0" smtClean="0">
                <a:latin typeface="Times New Roman" panose="02020603050405020304" pitchFamily="18" charset="0"/>
                <a:cs typeface="Times New Roman" panose="02020603050405020304" pitchFamily="18" charset="0"/>
              </a:rPr>
              <a:t>transfer makes </a:t>
            </a:r>
            <a:r>
              <a:rPr lang="en-IN" sz="2400" dirty="0">
                <a:latin typeface="Times New Roman" panose="02020603050405020304" pitchFamily="18" charset="0"/>
                <a:cs typeface="Times New Roman" panose="02020603050405020304" pitchFamily="18" charset="0"/>
              </a:rPr>
              <a:t>FTP more efficient.</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442001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IN" sz="2800" b="1" i="1" dirty="0">
                <a:latin typeface="Times New Roman" panose="02020603050405020304" pitchFamily="18" charset="0"/>
                <a:cs typeface="Times New Roman" panose="02020603050405020304" pitchFamily="18" charset="0"/>
              </a:rPr>
              <a:t>FILE </a:t>
            </a:r>
            <a:r>
              <a:rPr lang="en-IN" sz="2800" b="1" i="1" dirty="0" smtClean="0">
                <a:latin typeface="Times New Roman" panose="02020603050405020304" pitchFamily="18" charset="0"/>
                <a:cs typeface="Times New Roman" panose="02020603050405020304" pitchFamily="18" charset="0"/>
              </a:rPr>
              <a:t>TRANSFER Protocol</a:t>
            </a:r>
            <a:endParaRPr lang="en-IN" sz="2800"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1196752"/>
            <a:ext cx="8712968" cy="5400600"/>
          </a:xfrm>
        </p:spPr>
        <p:txBody>
          <a:bodyPr>
            <a:noAutofit/>
          </a:bodyPr>
          <a:lstStyle/>
          <a:p>
            <a:pPr algn="just"/>
            <a:r>
              <a:rPr lang="en-IN" sz="2400" dirty="0">
                <a:latin typeface="Times New Roman" panose="02020603050405020304" pitchFamily="18" charset="0"/>
                <a:cs typeface="Times New Roman" panose="02020603050405020304" pitchFamily="18" charset="0"/>
              </a:rPr>
              <a:t>FTP uses two well-known TCP ports: Port 21 is used for the control </a:t>
            </a:r>
            <a:r>
              <a:rPr lang="en-IN" sz="2400" dirty="0" smtClean="0">
                <a:latin typeface="Times New Roman" panose="02020603050405020304" pitchFamily="18" charset="0"/>
                <a:cs typeface="Times New Roman" panose="02020603050405020304" pitchFamily="18" charset="0"/>
              </a:rPr>
              <a:t>connection, and </a:t>
            </a:r>
            <a:r>
              <a:rPr lang="en-IN" sz="2400" dirty="0">
                <a:latin typeface="Times New Roman" panose="02020603050405020304" pitchFamily="18" charset="0"/>
                <a:cs typeface="Times New Roman" panose="02020603050405020304" pitchFamily="18" charset="0"/>
              </a:rPr>
              <a:t>port 20 is used for the data connection</a:t>
            </a:r>
            <a:r>
              <a:rPr lang="en-IN" sz="2400" dirty="0" smtClean="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Figure </a:t>
            </a:r>
            <a:r>
              <a:rPr lang="en-IN" sz="2400" dirty="0" smtClean="0">
                <a:latin typeface="Times New Roman" panose="02020603050405020304" pitchFamily="18" charset="0"/>
                <a:cs typeface="Times New Roman" panose="02020603050405020304" pitchFamily="18" charset="0"/>
              </a:rPr>
              <a:t>shows </a:t>
            </a:r>
            <a:r>
              <a:rPr lang="en-IN" sz="2400" dirty="0">
                <a:latin typeface="Times New Roman" panose="02020603050405020304" pitchFamily="18" charset="0"/>
                <a:cs typeface="Times New Roman" panose="02020603050405020304" pitchFamily="18" charset="0"/>
              </a:rPr>
              <a:t>the basic model of FTP. </a:t>
            </a:r>
            <a:endParaRPr lang="en-IN" sz="2400" dirty="0" smtClean="0">
              <a:latin typeface="Times New Roman" panose="02020603050405020304" pitchFamily="18" charset="0"/>
              <a:cs typeface="Times New Roman" panose="02020603050405020304" pitchFamily="18" charset="0"/>
            </a:endParaRPr>
          </a:p>
          <a:p>
            <a:pPr algn="just"/>
            <a:r>
              <a:rPr lang="en-IN" sz="2400" b="1" dirty="0" smtClean="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client has three components: </a:t>
            </a:r>
            <a:r>
              <a:rPr lang="en-IN" sz="2400" b="1" dirty="0" smtClean="0">
                <a:latin typeface="Times New Roman" panose="02020603050405020304" pitchFamily="18" charset="0"/>
                <a:cs typeface="Times New Roman" panose="02020603050405020304" pitchFamily="18" charset="0"/>
              </a:rPr>
              <a:t>user interface</a:t>
            </a:r>
            <a:r>
              <a:rPr lang="en-IN" sz="2400" b="1" dirty="0">
                <a:latin typeface="Times New Roman" panose="02020603050405020304" pitchFamily="18" charset="0"/>
                <a:cs typeface="Times New Roman" panose="02020603050405020304" pitchFamily="18" charset="0"/>
              </a:rPr>
              <a:t>, client control process, and the client data transfer </a:t>
            </a:r>
            <a:r>
              <a:rPr lang="en-IN" sz="2400" b="1" dirty="0" smtClean="0">
                <a:latin typeface="Times New Roman" panose="02020603050405020304" pitchFamily="18" charset="0"/>
                <a:cs typeface="Times New Roman" panose="02020603050405020304" pitchFamily="18" charset="0"/>
              </a:rPr>
              <a:t>process</a:t>
            </a:r>
          </a:p>
          <a:p>
            <a:pPr algn="just"/>
            <a:r>
              <a:rPr lang="en-IN" sz="2400" b="1" dirty="0">
                <a:latin typeface="Times New Roman" panose="02020603050405020304" pitchFamily="18" charset="0"/>
                <a:cs typeface="Times New Roman" panose="02020603050405020304" pitchFamily="18" charset="0"/>
              </a:rPr>
              <a:t>The server has </a:t>
            </a:r>
            <a:r>
              <a:rPr lang="en-IN" sz="2400" b="1" dirty="0" smtClean="0">
                <a:latin typeface="Times New Roman" panose="02020603050405020304" pitchFamily="18" charset="0"/>
                <a:cs typeface="Times New Roman" panose="02020603050405020304" pitchFamily="18" charset="0"/>
              </a:rPr>
              <a:t>two components</a:t>
            </a:r>
            <a:r>
              <a:rPr lang="en-IN" sz="2400" b="1" dirty="0">
                <a:latin typeface="Times New Roman" panose="02020603050405020304" pitchFamily="18" charset="0"/>
                <a:cs typeface="Times New Roman" panose="02020603050405020304" pitchFamily="18" charset="0"/>
              </a:rPr>
              <a:t>: the server control process and the server data transfer process.</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control connection </a:t>
            </a:r>
            <a:r>
              <a:rPr lang="en-IN" sz="2400" dirty="0">
                <a:latin typeface="Times New Roman" panose="02020603050405020304" pitchFamily="18" charset="0"/>
                <a:cs typeface="Times New Roman" panose="02020603050405020304" pitchFamily="18" charset="0"/>
              </a:rPr>
              <a:t>is </a:t>
            </a:r>
            <a:r>
              <a:rPr lang="en-IN" sz="2400" dirty="0" smtClean="0">
                <a:latin typeface="Times New Roman" panose="02020603050405020304" pitchFamily="18" charset="0"/>
                <a:cs typeface="Times New Roman" panose="02020603050405020304" pitchFamily="18" charset="0"/>
              </a:rPr>
              <a:t>made between </a:t>
            </a:r>
            <a:r>
              <a:rPr lang="en-IN" sz="2400" dirty="0">
                <a:latin typeface="Times New Roman" panose="02020603050405020304" pitchFamily="18" charset="0"/>
                <a:cs typeface="Times New Roman" panose="02020603050405020304" pitchFamily="18" charset="0"/>
              </a:rPr>
              <a:t>the control processes. The data connection is made </a:t>
            </a:r>
            <a:r>
              <a:rPr lang="en-IN" sz="2400" dirty="0" smtClean="0">
                <a:latin typeface="Times New Roman" panose="02020603050405020304" pitchFamily="18" charset="0"/>
                <a:cs typeface="Times New Roman" panose="02020603050405020304" pitchFamily="18" charset="0"/>
              </a:rPr>
              <a:t>between the </a:t>
            </a:r>
            <a:r>
              <a:rPr lang="en-IN" sz="2400" dirty="0">
                <a:latin typeface="Times New Roman" panose="02020603050405020304" pitchFamily="18" charset="0"/>
                <a:cs typeface="Times New Roman" panose="02020603050405020304" pitchFamily="18" charset="0"/>
              </a:rPr>
              <a:t>data transfer processes.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187393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FTP Process</a:t>
            </a:r>
            <a:endParaRPr lang="en-IN" dirty="0"/>
          </a:p>
        </p:txBody>
      </p:sp>
      <p:sp>
        <p:nvSpPr>
          <p:cNvPr id="3" name="Content Placeholder 2"/>
          <p:cNvSpPr>
            <a:spLocks noGrp="1"/>
          </p:cNvSpPr>
          <p:nvPr>
            <p:ph idx="1"/>
          </p:nvPr>
        </p:nvSpPr>
        <p:spPr/>
        <p:txBody>
          <a:bodyPr/>
          <a:lstStyle/>
          <a:p>
            <a:endParaRPr lang="en-IN"/>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15616" y="1700808"/>
            <a:ext cx="6984776" cy="410445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6661283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IN" sz="2800" b="1" i="1" dirty="0">
                <a:latin typeface="Times New Roman" panose="02020603050405020304" pitchFamily="18" charset="0"/>
                <a:cs typeface="Times New Roman" panose="02020603050405020304" pitchFamily="18" charset="0"/>
              </a:rPr>
              <a:t>FILE </a:t>
            </a:r>
            <a:r>
              <a:rPr lang="en-IN" sz="2800" b="1" i="1" dirty="0" smtClean="0">
                <a:latin typeface="Times New Roman" panose="02020603050405020304" pitchFamily="18" charset="0"/>
                <a:cs typeface="Times New Roman" panose="02020603050405020304" pitchFamily="18" charset="0"/>
              </a:rPr>
              <a:t>TRANSFER Protocol</a:t>
            </a:r>
            <a:endParaRPr lang="en-IN" sz="2800"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1196752"/>
            <a:ext cx="8712968" cy="5400600"/>
          </a:xfrm>
        </p:spPr>
        <p:txBody>
          <a:bodyPr>
            <a:noAutofit/>
          </a:bodyPr>
          <a:lstStyle/>
          <a:p>
            <a:pPr marL="0" indent="0" algn="just">
              <a:buNone/>
            </a:pPr>
            <a:r>
              <a:rPr lang="en-IN" sz="2400" b="1" i="1" dirty="0">
                <a:latin typeface="Times New Roman" panose="02020603050405020304" pitchFamily="18" charset="0"/>
                <a:cs typeface="Times New Roman" panose="02020603050405020304" pitchFamily="18" charset="0"/>
              </a:rPr>
              <a:t>Communication over Control </a:t>
            </a:r>
            <a:r>
              <a:rPr lang="en-IN" sz="2400" b="1" i="1" dirty="0" smtClean="0">
                <a:latin typeface="Times New Roman" panose="02020603050405020304" pitchFamily="18" charset="0"/>
                <a:cs typeface="Times New Roman" panose="02020603050405020304" pitchFamily="18" charset="0"/>
              </a:rPr>
              <a:t>Connection</a:t>
            </a:r>
          </a:p>
          <a:p>
            <a:pPr algn="just"/>
            <a:r>
              <a:rPr lang="en-IN" sz="2400" dirty="0">
                <a:latin typeface="Times New Roman" panose="02020603050405020304" pitchFamily="18" charset="0"/>
                <a:cs typeface="Times New Roman" panose="02020603050405020304" pitchFamily="18" charset="0"/>
              </a:rPr>
              <a:t>FTP uses the same approach as SMTP to communicate across the control connection. </a:t>
            </a:r>
            <a:r>
              <a:rPr lang="en-IN" sz="2400" dirty="0" smtClean="0">
                <a:latin typeface="Times New Roman" panose="02020603050405020304" pitchFamily="18" charset="0"/>
                <a:cs typeface="Times New Roman" panose="02020603050405020304" pitchFamily="18" charset="0"/>
              </a:rPr>
              <a:t>It uses </a:t>
            </a:r>
            <a:r>
              <a:rPr lang="en-IN" sz="2400" dirty="0">
                <a:latin typeface="Times New Roman" panose="02020603050405020304" pitchFamily="18" charset="0"/>
                <a:cs typeface="Times New Roman" panose="02020603050405020304" pitchFamily="18" charset="0"/>
              </a:rPr>
              <a:t>the 7-bit ASCII character </a:t>
            </a:r>
            <a:r>
              <a:rPr lang="en-IN" sz="2400" dirty="0" smtClean="0">
                <a:latin typeface="Times New Roman" panose="02020603050405020304" pitchFamily="18" charset="0"/>
                <a:cs typeface="Times New Roman" panose="02020603050405020304" pitchFamily="18" charset="0"/>
              </a:rPr>
              <a:t>set</a:t>
            </a:r>
          </a:p>
          <a:p>
            <a:pPr algn="just"/>
            <a:r>
              <a:rPr lang="en-IN" sz="2400" dirty="0">
                <a:latin typeface="Times New Roman" panose="02020603050405020304" pitchFamily="18" charset="0"/>
                <a:cs typeface="Times New Roman" panose="02020603050405020304" pitchFamily="18" charset="0"/>
              </a:rPr>
              <a:t>Communication is </a:t>
            </a:r>
            <a:r>
              <a:rPr lang="en-IN" sz="2400" dirty="0" smtClean="0">
                <a:latin typeface="Times New Roman" panose="02020603050405020304" pitchFamily="18" charset="0"/>
                <a:cs typeface="Times New Roman" panose="02020603050405020304" pitchFamily="18" charset="0"/>
              </a:rPr>
              <a:t>achieved through </a:t>
            </a:r>
            <a:r>
              <a:rPr lang="en-IN" sz="2400" dirty="0">
                <a:latin typeface="Times New Roman" panose="02020603050405020304" pitchFamily="18" charset="0"/>
                <a:cs typeface="Times New Roman" panose="02020603050405020304" pitchFamily="18" charset="0"/>
              </a:rPr>
              <a:t>commands and responses. This simple method is adequate for the control </a:t>
            </a:r>
            <a:r>
              <a:rPr lang="en-IN" sz="2400" dirty="0" smtClean="0">
                <a:latin typeface="Times New Roman" panose="02020603050405020304" pitchFamily="18" charset="0"/>
                <a:cs typeface="Times New Roman" panose="02020603050405020304" pitchFamily="18" charset="0"/>
              </a:rPr>
              <a:t>connection because </a:t>
            </a:r>
            <a:r>
              <a:rPr lang="en-IN" sz="2400" dirty="0">
                <a:latin typeface="Times New Roman" panose="02020603050405020304" pitchFamily="18" charset="0"/>
                <a:cs typeface="Times New Roman" panose="02020603050405020304" pitchFamily="18" charset="0"/>
              </a:rPr>
              <a:t>we send one command (or response) at a </a:t>
            </a:r>
            <a:r>
              <a:rPr lang="en-IN" sz="2400" dirty="0" smtClean="0">
                <a:latin typeface="Times New Roman" panose="02020603050405020304" pitchFamily="18" charset="0"/>
                <a:cs typeface="Times New Roman" panose="02020603050405020304" pitchFamily="18" charset="0"/>
              </a:rPr>
              <a:t>time.</a:t>
            </a:r>
          </a:p>
          <a:p>
            <a:pPr algn="just"/>
            <a:endParaRPr lang="en-IN" sz="2400" dirty="0">
              <a:latin typeface="Times New Roman" panose="02020603050405020304" pitchFamily="18" charset="0"/>
              <a:cs typeface="Times New Roman" panose="02020603050405020304" pitchFamily="18" charset="0"/>
            </a:endParaRP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27584" y="3754338"/>
            <a:ext cx="7367587" cy="2266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598316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IN" sz="2800" b="1" i="1" dirty="0">
                <a:latin typeface="Times New Roman" panose="02020603050405020304" pitchFamily="18" charset="0"/>
                <a:cs typeface="Times New Roman" panose="02020603050405020304" pitchFamily="18" charset="0"/>
              </a:rPr>
              <a:t>FILE </a:t>
            </a:r>
            <a:r>
              <a:rPr lang="en-IN" sz="2800" b="1" i="1" dirty="0" smtClean="0">
                <a:latin typeface="Times New Roman" panose="02020603050405020304" pitchFamily="18" charset="0"/>
                <a:cs typeface="Times New Roman" panose="02020603050405020304" pitchFamily="18" charset="0"/>
              </a:rPr>
              <a:t>TRANSFER Protocol</a:t>
            </a:r>
            <a:endParaRPr lang="en-IN" sz="2800"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1196752"/>
            <a:ext cx="8712968" cy="5400600"/>
          </a:xfrm>
        </p:spPr>
        <p:txBody>
          <a:bodyPr>
            <a:noAutofit/>
          </a:bodyPr>
          <a:lstStyle/>
          <a:p>
            <a:pPr marL="0" indent="0" algn="just">
              <a:buNone/>
            </a:pPr>
            <a:r>
              <a:rPr lang="en-IN" sz="2400" b="1" i="1" dirty="0">
                <a:latin typeface="Times New Roman" panose="02020603050405020304" pitchFamily="18" charset="0"/>
                <a:cs typeface="Times New Roman" panose="02020603050405020304" pitchFamily="18" charset="0"/>
              </a:rPr>
              <a:t>Communication over </a:t>
            </a:r>
            <a:r>
              <a:rPr lang="en-IN" sz="2400" b="1" i="1" dirty="0" smtClean="0">
                <a:latin typeface="Times New Roman" panose="02020603050405020304" pitchFamily="18" charset="0"/>
                <a:cs typeface="Times New Roman" panose="02020603050405020304" pitchFamily="18" charset="0"/>
              </a:rPr>
              <a:t>Data Connection</a:t>
            </a:r>
          </a:p>
          <a:p>
            <a:pPr algn="just"/>
            <a:r>
              <a:rPr lang="en-IN" sz="2400" dirty="0">
                <a:latin typeface="Times New Roman" panose="02020603050405020304" pitchFamily="18" charset="0"/>
                <a:cs typeface="Times New Roman" panose="02020603050405020304" pitchFamily="18" charset="0"/>
              </a:rPr>
              <a:t>The purpose of the data connection is different from that of the control connection</a:t>
            </a:r>
            <a:r>
              <a:rPr lang="en-IN" sz="2400" dirty="0" smtClean="0">
                <a:latin typeface="Times New Roman" panose="02020603050405020304" pitchFamily="18" charset="0"/>
                <a:cs typeface="Times New Roman" panose="02020603050405020304" pitchFamily="18" charset="0"/>
              </a:rPr>
              <a:t>.</a:t>
            </a:r>
          </a:p>
          <a:p>
            <a:pPr algn="just"/>
            <a:r>
              <a:rPr lang="en-IN" sz="2400" dirty="0" smtClean="0">
                <a:latin typeface="Times New Roman" panose="02020603050405020304" pitchFamily="18" charset="0"/>
                <a:cs typeface="Times New Roman" panose="02020603050405020304" pitchFamily="18" charset="0"/>
              </a:rPr>
              <a:t>We</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want </a:t>
            </a:r>
            <a:r>
              <a:rPr lang="en-IN" sz="2400" dirty="0">
                <a:latin typeface="Times New Roman" panose="02020603050405020304" pitchFamily="18" charset="0"/>
                <a:cs typeface="Times New Roman" panose="02020603050405020304" pitchFamily="18" charset="0"/>
              </a:rPr>
              <a:t>to transfer files through the data connection.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File </a:t>
            </a:r>
            <a:r>
              <a:rPr lang="en-IN" sz="2400" dirty="0">
                <a:latin typeface="Times New Roman" panose="02020603050405020304" pitchFamily="18" charset="0"/>
                <a:cs typeface="Times New Roman" panose="02020603050405020304" pitchFamily="18" charset="0"/>
              </a:rPr>
              <a:t>transfer occurs over the </a:t>
            </a:r>
            <a:r>
              <a:rPr lang="en-IN" sz="2400" dirty="0" smtClean="0">
                <a:latin typeface="Times New Roman" panose="02020603050405020304" pitchFamily="18" charset="0"/>
                <a:cs typeface="Times New Roman" panose="02020603050405020304" pitchFamily="18" charset="0"/>
              </a:rPr>
              <a:t>data connection </a:t>
            </a:r>
            <a:r>
              <a:rPr lang="en-IN" sz="2400" dirty="0">
                <a:latin typeface="Times New Roman" panose="02020603050405020304" pitchFamily="18" charset="0"/>
                <a:cs typeface="Times New Roman" panose="02020603050405020304" pitchFamily="18" charset="0"/>
              </a:rPr>
              <a:t>under the control of the commands sent over the control connection</a:t>
            </a:r>
            <a:r>
              <a:rPr lang="en-IN" sz="2400" dirty="0" smtClean="0">
                <a:latin typeface="Times New Roman" panose="02020603050405020304" pitchFamily="18" charset="0"/>
                <a:cs typeface="Times New Roman" panose="02020603050405020304" pitchFamily="18" charset="0"/>
              </a:rPr>
              <a:t>.</a:t>
            </a:r>
          </a:p>
          <a:p>
            <a:pPr algn="just"/>
            <a:r>
              <a:rPr lang="en-IN" sz="2400" dirty="0" smtClean="0">
                <a:latin typeface="Times New Roman" panose="02020603050405020304" pitchFamily="18" charset="0"/>
                <a:cs typeface="Times New Roman" panose="02020603050405020304" pitchFamily="18" charset="0"/>
              </a:rPr>
              <a:t>However, we </a:t>
            </a:r>
            <a:r>
              <a:rPr lang="en-IN" sz="2400" dirty="0">
                <a:latin typeface="Times New Roman" panose="02020603050405020304" pitchFamily="18" charset="0"/>
                <a:cs typeface="Times New Roman" panose="02020603050405020304" pitchFamily="18" charset="0"/>
              </a:rPr>
              <a:t>should remember that file transfer in FTP means one of three things:</a:t>
            </a:r>
          </a:p>
          <a:p>
            <a:pPr marL="0" indent="0" algn="just">
              <a:buNone/>
            </a:pPr>
            <a:r>
              <a:rPr lang="en-IN" sz="2400" dirty="0">
                <a:latin typeface="Times New Roman" panose="02020603050405020304" pitchFamily="18" charset="0"/>
                <a:cs typeface="Times New Roman" panose="02020603050405020304" pitchFamily="18" charset="0"/>
              </a:rPr>
              <a:t>❏ A file is to be copied from the server to the client. This is called </a:t>
            </a:r>
            <a:r>
              <a:rPr lang="en-IN" sz="2400" i="1" dirty="0">
                <a:latin typeface="Times New Roman" panose="02020603050405020304" pitchFamily="18" charset="0"/>
                <a:cs typeface="Times New Roman" panose="02020603050405020304" pitchFamily="18" charset="0"/>
              </a:rPr>
              <a:t>retrieving a file</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It is </a:t>
            </a:r>
            <a:r>
              <a:rPr lang="en-IN" sz="2400" dirty="0">
                <a:latin typeface="Times New Roman" panose="02020603050405020304" pitchFamily="18" charset="0"/>
                <a:cs typeface="Times New Roman" panose="02020603050405020304" pitchFamily="18" charset="0"/>
              </a:rPr>
              <a:t>done under the supervision of the </a:t>
            </a:r>
            <a:r>
              <a:rPr lang="en-IN" sz="2400" b="1" dirty="0">
                <a:latin typeface="Times New Roman" panose="02020603050405020304" pitchFamily="18" charset="0"/>
                <a:cs typeface="Times New Roman" panose="02020603050405020304" pitchFamily="18" charset="0"/>
              </a:rPr>
              <a:t>RETR</a:t>
            </a:r>
            <a:r>
              <a:rPr lang="en-IN" sz="2400" dirty="0">
                <a:latin typeface="Times New Roman" panose="02020603050405020304" pitchFamily="18" charset="0"/>
                <a:cs typeface="Times New Roman" panose="02020603050405020304" pitchFamily="18" charset="0"/>
              </a:rPr>
              <a:t> command.</a:t>
            </a:r>
          </a:p>
          <a:p>
            <a:pPr marL="0" indent="0" algn="just">
              <a:buNone/>
            </a:pPr>
            <a:r>
              <a:rPr lang="en-IN" sz="2400" dirty="0">
                <a:latin typeface="Times New Roman" panose="02020603050405020304" pitchFamily="18" charset="0"/>
                <a:cs typeface="Times New Roman" panose="02020603050405020304" pitchFamily="18" charset="0"/>
              </a:rPr>
              <a:t>❏ A file is to be copied from the client to the server. This is called </a:t>
            </a:r>
            <a:r>
              <a:rPr lang="en-IN" sz="2400" i="1" dirty="0">
                <a:latin typeface="Times New Roman" panose="02020603050405020304" pitchFamily="18" charset="0"/>
                <a:cs typeface="Times New Roman" panose="02020603050405020304" pitchFamily="18" charset="0"/>
              </a:rPr>
              <a:t>storing a file</a:t>
            </a:r>
            <a:r>
              <a:rPr lang="en-IN" sz="2400" dirty="0">
                <a:latin typeface="Times New Roman" panose="02020603050405020304" pitchFamily="18" charset="0"/>
                <a:cs typeface="Times New Roman" panose="02020603050405020304" pitchFamily="18" charset="0"/>
              </a:rPr>
              <a:t>. It </a:t>
            </a:r>
            <a:r>
              <a:rPr lang="en-IN" sz="2400" dirty="0" smtClean="0">
                <a:latin typeface="Times New Roman" panose="02020603050405020304" pitchFamily="18" charset="0"/>
                <a:cs typeface="Times New Roman" panose="02020603050405020304" pitchFamily="18" charset="0"/>
              </a:rPr>
              <a:t>is done </a:t>
            </a:r>
            <a:r>
              <a:rPr lang="en-IN" sz="2400" dirty="0">
                <a:latin typeface="Times New Roman" panose="02020603050405020304" pitchFamily="18" charset="0"/>
                <a:cs typeface="Times New Roman" panose="02020603050405020304" pitchFamily="18" charset="0"/>
              </a:rPr>
              <a:t>under the supervision of the </a:t>
            </a:r>
            <a:r>
              <a:rPr lang="en-IN" sz="2400" b="1" dirty="0">
                <a:latin typeface="Times New Roman" panose="02020603050405020304" pitchFamily="18" charset="0"/>
                <a:cs typeface="Times New Roman" panose="02020603050405020304" pitchFamily="18" charset="0"/>
              </a:rPr>
              <a:t>STOR</a:t>
            </a:r>
            <a:r>
              <a:rPr lang="en-IN" sz="2400" dirty="0">
                <a:latin typeface="Times New Roman" panose="02020603050405020304" pitchFamily="18" charset="0"/>
                <a:cs typeface="Times New Roman" panose="02020603050405020304" pitchFamily="18" charset="0"/>
              </a:rPr>
              <a:t> command</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307627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IN" sz="2800" b="1" i="1" dirty="0">
                <a:latin typeface="Times New Roman" panose="02020603050405020304" pitchFamily="18" charset="0"/>
                <a:cs typeface="Times New Roman" panose="02020603050405020304" pitchFamily="18" charset="0"/>
              </a:rPr>
              <a:t>FILE </a:t>
            </a:r>
            <a:r>
              <a:rPr lang="en-IN" sz="2800" b="1" i="1" dirty="0" smtClean="0">
                <a:latin typeface="Times New Roman" panose="02020603050405020304" pitchFamily="18" charset="0"/>
                <a:cs typeface="Times New Roman" panose="02020603050405020304" pitchFamily="18" charset="0"/>
              </a:rPr>
              <a:t>TRANSFER Protocol</a:t>
            </a:r>
            <a:endParaRPr lang="en-IN" sz="2800"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1196752"/>
            <a:ext cx="8712968" cy="5400600"/>
          </a:xfrm>
        </p:spPr>
        <p:txBody>
          <a:bodyPr>
            <a:noAutofit/>
          </a:bodyPr>
          <a:lstStyle/>
          <a:p>
            <a:pPr marL="0" indent="0" algn="just">
              <a:buNone/>
            </a:pP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 list of directory or file names is to be sent from the server to the client. This </a:t>
            </a:r>
            <a:r>
              <a:rPr lang="en-IN" sz="2400" dirty="0" smtClean="0">
                <a:latin typeface="Times New Roman" panose="02020603050405020304" pitchFamily="18" charset="0"/>
                <a:cs typeface="Times New Roman" panose="02020603050405020304" pitchFamily="18" charset="0"/>
              </a:rPr>
              <a:t>is done </a:t>
            </a:r>
            <a:r>
              <a:rPr lang="en-IN" sz="2400" dirty="0">
                <a:latin typeface="Times New Roman" panose="02020603050405020304" pitchFamily="18" charset="0"/>
                <a:cs typeface="Times New Roman" panose="02020603050405020304" pitchFamily="18" charset="0"/>
              </a:rPr>
              <a:t>under the supervision of the </a:t>
            </a:r>
            <a:r>
              <a:rPr lang="en-IN" sz="2400" b="1" dirty="0">
                <a:latin typeface="Times New Roman" panose="02020603050405020304" pitchFamily="18" charset="0"/>
                <a:cs typeface="Times New Roman" panose="02020603050405020304" pitchFamily="18" charset="0"/>
              </a:rPr>
              <a:t>LIST</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command.</a:t>
            </a:r>
            <a:endParaRPr lang="en-IN" sz="2400" b="1" i="1" dirty="0" smtClean="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76001" y="2858244"/>
            <a:ext cx="8272463" cy="1866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44233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WWW</a:t>
            </a:r>
            <a:endParaRPr lang="en-US" dirty="0"/>
          </a:p>
        </p:txBody>
      </p:sp>
      <p:sp>
        <p:nvSpPr>
          <p:cNvPr id="3" name="Content Placeholder 2"/>
          <p:cNvSpPr>
            <a:spLocks noGrp="1"/>
          </p:cNvSpPr>
          <p:nvPr>
            <p:ph idx="1"/>
          </p:nvPr>
        </p:nvSpPr>
        <p:spPr/>
        <p:txBody>
          <a:bodyPr>
            <a:normAutofit fontScale="62500" lnSpcReduction="20000"/>
          </a:bodyPr>
          <a:lstStyle/>
          <a:p>
            <a:pPr algn="just">
              <a:buNone/>
            </a:pPr>
            <a:r>
              <a:rPr lang="en-US" dirty="0" smtClean="0"/>
              <a:t>WWW: The term WWW refers to the World Wide Web or simply the</a:t>
            </a:r>
          </a:p>
          <a:p>
            <a:pPr algn="just">
              <a:buNone/>
            </a:pPr>
            <a:r>
              <a:rPr lang="en-US" dirty="0" smtClean="0"/>
              <a:t>Web. The World Wide Web consists of all the public Web sites</a:t>
            </a:r>
          </a:p>
          <a:p>
            <a:pPr algn="just">
              <a:buNone/>
            </a:pPr>
            <a:r>
              <a:rPr lang="en-US" dirty="0" smtClean="0"/>
              <a:t>connected to the Internet worldwide, including the client devices (such</a:t>
            </a:r>
          </a:p>
          <a:p>
            <a:pPr algn="just">
              <a:buNone/>
            </a:pPr>
            <a:r>
              <a:rPr lang="en-US" dirty="0" smtClean="0"/>
              <a:t>as computers and cell phones) that access Web content. The WWW is</a:t>
            </a:r>
          </a:p>
          <a:p>
            <a:pPr algn="just">
              <a:buNone/>
            </a:pPr>
            <a:r>
              <a:rPr lang="en-US" dirty="0" smtClean="0"/>
              <a:t>just one of many applications of the Internet and computer networks.</a:t>
            </a:r>
          </a:p>
          <a:p>
            <a:pPr algn="just">
              <a:buNone/>
            </a:pPr>
            <a:r>
              <a:rPr lang="en-US" dirty="0" smtClean="0"/>
              <a:t>The World Web is based on these technologies:</a:t>
            </a:r>
          </a:p>
          <a:p>
            <a:r>
              <a:rPr lang="en-US" dirty="0" smtClean="0"/>
              <a:t> HTML - Hypertext Markup Language</a:t>
            </a:r>
          </a:p>
          <a:p>
            <a:r>
              <a:rPr lang="en-US" dirty="0" smtClean="0"/>
              <a:t> HTTP - Hypertext Transfer Protocol</a:t>
            </a:r>
          </a:p>
          <a:p>
            <a:r>
              <a:rPr lang="en-US" dirty="0" smtClean="0"/>
              <a:t> Web servers and Web </a:t>
            </a:r>
            <a:r>
              <a:rPr lang="en-US" dirty="0" smtClean="0"/>
              <a:t>browsers</a:t>
            </a:r>
          </a:p>
          <a:p>
            <a:endParaRPr lang="en-US" dirty="0" smtClean="0"/>
          </a:p>
          <a:p>
            <a:r>
              <a:rPr lang="en-US" dirty="0" smtClean="0">
                <a:solidFill>
                  <a:srgbClr val="FF0000"/>
                </a:solidFill>
              </a:rPr>
              <a:t>Tim </a:t>
            </a:r>
            <a:r>
              <a:rPr lang="en-US" dirty="0" err="1" smtClean="0">
                <a:solidFill>
                  <a:srgbClr val="FF0000"/>
                </a:solidFill>
              </a:rPr>
              <a:t>Berners</a:t>
            </a:r>
            <a:r>
              <a:rPr lang="en-US" dirty="0" smtClean="0">
                <a:solidFill>
                  <a:srgbClr val="FF0000"/>
                </a:solidFill>
              </a:rPr>
              <a:t>-lee</a:t>
            </a:r>
            <a:r>
              <a:rPr lang="en-US" dirty="0" smtClean="0"/>
              <a:t>, a research scientist at the European particles Physics</a:t>
            </a:r>
          </a:p>
          <a:p>
            <a:pPr>
              <a:buNone/>
            </a:pPr>
            <a:r>
              <a:rPr lang="en-US" dirty="0" smtClean="0"/>
              <a:t>	Laboratory </a:t>
            </a:r>
            <a:r>
              <a:rPr lang="en-US" dirty="0" smtClean="0"/>
              <a:t>(CERN) in Geneva, Switzerland, developed the concept of</a:t>
            </a:r>
          </a:p>
          <a:p>
            <a:pPr>
              <a:buNone/>
            </a:pPr>
            <a:r>
              <a:rPr lang="en-US" dirty="0" smtClean="0"/>
              <a:t>	WWW </a:t>
            </a:r>
            <a:r>
              <a:rPr lang="en-US" dirty="0" smtClean="0"/>
              <a:t>in 1989.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IN" sz="2800" b="1" dirty="0">
                <a:latin typeface="Times New Roman" panose="02020603050405020304" pitchFamily="18" charset="0"/>
                <a:cs typeface="Times New Roman" panose="02020603050405020304" pitchFamily="18" charset="0"/>
              </a:rPr>
              <a:t>DOMAIN NAME SPACE</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1520" y="1196752"/>
            <a:ext cx="8640960" cy="5328592"/>
          </a:xfrm>
        </p:spPr>
        <p:txBody>
          <a:bodyPr>
            <a:normAutofit/>
          </a:bodyPr>
          <a:lstStyle/>
          <a:p>
            <a:pPr marL="0" indent="0" algn="just">
              <a:buNone/>
            </a:pPr>
            <a:r>
              <a:rPr lang="en-IN" sz="2400" b="1" i="1" dirty="0">
                <a:latin typeface="Times New Roman" panose="02020603050405020304" pitchFamily="18" charset="0"/>
                <a:cs typeface="Times New Roman" panose="02020603050405020304" pitchFamily="18" charset="0"/>
              </a:rPr>
              <a:t>Fully Qualified Domain Name</a:t>
            </a:r>
          </a:p>
          <a:p>
            <a:pPr algn="just"/>
            <a:r>
              <a:rPr lang="en-IN" sz="2400" dirty="0">
                <a:latin typeface="Times New Roman" panose="02020603050405020304" pitchFamily="18" charset="0"/>
                <a:cs typeface="Times New Roman" panose="02020603050405020304" pitchFamily="18" charset="0"/>
              </a:rPr>
              <a:t>If a label is terminated by a null string, it is called a </a:t>
            </a:r>
            <a:r>
              <a:rPr lang="en-IN" sz="2400" b="1" dirty="0">
                <a:latin typeface="Times New Roman" panose="02020603050405020304" pitchFamily="18" charset="0"/>
                <a:cs typeface="Times New Roman" panose="02020603050405020304" pitchFamily="18" charset="0"/>
              </a:rPr>
              <a:t>fully qualified domain </a:t>
            </a:r>
            <a:r>
              <a:rPr lang="en-IN" sz="2400" b="1" dirty="0" smtClean="0">
                <a:latin typeface="Times New Roman" panose="02020603050405020304" pitchFamily="18" charset="0"/>
                <a:cs typeface="Times New Roman" panose="02020603050405020304" pitchFamily="18" charset="0"/>
              </a:rPr>
              <a:t>name (FQDN</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An FQDN is a domain name that contains the full name of a </a:t>
            </a:r>
            <a:r>
              <a:rPr lang="en-IN" sz="2400" dirty="0" smtClean="0">
                <a:latin typeface="Times New Roman" panose="02020603050405020304" pitchFamily="18" charset="0"/>
                <a:cs typeface="Times New Roman" panose="02020603050405020304" pitchFamily="18" charset="0"/>
              </a:rPr>
              <a:t>host</a:t>
            </a:r>
          </a:p>
          <a:p>
            <a:pPr marL="0" indent="0" algn="just">
              <a:buNone/>
            </a:pPr>
            <a:r>
              <a:rPr lang="en-IN" sz="2400" dirty="0" smtClean="0">
                <a:latin typeface="Times New Roman" panose="02020603050405020304" pitchFamily="18" charset="0"/>
                <a:cs typeface="Times New Roman" panose="02020603050405020304" pitchFamily="18" charset="0"/>
              </a:rPr>
              <a:t>For example, the domain name</a:t>
            </a:r>
          </a:p>
          <a:p>
            <a:pPr marL="0" indent="0" algn="just">
              <a:buNone/>
            </a:pPr>
            <a:r>
              <a:rPr lang="en-IN" sz="2400" dirty="0" smtClean="0">
                <a:latin typeface="Times New Roman" panose="02020603050405020304" pitchFamily="18" charset="0"/>
                <a:cs typeface="Times New Roman" panose="02020603050405020304" pitchFamily="18" charset="0"/>
              </a:rPr>
              <a:t>is </a:t>
            </a:r>
            <a:r>
              <a:rPr lang="en-IN" sz="2400" dirty="0">
                <a:latin typeface="Times New Roman" panose="02020603050405020304" pitchFamily="18" charset="0"/>
                <a:cs typeface="Times New Roman" panose="02020603050405020304" pitchFamily="18" charset="0"/>
              </a:rPr>
              <a:t>the FQDN of a computer named </a:t>
            </a:r>
            <a:r>
              <a:rPr lang="en-IN" sz="2400" b="1" i="1" dirty="0">
                <a:latin typeface="Times New Roman" panose="02020603050405020304" pitchFamily="18" charset="0"/>
                <a:cs typeface="Times New Roman" panose="02020603050405020304" pitchFamily="18" charset="0"/>
              </a:rPr>
              <a:t>challenger</a:t>
            </a:r>
            <a:r>
              <a:rPr lang="en-IN" sz="2400" i="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installed at the Advanced </a:t>
            </a:r>
            <a:r>
              <a:rPr lang="en-IN" sz="2400" dirty="0" smtClean="0">
                <a:latin typeface="Times New Roman" panose="02020603050405020304" pitchFamily="18" charset="0"/>
                <a:cs typeface="Times New Roman" panose="02020603050405020304" pitchFamily="18" charset="0"/>
              </a:rPr>
              <a:t>Technology Center </a:t>
            </a:r>
            <a:r>
              <a:rPr lang="en-IN" sz="2400" dirty="0">
                <a:latin typeface="Times New Roman" panose="02020603050405020304" pitchFamily="18" charset="0"/>
                <a:cs typeface="Times New Roman" panose="02020603050405020304" pitchFamily="18" charset="0"/>
              </a:rPr>
              <a:t>(ATC) at De Anza </a:t>
            </a:r>
            <a:r>
              <a:rPr lang="en-IN" sz="2400" dirty="0" smtClean="0">
                <a:latin typeface="Times New Roman" panose="02020603050405020304" pitchFamily="18" charset="0"/>
                <a:cs typeface="Times New Roman" panose="02020603050405020304" pitchFamily="18" charset="0"/>
              </a:rPr>
              <a:t>College</a:t>
            </a:r>
          </a:p>
          <a:p>
            <a:pPr marL="0" indent="0" algn="just">
              <a:buNone/>
            </a:pPr>
            <a:endParaRPr lang="en-IN" sz="2400" b="1" i="1" dirty="0" smtClean="0">
              <a:latin typeface="Times New Roman" panose="02020603050405020304" pitchFamily="18" charset="0"/>
              <a:cs typeface="Times New Roman" panose="02020603050405020304" pitchFamily="18" charset="0"/>
            </a:endParaRPr>
          </a:p>
          <a:p>
            <a:pPr marL="0" indent="0" algn="just">
              <a:buNone/>
            </a:pPr>
            <a:r>
              <a:rPr lang="en-IN" sz="2400" b="1" i="1" dirty="0" smtClean="0">
                <a:latin typeface="Times New Roman" panose="02020603050405020304" pitchFamily="18" charset="0"/>
                <a:cs typeface="Times New Roman" panose="02020603050405020304" pitchFamily="18" charset="0"/>
              </a:rPr>
              <a:t>Partially </a:t>
            </a:r>
            <a:r>
              <a:rPr lang="en-IN" sz="2400" b="1" i="1" dirty="0">
                <a:latin typeface="Times New Roman" panose="02020603050405020304" pitchFamily="18" charset="0"/>
                <a:cs typeface="Times New Roman" panose="02020603050405020304" pitchFamily="18" charset="0"/>
              </a:rPr>
              <a:t>Qualified Domain Name</a:t>
            </a:r>
          </a:p>
          <a:p>
            <a:pPr algn="just"/>
            <a:r>
              <a:rPr lang="en-IN" sz="2400" dirty="0">
                <a:latin typeface="Times New Roman" panose="02020603050405020304" pitchFamily="18" charset="0"/>
                <a:cs typeface="Times New Roman" panose="02020603050405020304" pitchFamily="18" charset="0"/>
              </a:rPr>
              <a:t>If a label is not terminated by a null string, it is called a </a:t>
            </a:r>
            <a:r>
              <a:rPr lang="en-IN" sz="2400" b="1" dirty="0">
                <a:latin typeface="Times New Roman" panose="02020603050405020304" pitchFamily="18" charset="0"/>
                <a:cs typeface="Times New Roman" panose="02020603050405020304" pitchFamily="18" charset="0"/>
              </a:rPr>
              <a:t>partially qualified </a:t>
            </a:r>
            <a:r>
              <a:rPr lang="en-IN" sz="2400" b="1" dirty="0" smtClean="0">
                <a:latin typeface="Times New Roman" panose="02020603050405020304" pitchFamily="18" charset="0"/>
                <a:cs typeface="Times New Roman" panose="02020603050405020304" pitchFamily="18" charset="0"/>
              </a:rPr>
              <a:t>domain name </a:t>
            </a:r>
            <a:r>
              <a:rPr lang="en-IN" sz="2400" b="1" dirty="0">
                <a:latin typeface="Times New Roman" panose="02020603050405020304" pitchFamily="18" charset="0"/>
                <a:cs typeface="Times New Roman" panose="02020603050405020304" pitchFamily="18" charset="0"/>
              </a:rPr>
              <a:t>(PQDN). </a:t>
            </a:r>
            <a:r>
              <a:rPr lang="en-IN" sz="2400" dirty="0">
                <a:latin typeface="Times New Roman" panose="02020603050405020304" pitchFamily="18" charset="0"/>
                <a:cs typeface="Times New Roman" panose="02020603050405020304" pitchFamily="18" charset="0"/>
              </a:rPr>
              <a:t>A PQDN starts from a node, but it does not reach the root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355976" y="2918017"/>
            <a:ext cx="3816424" cy="36696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6447222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Typically the client program (i.e., browser) runs on a separate </a:t>
            </a:r>
            <a:r>
              <a:rPr lang="en-US" dirty="0" smtClean="0"/>
              <a:t>machine from </a:t>
            </a:r>
            <a:r>
              <a:rPr lang="en-US" dirty="0" smtClean="0"/>
              <a:t>that of the server. The server takes care of all the issues related to</a:t>
            </a:r>
          </a:p>
          <a:p>
            <a:pPr algn="just">
              <a:buNone/>
            </a:pPr>
            <a:r>
              <a:rPr lang="en-US" dirty="0" smtClean="0"/>
              <a:t>    document storage where as the task of presenting the information to the user is left to the client program. Web clients and servers can communicate with each other by the protocol is called the Hypertext Transfer Protocol, (Known as HTTP). All web clients and servers must use HTTP.</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a:t>
            </a:r>
            <a:endParaRPr lang="en-US" dirty="0"/>
          </a:p>
        </p:txBody>
      </p:sp>
      <p:pic>
        <p:nvPicPr>
          <p:cNvPr id="1026" name="Picture 2" descr="C:\Users\ankit\Desktop\http.png"/>
          <p:cNvPicPr>
            <a:picLocks noGrp="1" noChangeAspect="1" noChangeArrowheads="1"/>
          </p:cNvPicPr>
          <p:nvPr>
            <p:ph idx="1"/>
          </p:nvPr>
        </p:nvPicPr>
        <p:blipFill>
          <a:blip r:embed="rId2"/>
          <a:srcRect/>
          <a:stretch>
            <a:fillRect/>
          </a:stretch>
        </p:blipFill>
        <p:spPr bwMode="auto">
          <a:xfrm>
            <a:off x="457200" y="1600200"/>
            <a:ext cx="8229600" cy="1016096"/>
          </a:xfrm>
          <a:prstGeom prst="rect">
            <a:avLst/>
          </a:prstGeom>
          <a:noFill/>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IN" sz="2800" b="1" i="1" dirty="0">
                <a:latin typeface="Times New Roman" panose="02020603050405020304" pitchFamily="18" charset="0"/>
                <a:cs typeface="Times New Roman" panose="02020603050405020304" pitchFamily="18" charset="0"/>
              </a:rPr>
              <a:t>WWW and HTTP</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1052736"/>
            <a:ext cx="8712968" cy="5544616"/>
          </a:xfrm>
        </p:spPr>
        <p:txBody>
          <a:bodyPr>
            <a:normAutofit/>
          </a:bodyPr>
          <a:lstStyle/>
          <a:p>
            <a:pPr algn="just"/>
            <a:r>
              <a:rPr lang="en-IN" sz="2400" dirty="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World Wide Web (WWW) </a:t>
            </a:r>
            <a:r>
              <a:rPr lang="en-IN" sz="2400" dirty="0">
                <a:latin typeface="Times New Roman" panose="02020603050405020304" pitchFamily="18" charset="0"/>
                <a:cs typeface="Times New Roman" panose="02020603050405020304" pitchFamily="18" charset="0"/>
              </a:rPr>
              <a:t>is a repository of information linked together </a:t>
            </a:r>
            <a:r>
              <a:rPr lang="en-IN" sz="2400" dirty="0" smtClean="0">
                <a:latin typeface="Times New Roman" panose="02020603050405020304" pitchFamily="18" charset="0"/>
                <a:cs typeface="Times New Roman" panose="02020603050405020304" pitchFamily="18" charset="0"/>
              </a:rPr>
              <a:t>from points </a:t>
            </a:r>
            <a:r>
              <a:rPr lang="en-IN" sz="2400" dirty="0">
                <a:latin typeface="Times New Roman" panose="02020603050405020304" pitchFamily="18" charset="0"/>
                <a:cs typeface="Times New Roman" panose="02020603050405020304" pitchFamily="18" charset="0"/>
              </a:rPr>
              <a:t>all over the world.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WWW has a unique combination of flexibility, </a:t>
            </a:r>
            <a:r>
              <a:rPr lang="en-IN" sz="2400" dirty="0" smtClean="0">
                <a:latin typeface="Times New Roman" panose="02020603050405020304" pitchFamily="18" charset="0"/>
                <a:cs typeface="Times New Roman" panose="02020603050405020304" pitchFamily="18" charset="0"/>
              </a:rPr>
              <a:t>portability, and </a:t>
            </a:r>
            <a:r>
              <a:rPr lang="en-IN" sz="2400" dirty="0">
                <a:latin typeface="Times New Roman" panose="02020603050405020304" pitchFamily="18" charset="0"/>
                <a:cs typeface="Times New Roman" panose="02020603050405020304" pitchFamily="18" charset="0"/>
              </a:rPr>
              <a:t>user-friendly features that distinguish it from other services provided by the Internet</a:t>
            </a:r>
            <a:r>
              <a:rPr lang="en-IN" sz="2400" dirty="0" smtClean="0">
                <a:latin typeface="Times New Roman" panose="02020603050405020304" pitchFamily="18" charset="0"/>
                <a:cs typeface="Times New Roman" panose="02020603050405020304" pitchFamily="18" charset="0"/>
              </a:rPr>
              <a:t>.</a:t>
            </a:r>
          </a:p>
          <a:p>
            <a:pPr algn="just"/>
            <a:r>
              <a:rPr lang="en-IN" sz="2400" b="1" dirty="0">
                <a:latin typeface="Times New Roman" panose="02020603050405020304" pitchFamily="18" charset="0"/>
                <a:cs typeface="Times New Roman" panose="02020603050405020304" pitchFamily="18" charset="0"/>
              </a:rPr>
              <a:t>The WWW today is a distributed client/server service, in which a client using a </a:t>
            </a:r>
            <a:r>
              <a:rPr lang="en-IN" sz="2400" b="1" dirty="0" smtClean="0">
                <a:latin typeface="Times New Roman" panose="02020603050405020304" pitchFamily="18" charset="0"/>
                <a:cs typeface="Times New Roman" panose="02020603050405020304" pitchFamily="18" charset="0"/>
              </a:rPr>
              <a:t>browser can </a:t>
            </a:r>
            <a:r>
              <a:rPr lang="en-IN" sz="2400" b="1" dirty="0">
                <a:latin typeface="Times New Roman" panose="02020603050405020304" pitchFamily="18" charset="0"/>
                <a:cs typeface="Times New Roman" panose="02020603050405020304" pitchFamily="18" charset="0"/>
              </a:rPr>
              <a:t>access a service using a </a:t>
            </a:r>
            <a:r>
              <a:rPr lang="en-IN" sz="2400" b="1" dirty="0" smtClean="0">
                <a:latin typeface="Times New Roman" panose="02020603050405020304" pitchFamily="18" charset="0"/>
                <a:cs typeface="Times New Roman" panose="02020603050405020304" pitchFamily="18" charset="0"/>
              </a:rPr>
              <a:t>server. However</a:t>
            </a:r>
            <a:r>
              <a:rPr lang="en-IN" sz="2400" b="1" dirty="0">
                <a:latin typeface="Times New Roman" panose="02020603050405020304" pitchFamily="18" charset="0"/>
                <a:cs typeface="Times New Roman" panose="02020603050405020304" pitchFamily="18" charset="0"/>
              </a:rPr>
              <a:t>, the service provided is distributed </a:t>
            </a:r>
            <a:r>
              <a:rPr lang="en-IN" sz="2400" b="1" dirty="0" smtClean="0">
                <a:latin typeface="Times New Roman" panose="02020603050405020304" pitchFamily="18" charset="0"/>
                <a:cs typeface="Times New Roman" panose="02020603050405020304" pitchFamily="18" charset="0"/>
              </a:rPr>
              <a:t>over many </a:t>
            </a:r>
            <a:r>
              <a:rPr lang="en-IN" sz="2400" b="1" dirty="0">
                <a:latin typeface="Times New Roman" panose="02020603050405020304" pitchFamily="18" charset="0"/>
                <a:cs typeface="Times New Roman" panose="02020603050405020304" pitchFamily="18" charset="0"/>
              </a:rPr>
              <a:t>locations called </a:t>
            </a:r>
            <a:r>
              <a:rPr lang="en-IN" sz="2400" b="1" i="1" dirty="0">
                <a:latin typeface="Times New Roman" panose="02020603050405020304" pitchFamily="18" charset="0"/>
                <a:cs typeface="Times New Roman" panose="02020603050405020304" pitchFamily="18" charset="0"/>
              </a:rPr>
              <a:t>sites, </a:t>
            </a:r>
            <a:r>
              <a:rPr lang="en-IN" sz="2400" b="1" dirty="0">
                <a:latin typeface="Times New Roman" panose="02020603050405020304" pitchFamily="18" charset="0"/>
                <a:cs typeface="Times New Roman" panose="02020603050405020304" pitchFamily="18" charset="0"/>
              </a:rPr>
              <a:t>as shown in Figure</a:t>
            </a:r>
          </a:p>
        </p:txBody>
      </p:sp>
    </p:spTree>
    <p:extLst>
      <p:ext uri="{BB962C8B-B14F-4D97-AF65-F5344CB8AC3E}">
        <p14:creationId xmlns:p14="http://schemas.microsoft.com/office/powerpoint/2010/main" xmlns="" val="19795573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55576" y="462607"/>
            <a:ext cx="7920880" cy="51986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658406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784976" cy="6408712"/>
          </a:xfrm>
        </p:spPr>
        <p:txBody>
          <a:bodyPr>
            <a:normAutofit/>
          </a:bodyPr>
          <a:lstStyle/>
          <a:p>
            <a:pPr marL="0" indent="0" algn="just">
              <a:buNone/>
            </a:pPr>
            <a:r>
              <a:rPr lang="en-IN" sz="2400" b="1" dirty="0">
                <a:latin typeface="Times New Roman" panose="02020603050405020304" pitchFamily="18" charset="0"/>
                <a:cs typeface="Times New Roman" panose="02020603050405020304" pitchFamily="18" charset="0"/>
              </a:rPr>
              <a:t>Client (Browser)</a:t>
            </a:r>
          </a:p>
          <a:p>
            <a:pPr algn="just"/>
            <a:r>
              <a:rPr lang="en-IN" sz="2400" dirty="0">
                <a:latin typeface="Times New Roman" panose="02020603050405020304" pitchFamily="18" charset="0"/>
                <a:cs typeface="Times New Roman" panose="02020603050405020304" pitchFamily="18" charset="0"/>
              </a:rPr>
              <a:t>A variety of vendors offer commercial browsers that interpret and display a Web </a:t>
            </a:r>
            <a:r>
              <a:rPr lang="en-IN" sz="2400" dirty="0" smtClean="0">
                <a:latin typeface="Times New Roman" panose="02020603050405020304" pitchFamily="18" charset="0"/>
                <a:cs typeface="Times New Roman" panose="02020603050405020304" pitchFamily="18" charset="0"/>
              </a:rPr>
              <a:t>document, and </a:t>
            </a:r>
            <a:r>
              <a:rPr lang="en-IN" sz="2400" dirty="0">
                <a:latin typeface="Times New Roman" panose="02020603050405020304" pitchFamily="18" charset="0"/>
                <a:cs typeface="Times New Roman" panose="02020603050405020304" pitchFamily="18" charset="0"/>
              </a:rPr>
              <a:t>all use nearly the same architecture.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Each </a:t>
            </a:r>
            <a:r>
              <a:rPr lang="en-IN" sz="2400" b="1" dirty="0">
                <a:latin typeface="Times New Roman" panose="02020603050405020304" pitchFamily="18" charset="0"/>
                <a:cs typeface="Times New Roman" panose="02020603050405020304" pitchFamily="18" charset="0"/>
              </a:rPr>
              <a:t>browser </a:t>
            </a:r>
            <a:r>
              <a:rPr lang="en-IN" sz="2400" dirty="0">
                <a:latin typeface="Times New Roman" panose="02020603050405020304" pitchFamily="18" charset="0"/>
                <a:cs typeface="Times New Roman" panose="02020603050405020304" pitchFamily="18" charset="0"/>
              </a:rPr>
              <a:t>usually consists of </a:t>
            </a:r>
            <a:r>
              <a:rPr lang="en-IN" sz="2400" dirty="0" smtClean="0">
                <a:latin typeface="Times New Roman" panose="02020603050405020304" pitchFamily="18" charset="0"/>
                <a:cs typeface="Times New Roman" panose="02020603050405020304" pitchFamily="18" charset="0"/>
              </a:rPr>
              <a:t>three parts</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marL="800100" lvl="2" indent="0" algn="just">
              <a:buNone/>
            </a:pPr>
            <a:r>
              <a:rPr lang="en-IN" dirty="0" smtClean="0">
                <a:latin typeface="Times New Roman" panose="02020603050405020304" pitchFamily="18" charset="0"/>
                <a:cs typeface="Times New Roman" panose="02020603050405020304" pitchFamily="18" charset="0"/>
              </a:rPr>
              <a:t>a </a:t>
            </a:r>
            <a:r>
              <a:rPr lang="en-IN" dirty="0">
                <a:latin typeface="Times New Roman" panose="02020603050405020304" pitchFamily="18" charset="0"/>
                <a:cs typeface="Times New Roman" panose="02020603050405020304" pitchFamily="18" charset="0"/>
              </a:rPr>
              <a:t>controller, </a:t>
            </a:r>
            <a:endParaRPr lang="en-IN" dirty="0" smtClean="0">
              <a:latin typeface="Times New Roman" panose="02020603050405020304" pitchFamily="18" charset="0"/>
              <a:cs typeface="Times New Roman" panose="02020603050405020304" pitchFamily="18" charset="0"/>
            </a:endParaRPr>
          </a:p>
          <a:p>
            <a:pPr marL="800100" lvl="2" indent="0" algn="just">
              <a:buNone/>
            </a:pPr>
            <a:r>
              <a:rPr lang="en-IN" dirty="0" smtClean="0">
                <a:latin typeface="Times New Roman" panose="02020603050405020304" pitchFamily="18" charset="0"/>
                <a:cs typeface="Times New Roman" panose="02020603050405020304" pitchFamily="18" charset="0"/>
              </a:rPr>
              <a:t>client </a:t>
            </a:r>
            <a:r>
              <a:rPr lang="en-IN" dirty="0">
                <a:latin typeface="Times New Roman" panose="02020603050405020304" pitchFamily="18" charset="0"/>
                <a:cs typeface="Times New Roman" panose="02020603050405020304" pitchFamily="18" charset="0"/>
              </a:rPr>
              <a:t>protocol, and </a:t>
            </a:r>
            <a:endParaRPr lang="en-IN" dirty="0" smtClean="0">
              <a:latin typeface="Times New Roman" panose="02020603050405020304" pitchFamily="18" charset="0"/>
              <a:cs typeface="Times New Roman" panose="02020603050405020304" pitchFamily="18" charset="0"/>
            </a:endParaRPr>
          </a:p>
          <a:p>
            <a:pPr marL="800100" lvl="2" indent="0" algn="just">
              <a:buNone/>
            </a:pPr>
            <a:r>
              <a:rPr lang="en-IN" dirty="0" smtClean="0">
                <a:latin typeface="Times New Roman" panose="02020603050405020304" pitchFamily="18" charset="0"/>
                <a:cs typeface="Times New Roman" panose="02020603050405020304" pitchFamily="18" charset="0"/>
              </a:rPr>
              <a:t>interpreters.</a:t>
            </a:r>
          </a:p>
          <a:p>
            <a:pPr algn="just"/>
            <a:r>
              <a:rPr lang="en-IN" sz="2400" dirty="0">
                <a:latin typeface="Times New Roman" panose="02020603050405020304" pitchFamily="18" charset="0"/>
                <a:cs typeface="Times New Roman" panose="02020603050405020304" pitchFamily="18" charset="0"/>
              </a:rPr>
              <a:t>The controller receives input </a:t>
            </a:r>
            <a:r>
              <a:rPr lang="en-IN" sz="2400" dirty="0" smtClean="0">
                <a:latin typeface="Times New Roman" panose="02020603050405020304" pitchFamily="18" charset="0"/>
                <a:cs typeface="Times New Roman" panose="02020603050405020304" pitchFamily="18" charset="0"/>
              </a:rPr>
              <a:t>from the </a:t>
            </a:r>
            <a:r>
              <a:rPr lang="en-IN" sz="2400" dirty="0">
                <a:latin typeface="Times New Roman" panose="02020603050405020304" pitchFamily="18" charset="0"/>
                <a:cs typeface="Times New Roman" panose="02020603050405020304" pitchFamily="18" charset="0"/>
              </a:rPr>
              <a:t>keyboard or the mouse and uses the client programs to access the document.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After</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document has been accessed, the controller uses one of the interpreters to display </a:t>
            </a:r>
            <a:r>
              <a:rPr lang="en-IN" sz="2400" dirty="0" smtClean="0">
                <a:latin typeface="Times New Roman" panose="02020603050405020304" pitchFamily="18" charset="0"/>
                <a:cs typeface="Times New Roman" panose="02020603050405020304" pitchFamily="18" charset="0"/>
              </a:rPr>
              <a:t>the document </a:t>
            </a:r>
            <a:r>
              <a:rPr lang="en-IN" sz="2400" dirty="0">
                <a:latin typeface="Times New Roman" panose="02020603050405020304" pitchFamily="18" charset="0"/>
                <a:cs typeface="Times New Roman" panose="02020603050405020304" pitchFamily="18" charset="0"/>
              </a:rPr>
              <a:t>on the screen</a:t>
            </a:r>
          </a:p>
        </p:txBody>
      </p:sp>
    </p:spTree>
    <p:extLst>
      <p:ext uri="{BB962C8B-B14F-4D97-AF65-F5344CB8AC3E}">
        <p14:creationId xmlns:p14="http://schemas.microsoft.com/office/powerpoint/2010/main" xmlns="" val="15276865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6363" y="1196752"/>
            <a:ext cx="8885237" cy="3724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557607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784976" cy="6408712"/>
          </a:xfrm>
        </p:spPr>
        <p:txBody>
          <a:bodyPr>
            <a:normAutofit/>
          </a:bodyPr>
          <a:lstStyle/>
          <a:p>
            <a:pPr marL="0" indent="0" algn="just">
              <a:buNone/>
            </a:pPr>
            <a:r>
              <a:rPr lang="en-IN" sz="2400" b="1" dirty="0" smtClean="0">
                <a:latin typeface="Times New Roman" panose="02020603050405020304" pitchFamily="18" charset="0"/>
                <a:cs typeface="Times New Roman" panose="02020603050405020304" pitchFamily="18" charset="0"/>
              </a:rPr>
              <a:t>Server</a:t>
            </a: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Web page is stored at the server. Each time a client request arrives, the </a:t>
            </a:r>
            <a:r>
              <a:rPr lang="en-IN" sz="2400" dirty="0" smtClean="0">
                <a:latin typeface="Times New Roman" panose="02020603050405020304" pitchFamily="18" charset="0"/>
                <a:cs typeface="Times New Roman" panose="02020603050405020304" pitchFamily="18" charset="0"/>
              </a:rPr>
              <a:t>corresponding document </a:t>
            </a:r>
            <a:r>
              <a:rPr lang="en-IN" sz="2400" dirty="0">
                <a:latin typeface="Times New Roman" panose="02020603050405020304" pitchFamily="18" charset="0"/>
                <a:cs typeface="Times New Roman" panose="02020603050405020304" pitchFamily="18" charset="0"/>
              </a:rPr>
              <a:t>is sent to the client.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To </a:t>
            </a:r>
            <a:r>
              <a:rPr lang="en-IN" sz="2400" dirty="0">
                <a:latin typeface="Times New Roman" panose="02020603050405020304" pitchFamily="18" charset="0"/>
                <a:cs typeface="Times New Roman" panose="02020603050405020304" pitchFamily="18" charset="0"/>
              </a:rPr>
              <a:t>improve efficiency, servers normally store </a:t>
            </a:r>
            <a:r>
              <a:rPr lang="en-IN" sz="2400" dirty="0" smtClean="0">
                <a:latin typeface="Times New Roman" panose="02020603050405020304" pitchFamily="18" charset="0"/>
                <a:cs typeface="Times New Roman" panose="02020603050405020304" pitchFamily="18" charset="0"/>
              </a:rPr>
              <a:t>requested files </a:t>
            </a:r>
            <a:r>
              <a:rPr lang="en-IN" sz="2400" dirty="0">
                <a:latin typeface="Times New Roman" panose="02020603050405020304" pitchFamily="18" charset="0"/>
                <a:cs typeface="Times New Roman" panose="02020603050405020304" pitchFamily="18" charset="0"/>
              </a:rPr>
              <a:t>in a cache in memory; memory is faster to access than disk.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A </a:t>
            </a:r>
            <a:r>
              <a:rPr lang="en-IN" sz="2400" dirty="0">
                <a:latin typeface="Times New Roman" panose="02020603050405020304" pitchFamily="18" charset="0"/>
                <a:cs typeface="Times New Roman" panose="02020603050405020304" pitchFamily="18" charset="0"/>
              </a:rPr>
              <a:t>server can </a:t>
            </a:r>
            <a:r>
              <a:rPr lang="en-IN" sz="2400" dirty="0" smtClean="0">
                <a:latin typeface="Times New Roman" panose="02020603050405020304" pitchFamily="18" charset="0"/>
                <a:cs typeface="Times New Roman" panose="02020603050405020304" pitchFamily="18" charset="0"/>
              </a:rPr>
              <a:t>also become </a:t>
            </a:r>
            <a:r>
              <a:rPr lang="en-IN" sz="2400" dirty="0">
                <a:latin typeface="Times New Roman" panose="02020603050405020304" pitchFamily="18" charset="0"/>
                <a:cs typeface="Times New Roman" panose="02020603050405020304" pitchFamily="18" charset="0"/>
              </a:rPr>
              <a:t>more efficient through multithreading or </a:t>
            </a:r>
            <a:r>
              <a:rPr lang="en-IN" sz="2400" dirty="0" smtClean="0">
                <a:latin typeface="Times New Roman" panose="02020603050405020304" pitchFamily="18" charset="0"/>
                <a:cs typeface="Times New Roman" panose="02020603050405020304" pitchFamily="18" charset="0"/>
              </a:rPr>
              <a:t>multiprocessing</a:t>
            </a:r>
          </a:p>
          <a:p>
            <a:pPr marL="0" indent="0" algn="just">
              <a:buNone/>
            </a:pPr>
            <a:r>
              <a:rPr lang="en-IN" sz="2400" b="1" dirty="0">
                <a:latin typeface="Times New Roman" panose="02020603050405020304" pitchFamily="18" charset="0"/>
                <a:cs typeface="Times New Roman" panose="02020603050405020304" pitchFamily="18" charset="0"/>
              </a:rPr>
              <a:t>Uniform Resource Locator</a:t>
            </a:r>
          </a:p>
          <a:p>
            <a:pPr algn="just"/>
            <a:r>
              <a:rPr lang="en-IN" sz="2400" dirty="0">
                <a:latin typeface="Times New Roman" panose="02020603050405020304" pitchFamily="18" charset="0"/>
                <a:cs typeface="Times New Roman" panose="02020603050405020304" pitchFamily="18" charset="0"/>
              </a:rPr>
              <a:t>A client that wants to access a Web page needs the address.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To </a:t>
            </a:r>
            <a:r>
              <a:rPr lang="en-IN" sz="2400" dirty="0">
                <a:latin typeface="Times New Roman" panose="02020603050405020304" pitchFamily="18" charset="0"/>
                <a:cs typeface="Times New Roman" panose="02020603050405020304" pitchFamily="18" charset="0"/>
              </a:rPr>
              <a:t>facilitate the access of </a:t>
            </a:r>
            <a:r>
              <a:rPr lang="en-IN" sz="2400" dirty="0" smtClean="0">
                <a:latin typeface="Times New Roman" panose="02020603050405020304" pitchFamily="18" charset="0"/>
                <a:cs typeface="Times New Roman" panose="02020603050405020304" pitchFamily="18" charset="0"/>
              </a:rPr>
              <a:t>documents distributed </a:t>
            </a:r>
            <a:r>
              <a:rPr lang="en-IN" sz="2400" dirty="0">
                <a:latin typeface="Times New Roman" panose="02020603050405020304" pitchFamily="18" charset="0"/>
                <a:cs typeface="Times New Roman" panose="02020603050405020304" pitchFamily="18" charset="0"/>
              </a:rPr>
              <a:t>throughout the world, HTTP uses locators.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uniform </a:t>
            </a:r>
            <a:r>
              <a:rPr lang="en-IN" sz="2400" b="1" dirty="0" smtClean="0">
                <a:latin typeface="Times New Roman" panose="02020603050405020304" pitchFamily="18" charset="0"/>
                <a:cs typeface="Times New Roman" panose="02020603050405020304" pitchFamily="18" charset="0"/>
              </a:rPr>
              <a:t>resource locator </a:t>
            </a:r>
            <a:r>
              <a:rPr lang="en-IN" sz="2400" b="1" dirty="0">
                <a:latin typeface="Times New Roman" panose="02020603050405020304" pitchFamily="18" charset="0"/>
                <a:cs typeface="Times New Roman" panose="02020603050405020304" pitchFamily="18" charset="0"/>
              </a:rPr>
              <a:t>(URL) </a:t>
            </a:r>
            <a:r>
              <a:rPr lang="en-IN" sz="2400" dirty="0">
                <a:latin typeface="Times New Roman" panose="02020603050405020304" pitchFamily="18" charset="0"/>
                <a:cs typeface="Times New Roman" panose="02020603050405020304" pitchFamily="18" charset="0"/>
              </a:rPr>
              <a:t>is a standard for specifying any kind of information on the Internet. </a:t>
            </a:r>
            <a:endParaRPr lang="en-IN" sz="2400" dirty="0" smtClean="0">
              <a:latin typeface="Times New Roman" panose="02020603050405020304" pitchFamily="18" charset="0"/>
              <a:cs typeface="Times New Roman" panose="02020603050405020304" pitchFamily="18" charset="0"/>
            </a:endParaRPr>
          </a:p>
          <a:p>
            <a:pPr algn="just"/>
            <a:r>
              <a:rPr lang="en-IN" sz="2400" b="1" dirty="0" smtClean="0">
                <a:latin typeface="Times New Roman" panose="02020603050405020304" pitchFamily="18" charset="0"/>
                <a:cs typeface="Times New Roman" panose="02020603050405020304" pitchFamily="18" charset="0"/>
              </a:rPr>
              <a:t>The</a:t>
            </a:r>
            <a:r>
              <a:rPr lang="en-IN" sz="2400" b="1" dirty="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URL </a:t>
            </a:r>
            <a:r>
              <a:rPr lang="en-IN" sz="2400" b="1" dirty="0">
                <a:latin typeface="Times New Roman" panose="02020603050405020304" pitchFamily="18" charset="0"/>
                <a:cs typeface="Times New Roman" panose="02020603050405020304" pitchFamily="18" charset="0"/>
              </a:rPr>
              <a:t>defines four things: protocol, host computer, port, and path</a:t>
            </a:r>
          </a:p>
        </p:txBody>
      </p:sp>
    </p:spTree>
    <p:extLst>
      <p:ext uri="{BB962C8B-B14F-4D97-AF65-F5344CB8AC3E}">
        <p14:creationId xmlns:p14="http://schemas.microsoft.com/office/powerpoint/2010/main" xmlns="" val="34040741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just">
              <a:buNone/>
            </a:pPr>
            <a:r>
              <a:rPr lang="en-IN" sz="2400" b="1" i="1" u="sng" dirty="0" smtClean="0">
                <a:latin typeface="Times New Roman" panose="02020603050405020304" pitchFamily="18" charset="0"/>
                <a:cs typeface="Times New Roman" panose="02020603050405020304" pitchFamily="18" charset="0"/>
              </a:rPr>
              <a:t>Web Document</a:t>
            </a: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documents in the WWW can be grouped into three broad categories: </a:t>
            </a:r>
            <a:r>
              <a:rPr lang="en-IN" sz="2400" b="1" dirty="0">
                <a:latin typeface="Times New Roman" panose="02020603050405020304" pitchFamily="18" charset="0"/>
                <a:cs typeface="Times New Roman" panose="02020603050405020304" pitchFamily="18" charset="0"/>
              </a:rPr>
              <a:t>static, </a:t>
            </a:r>
            <a:r>
              <a:rPr lang="en-IN" sz="2400" b="1" dirty="0" smtClean="0">
                <a:latin typeface="Times New Roman" panose="02020603050405020304" pitchFamily="18" charset="0"/>
                <a:cs typeface="Times New Roman" panose="02020603050405020304" pitchFamily="18" charset="0"/>
              </a:rPr>
              <a:t>dynamic, and </a:t>
            </a:r>
            <a:r>
              <a:rPr lang="en-IN" sz="2400" b="1" dirty="0">
                <a:latin typeface="Times New Roman" panose="02020603050405020304" pitchFamily="18" charset="0"/>
                <a:cs typeface="Times New Roman" panose="02020603050405020304" pitchFamily="18" charset="0"/>
              </a:rPr>
              <a:t>active</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category is based on the time at which the contents of the document </a:t>
            </a:r>
            <a:r>
              <a:rPr lang="en-IN" sz="2400" dirty="0" smtClean="0">
                <a:latin typeface="Times New Roman" panose="02020603050405020304" pitchFamily="18" charset="0"/>
                <a:cs typeface="Times New Roman" panose="02020603050405020304" pitchFamily="18" charset="0"/>
              </a:rPr>
              <a:t>are determined.</a:t>
            </a:r>
          </a:p>
          <a:p>
            <a:pPr marL="0" indent="0" algn="just">
              <a:buNone/>
            </a:pPr>
            <a:r>
              <a:rPr lang="en-IN" sz="2400" b="1" dirty="0">
                <a:latin typeface="Times New Roman" panose="02020603050405020304" pitchFamily="18" charset="0"/>
                <a:cs typeface="Times New Roman" panose="02020603050405020304" pitchFamily="18" charset="0"/>
              </a:rPr>
              <a:t>Static Documents</a:t>
            </a:r>
          </a:p>
          <a:p>
            <a:pPr algn="just"/>
            <a:r>
              <a:rPr lang="en-IN" sz="2400" b="1" dirty="0">
                <a:latin typeface="Times New Roman" panose="02020603050405020304" pitchFamily="18" charset="0"/>
                <a:cs typeface="Times New Roman" panose="02020603050405020304" pitchFamily="18" charset="0"/>
              </a:rPr>
              <a:t>Static documents </a:t>
            </a:r>
            <a:r>
              <a:rPr lang="en-IN" sz="2400" dirty="0">
                <a:latin typeface="Times New Roman" panose="02020603050405020304" pitchFamily="18" charset="0"/>
                <a:cs typeface="Times New Roman" panose="02020603050405020304" pitchFamily="18" charset="0"/>
              </a:rPr>
              <a:t>are fixed-content documents that are created and stored in a </a:t>
            </a:r>
            <a:r>
              <a:rPr lang="en-IN" sz="2400" dirty="0" smtClean="0">
                <a:latin typeface="Times New Roman" panose="02020603050405020304" pitchFamily="18" charset="0"/>
                <a:cs typeface="Times New Roman" panose="02020603050405020304" pitchFamily="18" charset="0"/>
              </a:rPr>
              <a:t>server. The </a:t>
            </a:r>
            <a:r>
              <a:rPr lang="en-IN" sz="2400" dirty="0">
                <a:latin typeface="Times New Roman" panose="02020603050405020304" pitchFamily="18" charset="0"/>
                <a:cs typeface="Times New Roman" panose="02020603050405020304" pitchFamily="18" charset="0"/>
              </a:rPr>
              <a:t>client can get only a copy of the document</a:t>
            </a: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99592" y="476672"/>
            <a:ext cx="7550150" cy="736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071178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640960" cy="6264696"/>
          </a:xfrm>
        </p:spPr>
        <p:txBody>
          <a:bodyPr>
            <a:normAutofit lnSpcReduction="10000"/>
          </a:bodyPr>
          <a:lstStyle/>
          <a:p>
            <a:pPr marL="0" indent="0" algn="just">
              <a:buNone/>
            </a:pPr>
            <a:r>
              <a:rPr lang="en-IN" sz="2400" b="1" dirty="0">
                <a:latin typeface="Times New Roman" panose="02020603050405020304" pitchFamily="18" charset="0"/>
                <a:cs typeface="Times New Roman" panose="02020603050405020304" pitchFamily="18" charset="0"/>
              </a:rPr>
              <a:t>Dynamic Documents</a:t>
            </a:r>
          </a:p>
          <a:p>
            <a:pPr algn="just"/>
            <a:r>
              <a:rPr lang="en-IN" sz="2400" dirty="0">
                <a:latin typeface="Times New Roman" panose="02020603050405020304" pitchFamily="18" charset="0"/>
                <a:cs typeface="Times New Roman" panose="02020603050405020304" pitchFamily="18" charset="0"/>
              </a:rPr>
              <a:t>A </a:t>
            </a:r>
            <a:r>
              <a:rPr lang="en-IN" sz="2400" b="1" dirty="0">
                <a:latin typeface="Times New Roman" panose="02020603050405020304" pitchFamily="18" charset="0"/>
                <a:cs typeface="Times New Roman" panose="02020603050405020304" pitchFamily="18" charset="0"/>
              </a:rPr>
              <a:t>dynamic document </a:t>
            </a:r>
            <a:r>
              <a:rPr lang="en-IN" sz="2400" dirty="0">
                <a:latin typeface="Times New Roman" panose="02020603050405020304" pitchFamily="18" charset="0"/>
                <a:cs typeface="Times New Roman" panose="02020603050405020304" pitchFamily="18" charset="0"/>
              </a:rPr>
              <a:t>is created by a Web server whenever a browser requests the document.</a:t>
            </a:r>
          </a:p>
          <a:p>
            <a:pPr algn="just"/>
            <a:r>
              <a:rPr lang="en-IN" sz="2400" dirty="0">
                <a:latin typeface="Times New Roman" panose="02020603050405020304" pitchFamily="18" charset="0"/>
                <a:cs typeface="Times New Roman" panose="02020603050405020304" pitchFamily="18" charset="0"/>
              </a:rPr>
              <a:t>When a request arrives, the Web server runs an application program or a </a:t>
            </a:r>
            <a:r>
              <a:rPr lang="en-IN" sz="2400" dirty="0" smtClean="0">
                <a:latin typeface="Times New Roman" panose="02020603050405020304" pitchFamily="18" charset="0"/>
                <a:cs typeface="Times New Roman" panose="02020603050405020304" pitchFamily="18" charset="0"/>
              </a:rPr>
              <a:t>script that </a:t>
            </a:r>
            <a:r>
              <a:rPr lang="en-IN" sz="2400" dirty="0">
                <a:latin typeface="Times New Roman" panose="02020603050405020304" pitchFamily="18" charset="0"/>
                <a:cs typeface="Times New Roman" panose="02020603050405020304" pitchFamily="18" charset="0"/>
              </a:rPr>
              <a:t>creates the dynamic document.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server returns the output of the program </a:t>
            </a:r>
            <a:r>
              <a:rPr lang="en-IN" sz="2400" dirty="0" smtClean="0">
                <a:latin typeface="Times New Roman" panose="02020603050405020304" pitchFamily="18" charset="0"/>
                <a:cs typeface="Times New Roman" panose="02020603050405020304" pitchFamily="18" charset="0"/>
              </a:rPr>
              <a:t>or script </a:t>
            </a:r>
            <a:r>
              <a:rPr lang="en-IN" sz="2400" dirty="0">
                <a:latin typeface="Times New Roman" panose="02020603050405020304" pitchFamily="18" charset="0"/>
                <a:cs typeface="Times New Roman" panose="02020603050405020304" pitchFamily="18" charset="0"/>
              </a:rPr>
              <a:t>as a response to the browser that requested the </a:t>
            </a:r>
            <a:r>
              <a:rPr lang="en-IN" sz="2400" dirty="0" smtClean="0">
                <a:latin typeface="Times New Roman" panose="02020603050405020304" pitchFamily="18" charset="0"/>
                <a:cs typeface="Times New Roman" panose="02020603050405020304" pitchFamily="18" charset="0"/>
              </a:rPr>
              <a:t>document</a:t>
            </a:r>
          </a:p>
          <a:p>
            <a:pPr marL="0" indent="0" algn="just">
              <a:buNone/>
            </a:pPr>
            <a:r>
              <a:rPr lang="en-IN" sz="2600" b="1" dirty="0">
                <a:latin typeface="Times New Roman" panose="02020603050405020304" pitchFamily="18" charset="0"/>
                <a:cs typeface="Times New Roman" panose="02020603050405020304" pitchFamily="18" charset="0"/>
              </a:rPr>
              <a:t>Active Documents</a:t>
            </a:r>
          </a:p>
          <a:p>
            <a:pPr algn="just"/>
            <a:r>
              <a:rPr lang="en-IN" sz="2600" dirty="0">
                <a:latin typeface="Times New Roman" panose="02020603050405020304" pitchFamily="18" charset="0"/>
                <a:cs typeface="Times New Roman" panose="02020603050405020304" pitchFamily="18" charset="0"/>
              </a:rPr>
              <a:t>For many applications, we need a program or a script to be run at the client site. </a:t>
            </a:r>
            <a:r>
              <a:rPr lang="en-IN" sz="2600" dirty="0" smtClean="0">
                <a:latin typeface="Times New Roman" panose="02020603050405020304" pitchFamily="18" charset="0"/>
                <a:cs typeface="Times New Roman" panose="02020603050405020304" pitchFamily="18" charset="0"/>
              </a:rPr>
              <a:t>These are </a:t>
            </a:r>
            <a:r>
              <a:rPr lang="en-IN" sz="2600" dirty="0">
                <a:latin typeface="Times New Roman" panose="02020603050405020304" pitchFamily="18" charset="0"/>
                <a:cs typeface="Times New Roman" panose="02020603050405020304" pitchFamily="18" charset="0"/>
              </a:rPr>
              <a:t>called </a:t>
            </a:r>
            <a:r>
              <a:rPr lang="en-IN" sz="2600" b="1" dirty="0">
                <a:latin typeface="Times New Roman" panose="02020603050405020304" pitchFamily="18" charset="0"/>
                <a:cs typeface="Times New Roman" panose="02020603050405020304" pitchFamily="18" charset="0"/>
              </a:rPr>
              <a:t>active documents. </a:t>
            </a:r>
            <a:endParaRPr lang="en-IN" sz="2600" b="1"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For </a:t>
            </a:r>
            <a:r>
              <a:rPr lang="en-IN" sz="2600" dirty="0">
                <a:latin typeface="Times New Roman" panose="02020603050405020304" pitchFamily="18" charset="0"/>
                <a:cs typeface="Times New Roman" panose="02020603050405020304" pitchFamily="18" charset="0"/>
              </a:rPr>
              <a:t>example, suppose we want to run a program </a:t>
            </a:r>
            <a:r>
              <a:rPr lang="en-IN" sz="2600" dirty="0" smtClean="0">
                <a:latin typeface="Times New Roman" panose="02020603050405020304" pitchFamily="18" charset="0"/>
                <a:cs typeface="Times New Roman" panose="02020603050405020304" pitchFamily="18" charset="0"/>
              </a:rPr>
              <a:t>that creates </a:t>
            </a:r>
            <a:r>
              <a:rPr lang="en-IN" sz="2600" dirty="0">
                <a:latin typeface="Times New Roman" panose="02020603050405020304" pitchFamily="18" charset="0"/>
                <a:cs typeface="Times New Roman" panose="02020603050405020304" pitchFamily="18" charset="0"/>
              </a:rPr>
              <a:t>animated graphics on the screen or a program that interacts with the user. </a:t>
            </a:r>
            <a:endParaRPr lang="en-IN" sz="2600"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The</a:t>
            </a:r>
            <a:r>
              <a:rPr lang="en-IN" sz="2600" dirty="0">
                <a:latin typeface="Times New Roman" panose="02020603050405020304" pitchFamily="18" charset="0"/>
                <a:cs typeface="Times New Roman" panose="02020603050405020304" pitchFamily="18" charset="0"/>
              </a:rPr>
              <a:t> </a:t>
            </a:r>
            <a:r>
              <a:rPr lang="en-IN" sz="2600" dirty="0" smtClean="0">
                <a:latin typeface="Times New Roman" panose="02020603050405020304" pitchFamily="18" charset="0"/>
                <a:cs typeface="Times New Roman" panose="02020603050405020304" pitchFamily="18" charset="0"/>
              </a:rPr>
              <a:t>program </a:t>
            </a:r>
            <a:r>
              <a:rPr lang="en-IN" sz="2600" dirty="0">
                <a:latin typeface="Times New Roman" panose="02020603050405020304" pitchFamily="18" charset="0"/>
                <a:cs typeface="Times New Roman" panose="02020603050405020304" pitchFamily="18" charset="0"/>
              </a:rPr>
              <a:t>definitely needs to be run at the client site where the animation or </a:t>
            </a:r>
            <a:r>
              <a:rPr lang="en-IN" sz="2600" dirty="0" smtClean="0">
                <a:latin typeface="Times New Roman" panose="02020603050405020304" pitchFamily="18" charset="0"/>
                <a:cs typeface="Times New Roman" panose="02020603050405020304" pitchFamily="18" charset="0"/>
              </a:rPr>
              <a:t>interaction takes </a:t>
            </a:r>
            <a:r>
              <a:rPr lang="en-IN" sz="2600" dirty="0">
                <a:latin typeface="Times New Roman" panose="02020603050405020304" pitchFamily="18" charset="0"/>
                <a:cs typeface="Times New Roman" panose="02020603050405020304" pitchFamily="18" charset="0"/>
              </a:rPr>
              <a:t>place</a:t>
            </a:r>
          </a:p>
        </p:txBody>
      </p:sp>
    </p:spTree>
    <p:extLst>
      <p:ext uri="{BB962C8B-B14F-4D97-AF65-F5344CB8AC3E}">
        <p14:creationId xmlns:p14="http://schemas.microsoft.com/office/powerpoint/2010/main" xmlns="" val="3053877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43608" y="548680"/>
            <a:ext cx="6768752" cy="2952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11"/>
          <p:cNvSpPr>
            <a:spLocks noChangeArrowheads="1"/>
          </p:cNvSpPr>
          <p:nvPr/>
        </p:nvSpPr>
        <p:spPr bwMode="auto">
          <a:xfrm>
            <a:off x="563438" y="4005064"/>
            <a:ext cx="8077200" cy="954107"/>
          </a:xfrm>
          <a:prstGeom prst="rect">
            <a:avLst/>
          </a:prstGeom>
          <a:solidFill>
            <a:srgbClr val="99FF33"/>
          </a:solidFill>
          <a:ln>
            <a:noFill/>
          </a:ln>
          <a:effectLst/>
          <a:extLst>
            <a:ext uri="{91240B29-F687-4F45-9708-019B960494DF}">
              <a14:hiddenLine xmlns:a14="http://schemas.microsoft.com/office/drawing/2010/main" xmlns="" w="76200" algn="ctr">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altLang="en-US" sz="2800" b="1" i="1" dirty="0">
                <a:latin typeface="Times New Roman" panose="02020603050405020304" pitchFamily="18" charset="0"/>
                <a:cs typeface="Times New Roman" panose="02020603050405020304" pitchFamily="18" charset="0"/>
              </a:rPr>
              <a:t>Dynamic documents are sometimes referred to as server-site dynamic documents.</a:t>
            </a:r>
          </a:p>
        </p:txBody>
      </p:sp>
    </p:spTree>
    <p:extLst>
      <p:ext uri="{BB962C8B-B14F-4D97-AF65-F5344CB8AC3E}">
        <p14:creationId xmlns:p14="http://schemas.microsoft.com/office/powerpoint/2010/main" xmlns="" val="607213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IN" sz="2800" b="1" dirty="0">
                <a:latin typeface="Times New Roman" panose="02020603050405020304" pitchFamily="18" charset="0"/>
                <a:cs typeface="Times New Roman" panose="02020603050405020304" pitchFamily="18" charset="0"/>
              </a:rPr>
              <a:t>DOMAIN NAME SPACE</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1520" y="1196752"/>
            <a:ext cx="8640960" cy="5328592"/>
          </a:xfrm>
        </p:spPr>
        <p:txBody>
          <a:bodyPr>
            <a:normAutofit/>
          </a:bodyPr>
          <a:lstStyle/>
          <a:p>
            <a:pPr marL="0" indent="0" algn="just">
              <a:buNone/>
            </a:pPr>
            <a:endParaRPr lang="en-IN" sz="2400" dirty="0" smtClean="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lgn="just">
              <a:buNone/>
            </a:pPr>
            <a:endParaRPr lang="en-IN" sz="2400" dirty="0" smtClean="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lgn="just">
              <a:buNone/>
            </a:pPr>
            <a:endParaRPr lang="en-IN" sz="2400" dirty="0" smtClean="0">
              <a:latin typeface="Times New Roman" panose="02020603050405020304" pitchFamily="18" charset="0"/>
              <a:cs typeface="Times New Roman" panose="02020603050405020304" pitchFamily="18" charset="0"/>
            </a:endParaRPr>
          </a:p>
          <a:p>
            <a:pPr marL="0" indent="0" algn="just">
              <a:buNone/>
            </a:pPr>
            <a:r>
              <a:rPr lang="en-IN" sz="2400" b="1" dirty="0">
                <a:latin typeface="Times New Roman" panose="02020603050405020304" pitchFamily="18" charset="0"/>
                <a:cs typeface="Times New Roman" panose="02020603050405020304" pitchFamily="18" charset="0"/>
              </a:rPr>
              <a:t>Domain</a:t>
            </a:r>
          </a:p>
          <a:p>
            <a:pPr algn="just"/>
            <a:r>
              <a:rPr lang="en-IN" sz="2400" dirty="0">
                <a:latin typeface="Times New Roman" panose="02020603050405020304" pitchFamily="18" charset="0"/>
                <a:cs typeface="Times New Roman" panose="02020603050405020304" pitchFamily="18" charset="0"/>
              </a:rPr>
              <a:t>A </a:t>
            </a:r>
            <a:r>
              <a:rPr lang="en-IN" sz="2400" b="1" dirty="0">
                <a:latin typeface="Times New Roman" panose="02020603050405020304" pitchFamily="18" charset="0"/>
                <a:cs typeface="Times New Roman" panose="02020603050405020304" pitchFamily="18" charset="0"/>
              </a:rPr>
              <a:t>domain </a:t>
            </a:r>
            <a:r>
              <a:rPr lang="en-IN" sz="2400" dirty="0">
                <a:latin typeface="Times New Roman" panose="02020603050405020304" pitchFamily="18" charset="0"/>
                <a:cs typeface="Times New Roman" panose="02020603050405020304" pitchFamily="18" charset="0"/>
              </a:rPr>
              <a:t>is a subtree of the domain name space. The name of the domain is the </a:t>
            </a:r>
            <a:r>
              <a:rPr lang="en-IN" sz="2400" dirty="0" smtClean="0">
                <a:latin typeface="Times New Roman" panose="02020603050405020304" pitchFamily="18" charset="0"/>
                <a:cs typeface="Times New Roman" panose="02020603050405020304" pitchFamily="18" charset="0"/>
              </a:rPr>
              <a:t>domain name </a:t>
            </a:r>
            <a:r>
              <a:rPr lang="en-IN" sz="2400" dirty="0">
                <a:latin typeface="Times New Roman" panose="02020603050405020304" pitchFamily="18" charset="0"/>
                <a:cs typeface="Times New Roman" panose="02020603050405020304" pitchFamily="18" charset="0"/>
              </a:rPr>
              <a:t>of the node at the top of the subtree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19672" y="1196752"/>
            <a:ext cx="5472608" cy="198422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4163023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75841" y="332656"/>
            <a:ext cx="5969000" cy="3419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11"/>
          <p:cNvSpPr>
            <a:spLocks noChangeArrowheads="1"/>
          </p:cNvSpPr>
          <p:nvPr/>
        </p:nvSpPr>
        <p:spPr bwMode="auto">
          <a:xfrm>
            <a:off x="495300" y="4509120"/>
            <a:ext cx="8077200" cy="954107"/>
          </a:xfrm>
          <a:prstGeom prst="rect">
            <a:avLst/>
          </a:prstGeom>
          <a:solidFill>
            <a:srgbClr val="99FF33"/>
          </a:solidFill>
          <a:ln>
            <a:noFill/>
          </a:ln>
          <a:effectLst/>
          <a:extLst>
            <a:ext uri="{91240B29-F687-4F45-9708-019B960494DF}">
              <a14:hiddenLine xmlns:a14="http://schemas.microsoft.com/office/drawing/2010/main" xmlns="" w="76200" algn="ctr">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altLang="en-US" sz="2800" b="1" i="1" dirty="0">
                <a:latin typeface="Times New Roman" panose="02020603050405020304" pitchFamily="18" charset="0"/>
                <a:cs typeface="Times New Roman" panose="02020603050405020304" pitchFamily="18" charset="0"/>
              </a:rPr>
              <a:t>Active documents are sometimes referred to as client-site dynamic documents.</a:t>
            </a:r>
          </a:p>
        </p:txBody>
      </p:sp>
    </p:spTree>
    <p:extLst>
      <p:ext uri="{BB962C8B-B14F-4D97-AF65-F5344CB8AC3E}">
        <p14:creationId xmlns:p14="http://schemas.microsoft.com/office/powerpoint/2010/main" xmlns="" val="37524140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IN" sz="2800" b="1" i="1" dirty="0" smtClean="0">
                <a:latin typeface="Times New Roman" panose="02020603050405020304" pitchFamily="18" charset="0"/>
                <a:cs typeface="Times New Roman" panose="02020603050405020304" pitchFamily="18" charset="0"/>
              </a:rPr>
              <a:t>HTTP</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1052736"/>
            <a:ext cx="8712968" cy="5544616"/>
          </a:xfrm>
        </p:spPr>
        <p:txBody>
          <a:bodyPr>
            <a:normAutofit/>
          </a:bodyPr>
          <a:lstStyle/>
          <a:p>
            <a:pPr algn="just"/>
            <a:r>
              <a:rPr lang="en-IN" sz="2400" dirty="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Hypertext Transfer Protocol (HTTP) </a:t>
            </a:r>
            <a:r>
              <a:rPr lang="en-IN" sz="2400" dirty="0">
                <a:latin typeface="Times New Roman" panose="02020603050405020304" pitchFamily="18" charset="0"/>
                <a:cs typeface="Times New Roman" panose="02020603050405020304" pitchFamily="18" charset="0"/>
              </a:rPr>
              <a:t>is a protocol used mainly to access data </a:t>
            </a:r>
            <a:r>
              <a:rPr lang="en-IN" sz="2400" dirty="0" smtClean="0">
                <a:latin typeface="Times New Roman" panose="02020603050405020304" pitchFamily="18" charset="0"/>
                <a:cs typeface="Times New Roman" panose="02020603050405020304" pitchFamily="18" charset="0"/>
              </a:rPr>
              <a:t>on the </a:t>
            </a:r>
            <a:r>
              <a:rPr lang="en-IN" sz="2400" dirty="0">
                <a:latin typeface="Times New Roman" panose="02020603050405020304" pitchFamily="18" charset="0"/>
                <a:cs typeface="Times New Roman" panose="02020603050405020304" pitchFamily="18" charset="0"/>
              </a:rPr>
              <a:t>World Wide Web.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HTTP </a:t>
            </a:r>
            <a:r>
              <a:rPr lang="en-IN" sz="2400" dirty="0">
                <a:latin typeface="Times New Roman" panose="02020603050405020304" pitchFamily="18" charset="0"/>
                <a:cs typeface="Times New Roman" panose="02020603050405020304" pitchFamily="18" charset="0"/>
              </a:rPr>
              <a:t>functions as a combination of FTP and SMTP. It is similar </a:t>
            </a:r>
            <a:r>
              <a:rPr lang="en-IN" sz="2400" dirty="0" smtClean="0">
                <a:latin typeface="Times New Roman" panose="02020603050405020304" pitchFamily="18" charset="0"/>
                <a:cs typeface="Times New Roman" panose="02020603050405020304" pitchFamily="18" charset="0"/>
              </a:rPr>
              <a:t>to FTP </a:t>
            </a:r>
            <a:r>
              <a:rPr lang="en-IN" sz="2400" dirty="0">
                <a:latin typeface="Times New Roman" panose="02020603050405020304" pitchFamily="18" charset="0"/>
                <a:cs typeface="Times New Roman" panose="02020603050405020304" pitchFamily="18" charset="0"/>
              </a:rPr>
              <a:t>because it transfers files and uses the services of TCP.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However</a:t>
            </a:r>
            <a:r>
              <a:rPr lang="en-IN" sz="2400" dirty="0">
                <a:latin typeface="Times New Roman" panose="02020603050405020304" pitchFamily="18" charset="0"/>
                <a:cs typeface="Times New Roman" panose="02020603050405020304" pitchFamily="18" charset="0"/>
              </a:rPr>
              <a:t>, it is much </a:t>
            </a:r>
            <a:r>
              <a:rPr lang="en-IN" sz="2400" dirty="0" smtClean="0">
                <a:latin typeface="Times New Roman" panose="02020603050405020304" pitchFamily="18" charset="0"/>
                <a:cs typeface="Times New Roman" panose="02020603050405020304" pitchFamily="18" charset="0"/>
              </a:rPr>
              <a:t>simpler than </a:t>
            </a:r>
            <a:r>
              <a:rPr lang="en-IN" sz="2400" dirty="0">
                <a:latin typeface="Times New Roman" panose="02020603050405020304" pitchFamily="18" charset="0"/>
                <a:cs typeface="Times New Roman" panose="02020603050405020304" pitchFamily="18" charset="0"/>
              </a:rPr>
              <a:t>FTP because it uses only one TCP connection.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There </a:t>
            </a:r>
            <a:r>
              <a:rPr lang="en-IN" sz="2400" dirty="0">
                <a:latin typeface="Times New Roman" panose="02020603050405020304" pitchFamily="18" charset="0"/>
                <a:cs typeface="Times New Roman" panose="02020603050405020304" pitchFamily="18" charset="0"/>
              </a:rPr>
              <a:t>is no separate control </a:t>
            </a:r>
            <a:r>
              <a:rPr lang="en-IN" sz="2400" dirty="0" smtClean="0">
                <a:latin typeface="Times New Roman" panose="02020603050405020304" pitchFamily="18" charset="0"/>
                <a:cs typeface="Times New Roman" panose="02020603050405020304" pitchFamily="18" charset="0"/>
              </a:rPr>
              <a:t>connection; only </a:t>
            </a:r>
            <a:r>
              <a:rPr lang="en-IN" sz="2400" dirty="0">
                <a:latin typeface="Times New Roman" panose="02020603050405020304" pitchFamily="18" charset="0"/>
                <a:cs typeface="Times New Roman" panose="02020603050405020304" pitchFamily="18" charset="0"/>
              </a:rPr>
              <a:t>data are transferred between the client and the server.</a:t>
            </a:r>
          </a:p>
          <a:p>
            <a:pPr algn="just"/>
            <a:r>
              <a:rPr lang="en-IN" sz="2400" dirty="0">
                <a:latin typeface="Times New Roman" panose="02020603050405020304" pitchFamily="18" charset="0"/>
                <a:cs typeface="Times New Roman" panose="02020603050405020304" pitchFamily="18" charset="0"/>
              </a:rPr>
              <a:t>HTTP is like SMTP because the data transferred between the client and the </a:t>
            </a:r>
            <a:r>
              <a:rPr lang="en-IN" sz="2400" dirty="0" smtClean="0">
                <a:latin typeface="Times New Roman" panose="02020603050405020304" pitchFamily="18" charset="0"/>
                <a:cs typeface="Times New Roman" panose="02020603050405020304" pitchFamily="18" charset="0"/>
              </a:rPr>
              <a:t>server look </a:t>
            </a:r>
            <a:r>
              <a:rPr lang="en-IN" sz="2400" dirty="0">
                <a:latin typeface="Times New Roman" panose="02020603050405020304" pitchFamily="18" charset="0"/>
                <a:cs typeface="Times New Roman" panose="02020603050405020304" pitchFamily="18" charset="0"/>
              </a:rPr>
              <a:t>like SMTP messages</a:t>
            </a:r>
            <a:r>
              <a:rPr lang="en-IN" sz="2400" dirty="0" smtClean="0">
                <a:latin typeface="Times New Roman" panose="02020603050405020304" pitchFamily="18" charset="0"/>
                <a:cs typeface="Times New Roman" panose="02020603050405020304" pitchFamily="18" charset="0"/>
              </a:rPr>
              <a:t>.</a:t>
            </a:r>
          </a:p>
          <a:p>
            <a:pPr algn="just"/>
            <a:r>
              <a:rPr lang="en-IN" sz="2400" b="1" dirty="0">
                <a:latin typeface="Times New Roman" panose="02020603050405020304" pitchFamily="18" charset="0"/>
                <a:cs typeface="Times New Roman" panose="02020603050405020304" pitchFamily="18" charset="0"/>
              </a:rPr>
              <a:t>HTTP uses the services of TCP on well-known port 80.</a:t>
            </a:r>
          </a:p>
        </p:txBody>
      </p:sp>
    </p:spTree>
    <p:extLst>
      <p:ext uri="{BB962C8B-B14F-4D97-AF65-F5344CB8AC3E}">
        <p14:creationId xmlns:p14="http://schemas.microsoft.com/office/powerpoint/2010/main" xmlns="" val="23358004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IN" sz="2800" b="1" i="1" dirty="0" smtClean="0">
                <a:latin typeface="Times New Roman" panose="02020603050405020304" pitchFamily="18" charset="0"/>
                <a:cs typeface="Times New Roman" panose="02020603050405020304" pitchFamily="18" charset="0"/>
              </a:rPr>
              <a:t>HTTP transaction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1052736"/>
            <a:ext cx="8712968" cy="5544616"/>
          </a:xfrm>
        </p:spPr>
        <p:txBody>
          <a:bodyPr>
            <a:normAutofit/>
          </a:bodyPr>
          <a:lstStyle/>
          <a:p>
            <a:pPr algn="just"/>
            <a:endParaRPr lang="en-IN" sz="2400" b="1"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27584" y="908720"/>
            <a:ext cx="7776864" cy="1800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84175" y="3286472"/>
            <a:ext cx="8455025" cy="33108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80179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Line 2"/>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88166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881668" name="Text Box 4"/>
          <p:cNvSpPr txBox="1">
            <a:spLocks noChangeArrowheads="1"/>
          </p:cNvSpPr>
          <p:nvPr/>
        </p:nvSpPr>
        <p:spPr bwMode="auto">
          <a:xfrm>
            <a:off x="304800" y="620688"/>
            <a:ext cx="360868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sz="2400" dirty="0" smtClean="0">
                <a:solidFill>
                  <a:schemeClr val="folHlink"/>
                </a:solidFill>
                <a:latin typeface="Times New Roman" pitchFamily="18" charset="0"/>
              </a:rPr>
              <a:t>Figure </a:t>
            </a:r>
            <a:r>
              <a:rPr lang="en-US" altLang="en-US" sz="2000" i="1" dirty="0">
                <a:latin typeface="Times New Roman" pitchFamily="18" charset="0"/>
              </a:rPr>
              <a:t>Request and status lines</a:t>
            </a:r>
          </a:p>
        </p:txBody>
      </p:sp>
      <p:sp>
        <p:nvSpPr>
          <p:cNvPr id="88166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pic>
        <p:nvPicPr>
          <p:cNvPr id="881670" name="Picture 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37071" y="1223665"/>
            <a:ext cx="6499225" cy="2133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89674" y="3501009"/>
            <a:ext cx="8086781" cy="31683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6891780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Autofit/>
          </a:bodyPr>
          <a:lstStyle/>
          <a:p>
            <a:r>
              <a:rPr lang="en-IN" sz="2800" b="1" dirty="0" smtClean="0">
                <a:latin typeface="Times New Roman" panose="02020603050405020304" pitchFamily="18" charset="0"/>
                <a:cs typeface="Times New Roman" panose="02020603050405020304" pitchFamily="18" charset="0"/>
              </a:rPr>
              <a:t>HTTP Transaction</a:t>
            </a:r>
            <a:br>
              <a:rPr lang="en-IN" sz="2800" b="1" dirty="0" smtClean="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Example -1</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1052736"/>
            <a:ext cx="8712968" cy="5544616"/>
          </a:xfrm>
        </p:spPr>
        <p:txBody>
          <a:bodyPr>
            <a:normAutofit/>
          </a:bodyPr>
          <a:lstStyle/>
          <a:p>
            <a:pPr algn="just"/>
            <a:endParaRPr lang="en-IN" sz="2400" b="1" dirty="0">
              <a:latin typeface="Times New Roman" panose="02020603050405020304" pitchFamily="18" charset="0"/>
              <a:cs typeface="Times New Roman" panose="02020603050405020304" pitchFamily="18" charset="0"/>
            </a:endParaRP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71688" y="1340768"/>
            <a:ext cx="4862512" cy="4069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494794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latin typeface="Times New Roman" panose="02020603050405020304" pitchFamily="18" charset="0"/>
                <a:cs typeface="Times New Roman" panose="02020603050405020304" pitchFamily="18" charset="0"/>
              </a:rPr>
              <a:t>HTTP Transaction</a:t>
            </a: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Example </a:t>
            </a:r>
            <a:r>
              <a:rPr lang="en-IN" b="1" dirty="0" smtClean="0">
                <a:latin typeface="Times New Roman" panose="02020603050405020304" pitchFamily="18" charset="0"/>
                <a:cs typeface="Times New Roman" panose="02020603050405020304" pitchFamily="18" charset="0"/>
              </a:rPr>
              <a:t>-2</a:t>
            </a:r>
            <a:endParaRPr lang="en-IN" dirty="0"/>
          </a:p>
        </p:txBody>
      </p:sp>
      <p:sp>
        <p:nvSpPr>
          <p:cNvPr id="3" name="Content Placeholder 2"/>
          <p:cNvSpPr>
            <a:spLocks noGrp="1"/>
          </p:cNvSpPr>
          <p:nvPr>
            <p:ph idx="1"/>
          </p:nvPr>
        </p:nvSpPr>
        <p:spPr/>
        <p:txBody>
          <a:bodyPr/>
          <a:lstStyle/>
          <a:p>
            <a:endParaRPr lang="en-IN"/>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22475" y="1571625"/>
            <a:ext cx="5064125" cy="4219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275657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Autofit/>
          </a:bodyPr>
          <a:lstStyle/>
          <a:p>
            <a:r>
              <a:rPr lang="en-IN" sz="2800" b="1" dirty="0">
                <a:latin typeface="Times New Roman" panose="02020603050405020304" pitchFamily="18" charset="0"/>
                <a:cs typeface="Times New Roman" panose="02020603050405020304" pitchFamily="18" charset="0"/>
              </a:rPr>
              <a:t>Persistent Versus </a:t>
            </a:r>
            <a:r>
              <a:rPr lang="en-IN" sz="2800" b="1" dirty="0" err="1">
                <a:latin typeface="Times New Roman" panose="02020603050405020304" pitchFamily="18" charset="0"/>
                <a:cs typeface="Times New Roman" panose="02020603050405020304" pitchFamily="18" charset="0"/>
              </a:rPr>
              <a:t>Nonpersistent</a:t>
            </a:r>
            <a:r>
              <a:rPr lang="en-IN" sz="2800" b="1" dirty="0">
                <a:latin typeface="Times New Roman" panose="02020603050405020304" pitchFamily="18" charset="0"/>
                <a:cs typeface="Times New Roman" panose="02020603050405020304" pitchFamily="18" charset="0"/>
              </a:rPr>
              <a:t> </a:t>
            </a:r>
            <a:r>
              <a:rPr lang="en-IN" sz="2800" b="1" dirty="0" smtClean="0">
                <a:latin typeface="Times New Roman" panose="02020603050405020304" pitchFamily="18" charset="0"/>
                <a:cs typeface="Times New Roman" panose="02020603050405020304" pitchFamily="18" charset="0"/>
              </a:rPr>
              <a:t>HTTP Connection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1520" y="1052736"/>
            <a:ext cx="8589640" cy="5505475"/>
          </a:xfrm>
        </p:spPr>
        <p:txBody>
          <a:bodyPr>
            <a:noAutofit/>
          </a:bodyPr>
          <a:lstStyle/>
          <a:p>
            <a:pPr algn="just"/>
            <a:r>
              <a:rPr lang="en-IN" sz="2400" dirty="0" smtClean="0">
                <a:latin typeface="Times New Roman" panose="02020603050405020304" pitchFamily="18" charset="0"/>
                <a:cs typeface="Times New Roman" panose="02020603050405020304" pitchFamily="18" charset="0"/>
              </a:rPr>
              <a:t>HTTP </a:t>
            </a:r>
            <a:r>
              <a:rPr lang="en-IN" sz="2400" dirty="0">
                <a:latin typeface="Times New Roman" panose="02020603050405020304" pitchFamily="18" charset="0"/>
                <a:cs typeface="Times New Roman" panose="02020603050405020304" pitchFamily="18" charset="0"/>
              </a:rPr>
              <a:t>prior to version 1.1 specified a </a:t>
            </a:r>
            <a:r>
              <a:rPr lang="en-IN" sz="2400" dirty="0" err="1">
                <a:latin typeface="Times New Roman" panose="02020603050405020304" pitchFamily="18" charset="0"/>
                <a:cs typeface="Times New Roman" panose="02020603050405020304" pitchFamily="18" charset="0"/>
              </a:rPr>
              <a:t>nonpersistent</a:t>
            </a:r>
            <a:r>
              <a:rPr lang="en-IN" sz="2400" dirty="0">
                <a:latin typeface="Times New Roman" panose="02020603050405020304" pitchFamily="18" charset="0"/>
                <a:cs typeface="Times New Roman" panose="02020603050405020304" pitchFamily="18" charset="0"/>
              </a:rPr>
              <a:t> connection, while a persistent </a:t>
            </a:r>
            <a:r>
              <a:rPr lang="en-IN" sz="2400" dirty="0" smtClean="0">
                <a:latin typeface="Times New Roman" panose="02020603050405020304" pitchFamily="18" charset="0"/>
                <a:cs typeface="Times New Roman" panose="02020603050405020304" pitchFamily="18" charset="0"/>
              </a:rPr>
              <a:t>connection is </a:t>
            </a:r>
            <a:r>
              <a:rPr lang="en-IN" sz="2400" dirty="0">
                <a:latin typeface="Times New Roman" panose="02020603050405020304" pitchFamily="18" charset="0"/>
                <a:cs typeface="Times New Roman" panose="02020603050405020304" pitchFamily="18" charset="0"/>
              </a:rPr>
              <a:t>the default in version </a:t>
            </a:r>
            <a:r>
              <a:rPr lang="en-IN" sz="2400" dirty="0" smtClean="0">
                <a:latin typeface="Times New Roman" panose="02020603050405020304" pitchFamily="18" charset="0"/>
                <a:cs typeface="Times New Roman" panose="02020603050405020304" pitchFamily="18" charset="0"/>
              </a:rPr>
              <a:t>1.1 </a:t>
            </a:r>
            <a:r>
              <a:rPr lang="en-IN" sz="2400" b="1" i="1" dirty="0" err="1" smtClean="0">
                <a:latin typeface="Times New Roman" panose="02020603050405020304" pitchFamily="18" charset="0"/>
                <a:cs typeface="Times New Roman" panose="02020603050405020304" pitchFamily="18" charset="0"/>
              </a:rPr>
              <a:t>Nonpersistent</a:t>
            </a:r>
            <a:r>
              <a:rPr lang="en-IN" sz="2400" b="1" i="1" dirty="0" smtClean="0">
                <a:latin typeface="Times New Roman" panose="02020603050405020304" pitchFamily="18" charset="0"/>
                <a:cs typeface="Times New Roman" panose="02020603050405020304" pitchFamily="18" charset="0"/>
              </a:rPr>
              <a:t> Connection</a:t>
            </a:r>
          </a:p>
          <a:p>
            <a:pPr algn="just"/>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a </a:t>
            </a:r>
            <a:r>
              <a:rPr lang="en-IN" sz="2400" b="1" dirty="0" err="1">
                <a:latin typeface="Times New Roman" panose="02020603050405020304" pitchFamily="18" charset="0"/>
                <a:cs typeface="Times New Roman" panose="02020603050405020304" pitchFamily="18" charset="0"/>
              </a:rPr>
              <a:t>nonpersistent</a:t>
            </a:r>
            <a:r>
              <a:rPr lang="en-IN" sz="2400" b="1" dirty="0">
                <a:latin typeface="Times New Roman" panose="02020603050405020304" pitchFamily="18" charset="0"/>
                <a:cs typeface="Times New Roman" panose="02020603050405020304" pitchFamily="18" charset="0"/>
              </a:rPr>
              <a:t> connection, </a:t>
            </a:r>
            <a:r>
              <a:rPr lang="en-IN" sz="2400" dirty="0">
                <a:latin typeface="Times New Roman" panose="02020603050405020304" pitchFamily="18" charset="0"/>
                <a:cs typeface="Times New Roman" panose="02020603050405020304" pitchFamily="18" charset="0"/>
              </a:rPr>
              <a:t>one TCP connection is made for each </a:t>
            </a:r>
            <a:r>
              <a:rPr lang="en-IN" sz="2400" dirty="0" smtClean="0">
                <a:latin typeface="Times New Roman" panose="02020603050405020304" pitchFamily="18" charset="0"/>
                <a:cs typeface="Times New Roman" panose="02020603050405020304" pitchFamily="18" charset="0"/>
              </a:rPr>
              <a:t>request/response. </a:t>
            </a:r>
            <a:endParaRPr lang="en-IN" sz="2400" dirty="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following lists the steps in this strategy:</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1. The client opens a TCP connection and sends a request.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2. The server sends the response and closes the connection.</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3. The client reads the data until it encounters an </a:t>
            </a:r>
            <a:r>
              <a:rPr lang="en-IN" sz="2400" dirty="0" smtClean="0">
                <a:latin typeface="Times New Roman" panose="02020603050405020304" pitchFamily="18" charset="0"/>
                <a:cs typeface="Times New Roman" panose="02020603050405020304" pitchFamily="18" charset="0"/>
              </a:rPr>
              <a:t>end-of-file marker</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then closes </a:t>
            </a:r>
            <a:r>
              <a:rPr lang="en-IN" sz="2400" dirty="0" smtClean="0">
                <a:latin typeface="Times New Roman" panose="02020603050405020304" pitchFamily="18" charset="0"/>
                <a:cs typeface="Times New Roman" panose="02020603050405020304" pitchFamily="18" charset="0"/>
              </a:rPr>
              <a:t>the connection</a:t>
            </a:r>
          </a:p>
          <a:p>
            <a:pPr marL="0" indent="0" algn="just">
              <a:buNone/>
            </a:pP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this strategy, for </a:t>
            </a:r>
            <a:r>
              <a:rPr lang="en-IN" sz="2400" i="1" dirty="0">
                <a:latin typeface="Times New Roman" panose="02020603050405020304" pitchFamily="18" charset="0"/>
                <a:cs typeface="Times New Roman" panose="02020603050405020304" pitchFamily="18" charset="0"/>
              </a:rPr>
              <a:t>N </a:t>
            </a:r>
            <a:r>
              <a:rPr lang="en-IN" sz="2400" dirty="0">
                <a:latin typeface="Times New Roman" panose="02020603050405020304" pitchFamily="18" charset="0"/>
                <a:cs typeface="Times New Roman" panose="02020603050405020304" pitchFamily="18" charset="0"/>
              </a:rPr>
              <a:t>different pictures in different files, </a:t>
            </a:r>
            <a:r>
              <a:rPr lang="en-IN" sz="2400" dirty="0" smtClean="0">
                <a:latin typeface="Times New Roman" panose="02020603050405020304" pitchFamily="18" charset="0"/>
                <a:cs typeface="Times New Roman" panose="02020603050405020304" pitchFamily="18" charset="0"/>
              </a:rPr>
              <a:t>the connection </a:t>
            </a:r>
            <a:r>
              <a:rPr lang="en-IN" sz="2400" dirty="0">
                <a:latin typeface="Times New Roman" panose="02020603050405020304" pitchFamily="18" charset="0"/>
                <a:cs typeface="Times New Roman" panose="02020603050405020304" pitchFamily="18" charset="0"/>
              </a:rPr>
              <a:t>must be </a:t>
            </a:r>
            <a:r>
              <a:rPr lang="en-IN" sz="2400" dirty="0" smtClean="0">
                <a:latin typeface="Times New Roman" panose="02020603050405020304" pitchFamily="18" charset="0"/>
                <a:cs typeface="Times New Roman" panose="02020603050405020304" pitchFamily="18" charset="0"/>
              </a:rPr>
              <a:t>opened and </a:t>
            </a:r>
            <a:r>
              <a:rPr lang="en-IN" sz="2400" dirty="0">
                <a:latin typeface="Times New Roman" panose="02020603050405020304" pitchFamily="18" charset="0"/>
                <a:cs typeface="Times New Roman" panose="02020603050405020304" pitchFamily="18" charset="0"/>
              </a:rPr>
              <a:t>closed </a:t>
            </a:r>
            <a:r>
              <a:rPr lang="en-IN" sz="2400" i="1" dirty="0">
                <a:latin typeface="Times New Roman" panose="02020603050405020304" pitchFamily="18" charset="0"/>
                <a:cs typeface="Times New Roman" panose="02020603050405020304" pitchFamily="18" charset="0"/>
              </a:rPr>
              <a:t>N </a:t>
            </a:r>
            <a:r>
              <a:rPr lang="en-IN" sz="2400" dirty="0">
                <a:latin typeface="Times New Roman" panose="02020603050405020304" pitchFamily="18" charset="0"/>
                <a:cs typeface="Times New Roman" panose="02020603050405020304" pitchFamily="18" charset="0"/>
              </a:rPr>
              <a:t>times.</a:t>
            </a:r>
            <a:endParaRPr lang="en-IN" sz="2400" dirty="0"/>
          </a:p>
        </p:txBody>
      </p:sp>
    </p:spTree>
    <p:extLst>
      <p:ext uri="{BB962C8B-B14F-4D97-AF65-F5344CB8AC3E}">
        <p14:creationId xmlns:p14="http://schemas.microsoft.com/office/powerpoint/2010/main" xmlns="" val="37871667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Autofit/>
          </a:bodyPr>
          <a:lstStyle/>
          <a:p>
            <a:r>
              <a:rPr lang="en-IN" sz="2800" b="1" dirty="0">
                <a:latin typeface="Times New Roman" panose="02020603050405020304" pitchFamily="18" charset="0"/>
                <a:cs typeface="Times New Roman" panose="02020603050405020304" pitchFamily="18" charset="0"/>
              </a:rPr>
              <a:t>Persistent Versus </a:t>
            </a:r>
            <a:r>
              <a:rPr lang="en-IN" sz="2800" b="1" dirty="0" err="1">
                <a:latin typeface="Times New Roman" panose="02020603050405020304" pitchFamily="18" charset="0"/>
                <a:cs typeface="Times New Roman" panose="02020603050405020304" pitchFamily="18" charset="0"/>
              </a:rPr>
              <a:t>Nonpersistent</a:t>
            </a:r>
            <a:r>
              <a:rPr lang="en-IN" sz="2800" b="1" dirty="0">
                <a:latin typeface="Times New Roman" panose="02020603050405020304" pitchFamily="18" charset="0"/>
                <a:cs typeface="Times New Roman" panose="02020603050405020304" pitchFamily="18" charset="0"/>
              </a:rPr>
              <a:t> </a:t>
            </a:r>
            <a:r>
              <a:rPr lang="en-IN" sz="2800" b="1" dirty="0" smtClean="0">
                <a:latin typeface="Times New Roman" panose="02020603050405020304" pitchFamily="18" charset="0"/>
                <a:cs typeface="Times New Roman" panose="02020603050405020304" pitchFamily="18" charset="0"/>
              </a:rPr>
              <a:t>HTTP Connection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1520" y="1052736"/>
            <a:ext cx="8589640" cy="5505475"/>
          </a:xfrm>
        </p:spPr>
        <p:txBody>
          <a:bodyPr>
            <a:noAutofit/>
          </a:bodyPr>
          <a:lstStyle/>
          <a:p>
            <a:pPr marL="0" indent="0" algn="just">
              <a:buNone/>
            </a:pPr>
            <a:r>
              <a:rPr lang="en-IN" sz="2400" b="1" i="1" dirty="0">
                <a:latin typeface="Times New Roman" panose="02020603050405020304" pitchFamily="18" charset="0"/>
                <a:cs typeface="Times New Roman" panose="02020603050405020304" pitchFamily="18" charset="0"/>
              </a:rPr>
              <a:t>Persistent Connection</a:t>
            </a:r>
          </a:p>
          <a:p>
            <a:pPr algn="just"/>
            <a:r>
              <a:rPr lang="en-IN" sz="2400" dirty="0">
                <a:latin typeface="Times New Roman" panose="02020603050405020304" pitchFamily="18" charset="0"/>
                <a:cs typeface="Times New Roman" panose="02020603050405020304" pitchFamily="18" charset="0"/>
              </a:rPr>
              <a:t>HTTP version 1.1 specifies a </a:t>
            </a:r>
            <a:r>
              <a:rPr lang="en-IN" sz="2400" b="1" dirty="0">
                <a:latin typeface="Times New Roman" panose="02020603050405020304" pitchFamily="18" charset="0"/>
                <a:cs typeface="Times New Roman" panose="02020603050405020304" pitchFamily="18" charset="0"/>
              </a:rPr>
              <a:t>persistent connection </a:t>
            </a:r>
            <a:r>
              <a:rPr lang="en-IN" sz="2400" dirty="0">
                <a:latin typeface="Times New Roman" panose="02020603050405020304" pitchFamily="18" charset="0"/>
                <a:cs typeface="Times New Roman" panose="02020603050405020304" pitchFamily="18" charset="0"/>
              </a:rPr>
              <a:t>by default. In a persistent </a:t>
            </a:r>
            <a:r>
              <a:rPr lang="en-IN" sz="2400" dirty="0" smtClean="0">
                <a:latin typeface="Times New Roman" panose="02020603050405020304" pitchFamily="18" charset="0"/>
                <a:cs typeface="Times New Roman" panose="02020603050405020304" pitchFamily="18" charset="0"/>
              </a:rPr>
              <a:t>connection, the </a:t>
            </a:r>
            <a:r>
              <a:rPr lang="en-IN" sz="2400" dirty="0">
                <a:latin typeface="Times New Roman" panose="02020603050405020304" pitchFamily="18" charset="0"/>
                <a:cs typeface="Times New Roman" panose="02020603050405020304" pitchFamily="18" charset="0"/>
              </a:rPr>
              <a:t>server leaves the connection open for more requests after sending a response.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server </a:t>
            </a:r>
            <a:r>
              <a:rPr lang="en-IN" sz="2400" dirty="0">
                <a:latin typeface="Times New Roman" panose="02020603050405020304" pitchFamily="18" charset="0"/>
                <a:cs typeface="Times New Roman" panose="02020603050405020304" pitchFamily="18" charset="0"/>
              </a:rPr>
              <a:t>can close the connection at the request of a client or if a time-out has been reached.</a:t>
            </a:r>
          </a:p>
        </p:txBody>
      </p:sp>
    </p:spTree>
    <p:extLst>
      <p:ext uri="{BB962C8B-B14F-4D97-AF65-F5344CB8AC3E}">
        <p14:creationId xmlns:p14="http://schemas.microsoft.com/office/powerpoint/2010/main" xmlns="" val="12356608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i="1" dirty="0">
                <a:latin typeface="Times New Roman" panose="02020603050405020304" pitchFamily="18" charset="0"/>
                <a:cs typeface="Times New Roman" panose="02020603050405020304" pitchFamily="18" charset="0"/>
              </a:rPr>
              <a:t>Network Management</a:t>
            </a:r>
            <a:r>
              <a:rPr lang="en-IN" sz="2800" b="1" i="1" dirty="0" smtClean="0">
                <a:latin typeface="Times New Roman" panose="02020603050405020304" pitchFamily="18" charset="0"/>
                <a:cs typeface="Times New Roman" panose="02020603050405020304" pitchFamily="18" charset="0"/>
              </a:rPr>
              <a:t>: SNMP</a:t>
            </a:r>
            <a:endParaRPr lang="en-IN" sz="2800"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1520" y="1340768"/>
            <a:ext cx="8712968" cy="5328592"/>
          </a:xfrm>
        </p:spPr>
        <p:txBody>
          <a:bodyPr>
            <a:normAutofit/>
          </a:bodyPr>
          <a:lstStyle/>
          <a:p>
            <a:pPr algn="just"/>
            <a:r>
              <a:rPr lang="en-IN" sz="2400" dirty="0">
                <a:latin typeface="Times New Roman" panose="02020603050405020304" pitchFamily="18" charset="0"/>
                <a:cs typeface="Times New Roman" panose="02020603050405020304" pitchFamily="18" charset="0"/>
              </a:rPr>
              <a:t>We can define </a:t>
            </a:r>
            <a:r>
              <a:rPr lang="en-IN" sz="2400" b="1" dirty="0">
                <a:latin typeface="Times New Roman" panose="02020603050405020304" pitchFamily="18" charset="0"/>
                <a:cs typeface="Times New Roman" panose="02020603050405020304" pitchFamily="18" charset="0"/>
              </a:rPr>
              <a:t>network management </a:t>
            </a:r>
            <a:r>
              <a:rPr lang="en-IN" sz="2400" dirty="0">
                <a:latin typeface="Times New Roman" panose="02020603050405020304" pitchFamily="18" charset="0"/>
                <a:cs typeface="Times New Roman" panose="02020603050405020304" pitchFamily="18" charset="0"/>
              </a:rPr>
              <a:t>as </a:t>
            </a:r>
            <a:endParaRPr lang="en-IN" sz="2400" dirty="0" smtClean="0">
              <a:latin typeface="Times New Roman" panose="02020603050405020304" pitchFamily="18" charset="0"/>
              <a:cs typeface="Times New Roman" panose="02020603050405020304" pitchFamily="18" charset="0"/>
            </a:endParaRPr>
          </a:p>
          <a:p>
            <a:pPr marL="800100" lvl="2" indent="0" algn="just">
              <a:buNone/>
            </a:pPr>
            <a:r>
              <a:rPr lang="en-IN" dirty="0" smtClean="0">
                <a:latin typeface="Times New Roman" panose="02020603050405020304" pitchFamily="18" charset="0"/>
                <a:cs typeface="Times New Roman" panose="02020603050405020304" pitchFamily="18" charset="0"/>
              </a:rPr>
              <a:t>monitoring</a:t>
            </a: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marL="800100" lvl="2" indent="0" algn="just">
              <a:buNone/>
            </a:pPr>
            <a:r>
              <a:rPr lang="en-IN" dirty="0" smtClean="0">
                <a:latin typeface="Times New Roman" panose="02020603050405020304" pitchFamily="18" charset="0"/>
                <a:cs typeface="Times New Roman" panose="02020603050405020304" pitchFamily="18" charset="0"/>
              </a:rPr>
              <a:t>testing</a:t>
            </a: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marL="800100" lvl="2" indent="0" algn="just">
              <a:buNone/>
            </a:pPr>
            <a:r>
              <a:rPr lang="en-IN" dirty="0" smtClean="0">
                <a:latin typeface="Times New Roman" panose="02020603050405020304" pitchFamily="18" charset="0"/>
                <a:cs typeface="Times New Roman" panose="02020603050405020304" pitchFamily="18" charset="0"/>
              </a:rPr>
              <a:t>configuring</a:t>
            </a:r>
            <a:r>
              <a:rPr lang="en-IN" dirty="0">
                <a:latin typeface="Times New Roman" panose="02020603050405020304" pitchFamily="18" charset="0"/>
                <a:cs typeface="Times New Roman" panose="02020603050405020304" pitchFamily="18" charset="0"/>
              </a:rPr>
              <a:t>, and </a:t>
            </a:r>
            <a:endParaRPr lang="en-IN" dirty="0" smtClean="0">
              <a:latin typeface="Times New Roman" panose="02020603050405020304" pitchFamily="18" charset="0"/>
              <a:cs typeface="Times New Roman" panose="02020603050405020304" pitchFamily="18" charset="0"/>
            </a:endParaRPr>
          </a:p>
          <a:p>
            <a:pPr marL="800100" lvl="2" indent="0" algn="just">
              <a:buNone/>
            </a:pPr>
            <a:r>
              <a:rPr lang="en-IN" dirty="0" smtClean="0">
                <a:latin typeface="Times New Roman" panose="02020603050405020304" pitchFamily="18" charset="0"/>
                <a:cs typeface="Times New Roman" panose="02020603050405020304" pitchFamily="18" charset="0"/>
              </a:rPr>
              <a:t>troubleshooting </a:t>
            </a:r>
          </a:p>
          <a:p>
            <a:pPr marL="0" indent="0" algn="just">
              <a:buNone/>
            </a:pPr>
            <a:r>
              <a:rPr lang="en-IN" sz="2400" dirty="0" smtClean="0">
                <a:latin typeface="Times New Roman" panose="02020603050405020304" pitchFamily="18" charset="0"/>
                <a:cs typeface="Times New Roman" panose="02020603050405020304" pitchFamily="18" charset="0"/>
              </a:rPr>
              <a:t>network </a:t>
            </a:r>
            <a:r>
              <a:rPr lang="en-IN" sz="2400" dirty="0">
                <a:latin typeface="Times New Roman" panose="02020603050405020304" pitchFamily="18" charset="0"/>
                <a:cs typeface="Times New Roman" panose="02020603050405020304" pitchFamily="18" charset="0"/>
              </a:rPr>
              <a:t>components to meet a set of requirements defined by an organization</a:t>
            </a:r>
            <a:r>
              <a:rPr lang="en-IN" sz="2400" dirty="0" smtClean="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These requirements include the smooth, efficient operation of the network </a:t>
            </a:r>
            <a:r>
              <a:rPr lang="en-IN" sz="2400" dirty="0" smtClean="0">
                <a:latin typeface="Times New Roman" panose="02020603050405020304" pitchFamily="18" charset="0"/>
                <a:cs typeface="Times New Roman" panose="02020603050405020304" pitchFamily="18" charset="0"/>
              </a:rPr>
              <a:t>that provides </a:t>
            </a:r>
            <a:r>
              <a:rPr lang="en-IN" sz="2400" dirty="0">
                <a:latin typeface="Times New Roman" panose="02020603050405020304" pitchFamily="18" charset="0"/>
                <a:cs typeface="Times New Roman" panose="02020603050405020304" pitchFamily="18" charset="0"/>
              </a:rPr>
              <a:t>the predefined quality of service for users</a:t>
            </a:r>
          </a:p>
        </p:txBody>
      </p:sp>
    </p:spTree>
    <p:extLst>
      <p:ext uri="{BB962C8B-B14F-4D97-AF65-F5344CB8AC3E}">
        <p14:creationId xmlns:p14="http://schemas.microsoft.com/office/powerpoint/2010/main" xmlns="" val="21962561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sz="2800" b="1" i="1" dirty="0">
                <a:latin typeface="Times New Roman" panose="02020603050405020304" pitchFamily="18" charset="0"/>
                <a:cs typeface="Times New Roman" panose="02020603050405020304" pitchFamily="18" charset="0"/>
              </a:rPr>
              <a:t>NETWORK MANAGEMENT SYSTEM</a:t>
            </a:r>
            <a:endParaRPr lang="en-IN" sz="2800"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1124744"/>
            <a:ext cx="8784976" cy="5472608"/>
          </a:xfrm>
        </p:spPr>
        <p:txBody>
          <a:bodyPr/>
          <a:lstStyle/>
          <a:p>
            <a:endParaRPr lang="en-IN"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1520" y="1124744"/>
            <a:ext cx="8620125" cy="32813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91202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57200" y="1600200"/>
            <a:ext cx="8229600" cy="5069160"/>
          </a:xfrm>
        </p:spPr>
        <p:txBody>
          <a:bodyPr>
            <a:normAutofit fontScale="92500"/>
          </a:bodyPr>
          <a:lstStyle/>
          <a:p>
            <a:endParaRPr lang="en-IN" dirty="0" smtClean="0"/>
          </a:p>
          <a:p>
            <a:endParaRPr lang="en-IN" dirty="0"/>
          </a:p>
          <a:p>
            <a:endParaRPr lang="en-IN" dirty="0" smtClean="0"/>
          </a:p>
          <a:p>
            <a:endParaRPr lang="en-IN" dirty="0"/>
          </a:p>
          <a:p>
            <a:pPr marL="0" indent="0">
              <a:buNone/>
            </a:pPr>
            <a:r>
              <a:rPr lang="en-IN" sz="2400" b="1" i="1" dirty="0">
                <a:latin typeface="Times New Roman" panose="02020603050405020304" pitchFamily="18" charset="0"/>
                <a:cs typeface="Times New Roman" panose="02020603050405020304" pitchFamily="18" charset="0"/>
              </a:rPr>
              <a:t>DISTRIBUTION OF NAME </a:t>
            </a:r>
            <a:r>
              <a:rPr lang="en-IN" sz="2400" b="1" i="1" dirty="0" smtClean="0">
                <a:latin typeface="Times New Roman" panose="02020603050405020304" pitchFamily="18" charset="0"/>
                <a:cs typeface="Times New Roman" panose="02020603050405020304" pitchFamily="18" charset="0"/>
              </a:rPr>
              <a:t>SPACE </a:t>
            </a:r>
          </a:p>
          <a:p>
            <a:pPr algn="just"/>
            <a:r>
              <a:rPr lang="en-IN" sz="2600" dirty="0">
                <a:latin typeface="Times New Roman" panose="02020603050405020304" pitchFamily="18" charset="0"/>
                <a:cs typeface="Times New Roman" panose="02020603050405020304" pitchFamily="18" charset="0"/>
              </a:rPr>
              <a:t>The information contained in the domain name space must be stored. </a:t>
            </a:r>
            <a:endParaRPr lang="en-IN" sz="2600"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However</a:t>
            </a:r>
            <a:r>
              <a:rPr lang="en-IN" sz="2600" dirty="0">
                <a:latin typeface="Times New Roman" panose="02020603050405020304" pitchFamily="18" charset="0"/>
                <a:cs typeface="Times New Roman" panose="02020603050405020304" pitchFamily="18" charset="0"/>
              </a:rPr>
              <a:t>, it </a:t>
            </a:r>
            <a:r>
              <a:rPr lang="en-IN" sz="2600" dirty="0" smtClean="0">
                <a:latin typeface="Times New Roman" panose="02020603050405020304" pitchFamily="18" charset="0"/>
                <a:cs typeface="Times New Roman" panose="02020603050405020304" pitchFamily="18" charset="0"/>
              </a:rPr>
              <a:t>is very </a:t>
            </a:r>
            <a:r>
              <a:rPr lang="en-IN" sz="2600" dirty="0">
                <a:latin typeface="Times New Roman" panose="02020603050405020304" pitchFamily="18" charset="0"/>
                <a:cs typeface="Times New Roman" panose="02020603050405020304" pitchFamily="18" charset="0"/>
              </a:rPr>
              <a:t>inefficient and also unreliable to have just one computer store such a huge </a:t>
            </a:r>
            <a:r>
              <a:rPr lang="en-IN" sz="2600" dirty="0" smtClean="0">
                <a:latin typeface="Times New Roman" panose="02020603050405020304" pitchFamily="18" charset="0"/>
                <a:cs typeface="Times New Roman" panose="02020603050405020304" pitchFamily="18" charset="0"/>
              </a:rPr>
              <a:t>amount of </a:t>
            </a:r>
            <a:r>
              <a:rPr lang="en-IN" sz="2600" dirty="0">
                <a:latin typeface="Times New Roman" panose="02020603050405020304" pitchFamily="18" charset="0"/>
                <a:cs typeface="Times New Roman" panose="02020603050405020304" pitchFamily="18" charset="0"/>
              </a:rPr>
              <a:t>information. </a:t>
            </a:r>
            <a:endParaRPr lang="en-IN" sz="2600"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It </a:t>
            </a:r>
            <a:r>
              <a:rPr lang="en-IN" sz="2600" dirty="0">
                <a:latin typeface="Times New Roman" panose="02020603050405020304" pitchFamily="18" charset="0"/>
                <a:cs typeface="Times New Roman" panose="02020603050405020304" pitchFamily="18" charset="0"/>
              </a:rPr>
              <a:t>is inefficient because responding to requests from all over the </a:t>
            </a:r>
            <a:r>
              <a:rPr lang="en-IN" sz="2600" dirty="0" smtClean="0">
                <a:latin typeface="Times New Roman" panose="02020603050405020304" pitchFamily="18" charset="0"/>
                <a:cs typeface="Times New Roman" panose="02020603050405020304" pitchFamily="18" charset="0"/>
              </a:rPr>
              <a:t>world places </a:t>
            </a:r>
            <a:r>
              <a:rPr lang="en-IN" sz="2600" dirty="0">
                <a:latin typeface="Times New Roman" panose="02020603050405020304" pitchFamily="18" charset="0"/>
                <a:cs typeface="Times New Roman" panose="02020603050405020304" pitchFamily="18" charset="0"/>
              </a:rPr>
              <a:t>a heavy load on the system.</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95736" y="188640"/>
            <a:ext cx="5472608" cy="335619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5012847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940966"/>
          </a:xfrm>
        </p:spPr>
        <p:txBody>
          <a:bodyPr>
            <a:normAutofit fontScale="90000"/>
          </a:bodyPr>
          <a:lstStyle/>
          <a:p>
            <a:r>
              <a:rPr lang="en-IN" sz="3100" b="1" i="1" dirty="0">
                <a:latin typeface="Times New Roman" panose="02020603050405020304" pitchFamily="18" charset="0"/>
                <a:cs typeface="Times New Roman" panose="02020603050405020304" pitchFamily="18" charset="0"/>
              </a:rPr>
              <a:t>SIMPLE NETWORK </a:t>
            </a:r>
            <a:r>
              <a:rPr lang="en-IN" sz="3100" b="1" i="1" dirty="0" smtClean="0">
                <a:latin typeface="Times New Roman" panose="02020603050405020304" pitchFamily="18" charset="0"/>
                <a:cs typeface="Times New Roman" panose="02020603050405020304" pitchFamily="18" charset="0"/>
              </a:rPr>
              <a:t>MANAGEMENT </a:t>
            </a:r>
            <a:r>
              <a:rPr lang="en-IN" sz="3100" b="1" i="1" dirty="0">
                <a:latin typeface="Times New Roman" panose="02020603050405020304" pitchFamily="18" charset="0"/>
                <a:cs typeface="Times New Roman" panose="02020603050405020304" pitchFamily="18" charset="0"/>
              </a:rPr>
              <a:t>PROTOCOL (SNMP)</a:t>
            </a:r>
            <a:r>
              <a:rPr lang="en-IN" sz="2800" b="1" dirty="0"/>
              <a:t/>
            </a:r>
            <a:br>
              <a:rPr lang="en-IN" sz="2800" b="1" dirty="0"/>
            </a:br>
            <a:endParaRPr lang="en-IN" sz="2800" b="1" dirty="0"/>
          </a:p>
        </p:txBody>
      </p:sp>
      <p:sp>
        <p:nvSpPr>
          <p:cNvPr id="3" name="Content Placeholder 2"/>
          <p:cNvSpPr>
            <a:spLocks noGrp="1"/>
          </p:cNvSpPr>
          <p:nvPr>
            <p:ph idx="1"/>
          </p:nvPr>
        </p:nvSpPr>
        <p:spPr>
          <a:xfrm>
            <a:off x="251520" y="1340768"/>
            <a:ext cx="8712968" cy="5328592"/>
          </a:xfrm>
        </p:spPr>
        <p:txBody>
          <a:bodyPr>
            <a:normAutofit/>
          </a:bodyPr>
          <a:lstStyle/>
          <a:p>
            <a:pPr algn="just"/>
            <a:r>
              <a:rPr lang="en-IN" sz="2400" dirty="0" smtClean="0">
                <a:latin typeface="Times New Roman" panose="02020603050405020304" pitchFamily="18" charset="0"/>
                <a:cs typeface="Times New Roman" panose="02020603050405020304" pitchFamily="18" charset="0"/>
              </a:rPr>
              <a:t>The </a:t>
            </a:r>
            <a:r>
              <a:rPr lang="en-IN" sz="2400" b="1" dirty="0">
                <a:latin typeface="Times New Roman" panose="02020603050405020304" pitchFamily="18" charset="0"/>
                <a:cs typeface="Times New Roman" panose="02020603050405020304" pitchFamily="18" charset="0"/>
              </a:rPr>
              <a:t>Simple Network Management Protocol (SNMP) </a:t>
            </a:r>
            <a:r>
              <a:rPr lang="en-IN" sz="2400" dirty="0">
                <a:latin typeface="Times New Roman" panose="02020603050405020304" pitchFamily="18" charset="0"/>
                <a:cs typeface="Times New Roman" panose="02020603050405020304" pitchFamily="18" charset="0"/>
              </a:rPr>
              <a:t>is a framework for </a:t>
            </a:r>
            <a:r>
              <a:rPr lang="en-IN" sz="2400" dirty="0" smtClean="0">
                <a:latin typeface="Times New Roman" panose="02020603050405020304" pitchFamily="18" charset="0"/>
                <a:cs typeface="Times New Roman" panose="02020603050405020304" pitchFamily="18" charset="0"/>
              </a:rPr>
              <a:t>managing devices </a:t>
            </a:r>
            <a:r>
              <a:rPr lang="en-IN" sz="2400" dirty="0">
                <a:latin typeface="Times New Roman" panose="02020603050405020304" pitchFamily="18" charset="0"/>
                <a:cs typeface="Times New Roman" panose="02020603050405020304" pitchFamily="18" charset="0"/>
              </a:rPr>
              <a:t>in an internet using the TCP/IP protocol suite.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provides a set of </a:t>
            </a:r>
            <a:r>
              <a:rPr lang="en-IN" sz="2400" dirty="0" smtClean="0">
                <a:latin typeface="Times New Roman" panose="02020603050405020304" pitchFamily="18" charset="0"/>
                <a:cs typeface="Times New Roman" panose="02020603050405020304" pitchFamily="18" charset="0"/>
              </a:rPr>
              <a:t>fundamental operations </a:t>
            </a:r>
            <a:r>
              <a:rPr lang="en-IN" sz="2400" dirty="0">
                <a:latin typeface="Times New Roman" panose="02020603050405020304" pitchFamily="18" charset="0"/>
                <a:cs typeface="Times New Roman" panose="02020603050405020304" pitchFamily="18" charset="0"/>
              </a:rPr>
              <a:t>for monitoring and maintaining an internet.</a:t>
            </a:r>
          </a:p>
          <a:p>
            <a:pPr marL="0" indent="0" algn="just">
              <a:buNone/>
            </a:pPr>
            <a:r>
              <a:rPr lang="en-IN" sz="2400" b="1" dirty="0">
                <a:latin typeface="Times New Roman" panose="02020603050405020304" pitchFamily="18" charset="0"/>
                <a:cs typeface="Times New Roman" panose="02020603050405020304" pitchFamily="18" charset="0"/>
              </a:rPr>
              <a:t>Concept</a:t>
            </a:r>
          </a:p>
          <a:p>
            <a:pPr algn="just"/>
            <a:r>
              <a:rPr lang="en-IN" sz="2400" dirty="0">
                <a:latin typeface="Times New Roman" panose="02020603050405020304" pitchFamily="18" charset="0"/>
                <a:cs typeface="Times New Roman" panose="02020603050405020304" pitchFamily="18" charset="0"/>
              </a:rPr>
              <a:t>SNMP uses the concept of manager and agent. That is, a manager, usually a </a:t>
            </a:r>
            <a:r>
              <a:rPr lang="en-IN" sz="2400" dirty="0" smtClean="0">
                <a:latin typeface="Times New Roman" panose="02020603050405020304" pitchFamily="18" charset="0"/>
                <a:cs typeface="Times New Roman" panose="02020603050405020304" pitchFamily="18" charset="0"/>
              </a:rPr>
              <a:t>host, controls </a:t>
            </a:r>
            <a:r>
              <a:rPr lang="en-IN" sz="2400" dirty="0">
                <a:latin typeface="Times New Roman" panose="02020603050405020304" pitchFamily="18" charset="0"/>
                <a:cs typeface="Times New Roman" panose="02020603050405020304" pitchFamily="18" charset="0"/>
              </a:rPr>
              <a:t>and monitors a set of agents, usually routers</a:t>
            </a:r>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59632" y="4941168"/>
            <a:ext cx="6389687" cy="18825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2394536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332656"/>
            <a:ext cx="8712968" cy="6264696"/>
          </a:xfrm>
        </p:spPr>
        <p:txBody>
          <a:bodyPr>
            <a:normAutofit fontScale="92500" lnSpcReduction="20000"/>
          </a:bodyPr>
          <a:lstStyle/>
          <a:p>
            <a:pPr algn="just"/>
            <a:r>
              <a:rPr lang="en-IN" sz="2600" dirty="0">
                <a:latin typeface="Times New Roman" panose="02020603050405020304" pitchFamily="18" charset="0"/>
                <a:cs typeface="Times New Roman" panose="02020603050405020304" pitchFamily="18" charset="0"/>
              </a:rPr>
              <a:t>SNMP is an application-level protocol in which a few manager stations control </a:t>
            </a:r>
            <a:r>
              <a:rPr lang="en-IN" sz="2600" dirty="0" smtClean="0">
                <a:latin typeface="Times New Roman" panose="02020603050405020304" pitchFamily="18" charset="0"/>
                <a:cs typeface="Times New Roman" panose="02020603050405020304" pitchFamily="18" charset="0"/>
              </a:rPr>
              <a:t>a set </a:t>
            </a:r>
            <a:r>
              <a:rPr lang="en-IN" sz="2600" dirty="0">
                <a:latin typeface="Times New Roman" panose="02020603050405020304" pitchFamily="18" charset="0"/>
                <a:cs typeface="Times New Roman" panose="02020603050405020304" pitchFamily="18" charset="0"/>
              </a:rPr>
              <a:t>of agents. </a:t>
            </a:r>
            <a:endParaRPr lang="en-IN" sz="2600" dirty="0" smtClean="0">
              <a:latin typeface="Times New Roman" panose="02020603050405020304" pitchFamily="18" charset="0"/>
              <a:cs typeface="Times New Roman" panose="02020603050405020304" pitchFamily="18" charset="0"/>
            </a:endParaRPr>
          </a:p>
          <a:p>
            <a:pPr algn="just"/>
            <a:r>
              <a:rPr lang="en-IN" sz="2600" b="1" dirty="0" smtClean="0">
                <a:latin typeface="Times New Roman" panose="02020603050405020304" pitchFamily="18" charset="0"/>
                <a:cs typeface="Times New Roman" panose="02020603050405020304" pitchFamily="18" charset="0"/>
              </a:rPr>
              <a:t>The </a:t>
            </a:r>
            <a:r>
              <a:rPr lang="en-IN" sz="2600" b="1" dirty="0">
                <a:latin typeface="Times New Roman" panose="02020603050405020304" pitchFamily="18" charset="0"/>
                <a:cs typeface="Times New Roman" panose="02020603050405020304" pitchFamily="18" charset="0"/>
              </a:rPr>
              <a:t>protocol is designed at the application level so that it can </a:t>
            </a:r>
            <a:r>
              <a:rPr lang="en-IN" sz="2600" b="1" dirty="0" smtClean="0">
                <a:latin typeface="Times New Roman" panose="02020603050405020304" pitchFamily="18" charset="0"/>
                <a:cs typeface="Times New Roman" panose="02020603050405020304" pitchFamily="18" charset="0"/>
              </a:rPr>
              <a:t>monitor devices </a:t>
            </a:r>
            <a:r>
              <a:rPr lang="en-IN" sz="2600" b="1" dirty="0">
                <a:latin typeface="Times New Roman" panose="02020603050405020304" pitchFamily="18" charset="0"/>
                <a:cs typeface="Times New Roman" panose="02020603050405020304" pitchFamily="18" charset="0"/>
              </a:rPr>
              <a:t>made by different manufacturers and installed on different physical networks</a:t>
            </a:r>
            <a:r>
              <a:rPr lang="en-IN" sz="2600" b="1" dirty="0" smtClean="0">
                <a:latin typeface="Times New Roman" panose="02020603050405020304" pitchFamily="18" charset="0"/>
                <a:cs typeface="Times New Roman" panose="02020603050405020304" pitchFamily="18" charset="0"/>
              </a:rPr>
              <a:t>.</a:t>
            </a:r>
          </a:p>
          <a:p>
            <a:pPr marL="0" indent="0" algn="just">
              <a:buNone/>
            </a:pPr>
            <a:endParaRPr lang="en-IN" sz="2600" b="1" i="1" dirty="0" smtClean="0">
              <a:latin typeface="Times New Roman" panose="02020603050405020304" pitchFamily="18" charset="0"/>
              <a:cs typeface="Times New Roman" panose="02020603050405020304" pitchFamily="18" charset="0"/>
            </a:endParaRPr>
          </a:p>
          <a:p>
            <a:pPr marL="0" indent="0" algn="just">
              <a:buNone/>
            </a:pPr>
            <a:r>
              <a:rPr lang="en-IN" sz="2600" b="1" i="1" dirty="0" smtClean="0">
                <a:latin typeface="Times New Roman" panose="02020603050405020304" pitchFamily="18" charset="0"/>
                <a:cs typeface="Times New Roman" panose="02020603050405020304" pitchFamily="18" charset="0"/>
              </a:rPr>
              <a:t>Managers </a:t>
            </a:r>
            <a:r>
              <a:rPr lang="en-IN" sz="2600" b="1" i="1" dirty="0">
                <a:latin typeface="Times New Roman" panose="02020603050405020304" pitchFamily="18" charset="0"/>
                <a:cs typeface="Times New Roman" panose="02020603050405020304" pitchFamily="18" charset="0"/>
              </a:rPr>
              <a:t>and Agents</a:t>
            </a:r>
          </a:p>
          <a:p>
            <a:pPr algn="just"/>
            <a:r>
              <a:rPr lang="en-IN" sz="2600" dirty="0">
                <a:latin typeface="Times New Roman" panose="02020603050405020304" pitchFamily="18" charset="0"/>
                <a:cs typeface="Times New Roman" panose="02020603050405020304" pitchFamily="18" charset="0"/>
              </a:rPr>
              <a:t>A management station, called a </a:t>
            </a:r>
            <a:r>
              <a:rPr lang="en-IN" sz="2600" b="1" dirty="0">
                <a:latin typeface="Times New Roman" panose="02020603050405020304" pitchFamily="18" charset="0"/>
                <a:cs typeface="Times New Roman" panose="02020603050405020304" pitchFamily="18" charset="0"/>
              </a:rPr>
              <a:t>manager, </a:t>
            </a:r>
            <a:r>
              <a:rPr lang="en-IN" sz="2600" dirty="0">
                <a:latin typeface="Times New Roman" panose="02020603050405020304" pitchFamily="18" charset="0"/>
                <a:cs typeface="Times New Roman" panose="02020603050405020304" pitchFamily="18" charset="0"/>
              </a:rPr>
              <a:t>is a host that runs the SNMP client program. </a:t>
            </a:r>
            <a:endParaRPr lang="en-IN" sz="2600"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A</a:t>
            </a:r>
            <a:r>
              <a:rPr lang="en-IN" sz="2600" dirty="0">
                <a:latin typeface="Times New Roman" panose="02020603050405020304" pitchFamily="18" charset="0"/>
                <a:cs typeface="Times New Roman" panose="02020603050405020304" pitchFamily="18" charset="0"/>
              </a:rPr>
              <a:t> </a:t>
            </a:r>
            <a:r>
              <a:rPr lang="en-IN" sz="2600" dirty="0" smtClean="0">
                <a:latin typeface="Times New Roman" panose="02020603050405020304" pitchFamily="18" charset="0"/>
                <a:cs typeface="Times New Roman" panose="02020603050405020304" pitchFamily="18" charset="0"/>
              </a:rPr>
              <a:t>managed </a:t>
            </a:r>
            <a:r>
              <a:rPr lang="en-IN" sz="2600" dirty="0">
                <a:latin typeface="Times New Roman" panose="02020603050405020304" pitchFamily="18" charset="0"/>
                <a:cs typeface="Times New Roman" panose="02020603050405020304" pitchFamily="18" charset="0"/>
              </a:rPr>
              <a:t>station, called an </a:t>
            </a:r>
            <a:r>
              <a:rPr lang="en-IN" sz="2600" b="1" dirty="0">
                <a:latin typeface="Times New Roman" panose="02020603050405020304" pitchFamily="18" charset="0"/>
                <a:cs typeface="Times New Roman" panose="02020603050405020304" pitchFamily="18" charset="0"/>
              </a:rPr>
              <a:t>agent, </a:t>
            </a:r>
            <a:r>
              <a:rPr lang="en-IN" sz="2600" dirty="0">
                <a:latin typeface="Times New Roman" panose="02020603050405020304" pitchFamily="18" charset="0"/>
                <a:cs typeface="Times New Roman" panose="02020603050405020304" pitchFamily="18" charset="0"/>
              </a:rPr>
              <a:t>is a router (or a host) that runs the SNMP server program.</a:t>
            </a:r>
          </a:p>
          <a:p>
            <a:pPr algn="just"/>
            <a:r>
              <a:rPr lang="en-IN" sz="2600" dirty="0">
                <a:latin typeface="Times New Roman" panose="02020603050405020304" pitchFamily="18" charset="0"/>
                <a:cs typeface="Times New Roman" panose="02020603050405020304" pitchFamily="18" charset="0"/>
              </a:rPr>
              <a:t>Management is achieved through simple interaction between a manager and an agent.</a:t>
            </a:r>
          </a:p>
          <a:p>
            <a:pPr algn="just"/>
            <a:r>
              <a:rPr lang="en-IN" sz="2600" dirty="0">
                <a:latin typeface="Times New Roman" panose="02020603050405020304" pitchFamily="18" charset="0"/>
                <a:cs typeface="Times New Roman" panose="02020603050405020304" pitchFamily="18" charset="0"/>
              </a:rPr>
              <a:t>The agent keeps performance information in a database. The manager has </a:t>
            </a:r>
            <a:r>
              <a:rPr lang="en-IN" sz="2600" dirty="0" smtClean="0">
                <a:latin typeface="Times New Roman" panose="02020603050405020304" pitchFamily="18" charset="0"/>
                <a:cs typeface="Times New Roman" panose="02020603050405020304" pitchFamily="18" charset="0"/>
              </a:rPr>
              <a:t>access to </a:t>
            </a:r>
            <a:r>
              <a:rPr lang="en-IN" sz="2600" dirty="0">
                <a:latin typeface="Times New Roman" panose="02020603050405020304" pitchFamily="18" charset="0"/>
                <a:cs typeface="Times New Roman" panose="02020603050405020304" pitchFamily="18" charset="0"/>
              </a:rPr>
              <a:t>the values in the database. </a:t>
            </a:r>
            <a:endParaRPr lang="en-IN" sz="2600"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For </a:t>
            </a:r>
            <a:r>
              <a:rPr lang="en-IN" sz="2600" dirty="0">
                <a:latin typeface="Times New Roman" panose="02020603050405020304" pitchFamily="18" charset="0"/>
                <a:cs typeface="Times New Roman" panose="02020603050405020304" pitchFamily="18" charset="0"/>
              </a:rPr>
              <a:t>example, a router can store in appropriate </a:t>
            </a:r>
            <a:r>
              <a:rPr lang="en-IN" sz="2600" dirty="0" smtClean="0">
                <a:latin typeface="Times New Roman" panose="02020603050405020304" pitchFamily="18" charset="0"/>
                <a:cs typeface="Times New Roman" panose="02020603050405020304" pitchFamily="18" charset="0"/>
              </a:rPr>
              <a:t>variables the </a:t>
            </a:r>
            <a:r>
              <a:rPr lang="en-IN" sz="2600" dirty="0">
                <a:latin typeface="Times New Roman" panose="02020603050405020304" pitchFamily="18" charset="0"/>
                <a:cs typeface="Times New Roman" panose="02020603050405020304" pitchFamily="18" charset="0"/>
              </a:rPr>
              <a:t>number of packets received and forwarded. The manager can fetch and compare </a:t>
            </a:r>
            <a:r>
              <a:rPr lang="en-IN" sz="2600" dirty="0" smtClean="0">
                <a:latin typeface="Times New Roman" panose="02020603050405020304" pitchFamily="18" charset="0"/>
                <a:cs typeface="Times New Roman" panose="02020603050405020304" pitchFamily="18" charset="0"/>
              </a:rPr>
              <a:t>the values </a:t>
            </a:r>
            <a:r>
              <a:rPr lang="en-IN" sz="2600" dirty="0">
                <a:latin typeface="Times New Roman" panose="02020603050405020304" pitchFamily="18" charset="0"/>
                <a:cs typeface="Times New Roman" panose="02020603050405020304" pitchFamily="18" charset="0"/>
              </a:rPr>
              <a:t>of these two variables to see if the router is congested or not.</a:t>
            </a:r>
            <a:endParaRPr lang="en-IN"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876484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712968" cy="6336704"/>
          </a:xfrm>
        </p:spPr>
        <p:txBody>
          <a:bodyPr>
            <a:normAutofit/>
          </a:bodyPr>
          <a:lstStyle/>
          <a:p>
            <a:pPr marL="0" indent="0" algn="just">
              <a:buNone/>
            </a:pPr>
            <a:r>
              <a:rPr lang="en-IN" sz="2400" b="1" i="1" dirty="0" smtClean="0">
                <a:latin typeface="Times New Roman" panose="02020603050405020304" pitchFamily="18" charset="0"/>
                <a:cs typeface="Times New Roman" panose="02020603050405020304" pitchFamily="18" charset="0"/>
              </a:rPr>
              <a:t>Agent</a:t>
            </a:r>
            <a:endParaRPr lang="en-IN" sz="2400" b="1" i="1" dirty="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Agents </a:t>
            </a:r>
            <a:r>
              <a:rPr lang="en-IN" sz="2400" dirty="0">
                <a:latin typeface="Times New Roman" panose="02020603050405020304" pitchFamily="18" charset="0"/>
                <a:cs typeface="Times New Roman" panose="02020603050405020304" pitchFamily="18" charset="0"/>
              </a:rPr>
              <a:t>can also contribute to the management process.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server program </a:t>
            </a:r>
            <a:r>
              <a:rPr lang="en-IN" sz="2400" dirty="0" smtClean="0">
                <a:latin typeface="Times New Roman" panose="02020603050405020304" pitchFamily="18" charset="0"/>
                <a:cs typeface="Times New Roman" panose="02020603050405020304" pitchFamily="18" charset="0"/>
              </a:rPr>
              <a:t>running on </a:t>
            </a:r>
            <a:r>
              <a:rPr lang="en-IN" sz="2400" dirty="0">
                <a:latin typeface="Times New Roman" panose="02020603050405020304" pitchFamily="18" charset="0"/>
                <a:cs typeface="Times New Roman" panose="02020603050405020304" pitchFamily="18" charset="0"/>
              </a:rPr>
              <a:t>the agent can check the environment, and if it notices something unusual, it can </a:t>
            </a:r>
            <a:r>
              <a:rPr lang="en-IN" sz="2400" dirty="0" smtClean="0">
                <a:latin typeface="Times New Roman" panose="02020603050405020304" pitchFamily="18" charset="0"/>
                <a:cs typeface="Times New Roman" panose="02020603050405020304" pitchFamily="18" charset="0"/>
              </a:rPr>
              <a:t>send a </a:t>
            </a:r>
            <a:r>
              <a:rPr lang="en-IN" sz="2400" dirty="0">
                <a:latin typeface="Times New Roman" panose="02020603050405020304" pitchFamily="18" charset="0"/>
                <a:cs typeface="Times New Roman" panose="02020603050405020304" pitchFamily="18" charset="0"/>
              </a:rPr>
              <a:t>warning message, called a </a:t>
            </a:r>
            <a:r>
              <a:rPr lang="en-IN" sz="2400" b="1" dirty="0">
                <a:latin typeface="Times New Roman" panose="02020603050405020304" pitchFamily="18" charset="0"/>
                <a:cs typeface="Times New Roman" panose="02020603050405020304" pitchFamily="18" charset="0"/>
              </a:rPr>
              <a:t>trap, </a:t>
            </a:r>
            <a:r>
              <a:rPr lang="en-IN" sz="2400" dirty="0">
                <a:latin typeface="Times New Roman" panose="02020603050405020304" pitchFamily="18" charset="0"/>
                <a:cs typeface="Times New Roman" panose="02020603050405020304" pitchFamily="18" charset="0"/>
              </a:rPr>
              <a:t>to the manager.</a:t>
            </a:r>
          </a:p>
          <a:p>
            <a:pPr marL="0" indent="0" algn="just">
              <a:buNone/>
            </a:pPr>
            <a:endParaRPr lang="en-IN" sz="2400" dirty="0" smtClean="0">
              <a:latin typeface="Times New Roman" panose="02020603050405020304" pitchFamily="18" charset="0"/>
              <a:cs typeface="Times New Roman" panose="02020603050405020304" pitchFamily="18" charset="0"/>
            </a:endParaRPr>
          </a:p>
          <a:p>
            <a:pPr marL="0" indent="0" algn="just">
              <a:buNone/>
            </a:pPr>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other words, management with SNMP is based on three basic ideas:</a:t>
            </a:r>
          </a:p>
          <a:p>
            <a:pPr marL="0" indent="0" algn="just">
              <a:buNone/>
            </a:pPr>
            <a:r>
              <a:rPr lang="en-IN" sz="2400" dirty="0">
                <a:latin typeface="Times New Roman" panose="02020603050405020304" pitchFamily="18" charset="0"/>
                <a:cs typeface="Times New Roman" panose="02020603050405020304" pitchFamily="18" charset="0"/>
              </a:rPr>
              <a:t>1. </a:t>
            </a:r>
            <a:r>
              <a:rPr lang="en-IN" sz="2400" b="1" dirty="0">
                <a:latin typeface="Times New Roman" panose="02020603050405020304" pitchFamily="18" charset="0"/>
                <a:cs typeface="Times New Roman" panose="02020603050405020304" pitchFamily="18" charset="0"/>
              </a:rPr>
              <a:t>A manager checks an agent by requesting information that reflects the </a:t>
            </a:r>
            <a:r>
              <a:rPr lang="en-IN" sz="2400" b="1" dirty="0" smtClean="0">
                <a:latin typeface="Times New Roman" panose="02020603050405020304" pitchFamily="18" charset="0"/>
                <a:cs typeface="Times New Roman" panose="02020603050405020304" pitchFamily="18" charset="0"/>
              </a:rPr>
              <a:t>behaviour of the </a:t>
            </a:r>
            <a:r>
              <a:rPr lang="en-IN" sz="2400" b="1" dirty="0">
                <a:latin typeface="Times New Roman" panose="02020603050405020304" pitchFamily="18" charset="0"/>
                <a:cs typeface="Times New Roman" panose="02020603050405020304" pitchFamily="18" charset="0"/>
              </a:rPr>
              <a:t>agent.</a:t>
            </a:r>
          </a:p>
          <a:p>
            <a:pPr marL="0" indent="0" algn="just">
              <a:buNone/>
            </a:pPr>
            <a:r>
              <a:rPr lang="en-IN" sz="2400" b="1" dirty="0">
                <a:latin typeface="Times New Roman" panose="02020603050405020304" pitchFamily="18" charset="0"/>
                <a:cs typeface="Times New Roman" panose="02020603050405020304" pitchFamily="18" charset="0"/>
              </a:rPr>
              <a:t>2. A manager forces an agent to perform a task by resetting values in the agent database.</a:t>
            </a:r>
          </a:p>
          <a:p>
            <a:pPr marL="0" indent="0" algn="just">
              <a:buNone/>
            </a:pPr>
            <a:r>
              <a:rPr lang="en-IN" sz="2400" b="1" dirty="0">
                <a:latin typeface="Times New Roman" panose="02020603050405020304" pitchFamily="18" charset="0"/>
                <a:cs typeface="Times New Roman" panose="02020603050405020304" pitchFamily="18" charset="0"/>
              </a:rPr>
              <a:t>3. An agent contributes to the management process by warning the manager of </a:t>
            </a:r>
            <a:r>
              <a:rPr lang="en-IN" sz="2400" b="1" dirty="0" smtClean="0">
                <a:latin typeface="Times New Roman" panose="02020603050405020304" pitchFamily="18" charset="0"/>
                <a:cs typeface="Times New Roman" panose="02020603050405020304" pitchFamily="18" charset="0"/>
              </a:rPr>
              <a:t>an unusual </a:t>
            </a:r>
            <a:r>
              <a:rPr lang="en-IN" sz="2400" b="1" dirty="0">
                <a:latin typeface="Times New Roman" panose="02020603050405020304" pitchFamily="18" charset="0"/>
                <a:cs typeface="Times New Roman" panose="02020603050405020304" pitchFamily="18" charset="0"/>
              </a:rPr>
              <a:t>situation.</a:t>
            </a:r>
          </a:p>
        </p:txBody>
      </p:sp>
    </p:spTree>
    <p:extLst>
      <p:ext uri="{BB962C8B-B14F-4D97-AF65-F5344CB8AC3E}">
        <p14:creationId xmlns:p14="http://schemas.microsoft.com/office/powerpoint/2010/main" xmlns="" val="5582422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332656"/>
            <a:ext cx="8712968" cy="6336704"/>
          </a:xfrm>
        </p:spPr>
        <p:txBody>
          <a:bodyPr>
            <a:normAutofit/>
          </a:bodyPr>
          <a:lstStyle/>
          <a:p>
            <a:pPr marL="0" indent="0" algn="just">
              <a:buNone/>
            </a:pPr>
            <a:r>
              <a:rPr lang="en-IN" sz="2400" b="1" dirty="0">
                <a:latin typeface="Times New Roman" panose="02020603050405020304" pitchFamily="18" charset="0"/>
                <a:cs typeface="Times New Roman" panose="02020603050405020304" pitchFamily="18" charset="0"/>
              </a:rPr>
              <a:t>Management Components</a:t>
            </a:r>
          </a:p>
          <a:p>
            <a:pPr algn="just"/>
            <a:r>
              <a:rPr lang="en-IN" sz="2400" dirty="0">
                <a:latin typeface="Times New Roman" panose="02020603050405020304" pitchFamily="18" charset="0"/>
                <a:cs typeface="Times New Roman" panose="02020603050405020304" pitchFamily="18" charset="0"/>
              </a:rPr>
              <a:t>To do management tasks, SNMP uses two other protocols: </a:t>
            </a:r>
            <a:r>
              <a:rPr lang="en-IN" sz="2400" b="1" dirty="0">
                <a:latin typeface="Times New Roman" panose="02020603050405020304" pitchFamily="18" charset="0"/>
                <a:cs typeface="Times New Roman" panose="02020603050405020304" pitchFamily="18" charset="0"/>
              </a:rPr>
              <a:t>Structure of </a:t>
            </a:r>
            <a:r>
              <a:rPr lang="en-IN" sz="2400" b="1" dirty="0" smtClean="0">
                <a:latin typeface="Times New Roman" panose="02020603050405020304" pitchFamily="18" charset="0"/>
                <a:cs typeface="Times New Roman" panose="02020603050405020304" pitchFamily="18" charset="0"/>
              </a:rPr>
              <a:t>Management Information </a:t>
            </a:r>
            <a:r>
              <a:rPr lang="en-IN" sz="2400" b="1" dirty="0">
                <a:latin typeface="Times New Roman" panose="02020603050405020304" pitchFamily="18" charset="0"/>
                <a:cs typeface="Times New Roman" panose="02020603050405020304" pitchFamily="18" charset="0"/>
              </a:rPr>
              <a:t>(SMI) </a:t>
            </a:r>
            <a:r>
              <a:rPr lang="en-IN" sz="2400" dirty="0">
                <a:latin typeface="Times New Roman" panose="02020603050405020304" pitchFamily="18" charset="0"/>
                <a:cs typeface="Times New Roman" panose="02020603050405020304" pitchFamily="18" charset="0"/>
              </a:rPr>
              <a:t>and </a:t>
            </a:r>
            <a:r>
              <a:rPr lang="en-IN" sz="2400" b="1" dirty="0">
                <a:latin typeface="Times New Roman" panose="02020603050405020304" pitchFamily="18" charset="0"/>
                <a:cs typeface="Times New Roman" panose="02020603050405020304" pitchFamily="18" charset="0"/>
              </a:rPr>
              <a:t>Management Information Base (MIB). </a:t>
            </a:r>
            <a:endParaRPr lang="en-IN" sz="2400" b="1"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other words, </a:t>
            </a:r>
            <a:r>
              <a:rPr lang="en-IN" sz="2400" dirty="0" smtClean="0">
                <a:latin typeface="Times New Roman" panose="02020603050405020304" pitchFamily="18" charset="0"/>
                <a:cs typeface="Times New Roman" panose="02020603050405020304" pitchFamily="18" charset="0"/>
              </a:rPr>
              <a:t>management on </a:t>
            </a:r>
            <a:r>
              <a:rPr lang="en-IN" sz="2400" dirty="0">
                <a:latin typeface="Times New Roman" panose="02020603050405020304" pitchFamily="18" charset="0"/>
                <a:cs typeface="Times New Roman" panose="02020603050405020304" pitchFamily="18" charset="0"/>
              </a:rPr>
              <a:t>the Internet is done through the cooperation of the three protocols </a:t>
            </a:r>
            <a:r>
              <a:rPr lang="en-IN" sz="2400" dirty="0" smtClean="0">
                <a:latin typeface="Times New Roman" panose="02020603050405020304" pitchFamily="18" charset="0"/>
                <a:cs typeface="Times New Roman" panose="02020603050405020304" pitchFamily="18" charset="0"/>
              </a:rPr>
              <a:t>SNMP, SMI</a:t>
            </a:r>
            <a:r>
              <a:rPr lang="en-IN" sz="2400" dirty="0">
                <a:latin typeface="Times New Roman" panose="02020603050405020304" pitchFamily="18" charset="0"/>
                <a:cs typeface="Times New Roman" panose="02020603050405020304" pitchFamily="18" charset="0"/>
              </a:rPr>
              <a:t>, and </a:t>
            </a:r>
            <a:r>
              <a:rPr lang="en-IN" sz="2400" dirty="0" smtClean="0">
                <a:latin typeface="Times New Roman" panose="02020603050405020304" pitchFamily="18" charset="0"/>
                <a:cs typeface="Times New Roman" panose="02020603050405020304" pitchFamily="18" charset="0"/>
              </a:rPr>
              <a:t>MIB</a:t>
            </a:r>
            <a:endParaRPr lang="en-IN" sz="2400" dirty="0">
              <a:latin typeface="Times New Roman" panose="02020603050405020304" pitchFamily="18" charset="0"/>
              <a:cs typeface="Times New Roman" panose="02020603050405020304" pitchFamily="18" charset="0"/>
            </a:endParaRP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55576" y="3284984"/>
            <a:ext cx="7307263" cy="2817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8797778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332656"/>
            <a:ext cx="8712968" cy="6336704"/>
          </a:xfrm>
        </p:spPr>
        <p:txBody>
          <a:bodyPr>
            <a:normAutofit/>
          </a:bodyPr>
          <a:lstStyle/>
          <a:p>
            <a:pPr marL="0" indent="0" algn="just">
              <a:buNone/>
            </a:pPr>
            <a:r>
              <a:rPr lang="en-IN" sz="2400" b="1" dirty="0">
                <a:latin typeface="Times New Roman" panose="02020603050405020304" pitchFamily="18" charset="0"/>
                <a:cs typeface="Times New Roman" panose="02020603050405020304" pitchFamily="18" charset="0"/>
              </a:rPr>
              <a:t>Structure of Management </a:t>
            </a:r>
            <a:r>
              <a:rPr lang="en-IN" sz="2400" b="1" dirty="0" smtClean="0">
                <a:latin typeface="Times New Roman" panose="02020603050405020304" pitchFamily="18" charset="0"/>
                <a:cs typeface="Times New Roman" panose="02020603050405020304" pitchFamily="18" charset="0"/>
              </a:rPr>
              <a:t>Information (SMI)</a:t>
            </a:r>
            <a:endParaRPr lang="en-IN" sz="2400" b="1"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 Structure of Management Information, version 2 (SMIv2) is a component for </a:t>
            </a:r>
            <a:r>
              <a:rPr lang="en-IN" sz="2400" dirty="0" smtClean="0">
                <a:latin typeface="Times New Roman" panose="02020603050405020304" pitchFamily="18" charset="0"/>
                <a:cs typeface="Times New Roman" panose="02020603050405020304" pitchFamily="18" charset="0"/>
              </a:rPr>
              <a:t>network management</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marL="0" indent="0" algn="just">
              <a:buNone/>
            </a:pPr>
            <a:r>
              <a:rPr lang="en-IN" sz="2400" dirty="0" smtClean="0">
                <a:latin typeface="Times New Roman" panose="02020603050405020304" pitchFamily="18" charset="0"/>
                <a:cs typeface="Times New Roman" panose="02020603050405020304" pitchFamily="18" charset="0"/>
              </a:rPr>
              <a:t>Its </a:t>
            </a:r>
            <a:r>
              <a:rPr lang="en-IN" sz="2400" dirty="0">
                <a:latin typeface="Times New Roman" panose="02020603050405020304" pitchFamily="18" charset="0"/>
                <a:cs typeface="Times New Roman" panose="02020603050405020304" pitchFamily="18" charset="0"/>
              </a:rPr>
              <a:t>functions are</a:t>
            </a:r>
          </a:p>
          <a:p>
            <a:pPr marL="0" indent="0" algn="just">
              <a:buNone/>
            </a:pPr>
            <a:r>
              <a:rPr lang="en-IN" sz="2400" dirty="0">
                <a:latin typeface="Times New Roman" panose="02020603050405020304" pitchFamily="18" charset="0"/>
                <a:cs typeface="Times New Roman" panose="02020603050405020304" pitchFamily="18" charset="0"/>
              </a:rPr>
              <a:t>1. To name objects</a:t>
            </a:r>
          </a:p>
          <a:p>
            <a:pPr marL="0" indent="0" algn="just">
              <a:buNone/>
            </a:pPr>
            <a:r>
              <a:rPr lang="en-IN" sz="2400" dirty="0">
                <a:latin typeface="Times New Roman" panose="02020603050405020304" pitchFamily="18" charset="0"/>
                <a:cs typeface="Times New Roman" panose="02020603050405020304" pitchFamily="18" charset="0"/>
              </a:rPr>
              <a:t>2. To define the type of data that can be stored in an object</a:t>
            </a:r>
          </a:p>
          <a:p>
            <a:pPr marL="0" indent="0" algn="just">
              <a:buNone/>
            </a:pPr>
            <a:r>
              <a:rPr lang="en-IN" sz="2400" dirty="0">
                <a:latin typeface="Times New Roman" panose="02020603050405020304" pitchFamily="18" charset="0"/>
                <a:cs typeface="Times New Roman" panose="02020603050405020304" pitchFamily="18" charset="0"/>
              </a:rPr>
              <a:t>3. To show how to encode data for transmission over the network</a:t>
            </a:r>
          </a:p>
          <a:p>
            <a:pPr algn="just"/>
            <a:r>
              <a:rPr lang="en-IN" sz="2400" dirty="0">
                <a:latin typeface="Times New Roman" panose="02020603050405020304" pitchFamily="18" charset="0"/>
                <a:cs typeface="Times New Roman" panose="02020603050405020304" pitchFamily="18" charset="0"/>
              </a:rPr>
              <a:t>SMI is a guideline for SNMP. It emphasizes three attributes to handle an object: </a:t>
            </a:r>
            <a:r>
              <a:rPr lang="en-IN" sz="2400" dirty="0" smtClean="0">
                <a:latin typeface="Times New Roman" panose="02020603050405020304" pitchFamily="18" charset="0"/>
                <a:cs typeface="Times New Roman" panose="02020603050405020304" pitchFamily="18" charset="0"/>
              </a:rPr>
              <a:t>name, data </a:t>
            </a:r>
            <a:r>
              <a:rPr lang="en-IN" sz="2400" dirty="0">
                <a:latin typeface="Times New Roman" panose="02020603050405020304" pitchFamily="18" charset="0"/>
                <a:cs typeface="Times New Roman" panose="02020603050405020304" pitchFamily="18" charset="0"/>
              </a:rPr>
              <a:t>type, and encoding method</a:t>
            </a: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92051" y="4334917"/>
            <a:ext cx="6664325" cy="1830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7654047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332656"/>
            <a:ext cx="8784976" cy="6336704"/>
          </a:xfrm>
        </p:spPr>
        <p:txBody>
          <a:bodyPr>
            <a:normAutofit/>
          </a:bodyPr>
          <a:lstStyle/>
          <a:p>
            <a:pPr marL="0" indent="0" algn="just">
              <a:buNone/>
            </a:pPr>
            <a:r>
              <a:rPr lang="en-IN" sz="2400" b="1" dirty="0">
                <a:latin typeface="Times New Roman" panose="02020603050405020304" pitchFamily="18" charset="0"/>
                <a:cs typeface="Times New Roman" panose="02020603050405020304" pitchFamily="18" charset="0"/>
              </a:rPr>
              <a:t>Management Information Base (MIB)</a:t>
            </a:r>
          </a:p>
          <a:p>
            <a:pPr algn="just"/>
            <a:r>
              <a:rPr lang="en-IN" sz="2400" dirty="0">
                <a:latin typeface="Times New Roman" panose="02020603050405020304" pitchFamily="18" charset="0"/>
                <a:cs typeface="Times New Roman" panose="02020603050405020304" pitchFamily="18" charset="0"/>
              </a:rPr>
              <a:t>The Management Information Base, version 2 (MIB2) is the second component used </a:t>
            </a:r>
            <a:r>
              <a:rPr lang="en-IN" sz="2400" dirty="0" smtClean="0">
                <a:latin typeface="Times New Roman" panose="02020603050405020304" pitchFamily="18" charset="0"/>
                <a:cs typeface="Times New Roman" panose="02020603050405020304" pitchFamily="18" charset="0"/>
              </a:rPr>
              <a:t>in network </a:t>
            </a:r>
            <a:r>
              <a:rPr lang="en-IN" sz="2400" dirty="0">
                <a:latin typeface="Times New Roman" panose="02020603050405020304" pitchFamily="18" charset="0"/>
                <a:cs typeface="Times New Roman" panose="02020603050405020304" pitchFamily="18" charset="0"/>
              </a:rPr>
              <a:t>management.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Each </a:t>
            </a:r>
            <a:r>
              <a:rPr lang="en-IN" sz="2400" dirty="0">
                <a:latin typeface="Times New Roman" panose="02020603050405020304" pitchFamily="18" charset="0"/>
                <a:cs typeface="Times New Roman" panose="02020603050405020304" pitchFamily="18" charset="0"/>
              </a:rPr>
              <a:t>agent has its own MIB2, which is a collection of all </a:t>
            </a:r>
            <a:r>
              <a:rPr lang="en-IN" sz="2400" dirty="0" smtClean="0">
                <a:latin typeface="Times New Roman" panose="02020603050405020304" pitchFamily="18" charset="0"/>
                <a:cs typeface="Times New Roman" panose="02020603050405020304" pitchFamily="18" charset="0"/>
              </a:rPr>
              <a:t>the objects </a:t>
            </a:r>
            <a:r>
              <a:rPr lang="en-IN" sz="2400" dirty="0">
                <a:latin typeface="Times New Roman" panose="02020603050405020304" pitchFamily="18" charset="0"/>
                <a:cs typeface="Times New Roman" panose="02020603050405020304" pitchFamily="18" charset="0"/>
              </a:rPr>
              <a:t>that the manager can manage.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objects in MIB2 are categorized under </a:t>
            </a:r>
            <a:r>
              <a:rPr lang="en-IN" sz="2400" dirty="0" smtClean="0">
                <a:latin typeface="Times New Roman" panose="02020603050405020304" pitchFamily="18" charset="0"/>
                <a:cs typeface="Times New Roman" panose="02020603050405020304" pitchFamily="18" charset="0"/>
              </a:rPr>
              <a:t>10 </a:t>
            </a:r>
            <a:r>
              <a:rPr lang="en-IN" sz="2400" dirty="0">
                <a:latin typeface="Times New Roman" panose="02020603050405020304" pitchFamily="18" charset="0"/>
                <a:cs typeface="Times New Roman" panose="02020603050405020304" pitchFamily="18" charset="0"/>
              </a:rPr>
              <a:t>different groups: system, interface, address translation, </a:t>
            </a:r>
            <a:r>
              <a:rPr lang="en-IN" sz="2400" dirty="0" err="1">
                <a:latin typeface="Times New Roman" panose="02020603050405020304" pitchFamily="18" charset="0"/>
                <a:cs typeface="Times New Roman" panose="02020603050405020304" pitchFamily="18" charset="0"/>
              </a:rPr>
              <a:t>ip</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icmp</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tcp</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udp</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egp</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transmission, and </a:t>
            </a:r>
            <a:r>
              <a:rPr lang="en-IN" sz="2400" dirty="0" err="1">
                <a:latin typeface="Times New Roman" panose="02020603050405020304" pitchFamily="18" charset="0"/>
                <a:cs typeface="Times New Roman" panose="02020603050405020304" pitchFamily="18" charset="0"/>
              </a:rPr>
              <a:t>snmp</a:t>
            </a:r>
            <a:r>
              <a:rPr lang="en-IN" sz="2400" dirty="0">
                <a:latin typeface="Times New Roman" panose="02020603050405020304" pitchFamily="18" charset="0"/>
                <a:cs typeface="Times New Roman" panose="02020603050405020304" pitchFamily="18" charset="0"/>
              </a:rPr>
              <a:t>. These groups are under the mib-2 object in the object identifier tree</a:t>
            </a: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7544" y="4077072"/>
            <a:ext cx="7761287" cy="18748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9992212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332656"/>
            <a:ext cx="8712968" cy="6336704"/>
          </a:xfrm>
        </p:spPr>
        <p:txBody>
          <a:bodyPr>
            <a:normAutofit fontScale="92500"/>
          </a:bodyPr>
          <a:lstStyle/>
          <a:p>
            <a:pPr marL="0" indent="0" algn="just">
              <a:buNone/>
            </a:pPr>
            <a:r>
              <a:rPr lang="en-IN" sz="2400" dirty="0">
                <a:latin typeface="Times New Roman" panose="02020603050405020304" pitchFamily="18" charset="0"/>
                <a:cs typeface="Times New Roman" panose="02020603050405020304" pitchFamily="18" charset="0"/>
              </a:rPr>
              <a:t>The following is a brief description of some of the objects:</a:t>
            </a:r>
          </a:p>
          <a:p>
            <a:pPr marL="0" indent="0" algn="just">
              <a:buNone/>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sys </a:t>
            </a:r>
            <a:r>
              <a:rPr lang="en-IN" sz="2400" dirty="0">
                <a:latin typeface="Times New Roman" panose="02020603050405020304" pitchFamily="18" charset="0"/>
                <a:cs typeface="Times New Roman" panose="02020603050405020304" pitchFamily="18" charset="0"/>
              </a:rPr>
              <a:t>This object (</a:t>
            </a:r>
            <a:r>
              <a:rPr lang="en-IN" sz="2400" i="1" dirty="0">
                <a:latin typeface="Times New Roman" panose="02020603050405020304" pitchFamily="18" charset="0"/>
                <a:cs typeface="Times New Roman" panose="02020603050405020304" pitchFamily="18" charset="0"/>
              </a:rPr>
              <a:t>system</a:t>
            </a:r>
            <a:r>
              <a:rPr lang="en-IN" sz="2400" dirty="0">
                <a:latin typeface="Times New Roman" panose="02020603050405020304" pitchFamily="18" charset="0"/>
                <a:cs typeface="Times New Roman" panose="02020603050405020304" pitchFamily="18" charset="0"/>
              </a:rPr>
              <a:t>) defines general information about the node (system</a:t>
            </a:r>
            <a:r>
              <a:rPr lang="en-IN" sz="2400" dirty="0" smtClean="0">
                <a:latin typeface="Times New Roman" panose="02020603050405020304" pitchFamily="18" charset="0"/>
                <a:cs typeface="Times New Roman" panose="02020603050405020304" pitchFamily="18" charset="0"/>
              </a:rPr>
              <a:t>), such </a:t>
            </a:r>
            <a:r>
              <a:rPr lang="en-IN" sz="2400" dirty="0">
                <a:latin typeface="Times New Roman" panose="02020603050405020304" pitchFamily="18" charset="0"/>
                <a:cs typeface="Times New Roman" panose="02020603050405020304" pitchFamily="18" charset="0"/>
              </a:rPr>
              <a:t>as the name, location, and lifetime.</a:t>
            </a:r>
          </a:p>
          <a:p>
            <a:pPr marL="0" indent="0" algn="just">
              <a:buNone/>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if </a:t>
            </a:r>
            <a:r>
              <a:rPr lang="en-IN" sz="2400" dirty="0">
                <a:latin typeface="Times New Roman" panose="02020603050405020304" pitchFamily="18" charset="0"/>
                <a:cs typeface="Times New Roman" panose="02020603050405020304" pitchFamily="18" charset="0"/>
              </a:rPr>
              <a:t>This object (</a:t>
            </a:r>
            <a:r>
              <a:rPr lang="en-IN" sz="2400" i="1" dirty="0">
                <a:latin typeface="Times New Roman" panose="02020603050405020304" pitchFamily="18" charset="0"/>
                <a:cs typeface="Times New Roman" panose="02020603050405020304" pitchFamily="18" charset="0"/>
              </a:rPr>
              <a:t>interface</a:t>
            </a:r>
            <a:r>
              <a:rPr lang="en-IN" sz="2400" dirty="0">
                <a:latin typeface="Times New Roman" panose="02020603050405020304" pitchFamily="18" charset="0"/>
                <a:cs typeface="Times New Roman" panose="02020603050405020304" pitchFamily="18" charset="0"/>
              </a:rPr>
              <a:t>) defines information about all the interfaces of the </a:t>
            </a:r>
            <a:r>
              <a:rPr lang="en-IN" sz="2400" dirty="0" smtClean="0">
                <a:latin typeface="Times New Roman" panose="02020603050405020304" pitchFamily="18" charset="0"/>
                <a:cs typeface="Times New Roman" panose="02020603050405020304" pitchFamily="18" charset="0"/>
              </a:rPr>
              <a:t>node including </a:t>
            </a:r>
            <a:r>
              <a:rPr lang="en-IN" sz="2400" dirty="0">
                <a:latin typeface="Times New Roman" panose="02020603050405020304" pitchFamily="18" charset="0"/>
                <a:cs typeface="Times New Roman" panose="02020603050405020304" pitchFamily="18" charset="0"/>
              </a:rPr>
              <a:t>interface number, physical address, and IP address.</a:t>
            </a:r>
          </a:p>
          <a:p>
            <a:pPr marL="0" indent="0" algn="just">
              <a:buNone/>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at </a:t>
            </a:r>
            <a:r>
              <a:rPr lang="en-IN" sz="2400" dirty="0">
                <a:latin typeface="Times New Roman" panose="02020603050405020304" pitchFamily="18" charset="0"/>
                <a:cs typeface="Times New Roman" panose="02020603050405020304" pitchFamily="18" charset="0"/>
              </a:rPr>
              <a:t>This object (</a:t>
            </a:r>
            <a:r>
              <a:rPr lang="en-IN" sz="2400" i="1" dirty="0">
                <a:latin typeface="Times New Roman" panose="02020603050405020304" pitchFamily="18" charset="0"/>
                <a:cs typeface="Times New Roman" panose="02020603050405020304" pitchFamily="18" charset="0"/>
              </a:rPr>
              <a:t>address translation</a:t>
            </a:r>
            <a:r>
              <a:rPr lang="en-IN" sz="2400" dirty="0">
                <a:latin typeface="Times New Roman" panose="02020603050405020304" pitchFamily="18" charset="0"/>
                <a:cs typeface="Times New Roman" panose="02020603050405020304" pitchFamily="18" charset="0"/>
              </a:rPr>
              <a:t>) defines the information about the ARP table.</a:t>
            </a:r>
          </a:p>
          <a:p>
            <a:pPr marL="0" indent="0" algn="just">
              <a:buNone/>
            </a:pPr>
            <a:r>
              <a:rPr lang="en-IN" sz="2400"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ip</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This object defines information related to IP, such as the routing table and </a:t>
            </a:r>
            <a:r>
              <a:rPr lang="en-IN" sz="2400" dirty="0" smtClean="0">
                <a:latin typeface="Times New Roman" panose="02020603050405020304" pitchFamily="18" charset="0"/>
                <a:cs typeface="Times New Roman" panose="02020603050405020304" pitchFamily="18" charset="0"/>
              </a:rPr>
              <a:t>the IP </a:t>
            </a:r>
            <a:r>
              <a:rPr lang="en-IN" sz="2400" dirty="0">
                <a:latin typeface="Times New Roman" panose="02020603050405020304" pitchFamily="18" charset="0"/>
                <a:cs typeface="Times New Roman" panose="02020603050405020304" pitchFamily="18" charset="0"/>
              </a:rPr>
              <a:t>address.</a:t>
            </a:r>
          </a:p>
          <a:p>
            <a:pPr marL="0" indent="0" algn="just">
              <a:buNone/>
            </a:pPr>
            <a:r>
              <a:rPr lang="en-IN" sz="2400"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icmp</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This object defines information related to ICMP, such as the number </a:t>
            </a:r>
            <a:r>
              <a:rPr lang="en-IN" sz="2400" dirty="0" smtClean="0">
                <a:latin typeface="Times New Roman" panose="02020603050405020304" pitchFamily="18" charset="0"/>
                <a:cs typeface="Times New Roman" panose="02020603050405020304" pitchFamily="18" charset="0"/>
              </a:rPr>
              <a:t>of packets </a:t>
            </a:r>
            <a:r>
              <a:rPr lang="en-IN" sz="2400" dirty="0">
                <a:latin typeface="Times New Roman" panose="02020603050405020304" pitchFamily="18" charset="0"/>
                <a:cs typeface="Times New Roman" panose="02020603050405020304" pitchFamily="18" charset="0"/>
              </a:rPr>
              <a:t>sent and received and total errors created.</a:t>
            </a:r>
          </a:p>
          <a:p>
            <a:pPr marL="0" indent="0" algn="just">
              <a:buNone/>
            </a:pPr>
            <a:r>
              <a:rPr lang="en-IN" sz="2400"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tcp</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This object defines general information related to TCP, such as the </a:t>
            </a:r>
            <a:r>
              <a:rPr lang="en-IN" sz="2400" dirty="0" smtClean="0">
                <a:latin typeface="Times New Roman" panose="02020603050405020304" pitchFamily="18" charset="0"/>
                <a:cs typeface="Times New Roman" panose="02020603050405020304" pitchFamily="18" charset="0"/>
              </a:rPr>
              <a:t>connection table</a:t>
            </a:r>
            <a:r>
              <a:rPr lang="en-IN" sz="2400" dirty="0">
                <a:latin typeface="Times New Roman" panose="02020603050405020304" pitchFamily="18" charset="0"/>
                <a:cs typeface="Times New Roman" panose="02020603050405020304" pitchFamily="18" charset="0"/>
              </a:rPr>
              <a:t>, time-out value, number of ports, and number of packets sent and received.</a:t>
            </a:r>
          </a:p>
          <a:p>
            <a:pPr marL="0" indent="0" algn="just">
              <a:buNone/>
            </a:pPr>
            <a:r>
              <a:rPr lang="en-IN" sz="2400"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udp</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This object defines general information related to UDP, such as the </a:t>
            </a:r>
            <a:r>
              <a:rPr lang="en-IN" sz="2400" dirty="0" smtClean="0">
                <a:latin typeface="Times New Roman" panose="02020603050405020304" pitchFamily="18" charset="0"/>
                <a:cs typeface="Times New Roman" panose="02020603050405020304" pitchFamily="18" charset="0"/>
              </a:rPr>
              <a:t>number of </a:t>
            </a:r>
            <a:r>
              <a:rPr lang="en-IN" sz="2400" dirty="0">
                <a:latin typeface="Times New Roman" panose="02020603050405020304" pitchFamily="18" charset="0"/>
                <a:cs typeface="Times New Roman" panose="02020603050405020304" pitchFamily="18" charset="0"/>
              </a:rPr>
              <a:t>ports and number of packets sent and received.</a:t>
            </a:r>
          </a:p>
          <a:p>
            <a:pPr marL="0" indent="0" algn="just">
              <a:buNone/>
            </a:pPr>
            <a:r>
              <a:rPr lang="en-IN" sz="2400"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snmp</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This object defines general information related to SNMP itself.</a:t>
            </a:r>
          </a:p>
        </p:txBody>
      </p:sp>
    </p:spTree>
    <p:extLst>
      <p:ext uri="{BB962C8B-B14F-4D97-AF65-F5344CB8AC3E}">
        <p14:creationId xmlns:p14="http://schemas.microsoft.com/office/powerpoint/2010/main" xmlns="" val="23300665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784976" cy="6408712"/>
          </a:xfrm>
        </p:spPr>
        <p:txBody>
          <a:bodyPr>
            <a:normAutofit fontScale="92500" lnSpcReduction="10000"/>
          </a:bodyPr>
          <a:lstStyle/>
          <a:p>
            <a:pPr marL="0" indent="0" algn="just">
              <a:buNone/>
            </a:pPr>
            <a:r>
              <a:rPr lang="en-IN" sz="2400" b="1" dirty="0">
                <a:latin typeface="Times New Roman" panose="02020603050405020304" pitchFamily="18" charset="0"/>
                <a:cs typeface="Times New Roman" panose="02020603050405020304" pitchFamily="18" charset="0"/>
              </a:rPr>
              <a:t>SNMP</a:t>
            </a:r>
          </a:p>
          <a:p>
            <a:pPr algn="just"/>
            <a:r>
              <a:rPr lang="en-IN" sz="2400" dirty="0">
                <a:latin typeface="Times New Roman" panose="02020603050405020304" pitchFamily="18" charset="0"/>
                <a:cs typeface="Times New Roman" panose="02020603050405020304" pitchFamily="18" charset="0"/>
              </a:rPr>
              <a:t>SNMP uses both SMI and MIB in Internet network management. It is an </a:t>
            </a:r>
            <a:r>
              <a:rPr lang="en-IN" sz="2400" dirty="0" smtClean="0">
                <a:latin typeface="Times New Roman" panose="02020603050405020304" pitchFamily="18" charset="0"/>
                <a:cs typeface="Times New Roman" panose="02020603050405020304" pitchFamily="18" charset="0"/>
              </a:rPr>
              <a:t>application program </a:t>
            </a:r>
            <a:r>
              <a:rPr lang="en-IN" sz="2400" dirty="0">
                <a:latin typeface="Times New Roman" panose="02020603050405020304" pitchFamily="18" charset="0"/>
                <a:cs typeface="Times New Roman" panose="02020603050405020304" pitchFamily="18" charset="0"/>
              </a:rPr>
              <a:t>that allows</a:t>
            </a:r>
          </a:p>
          <a:p>
            <a:pPr marL="0" indent="0" algn="just">
              <a:buNone/>
            </a:pPr>
            <a:r>
              <a:rPr lang="en-IN" sz="2400" dirty="0">
                <a:latin typeface="Times New Roman" panose="02020603050405020304" pitchFamily="18" charset="0"/>
                <a:cs typeface="Times New Roman" panose="02020603050405020304" pitchFamily="18" charset="0"/>
              </a:rPr>
              <a:t>1. A manager to retrieve the value of an object defined in an agent</a:t>
            </a:r>
          </a:p>
          <a:p>
            <a:pPr marL="0" indent="0" algn="just">
              <a:buNone/>
            </a:pPr>
            <a:r>
              <a:rPr lang="en-IN" sz="2400" dirty="0">
                <a:latin typeface="Times New Roman" panose="02020603050405020304" pitchFamily="18" charset="0"/>
                <a:cs typeface="Times New Roman" panose="02020603050405020304" pitchFamily="18" charset="0"/>
              </a:rPr>
              <a:t>2. A manager to store a value in an object defined in an agent</a:t>
            </a:r>
          </a:p>
          <a:p>
            <a:pPr marL="0" indent="0" algn="just">
              <a:buNone/>
            </a:pPr>
            <a:r>
              <a:rPr lang="en-IN" sz="2400" dirty="0">
                <a:latin typeface="Times New Roman" panose="02020603050405020304" pitchFamily="18" charset="0"/>
                <a:cs typeface="Times New Roman" panose="02020603050405020304" pitchFamily="18" charset="0"/>
              </a:rPr>
              <a:t>3. An agent to send an alarm message about an abnormal situation to the </a:t>
            </a:r>
            <a:r>
              <a:rPr lang="en-IN" sz="2400" dirty="0" smtClean="0">
                <a:latin typeface="Times New Roman" panose="02020603050405020304" pitchFamily="18" charset="0"/>
                <a:cs typeface="Times New Roman" panose="02020603050405020304" pitchFamily="18" charset="0"/>
              </a:rPr>
              <a:t>manager</a:t>
            </a:r>
          </a:p>
          <a:p>
            <a:pPr marL="0" indent="0" algn="just">
              <a:buNone/>
            </a:pPr>
            <a:r>
              <a:rPr lang="en-IN" sz="2400" b="1" i="1" dirty="0" smtClean="0">
                <a:latin typeface="Times New Roman" panose="02020603050405020304" pitchFamily="18" charset="0"/>
                <a:cs typeface="Times New Roman" panose="02020603050405020304" pitchFamily="18" charset="0"/>
              </a:rPr>
              <a:t>PDUs (protocol data unit)</a:t>
            </a:r>
            <a:endParaRPr lang="en-IN" sz="2400" b="1" i="1"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SNMPv3 defines eight types of packets (or PDUs): </a:t>
            </a:r>
            <a:endParaRPr lang="en-IN" sz="2400" dirty="0" smtClean="0">
              <a:latin typeface="Times New Roman" panose="02020603050405020304" pitchFamily="18" charset="0"/>
              <a:cs typeface="Times New Roman" panose="02020603050405020304" pitchFamily="18" charset="0"/>
            </a:endParaRPr>
          </a:p>
          <a:p>
            <a:pPr marL="0" indent="0" algn="just">
              <a:buNone/>
            </a:pPr>
            <a:r>
              <a:rPr lang="en-IN" sz="2400" dirty="0" err="1" smtClean="0">
                <a:latin typeface="Times New Roman" panose="02020603050405020304" pitchFamily="18" charset="0"/>
                <a:cs typeface="Times New Roman" panose="02020603050405020304" pitchFamily="18" charset="0"/>
              </a:rPr>
              <a:t>GetRequest</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marL="0" indent="0" algn="just">
              <a:buNone/>
            </a:pPr>
            <a:r>
              <a:rPr lang="en-IN" sz="2400" dirty="0" err="1" smtClean="0">
                <a:latin typeface="Times New Roman" panose="02020603050405020304" pitchFamily="18" charset="0"/>
                <a:cs typeface="Times New Roman" panose="02020603050405020304" pitchFamily="18" charset="0"/>
              </a:rPr>
              <a:t>GetNextRequest</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marL="0" indent="0" algn="just">
              <a:buNone/>
            </a:pPr>
            <a:r>
              <a:rPr lang="en-IN" sz="2400" dirty="0" smtClean="0">
                <a:latin typeface="Times New Roman" panose="02020603050405020304" pitchFamily="18" charset="0"/>
                <a:cs typeface="Times New Roman" panose="02020603050405020304" pitchFamily="18" charset="0"/>
              </a:rPr>
              <a:t>Get- </a:t>
            </a:r>
            <a:r>
              <a:rPr lang="en-IN" sz="2400" dirty="0" err="1" smtClean="0">
                <a:latin typeface="Times New Roman" panose="02020603050405020304" pitchFamily="18" charset="0"/>
                <a:cs typeface="Times New Roman" panose="02020603050405020304" pitchFamily="18" charset="0"/>
              </a:rPr>
              <a:t>BulkRequest</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marL="0" indent="0" algn="just">
              <a:buNone/>
            </a:pPr>
            <a:r>
              <a:rPr lang="en-IN" sz="2400" dirty="0" err="1" smtClean="0">
                <a:latin typeface="Times New Roman" panose="02020603050405020304" pitchFamily="18" charset="0"/>
                <a:cs typeface="Times New Roman" panose="02020603050405020304" pitchFamily="18" charset="0"/>
              </a:rPr>
              <a:t>SetRequest</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marL="0" indent="0" algn="just">
              <a:buNone/>
            </a:pPr>
            <a:r>
              <a:rPr lang="en-IN" sz="2400" dirty="0" smtClean="0">
                <a:latin typeface="Times New Roman" panose="02020603050405020304" pitchFamily="18" charset="0"/>
                <a:cs typeface="Times New Roman" panose="02020603050405020304" pitchFamily="18" charset="0"/>
              </a:rPr>
              <a:t>Response</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marL="0" indent="0" algn="just">
              <a:buNone/>
            </a:pPr>
            <a:r>
              <a:rPr lang="en-IN" sz="2400" dirty="0" smtClean="0">
                <a:latin typeface="Times New Roman" panose="02020603050405020304" pitchFamily="18" charset="0"/>
                <a:cs typeface="Times New Roman" panose="02020603050405020304" pitchFamily="18" charset="0"/>
              </a:rPr>
              <a:t>Trap</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marL="0" indent="0" algn="just">
              <a:buNone/>
            </a:pPr>
            <a:r>
              <a:rPr lang="en-IN" sz="2400" dirty="0" err="1" smtClean="0">
                <a:latin typeface="Times New Roman" panose="02020603050405020304" pitchFamily="18" charset="0"/>
                <a:cs typeface="Times New Roman" panose="02020603050405020304" pitchFamily="18" charset="0"/>
              </a:rPr>
              <a:t>InformRequest</a:t>
            </a:r>
            <a:r>
              <a:rPr lang="en-IN" sz="2400" dirty="0">
                <a:latin typeface="Times New Roman" panose="02020603050405020304" pitchFamily="18" charset="0"/>
                <a:cs typeface="Times New Roman" panose="02020603050405020304" pitchFamily="18" charset="0"/>
              </a:rPr>
              <a:t>, and </a:t>
            </a:r>
            <a:endParaRPr lang="en-IN" sz="2400" dirty="0" smtClean="0">
              <a:latin typeface="Times New Roman" panose="02020603050405020304" pitchFamily="18" charset="0"/>
              <a:cs typeface="Times New Roman" panose="02020603050405020304" pitchFamily="18" charset="0"/>
            </a:endParaRPr>
          </a:p>
          <a:p>
            <a:pPr marL="0" indent="0" algn="just">
              <a:buNone/>
            </a:pPr>
            <a:r>
              <a:rPr lang="en-IN" sz="2400" dirty="0" smtClean="0">
                <a:latin typeface="Times New Roman" panose="02020603050405020304" pitchFamily="18" charset="0"/>
                <a:cs typeface="Times New Roman" panose="02020603050405020304" pitchFamily="18" charset="0"/>
              </a:rPr>
              <a:t>Report</a:t>
            </a:r>
          </a:p>
        </p:txBody>
      </p:sp>
    </p:spTree>
    <p:extLst>
      <p:ext uri="{BB962C8B-B14F-4D97-AF65-F5344CB8AC3E}">
        <p14:creationId xmlns:p14="http://schemas.microsoft.com/office/powerpoint/2010/main" xmlns="" val="28260016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784976" cy="6408712"/>
          </a:xfrm>
        </p:spPr>
        <p:txBody>
          <a:bodyPr>
            <a:normAutofit/>
          </a:bodyPr>
          <a:lstStyle/>
          <a:p>
            <a:pPr marL="0" indent="0" algn="just">
              <a:buNone/>
            </a:pPr>
            <a:endParaRPr lang="en-IN" sz="2400" dirty="0" smtClean="0">
              <a:latin typeface="Times New Roman" panose="02020603050405020304" pitchFamily="18" charset="0"/>
              <a:cs typeface="Times New Roman" panose="02020603050405020304" pitchFamily="18" charset="0"/>
            </a:endParaRP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19672" y="938188"/>
            <a:ext cx="5064125" cy="4291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697626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r>
              <a:rPr lang="en-IN" sz="2800" b="1" i="1" dirty="0" smtClean="0">
                <a:latin typeface="Times New Roman" panose="02020603050405020304" pitchFamily="18" charset="0"/>
                <a:cs typeface="Times New Roman" panose="02020603050405020304" pitchFamily="18" charset="0"/>
              </a:rPr>
              <a:t>Cryptography: basic concepts</a:t>
            </a:r>
            <a:br>
              <a:rPr lang="en-IN" sz="2800" b="1" i="1" dirty="0" smtClean="0">
                <a:latin typeface="Times New Roman" panose="02020603050405020304" pitchFamily="18" charset="0"/>
                <a:cs typeface="Times New Roman" panose="02020603050405020304" pitchFamily="18" charset="0"/>
              </a:rPr>
            </a:br>
            <a:endParaRPr lang="en-IN" sz="2800"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528" y="1268760"/>
            <a:ext cx="8496944" cy="5400600"/>
          </a:xfrm>
        </p:spPr>
        <p:txBody>
          <a:bodyPr>
            <a:normAutofit/>
          </a:bodyPr>
          <a:lstStyle/>
          <a:p>
            <a:pPr marL="0" indent="0" algn="just">
              <a:buNone/>
            </a:pPr>
            <a:r>
              <a:rPr lang="en-IN" sz="2800" b="1" i="1" dirty="0" smtClean="0">
                <a:latin typeface="Times New Roman" panose="02020603050405020304" pitchFamily="18" charset="0"/>
                <a:cs typeface="Times New Roman" panose="02020603050405020304" pitchFamily="18" charset="0"/>
              </a:rPr>
              <a:t>Four Aspect of Security</a:t>
            </a:r>
            <a:endParaRPr lang="en-IN" sz="2800" b="1" i="1" dirty="0">
              <a:latin typeface="Times New Roman" panose="02020603050405020304" pitchFamily="18" charset="0"/>
              <a:cs typeface="Times New Roman" panose="02020603050405020304" pitchFamily="18" charset="0"/>
            </a:endParaRPr>
          </a:p>
        </p:txBody>
      </p:sp>
      <p:graphicFrame>
        <p:nvGraphicFramePr>
          <p:cNvPr id="5" name="Diagram 4"/>
          <p:cNvGraphicFramePr/>
          <p:nvPr>
            <p:extLst>
              <p:ext uri="{D42A27DB-BD31-4B8C-83A1-F6EECF244321}">
                <p14:modId xmlns:p14="http://schemas.microsoft.com/office/powerpoint/2010/main" xmlns="" val="3408259614"/>
              </p:ext>
            </p:extLst>
          </p:nvPr>
        </p:nvGraphicFramePr>
        <p:xfrm>
          <a:off x="1379984" y="2204864"/>
          <a:ext cx="6864424"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528005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3684</TotalTime>
  <Words>6659</Words>
  <Application>Microsoft Office PowerPoint</Application>
  <PresentationFormat>On-screen Show (4:3)</PresentationFormat>
  <Paragraphs>559</Paragraphs>
  <Slides>114</Slides>
  <Notes>11</Notes>
  <HiddenSlides>0</HiddenSlides>
  <MMClips>0</MMClips>
  <ScaleCrop>false</ScaleCrop>
  <HeadingPairs>
    <vt:vector size="4" baseType="variant">
      <vt:variant>
        <vt:lpstr>Theme</vt:lpstr>
      </vt:variant>
      <vt:variant>
        <vt:i4>1</vt:i4>
      </vt:variant>
      <vt:variant>
        <vt:lpstr>Slide Titles</vt:lpstr>
      </vt:variant>
      <vt:variant>
        <vt:i4>114</vt:i4>
      </vt:variant>
    </vt:vector>
  </HeadingPairs>
  <TitlesOfParts>
    <vt:vector size="115" baseType="lpstr">
      <vt:lpstr>Office Theme</vt:lpstr>
      <vt:lpstr>UNIT-5</vt:lpstr>
      <vt:lpstr>DNS (Domain Name Server)</vt:lpstr>
      <vt:lpstr>Example of Using DNS services</vt:lpstr>
      <vt:lpstr>Slide 4</vt:lpstr>
      <vt:lpstr>DOMAIN NAME SPACE</vt:lpstr>
      <vt:lpstr>DOMAIN NAME SPACE</vt:lpstr>
      <vt:lpstr>DOMAIN NAME SPACE</vt:lpstr>
      <vt:lpstr>DOMAIN NAME SPACE</vt:lpstr>
      <vt:lpstr>Slide 9</vt:lpstr>
      <vt:lpstr>Slide 10</vt:lpstr>
      <vt:lpstr>Slide 11</vt:lpstr>
      <vt:lpstr>Slide 12</vt:lpstr>
      <vt:lpstr>DNS IN THE INTERNET</vt:lpstr>
      <vt:lpstr>DNS IN THE INTERNET</vt:lpstr>
      <vt:lpstr>Generic domain</vt:lpstr>
      <vt:lpstr>First label domain name</vt:lpstr>
      <vt:lpstr>Country domain</vt:lpstr>
      <vt:lpstr>Slide 18</vt:lpstr>
      <vt:lpstr>Slide 19</vt:lpstr>
      <vt:lpstr>Resolution in DNS</vt:lpstr>
      <vt:lpstr>DNS MESSAGES</vt:lpstr>
      <vt:lpstr>Slide 22</vt:lpstr>
      <vt:lpstr>Slide 23</vt:lpstr>
      <vt:lpstr> Problem with basic DNS </vt:lpstr>
      <vt:lpstr> Dynamic DNS </vt:lpstr>
      <vt:lpstr>DYNAMIC DOMAIN NAME SYSTEM (DDNS)</vt:lpstr>
      <vt:lpstr>DYNAMIC DOMAIN NAME SYSTEM (DDNS)</vt:lpstr>
      <vt:lpstr> Telnet (port 23) (teletype network) </vt:lpstr>
      <vt:lpstr>TELNET</vt:lpstr>
      <vt:lpstr>Remote login and local log in</vt:lpstr>
      <vt:lpstr>Slide 31</vt:lpstr>
      <vt:lpstr>Slide 32</vt:lpstr>
      <vt:lpstr>Slide 33</vt:lpstr>
      <vt:lpstr>Electronic Mail (EMAIL)</vt:lpstr>
      <vt:lpstr>Electronic Mail (EMAIL) Architecture First Scenario</vt:lpstr>
      <vt:lpstr>Electronic Mail (EMAIL) Architecture Second Scenario</vt:lpstr>
      <vt:lpstr>Electronic Mail (EMAIL) Architecture Third Scenario </vt:lpstr>
      <vt:lpstr>Electronic Mail (EMAIL) Architecture Fourth Scenario</vt:lpstr>
      <vt:lpstr>Slide 39</vt:lpstr>
      <vt:lpstr>Slide 40</vt:lpstr>
      <vt:lpstr>Slide 41</vt:lpstr>
      <vt:lpstr>Electronic Mail (EMAIL) Addresses</vt:lpstr>
      <vt:lpstr>Electronic Mail (EMAIL) MIME</vt:lpstr>
      <vt:lpstr>MIME (Multipurpose Internet Mail Extensions)</vt:lpstr>
      <vt:lpstr>MIME header</vt:lpstr>
      <vt:lpstr>MIME header Content type encoding</vt:lpstr>
      <vt:lpstr>EMAIL Message Transfer Agent: SMTP</vt:lpstr>
      <vt:lpstr>Mechanism of mail transfer by SMTP</vt:lpstr>
      <vt:lpstr>Slide 49</vt:lpstr>
      <vt:lpstr>Mechanism of mail transfer by SMTP</vt:lpstr>
      <vt:lpstr>Slide 51</vt:lpstr>
      <vt:lpstr>Slide 52</vt:lpstr>
      <vt:lpstr>Slide 53</vt:lpstr>
      <vt:lpstr>Slide 54</vt:lpstr>
      <vt:lpstr>Message Access Agent: POP and IMAP</vt:lpstr>
      <vt:lpstr>Slide 56</vt:lpstr>
      <vt:lpstr>POP3</vt:lpstr>
      <vt:lpstr>POP3</vt:lpstr>
      <vt:lpstr> IMAP4 </vt:lpstr>
      <vt:lpstr> IMAP4 </vt:lpstr>
      <vt:lpstr>Slide 61</vt:lpstr>
      <vt:lpstr>FILE TRANSFER Protocol</vt:lpstr>
      <vt:lpstr>FILE TRANSFER Protocol</vt:lpstr>
      <vt:lpstr>FILE TRANSFER Protocol</vt:lpstr>
      <vt:lpstr>FTP Process</vt:lpstr>
      <vt:lpstr>FILE TRANSFER Protocol</vt:lpstr>
      <vt:lpstr>FILE TRANSFER Protocol</vt:lpstr>
      <vt:lpstr>FILE TRANSFER Protocol</vt:lpstr>
      <vt:lpstr>WWW</vt:lpstr>
      <vt:lpstr>HTTP</vt:lpstr>
      <vt:lpstr>URL</vt:lpstr>
      <vt:lpstr>WWW and HTTP</vt:lpstr>
      <vt:lpstr>Slide 73</vt:lpstr>
      <vt:lpstr>Slide 74</vt:lpstr>
      <vt:lpstr>Slide 75</vt:lpstr>
      <vt:lpstr>Slide 76</vt:lpstr>
      <vt:lpstr>Slide 77</vt:lpstr>
      <vt:lpstr>Slide 78</vt:lpstr>
      <vt:lpstr>Slide 79</vt:lpstr>
      <vt:lpstr>Slide 80</vt:lpstr>
      <vt:lpstr>HTTP</vt:lpstr>
      <vt:lpstr>HTTP transaction</vt:lpstr>
      <vt:lpstr>Slide 83</vt:lpstr>
      <vt:lpstr>HTTP Transaction Example -1</vt:lpstr>
      <vt:lpstr>HTTP Transaction Example -2</vt:lpstr>
      <vt:lpstr>Persistent Versus Nonpersistent HTTP Connection</vt:lpstr>
      <vt:lpstr>Persistent Versus Nonpersistent HTTP Connection</vt:lpstr>
      <vt:lpstr>Network Management: SNMP</vt:lpstr>
      <vt:lpstr>NETWORK MANAGEMENT SYSTEM</vt:lpstr>
      <vt:lpstr>SIMPLE NETWORK MANAGEMENT PROTOCOL (SNMP) </vt:lpstr>
      <vt:lpstr>Slide 91</vt:lpstr>
      <vt:lpstr>Slide 92</vt:lpstr>
      <vt:lpstr>Slide 93</vt:lpstr>
      <vt:lpstr>Slide 94</vt:lpstr>
      <vt:lpstr>Slide 95</vt:lpstr>
      <vt:lpstr>Slide 96</vt:lpstr>
      <vt:lpstr>Slide 97</vt:lpstr>
      <vt:lpstr>Slide 98</vt:lpstr>
      <vt:lpstr>Cryptography: basic concepts </vt:lpstr>
      <vt:lpstr>Slide 100</vt:lpstr>
      <vt:lpstr>Cryptography: basic concepts</vt:lpstr>
      <vt:lpstr>Slide 102</vt:lpstr>
      <vt:lpstr>Slide 103</vt:lpstr>
      <vt:lpstr>Slide 104</vt:lpstr>
      <vt:lpstr>Slide 105</vt:lpstr>
      <vt:lpstr>Slide 106</vt:lpstr>
      <vt:lpstr>Slide 107</vt:lpstr>
      <vt:lpstr>Slide 108</vt:lpstr>
      <vt:lpstr>RSA</vt:lpstr>
      <vt:lpstr>RSA Use</vt:lpstr>
      <vt:lpstr>RSA Key Setup</vt:lpstr>
      <vt:lpstr>RSA Example - Key Setup</vt:lpstr>
      <vt:lpstr>RSA Example - En/Decryption</vt:lpstr>
      <vt:lpstr>THE END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UNIT-5</dc:title>
  <dc:creator>jaishrikrishna</dc:creator>
  <cp:lastModifiedBy>ankit</cp:lastModifiedBy>
  <cp:revision>132</cp:revision>
  <dcterms:created xsi:type="dcterms:W3CDTF">2018-04-14T03:33:15Z</dcterms:created>
  <dcterms:modified xsi:type="dcterms:W3CDTF">2018-04-19T10:05:45Z</dcterms:modified>
</cp:coreProperties>
</file>