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83"/>
  </p:notesMasterIdLst>
  <p:handoutMasterIdLst>
    <p:handoutMasterId r:id="rId84"/>
  </p:handoutMasterIdLst>
  <p:sldIdLst>
    <p:sldId id="256" r:id="rId2"/>
    <p:sldId id="266" r:id="rId3"/>
    <p:sldId id="257" r:id="rId4"/>
    <p:sldId id="258" r:id="rId5"/>
    <p:sldId id="267" r:id="rId6"/>
    <p:sldId id="294" r:id="rId7"/>
    <p:sldId id="260" r:id="rId8"/>
    <p:sldId id="296" r:id="rId9"/>
    <p:sldId id="270" r:id="rId10"/>
    <p:sldId id="261" r:id="rId11"/>
    <p:sldId id="262" r:id="rId12"/>
    <p:sldId id="297" r:id="rId13"/>
    <p:sldId id="470" r:id="rId14"/>
    <p:sldId id="471" r:id="rId15"/>
    <p:sldId id="472" r:id="rId16"/>
    <p:sldId id="293" r:id="rId17"/>
    <p:sldId id="272" r:id="rId18"/>
    <p:sldId id="473" r:id="rId19"/>
    <p:sldId id="476" r:id="rId20"/>
    <p:sldId id="475" r:id="rId21"/>
    <p:sldId id="287" r:id="rId22"/>
    <p:sldId id="477" r:id="rId23"/>
    <p:sldId id="274" r:id="rId24"/>
    <p:sldId id="276" r:id="rId25"/>
    <p:sldId id="278" r:id="rId26"/>
    <p:sldId id="288" r:id="rId27"/>
    <p:sldId id="289" r:id="rId28"/>
    <p:sldId id="299" r:id="rId29"/>
    <p:sldId id="290" r:id="rId30"/>
    <p:sldId id="291" r:id="rId31"/>
    <p:sldId id="292" r:id="rId32"/>
    <p:sldId id="478" r:id="rId33"/>
    <p:sldId id="280" r:id="rId34"/>
    <p:sldId id="281" r:id="rId35"/>
    <p:sldId id="282" r:id="rId36"/>
    <p:sldId id="283" r:id="rId37"/>
    <p:sldId id="284" r:id="rId38"/>
    <p:sldId id="285" r:id="rId39"/>
    <p:sldId id="286" r:id="rId40"/>
    <p:sldId id="389" r:id="rId41"/>
    <p:sldId id="300" r:id="rId42"/>
    <p:sldId id="390" r:id="rId43"/>
    <p:sldId id="302" r:id="rId44"/>
    <p:sldId id="303" r:id="rId45"/>
    <p:sldId id="304" r:id="rId46"/>
    <p:sldId id="305" r:id="rId47"/>
    <p:sldId id="307" r:id="rId48"/>
    <p:sldId id="306" r:id="rId49"/>
    <p:sldId id="480" r:id="rId50"/>
    <p:sldId id="481" r:id="rId51"/>
    <p:sldId id="309" r:id="rId52"/>
    <p:sldId id="310" r:id="rId53"/>
    <p:sldId id="482" r:id="rId54"/>
    <p:sldId id="483" r:id="rId55"/>
    <p:sldId id="484" r:id="rId56"/>
    <p:sldId id="485" r:id="rId57"/>
    <p:sldId id="486" r:id="rId58"/>
    <p:sldId id="487" r:id="rId59"/>
    <p:sldId id="311" r:id="rId60"/>
    <p:sldId id="312" r:id="rId61"/>
    <p:sldId id="392" r:id="rId62"/>
    <p:sldId id="391" r:id="rId63"/>
    <p:sldId id="488" r:id="rId64"/>
    <p:sldId id="490" r:id="rId65"/>
    <p:sldId id="491" r:id="rId66"/>
    <p:sldId id="313" r:id="rId67"/>
    <p:sldId id="492" r:id="rId68"/>
    <p:sldId id="314" r:id="rId69"/>
    <p:sldId id="399" r:id="rId70"/>
    <p:sldId id="493" r:id="rId71"/>
    <p:sldId id="495" r:id="rId72"/>
    <p:sldId id="316" r:id="rId73"/>
    <p:sldId id="494" r:id="rId74"/>
    <p:sldId id="400" r:id="rId75"/>
    <p:sldId id="326" r:id="rId76"/>
    <p:sldId id="324" r:id="rId77"/>
    <p:sldId id="401" r:id="rId78"/>
    <p:sldId id="496" r:id="rId79"/>
    <p:sldId id="331" r:id="rId80"/>
    <p:sldId id="332" r:id="rId81"/>
    <p:sldId id="497" r:id="rId82"/>
  </p:sldIdLst>
  <p:sldSz cx="9432925" cy="7200900"/>
  <p:notesSz cx="6858000" cy="9144000"/>
  <p:kinsoku lang="ja-JP" invalStChars="" invalEndChars=""/>
  <p:defaultTextStyle>
    <a:defPPr>
      <a:defRPr lang="en-US"/>
    </a:defPPr>
    <a:lvl1pPr algn="l" rtl="0" eaLnBrk="0" fontAlgn="base" hangingPunct="0">
      <a:spcBef>
        <a:spcPct val="0"/>
      </a:spcBef>
      <a:spcAft>
        <a:spcPct val="0"/>
      </a:spcAft>
      <a:defRPr sz="2500" kern="1200">
        <a:solidFill>
          <a:schemeClr val="tx1"/>
        </a:solidFill>
        <a:latin typeface="Times New Roman" pitchFamily="18" charset="0"/>
        <a:ea typeface="+mn-ea"/>
        <a:cs typeface="+mn-cs"/>
      </a:defRPr>
    </a:lvl1pPr>
    <a:lvl2pPr marL="474663" indent="-17463" algn="l" rtl="0" eaLnBrk="0" fontAlgn="base" hangingPunct="0">
      <a:spcBef>
        <a:spcPct val="0"/>
      </a:spcBef>
      <a:spcAft>
        <a:spcPct val="0"/>
      </a:spcAft>
      <a:defRPr sz="2500" kern="1200">
        <a:solidFill>
          <a:schemeClr val="tx1"/>
        </a:solidFill>
        <a:latin typeface="Times New Roman" pitchFamily="18" charset="0"/>
        <a:ea typeface="+mn-ea"/>
        <a:cs typeface="+mn-cs"/>
      </a:defRPr>
    </a:lvl2pPr>
    <a:lvl3pPr marL="949325" indent="-34925" algn="l" rtl="0" eaLnBrk="0" fontAlgn="base" hangingPunct="0">
      <a:spcBef>
        <a:spcPct val="0"/>
      </a:spcBef>
      <a:spcAft>
        <a:spcPct val="0"/>
      </a:spcAft>
      <a:defRPr sz="2500" kern="1200">
        <a:solidFill>
          <a:schemeClr val="tx1"/>
        </a:solidFill>
        <a:latin typeface="Times New Roman" pitchFamily="18" charset="0"/>
        <a:ea typeface="+mn-ea"/>
        <a:cs typeface="+mn-cs"/>
      </a:defRPr>
    </a:lvl3pPr>
    <a:lvl4pPr marL="1425575" indent="-53975" algn="l" rtl="0" eaLnBrk="0" fontAlgn="base" hangingPunct="0">
      <a:spcBef>
        <a:spcPct val="0"/>
      </a:spcBef>
      <a:spcAft>
        <a:spcPct val="0"/>
      </a:spcAft>
      <a:defRPr sz="2500" kern="1200">
        <a:solidFill>
          <a:schemeClr val="tx1"/>
        </a:solidFill>
        <a:latin typeface="Times New Roman" pitchFamily="18" charset="0"/>
        <a:ea typeface="+mn-ea"/>
        <a:cs typeface="+mn-cs"/>
      </a:defRPr>
    </a:lvl4pPr>
    <a:lvl5pPr marL="1900238" indent="-71438" algn="l" rtl="0" eaLnBrk="0" fontAlgn="base" hangingPunct="0">
      <a:spcBef>
        <a:spcPct val="0"/>
      </a:spcBef>
      <a:spcAft>
        <a:spcPct val="0"/>
      </a:spcAft>
      <a:defRPr sz="2500" kern="1200">
        <a:solidFill>
          <a:schemeClr val="tx1"/>
        </a:solidFill>
        <a:latin typeface="Times New Roman" pitchFamily="18" charset="0"/>
        <a:ea typeface="+mn-ea"/>
        <a:cs typeface="+mn-cs"/>
      </a:defRPr>
    </a:lvl5pPr>
    <a:lvl6pPr marL="2286000" algn="l" defTabSz="914400" rtl="0" eaLnBrk="1" latinLnBrk="0" hangingPunct="1">
      <a:defRPr sz="2500" kern="1200">
        <a:solidFill>
          <a:schemeClr val="tx1"/>
        </a:solidFill>
        <a:latin typeface="Times New Roman" pitchFamily="18" charset="0"/>
        <a:ea typeface="+mn-ea"/>
        <a:cs typeface="+mn-cs"/>
      </a:defRPr>
    </a:lvl6pPr>
    <a:lvl7pPr marL="2743200" algn="l" defTabSz="914400" rtl="0" eaLnBrk="1" latinLnBrk="0" hangingPunct="1">
      <a:defRPr sz="2500" kern="1200">
        <a:solidFill>
          <a:schemeClr val="tx1"/>
        </a:solidFill>
        <a:latin typeface="Times New Roman" pitchFamily="18" charset="0"/>
        <a:ea typeface="+mn-ea"/>
        <a:cs typeface="+mn-cs"/>
      </a:defRPr>
    </a:lvl7pPr>
    <a:lvl8pPr marL="3200400" algn="l" defTabSz="914400" rtl="0" eaLnBrk="1" latinLnBrk="0" hangingPunct="1">
      <a:defRPr sz="2500" kern="1200">
        <a:solidFill>
          <a:schemeClr val="tx1"/>
        </a:solidFill>
        <a:latin typeface="Times New Roman" pitchFamily="18" charset="0"/>
        <a:ea typeface="+mn-ea"/>
        <a:cs typeface="+mn-cs"/>
      </a:defRPr>
    </a:lvl8pPr>
    <a:lvl9pPr marL="3657600" algn="l" defTabSz="914400" rtl="0" eaLnBrk="1" latinLnBrk="0" hangingPunct="1">
      <a:defRPr sz="25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9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9900CC"/>
    <a:srgbClr val="D60093"/>
    <a:srgbClr val="063DE8"/>
    <a:srgbClr val="A3F25F"/>
    <a:srgbClr val="114FFB"/>
    <a:srgbClr val="FAFD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277" y="77"/>
      </p:cViewPr>
      <p:guideLst>
        <p:guide orient="horz" pos="2268"/>
        <p:guide pos="2971"/>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0488" tIns="44450" rIns="90488" bIns="444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363" name="Rectangle 3"/>
          <p:cNvSpPr>
            <a:spLocks noGrp="1" noRot="1" noChangeAspect="1" noChangeArrowheads="1" noTextEdit="1"/>
          </p:cNvSpPr>
          <p:nvPr>
            <p:ph type="sldImg" idx="2"/>
          </p:nvPr>
        </p:nvSpPr>
        <p:spPr bwMode="auto">
          <a:xfrm>
            <a:off x="1190625" y="692150"/>
            <a:ext cx="4476750" cy="3416300"/>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74663"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49325"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425575"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900238"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376068" algn="l" defTabSz="950427" rtl="0" eaLnBrk="1" latinLnBrk="0" hangingPunct="1">
      <a:defRPr sz="1200" kern="1200">
        <a:solidFill>
          <a:schemeClr val="tx1"/>
        </a:solidFill>
        <a:latin typeface="+mn-lt"/>
        <a:ea typeface="+mn-ea"/>
        <a:cs typeface="+mn-cs"/>
      </a:defRPr>
    </a:lvl6pPr>
    <a:lvl7pPr marL="2851282" algn="l" defTabSz="950427" rtl="0" eaLnBrk="1" latinLnBrk="0" hangingPunct="1">
      <a:defRPr sz="1200" kern="1200">
        <a:solidFill>
          <a:schemeClr val="tx1"/>
        </a:solidFill>
        <a:latin typeface="+mn-lt"/>
        <a:ea typeface="+mn-ea"/>
        <a:cs typeface="+mn-cs"/>
      </a:defRPr>
    </a:lvl7pPr>
    <a:lvl8pPr marL="3326496" algn="l" defTabSz="950427" rtl="0" eaLnBrk="1" latinLnBrk="0" hangingPunct="1">
      <a:defRPr sz="1200" kern="1200">
        <a:solidFill>
          <a:schemeClr val="tx1"/>
        </a:solidFill>
        <a:latin typeface="+mn-lt"/>
        <a:ea typeface="+mn-ea"/>
        <a:cs typeface="+mn-cs"/>
      </a:defRPr>
    </a:lvl8pPr>
    <a:lvl9pPr marL="3801709" algn="l" defTabSz="9504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p:spPr>
        <p:txBody>
          <a:bodyPr/>
          <a:lstStyle/>
          <a:p>
            <a:r>
              <a:rPr lang="en-US"/>
              <a:t>Make sense of message. </a:t>
            </a:r>
          </a:p>
          <a:p>
            <a:r>
              <a:rPr lang="en-US"/>
              <a:t>Make sense of message. </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7470" y="2236947"/>
            <a:ext cx="8017986" cy="1543526"/>
          </a:xfrm>
        </p:spPr>
        <p:txBody>
          <a:bodyPr/>
          <a:lstStyle/>
          <a:p>
            <a:r>
              <a:rPr lang="en-US"/>
              <a:t>Click to edit Master title style</a:t>
            </a:r>
          </a:p>
        </p:txBody>
      </p:sp>
      <p:sp>
        <p:nvSpPr>
          <p:cNvPr id="3" name="Subtitle 2"/>
          <p:cNvSpPr>
            <a:spLocks noGrp="1"/>
          </p:cNvSpPr>
          <p:nvPr>
            <p:ph type="subTitle" idx="1"/>
          </p:nvPr>
        </p:nvSpPr>
        <p:spPr>
          <a:xfrm>
            <a:off x="1414939" y="4080510"/>
            <a:ext cx="6603048" cy="1840230"/>
          </a:xfrm>
        </p:spPr>
        <p:txBody>
          <a:bodyPr/>
          <a:lstStyle>
            <a:lvl1pPr marL="0" indent="0" algn="ctr">
              <a:buNone/>
              <a:defRPr/>
            </a:lvl1pPr>
            <a:lvl2pPr marL="475214" indent="0" algn="ctr">
              <a:buNone/>
              <a:defRPr/>
            </a:lvl2pPr>
            <a:lvl3pPr marL="950427" indent="0" algn="ctr">
              <a:buNone/>
              <a:defRPr/>
            </a:lvl3pPr>
            <a:lvl4pPr marL="1425641" indent="0" algn="ctr">
              <a:buNone/>
              <a:defRPr/>
            </a:lvl4pPr>
            <a:lvl5pPr marL="1900855" indent="0" algn="ctr">
              <a:buNone/>
              <a:defRPr/>
            </a:lvl5pPr>
            <a:lvl6pPr marL="2376068" indent="0" algn="ctr">
              <a:buNone/>
              <a:defRPr/>
            </a:lvl6pPr>
            <a:lvl7pPr marL="2851282" indent="0" algn="ctr">
              <a:buNone/>
              <a:defRPr/>
            </a:lvl7pPr>
            <a:lvl8pPr marL="3326496" indent="0" algn="ctr">
              <a:buNone/>
              <a:defRPr/>
            </a:lvl8pPr>
            <a:lvl9pPr marL="3801709"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0959" y="640080"/>
            <a:ext cx="2004497" cy="57607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07470" y="640080"/>
            <a:ext cx="5856274" cy="5760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07470" y="640080"/>
            <a:ext cx="8017986" cy="1200150"/>
          </a:xfrm>
        </p:spPr>
        <p:txBody>
          <a:bodyPr/>
          <a:lstStyle/>
          <a:p>
            <a:r>
              <a:rPr lang="en-US"/>
              <a:t>Click to edit Master title style</a:t>
            </a:r>
          </a:p>
        </p:txBody>
      </p:sp>
      <p:sp>
        <p:nvSpPr>
          <p:cNvPr id="3" name="Text Placeholder 2"/>
          <p:cNvSpPr>
            <a:spLocks noGrp="1"/>
          </p:cNvSpPr>
          <p:nvPr>
            <p:ph type="body" sz="half" idx="1"/>
          </p:nvPr>
        </p:nvSpPr>
        <p:spPr>
          <a:xfrm>
            <a:off x="707470" y="2080260"/>
            <a:ext cx="8017986" cy="20802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07470" y="4320540"/>
            <a:ext cx="8017986" cy="20802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5136" y="4627245"/>
            <a:ext cx="8017986" cy="1430179"/>
          </a:xfrm>
        </p:spPr>
        <p:txBody>
          <a:bodyPr anchor="t"/>
          <a:lstStyle>
            <a:lvl1pPr algn="l">
              <a:defRPr sz="4200" b="1" cap="all"/>
            </a:lvl1pPr>
          </a:lstStyle>
          <a:p>
            <a:r>
              <a:rPr lang="en-US"/>
              <a:t>Click to edit Master title style</a:t>
            </a:r>
          </a:p>
        </p:txBody>
      </p:sp>
      <p:sp>
        <p:nvSpPr>
          <p:cNvPr id="3" name="Text Placeholder 2"/>
          <p:cNvSpPr>
            <a:spLocks noGrp="1"/>
          </p:cNvSpPr>
          <p:nvPr>
            <p:ph type="body" idx="1"/>
          </p:nvPr>
        </p:nvSpPr>
        <p:spPr>
          <a:xfrm>
            <a:off x="745136" y="3052049"/>
            <a:ext cx="8017986" cy="1575196"/>
          </a:xfrm>
        </p:spPr>
        <p:txBody>
          <a:bodyPr anchor="b"/>
          <a:lstStyle>
            <a:lvl1pPr marL="0" indent="0">
              <a:buNone/>
              <a:defRPr sz="2100"/>
            </a:lvl1pPr>
            <a:lvl2pPr marL="475214" indent="0">
              <a:buNone/>
              <a:defRPr sz="1900"/>
            </a:lvl2pPr>
            <a:lvl3pPr marL="950427" indent="0">
              <a:buNone/>
              <a:defRPr sz="1700"/>
            </a:lvl3pPr>
            <a:lvl4pPr marL="1425641" indent="0">
              <a:buNone/>
              <a:defRPr sz="1500"/>
            </a:lvl4pPr>
            <a:lvl5pPr marL="1900855" indent="0">
              <a:buNone/>
              <a:defRPr sz="1500"/>
            </a:lvl5pPr>
            <a:lvl6pPr marL="2376068" indent="0">
              <a:buNone/>
              <a:defRPr sz="1500"/>
            </a:lvl6pPr>
            <a:lvl7pPr marL="2851282" indent="0">
              <a:buNone/>
              <a:defRPr sz="1500"/>
            </a:lvl7pPr>
            <a:lvl8pPr marL="3326496" indent="0">
              <a:buNone/>
              <a:defRPr sz="1500"/>
            </a:lvl8pPr>
            <a:lvl9pPr marL="3801709" indent="0">
              <a:buNone/>
              <a:defRPr sz="15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07470" y="2080260"/>
            <a:ext cx="3930385" cy="4320540"/>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95070" y="2080260"/>
            <a:ext cx="3930385" cy="4320540"/>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1646" y="288370"/>
            <a:ext cx="8489633" cy="12001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1646" y="1611869"/>
            <a:ext cx="4167847" cy="671750"/>
          </a:xfrm>
        </p:spPr>
        <p:txBody>
          <a:bodyPr anchor="b"/>
          <a:lstStyle>
            <a:lvl1pPr marL="0" indent="0">
              <a:buNone/>
              <a:defRPr sz="2500" b="1"/>
            </a:lvl1pPr>
            <a:lvl2pPr marL="475214" indent="0">
              <a:buNone/>
              <a:defRPr sz="2100" b="1"/>
            </a:lvl2pPr>
            <a:lvl3pPr marL="950427" indent="0">
              <a:buNone/>
              <a:defRPr sz="1900" b="1"/>
            </a:lvl3pPr>
            <a:lvl4pPr marL="1425641" indent="0">
              <a:buNone/>
              <a:defRPr sz="1700" b="1"/>
            </a:lvl4pPr>
            <a:lvl5pPr marL="1900855" indent="0">
              <a:buNone/>
              <a:defRPr sz="1700" b="1"/>
            </a:lvl5pPr>
            <a:lvl6pPr marL="2376068" indent="0">
              <a:buNone/>
              <a:defRPr sz="1700" b="1"/>
            </a:lvl6pPr>
            <a:lvl7pPr marL="2851282" indent="0">
              <a:buNone/>
              <a:defRPr sz="1700" b="1"/>
            </a:lvl7pPr>
            <a:lvl8pPr marL="3326496" indent="0">
              <a:buNone/>
              <a:defRPr sz="1700" b="1"/>
            </a:lvl8pPr>
            <a:lvl9pPr marL="3801709" indent="0">
              <a:buNone/>
              <a:defRPr sz="1700" b="1"/>
            </a:lvl9pPr>
          </a:lstStyle>
          <a:p>
            <a:pPr lvl="0"/>
            <a:r>
              <a:rPr lang="en-US"/>
              <a:t>Click to edit Master text styles</a:t>
            </a:r>
          </a:p>
        </p:txBody>
      </p:sp>
      <p:sp>
        <p:nvSpPr>
          <p:cNvPr id="4" name="Content Placeholder 3"/>
          <p:cNvSpPr>
            <a:spLocks noGrp="1"/>
          </p:cNvSpPr>
          <p:nvPr>
            <p:ph sz="half" idx="2"/>
          </p:nvPr>
        </p:nvSpPr>
        <p:spPr>
          <a:xfrm>
            <a:off x="471646" y="2283619"/>
            <a:ext cx="4167847" cy="4148852"/>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91795" y="1611869"/>
            <a:ext cx="4169484" cy="671750"/>
          </a:xfrm>
        </p:spPr>
        <p:txBody>
          <a:bodyPr anchor="b"/>
          <a:lstStyle>
            <a:lvl1pPr marL="0" indent="0">
              <a:buNone/>
              <a:defRPr sz="2500" b="1"/>
            </a:lvl1pPr>
            <a:lvl2pPr marL="475214" indent="0">
              <a:buNone/>
              <a:defRPr sz="2100" b="1"/>
            </a:lvl2pPr>
            <a:lvl3pPr marL="950427" indent="0">
              <a:buNone/>
              <a:defRPr sz="1900" b="1"/>
            </a:lvl3pPr>
            <a:lvl4pPr marL="1425641" indent="0">
              <a:buNone/>
              <a:defRPr sz="1700" b="1"/>
            </a:lvl4pPr>
            <a:lvl5pPr marL="1900855" indent="0">
              <a:buNone/>
              <a:defRPr sz="1700" b="1"/>
            </a:lvl5pPr>
            <a:lvl6pPr marL="2376068" indent="0">
              <a:buNone/>
              <a:defRPr sz="1700" b="1"/>
            </a:lvl6pPr>
            <a:lvl7pPr marL="2851282" indent="0">
              <a:buNone/>
              <a:defRPr sz="1700" b="1"/>
            </a:lvl7pPr>
            <a:lvl8pPr marL="3326496" indent="0">
              <a:buNone/>
              <a:defRPr sz="1700" b="1"/>
            </a:lvl8pPr>
            <a:lvl9pPr marL="3801709" indent="0">
              <a:buNone/>
              <a:defRPr sz="1700" b="1"/>
            </a:lvl9pPr>
          </a:lstStyle>
          <a:p>
            <a:pPr lvl="0"/>
            <a:r>
              <a:rPr lang="en-US"/>
              <a:t>Click to edit Master text styles</a:t>
            </a:r>
          </a:p>
        </p:txBody>
      </p:sp>
      <p:sp>
        <p:nvSpPr>
          <p:cNvPr id="6" name="Content Placeholder 5"/>
          <p:cNvSpPr>
            <a:spLocks noGrp="1"/>
          </p:cNvSpPr>
          <p:nvPr>
            <p:ph sz="quarter" idx="4"/>
          </p:nvPr>
        </p:nvSpPr>
        <p:spPr>
          <a:xfrm>
            <a:off x="4791795" y="2283619"/>
            <a:ext cx="4169484" cy="4148852"/>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647" y="286702"/>
            <a:ext cx="3103367" cy="1220153"/>
          </a:xfrm>
        </p:spPr>
        <p:txBody>
          <a:bodyPr anchor="b"/>
          <a:lstStyle>
            <a:lvl1pPr algn="l">
              <a:defRPr sz="2100" b="1"/>
            </a:lvl1pPr>
          </a:lstStyle>
          <a:p>
            <a:r>
              <a:rPr lang="en-US"/>
              <a:t>Click to edit Master title style</a:t>
            </a:r>
          </a:p>
        </p:txBody>
      </p:sp>
      <p:sp>
        <p:nvSpPr>
          <p:cNvPr id="3" name="Content Placeholder 2"/>
          <p:cNvSpPr>
            <a:spLocks noGrp="1"/>
          </p:cNvSpPr>
          <p:nvPr>
            <p:ph idx="1"/>
          </p:nvPr>
        </p:nvSpPr>
        <p:spPr>
          <a:xfrm>
            <a:off x="3688012" y="286703"/>
            <a:ext cx="5273267" cy="6145769"/>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1647" y="1506856"/>
            <a:ext cx="3103367" cy="4925616"/>
          </a:xfrm>
        </p:spPr>
        <p:txBody>
          <a:bodyPr/>
          <a:lstStyle>
            <a:lvl1pPr marL="0" indent="0">
              <a:buNone/>
              <a:defRPr sz="1500"/>
            </a:lvl1pPr>
            <a:lvl2pPr marL="475214" indent="0">
              <a:buNone/>
              <a:defRPr sz="1200"/>
            </a:lvl2pPr>
            <a:lvl3pPr marL="950427" indent="0">
              <a:buNone/>
              <a:defRPr sz="1000"/>
            </a:lvl3pPr>
            <a:lvl4pPr marL="1425641" indent="0">
              <a:buNone/>
              <a:defRPr sz="900"/>
            </a:lvl4pPr>
            <a:lvl5pPr marL="1900855" indent="0">
              <a:buNone/>
              <a:defRPr sz="900"/>
            </a:lvl5pPr>
            <a:lvl6pPr marL="2376068" indent="0">
              <a:buNone/>
              <a:defRPr sz="900"/>
            </a:lvl6pPr>
            <a:lvl7pPr marL="2851282" indent="0">
              <a:buNone/>
              <a:defRPr sz="900"/>
            </a:lvl7pPr>
            <a:lvl8pPr marL="3326496" indent="0">
              <a:buNone/>
              <a:defRPr sz="900"/>
            </a:lvl8pPr>
            <a:lvl9pPr marL="3801709"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48919" y="5040630"/>
            <a:ext cx="5659755" cy="595075"/>
          </a:xfrm>
        </p:spPr>
        <p:txBody>
          <a:bodyPr anchor="b"/>
          <a:lstStyle>
            <a:lvl1pPr algn="l">
              <a:defRPr sz="2100" b="1"/>
            </a:lvl1pPr>
          </a:lstStyle>
          <a:p>
            <a:r>
              <a:rPr lang="en-US"/>
              <a:t>Click to edit Master title style</a:t>
            </a:r>
          </a:p>
        </p:txBody>
      </p:sp>
      <p:sp>
        <p:nvSpPr>
          <p:cNvPr id="3" name="Picture Placeholder 2"/>
          <p:cNvSpPr>
            <a:spLocks noGrp="1"/>
          </p:cNvSpPr>
          <p:nvPr>
            <p:ph type="pic" idx="1"/>
          </p:nvPr>
        </p:nvSpPr>
        <p:spPr>
          <a:xfrm>
            <a:off x="1848919" y="643414"/>
            <a:ext cx="5659755" cy="4320540"/>
          </a:xfrm>
        </p:spPr>
        <p:txBody>
          <a:bodyPr/>
          <a:lstStyle>
            <a:lvl1pPr marL="0" indent="0">
              <a:buNone/>
              <a:defRPr sz="3300"/>
            </a:lvl1pPr>
            <a:lvl2pPr marL="475214" indent="0">
              <a:buNone/>
              <a:defRPr sz="2900"/>
            </a:lvl2pPr>
            <a:lvl3pPr marL="950427" indent="0">
              <a:buNone/>
              <a:defRPr sz="2500"/>
            </a:lvl3pPr>
            <a:lvl4pPr marL="1425641" indent="0">
              <a:buNone/>
              <a:defRPr sz="2100"/>
            </a:lvl4pPr>
            <a:lvl5pPr marL="1900855" indent="0">
              <a:buNone/>
              <a:defRPr sz="2100"/>
            </a:lvl5pPr>
            <a:lvl6pPr marL="2376068" indent="0">
              <a:buNone/>
              <a:defRPr sz="2100"/>
            </a:lvl6pPr>
            <a:lvl7pPr marL="2851282" indent="0">
              <a:buNone/>
              <a:defRPr sz="2100"/>
            </a:lvl7pPr>
            <a:lvl8pPr marL="3326496" indent="0">
              <a:buNone/>
              <a:defRPr sz="2100"/>
            </a:lvl8pPr>
            <a:lvl9pPr marL="3801709" indent="0">
              <a:buNone/>
              <a:defRPr sz="2100"/>
            </a:lvl9pPr>
          </a:lstStyle>
          <a:p>
            <a:pPr lvl="0"/>
            <a:endParaRPr lang="en-US" noProof="0" dirty="0"/>
          </a:p>
        </p:txBody>
      </p:sp>
      <p:sp>
        <p:nvSpPr>
          <p:cNvPr id="4" name="Text Placeholder 3"/>
          <p:cNvSpPr>
            <a:spLocks noGrp="1"/>
          </p:cNvSpPr>
          <p:nvPr>
            <p:ph type="body" sz="half" idx="2"/>
          </p:nvPr>
        </p:nvSpPr>
        <p:spPr>
          <a:xfrm>
            <a:off x="1848919" y="5635705"/>
            <a:ext cx="5659755" cy="845105"/>
          </a:xfrm>
        </p:spPr>
        <p:txBody>
          <a:bodyPr/>
          <a:lstStyle>
            <a:lvl1pPr marL="0" indent="0">
              <a:buNone/>
              <a:defRPr sz="1500"/>
            </a:lvl1pPr>
            <a:lvl2pPr marL="475214" indent="0">
              <a:buNone/>
              <a:defRPr sz="1200"/>
            </a:lvl2pPr>
            <a:lvl3pPr marL="950427" indent="0">
              <a:buNone/>
              <a:defRPr sz="1000"/>
            </a:lvl3pPr>
            <a:lvl4pPr marL="1425641" indent="0">
              <a:buNone/>
              <a:defRPr sz="900"/>
            </a:lvl4pPr>
            <a:lvl5pPr marL="1900855" indent="0">
              <a:buNone/>
              <a:defRPr sz="900"/>
            </a:lvl5pPr>
            <a:lvl6pPr marL="2376068" indent="0">
              <a:buNone/>
              <a:defRPr sz="900"/>
            </a:lvl6pPr>
            <a:lvl7pPr marL="2851282" indent="0">
              <a:buNone/>
              <a:defRPr sz="900"/>
            </a:lvl7pPr>
            <a:lvl8pPr marL="3326496" indent="0">
              <a:buNone/>
              <a:defRPr sz="900"/>
            </a:lvl8pPr>
            <a:lvl9pPr marL="3801709"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08025" y="639763"/>
            <a:ext cx="8016875" cy="1200150"/>
          </a:xfrm>
          <a:prstGeom prst="rect">
            <a:avLst/>
          </a:prstGeom>
          <a:noFill/>
          <a:ln w="12700">
            <a:noFill/>
            <a:miter lim="800000"/>
            <a:headEnd/>
            <a:tailEnd/>
          </a:ln>
        </p:spPr>
        <p:txBody>
          <a:bodyPr vert="horz" wrap="square" lIns="94053" tIns="46201" rIns="94053" bIns="46201"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08025" y="2079625"/>
            <a:ext cx="8016875" cy="4321175"/>
          </a:xfrm>
          <a:prstGeom prst="rect">
            <a:avLst/>
          </a:prstGeom>
          <a:noFill/>
          <a:ln w="12700">
            <a:noFill/>
            <a:miter lim="800000"/>
            <a:headEnd/>
            <a:tailEnd/>
          </a:ln>
        </p:spPr>
        <p:txBody>
          <a:bodyPr vert="horz" wrap="square" lIns="94053" tIns="46201" rIns="94053" bIns="4620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600">
          <a:solidFill>
            <a:schemeClr val="tx2"/>
          </a:solidFill>
          <a:latin typeface="+mj-lt"/>
          <a:ea typeface="+mj-ea"/>
          <a:cs typeface="+mj-cs"/>
        </a:defRPr>
      </a:lvl1pPr>
      <a:lvl2pPr algn="ctr" rtl="0" eaLnBrk="0" fontAlgn="base" hangingPunct="0">
        <a:spcBef>
          <a:spcPct val="0"/>
        </a:spcBef>
        <a:spcAft>
          <a:spcPct val="0"/>
        </a:spcAft>
        <a:defRPr sz="4600">
          <a:solidFill>
            <a:schemeClr val="tx2"/>
          </a:solidFill>
          <a:latin typeface="Times New Roman" pitchFamily="18" charset="0"/>
        </a:defRPr>
      </a:lvl2pPr>
      <a:lvl3pPr algn="ctr" rtl="0" eaLnBrk="0" fontAlgn="base" hangingPunct="0">
        <a:spcBef>
          <a:spcPct val="0"/>
        </a:spcBef>
        <a:spcAft>
          <a:spcPct val="0"/>
        </a:spcAft>
        <a:defRPr sz="4600">
          <a:solidFill>
            <a:schemeClr val="tx2"/>
          </a:solidFill>
          <a:latin typeface="Times New Roman" pitchFamily="18" charset="0"/>
        </a:defRPr>
      </a:lvl3pPr>
      <a:lvl4pPr algn="ctr" rtl="0" eaLnBrk="0" fontAlgn="base" hangingPunct="0">
        <a:spcBef>
          <a:spcPct val="0"/>
        </a:spcBef>
        <a:spcAft>
          <a:spcPct val="0"/>
        </a:spcAft>
        <a:defRPr sz="4600">
          <a:solidFill>
            <a:schemeClr val="tx2"/>
          </a:solidFill>
          <a:latin typeface="Times New Roman" pitchFamily="18" charset="0"/>
        </a:defRPr>
      </a:lvl4pPr>
      <a:lvl5pPr algn="ctr" rtl="0" eaLnBrk="0" fontAlgn="base" hangingPunct="0">
        <a:spcBef>
          <a:spcPct val="0"/>
        </a:spcBef>
        <a:spcAft>
          <a:spcPct val="0"/>
        </a:spcAft>
        <a:defRPr sz="4600">
          <a:solidFill>
            <a:schemeClr val="tx2"/>
          </a:solidFill>
          <a:latin typeface="Times New Roman" pitchFamily="18" charset="0"/>
        </a:defRPr>
      </a:lvl5pPr>
      <a:lvl6pPr marL="475214" algn="ctr" rtl="0" eaLnBrk="0" fontAlgn="base" hangingPunct="0">
        <a:spcBef>
          <a:spcPct val="0"/>
        </a:spcBef>
        <a:spcAft>
          <a:spcPct val="0"/>
        </a:spcAft>
        <a:defRPr sz="4600">
          <a:solidFill>
            <a:schemeClr val="tx2"/>
          </a:solidFill>
          <a:latin typeface="Times New Roman" pitchFamily="18" charset="0"/>
        </a:defRPr>
      </a:lvl6pPr>
      <a:lvl7pPr marL="950427" algn="ctr" rtl="0" eaLnBrk="0" fontAlgn="base" hangingPunct="0">
        <a:spcBef>
          <a:spcPct val="0"/>
        </a:spcBef>
        <a:spcAft>
          <a:spcPct val="0"/>
        </a:spcAft>
        <a:defRPr sz="4600">
          <a:solidFill>
            <a:schemeClr val="tx2"/>
          </a:solidFill>
          <a:latin typeface="Times New Roman" pitchFamily="18" charset="0"/>
        </a:defRPr>
      </a:lvl7pPr>
      <a:lvl8pPr marL="1425641" algn="ctr" rtl="0" eaLnBrk="0" fontAlgn="base" hangingPunct="0">
        <a:spcBef>
          <a:spcPct val="0"/>
        </a:spcBef>
        <a:spcAft>
          <a:spcPct val="0"/>
        </a:spcAft>
        <a:defRPr sz="4600">
          <a:solidFill>
            <a:schemeClr val="tx2"/>
          </a:solidFill>
          <a:latin typeface="Times New Roman" pitchFamily="18" charset="0"/>
        </a:defRPr>
      </a:lvl8pPr>
      <a:lvl9pPr marL="1900855" algn="ctr" rtl="0" eaLnBrk="0" fontAlgn="base" hangingPunct="0">
        <a:spcBef>
          <a:spcPct val="0"/>
        </a:spcBef>
        <a:spcAft>
          <a:spcPct val="0"/>
        </a:spcAft>
        <a:defRPr sz="4600">
          <a:solidFill>
            <a:schemeClr val="tx2"/>
          </a:solidFill>
          <a:latin typeface="Times New Roman" pitchFamily="18" charset="0"/>
        </a:defRPr>
      </a:lvl9pPr>
    </p:titleStyle>
    <p:bodyStyle>
      <a:lvl1pPr marL="355600" indent="-355600" algn="l" rtl="0" eaLnBrk="0" fontAlgn="base" hangingPunct="0">
        <a:spcBef>
          <a:spcPct val="20000"/>
        </a:spcBef>
        <a:spcAft>
          <a:spcPct val="0"/>
        </a:spcAft>
        <a:buSzPct val="100000"/>
        <a:buChar char="•"/>
        <a:defRPr sz="3300">
          <a:solidFill>
            <a:schemeClr val="tx1"/>
          </a:solidFill>
          <a:latin typeface="+mn-lt"/>
          <a:ea typeface="+mn-ea"/>
          <a:cs typeface="+mn-cs"/>
        </a:defRPr>
      </a:lvl1pPr>
      <a:lvl2pPr marL="771525" indent="-296863" algn="l" rtl="0" eaLnBrk="0" fontAlgn="base" hangingPunct="0">
        <a:spcBef>
          <a:spcPct val="20000"/>
        </a:spcBef>
        <a:spcAft>
          <a:spcPct val="0"/>
        </a:spcAft>
        <a:buSzPct val="100000"/>
        <a:buChar char="–"/>
        <a:defRPr sz="2900">
          <a:solidFill>
            <a:schemeClr val="tx1"/>
          </a:solidFill>
          <a:latin typeface="+mn-lt"/>
        </a:defRPr>
      </a:lvl2pPr>
      <a:lvl3pPr marL="1187450" indent="-236538" algn="l" rtl="0" eaLnBrk="0" fontAlgn="base" hangingPunct="0">
        <a:spcBef>
          <a:spcPct val="20000"/>
        </a:spcBef>
        <a:spcAft>
          <a:spcPct val="0"/>
        </a:spcAft>
        <a:buSzPct val="100000"/>
        <a:buChar char="•"/>
        <a:defRPr sz="2500">
          <a:solidFill>
            <a:schemeClr val="tx1"/>
          </a:solidFill>
          <a:latin typeface="+mn-lt"/>
        </a:defRPr>
      </a:lvl3pPr>
      <a:lvl4pPr marL="1662113" indent="-236538" algn="l" rtl="0" eaLnBrk="0" fontAlgn="base" hangingPunct="0">
        <a:spcBef>
          <a:spcPct val="20000"/>
        </a:spcBef>
        <a:spcAft>
          <a:spcPct val="0"/>
        </a:spcAft>
        <a:buSzPct val="100000"/>
        <a:buChar char="–"/>
        <a:defRPr sz="2100">
          <a:solidFill>
            <a:schemeClr val="tx1"/>
          </a:solidFill>
          <a:latin typeface="+mn-lt"/>
        </a:defRPr>
      </a:lvl4pPr>
      <a:lvl5pPr marL="2138363" indent="-236538" algn="l" rtl="0" eaLnBrk="0" fontAlgn="base" hangingPunct="0">
        <a:spcBef>
          <a:spcPct val="20000"/>
        </a:spcBef>
        <a:spcAft>
          <a:spcPct val="0"/>
        </a:spcAft>
        <a:buSzPct val="100000"/>
        <a:buChar char="•"/>
        <a:defRPr sz="2100">
          <a:solidFill>
            <a:schemeClr val="tx1"/>
          </a:solidFill>
          <a:latin typeface="+mn-lt"/>
        </a:defRPr>
      </a:lvl5pPr>
      <a:lvl6pPr marL="2613675" indent="-237607" algn="l" rtl="0" eaLnBrk="0" fontAlgn="base" hangingPunct="0">
        <a:spcBef>
          <a:spcPct val="20000"/>
        </a:spcBef>
        <a:spcAft>
          <a:spcPct val="0"/>
        </a:spcAft>
        <a:buSzPct val="100000"/>
        <a:buChar char="•"/>
        <a:defRPr sz="2100">
          <a:solidFill>
            <a:schemeClr val="tx1"/>
          </a:solidFill>
          <a:latin typeface="+mn-lt"/>
        </a:defRPr>
      </a:lvl6pPr>
      <a:lvl7pPr marL="3088889" indent="-237607" algn="l" rtl="0" eaLnBrk="0" fontAlgn="base" hangingPunct="0">
        <a:spcBef>
          <a:spcPct val="20000"/>
        </a:spcBef>
        <a:spcAft>
          <a:spcPct val="0"/>
        </a:spcAft>
        <a:buSzPct val="100000"/>
        <a:buChar char="•"/>
        <a:defRPr sz="2100">
          <a:solidFill>
            <a:schemeClr val="tx1"/>
          </a:solidFill>
          <a:latin typeface="+mn-lt"/>
        </a:defRPr>
      </a:lvl7pPr>
      <a:lvl8pPr marL="3564103" indent="-237607" algn="l" rtl="0" eaLnBrk="0" fontAlgn="base" hangingPunct="0">
        <a:spcBef>
          <a:spcPct val="20000"/>
        </a:spcBef>
        <a:spcAft>
          <a:spcPct val="0"/>
        </a:spcAft>
        <a:buSzPct val="100000"/>
        <a:buChar char="•"/>
        <a:defRPr sz="2100">
          <a:solidFill>
            <a:schemeClr val="tx1"/>
          </a:solidFill>
          <a:latin typeface="+mn-lt"/>
        </a:defRPr>
      </a:lvl8pPr>
      <a:lvl9pPr marL="4039316" indent="-237607" algn="l" rtl="0" eaLnBrk="0" fontAlgn="base" hangingPunct="0">
        <a:spcBef>
          <a:spcPct val="20000"/>
        </a:spcBef>
        <a:spcAft>
          <a:spcPct val="0"/>
        </a:spcAft>
        <a:buSzPct val="100000"/>
        <a:buChar char="•"/>
        <a:defRPr sz="2100">
          <a:solidFill>
            <a:schemeClr val="tx1"/>
          </a:solidFill>
          <a:latin typeface="+mn-lt"/>
        </a:defRPr>
      </a:lvl9pPr>
    </p:bodyStyle>
    <p:otherStyle>
      <a:defPPr>
        <a:defRPr lang="en-US"/>
      </a:defPPr>
      <a:lvl1pPr marL="0" algn="l" defTabSz="950427" rtl="0" eaLnBrk="1" latinLnBrk="0" hangingPunct="1">
        <a:defRPr sz="1900" kern="1200">
          <a:solidFill>
            <a:schemeClr val="tx1"/>
          </a:solidFill>
          <a:latin typeface="+mn-lt"/>
          <a:ea typeface="+mn-ea"/>
          <a:cs typeface="+mn-cs"/>
        </a:defRPr>
      </a:lvl1pPr>
      <a:lvl2pPr marL="475214" algn="l" defTabSz="950427" rtl="0" eaLnBrk="1" latinLnBrk="0" hangingPunct="1">
        <a:defRPr sz="1900" kern="1200">
          <a:solidFill>
            <a:schemeClr val="tx1"/>
          </a:solidFill>
          <a:latin typeface="+mn-lt"/>
          <a:ea typeface="+mn-ea"/>
          <a:cs typeface="+mn-cs"/>
        </a:defRPr>
      </a:lvl2pPr>
      <a:lvl3pPr marL="950427" algn="l" defTabSz="950427" rtl="0" eaLnBrk="1" latinLnBrk="0" hangingPunct="1">
        <a:defRPr sz="1900" kern="1200">
          <a:solidFill>
            <a:schemeClr val="tx1"/>
          </a:solidFill>
          <a:latin typeface="+mn-lt"/>
          <a:ea typeface="+mn-ea"/>
          <a:cs typeface="+mn-cs"/>
        </a:defRPr>
      </a:lvl3pPr>
      <a:lvl4pPr marL="1425641" algn="l" defTabSz="950427" rtl="0" eaLnBrk="1" latinLnBrk="0" hangingPunct="1">
        <a:defRPr sz="1900" kern="1200">
          <a:solidFill>
            <a:schemeClr val="tx1"/>
          </a:solidFill>
          <a:latin typeface="+mn-lt"/>
          <a:ea typeface="+mn-ea"/>
          <a:cs typeface="+mn-cs"/>
        </a:defRPr>
      </a:lvl4pPr>
      <a:lvl5pPr marL="1900855" algn="l" defTabSz="950427" rtl="0" eaLnBrk="1" latinLnBrk="0" hangingPunct="1">
        <a:defRPr sz="1900" kern="1200">
          <a:solidFill>
            <a:schemeClr val="tx1"/>
          </a:solidFill>
          <a:latin typeface="+mn-lt"/>
          <a:ea typeface="+mn-ea"/>
          <a:cs typeface="+mn-cs"/>
        </a:defRPr>
      </a:lvl5pPr>
      <a:lvl6pPr marL="2376068" algn="l" defTabSz="950427" rtl="0" eaLnBrk="1" latinLnBrk="0" hangingPunct="1">
        <a:defRPr sz="1900" kern="1200">
          <a:solidFill>
            <a:schemeClr val="tx1"/>
          </a:solidFill>
          <a:latin typeface="+mn-lt"/>
          <a:ea typeface="+mn-ea"/>
          <a:cs typeface="+mn-cs"/>
        </a:defRPr>
      </a:lvl6pPr>
      <a:lvl7pPr marL="2851282" algn="l" defTabSz="950427" rtl="0" eaLnBrk="1" latinLnBrk="0" hangingPunct="1">
        <a:defRPr sz="1900" kern="1200">
          <a:solidFill>
            <a:schemeClr val="tx1"/>
          </a:solidFill>
          <a:latin typeface="+mn-lt"/>
          <a:ea typeface="+mn-ea"/>
          <a:cs typeface="+mn-cs"/>
        </a:defRPr>
      </a:lvl7pPr>
      <a:lvl8pPr marL="3326496" algn="l" defTabSz="950427" rtl="0" eaLnBrk="1" latinLnBrk="0" hangingPunct="1">
        <a:defRPr sz="1900" kern="1200">
          <a:solidFill>
            <a:schemeClr val="tx1"/>
          </a:solidFill>
          <a:latin typeface="+mn-lt"/>
          <a:ea typeface="+mn-ea"/>
          <a:cs typeface="+mn-cs"/>
        </a:defRPr>
      </a:lvl8pPr>
      <a:lvl9pPr marL="3801709" algn="l" defTabSz="95042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08025" y="720725"/>
            <a:ext cx="8016875" cy="2559050"/>
          </a:xfrm>
          <a:noFill/>
        </p:spPr>
        <p:txBody>
          <a:bodyPr/>
          <a:lstStyle/>
          <a:p>
            <a:r>
              <a:rPr lang="en-US" sz="5600">
                <a:solidFill>
                  <a:schemeClr val="hlink"/>
                </a:solidFill>
              </a:rPr>
              <a:t>Error Detection</a:t>
            </a:r>
            <a:br>
              <a:rPr lang="en-US" sz="5600">
                <a:solidFill>
                  <a:schemeClr val="hlink"/>
                </a:solidFill>
              </a:rPr>
            </a:br>
            <a:r>
              <a:rPr lang="en-US" sz="5600">
                <a:solidFill>
                  <a:schemeClr val="hlink"/>
                </a:solidFill>
              </a:rPr>
              <a:t>and Correction</a:t>
            </a:r>
          </a:p>
        </p:txBody>
      </p:sp>
      <p:sp>
        <p:nvSpPr>
          <p:cNvPr id="4099" name="Rectangle 3"/>
          <p:cNvSpPr>
            <a:spLocks noGrp="1" noChangeArrowheads="1"/>
          </p:cNvSpPr>
          <p:nvPr>
            <p:ph type="body" sz="half" idx="1"/>
          </p:nvPr>
        </p:nvSpPr>
        <p:spPr>
          <a:xfrm>
            <a:off x="471488" y="4079875"/>
            <a:ext cx="8018462" cy="1920875"/>
          </a:xfrm>
          <a:noFill/>
        </p:spPr>
        <p:txBody>
          <a:bodyPr/>
          <a:lstStyle/>
          <a:p>
            <a:r>
              <a:rPr lang="en-US" b="1">
                <a:solidFill>
                  <a:schemeClr val="accent2"/>
                </a:solidFill>
              </a:rPr>
              <a:t>Types of Errors</a:t>
            </a:r>
          </a:p>
          <a:p>
            <a:r>
              <a:rPr lang="en-US" b="1">
                <a:solidFill>
                  <a:schemeClr val="accent2"/>
                </a:solidFill>
              </a:rPr>
              <a:t>Detection</a:t>
            </a:r>
          </a:p>
          <a:p>
            <a:r>
              <a:rPr lang="en-US" b="1">
                <a:solidFill>
                  <a:schemeClr val="accent2"/>
                </a:solidFill>
              </a:rPr>
              <a:t>Correction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strips(downLeft)">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strips(downLeft)">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strips(downLeft)">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rrowheads="1"/>
          </p:cNvPicPr>
          <p:nvPr/>
        </p:nvPicPr>
        <p:blipFill>
          <a:blip r:embed="rId2"/>
          <a:srcRect/>
          <a:stretch>
            <a:fillRect/>
          </a:stretch>
        </p:blipFill>
        <p:spPr bwMode="auto">
          <a:xfrm>
            <a:off x="636588" y="1219200"/>
            <a:ext cx="7985125" cy="5024438"/>
          </a:xfrm>
          <a:prstGeom prst="rect">
            <a:avLst/>
          </a:prstGeom>
          <a:noFill/>
          <a:ln w="12700">
            <a:noFill/>
            <a:miter lim="800000"/>
            <a:headEnd/>
            <a:tailEnd/>
          </a:ln>
        </p:spPr>
      </p:pic>
      <p:sp>
        <p:nvSpPr>
          <p:cNvPr id="12291" name="Rectangle 3"/>
          <p:cNvSpPr>
            <a:spLocks noChangeArrowheads="1"/>
          </p:cNvSpPr>
          <p:nvPr/>
        </p:nvSpPr>
        <p:spPr bwMode="auto">
          <a:xfrm>
            <a:off x="3436938" y="203200"/>
            <a:ext cx="2459037" cy="619125"/>
          </a:xfrm>
          <a:prstGeom prst="rect">
            <a:avLst/>
          </a:prstGeom>
          <a:noFill/>
          <a:ln w="12700">
            <a:noFill/>
            <a:miter lim="800000"/>
            <a:headEnd/>
            <a:tailEnd/>
          </a:ln>
        </p:spPr>
        <p:txBody>
          <a:bodyPr wrap="none" lIns="94053" tIns="46201" rIns="94053" bIns="46201">
            <a:spAutoFit/>
          </a:bodyPr>
          <a:lstStyle/>
          <a:p>
            <a:r>
              <a:rPr lang="en-US" sz="3300" b="1">
                <a:solidFill>
                  <a:srgbClr val="063DE8"/>
                </a:solidFill>
              </a:rPr>
              <a:t>Redundancy</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6" name="Text Box 6"/>
          <p:cNvSpPr txBox="1">
            <a:spLocks noChangeArrowheads="1"/>
          </p:cNvSpPr>
          <p:nvPr/>
        </p:nvSpPr>
        <p:spPr bwMode="auto">
          <a:xfrm>
            <a:off x="852488" y="803275"/>
            <a:ext cx="7713662" cy="1120775"/>
          </a:xfrm>
          <a:prstGeom prst="rect">
            <a:avLst/>
          </a:prstGeom>
          <a:noFill/>
          <a:ln>
            <a:noFill/>
          </a:ln>
          <a:effectLst/>
        </p:spPr>
        <p:txBody>
          <a:bodyPr wrap="none" lIns="95043" tIns="47521" rIns="95043" bIns="47521">
            <a:spAutoFit/>
          </a:bodyPr>
          <a:lstStyle/>
          <a:p>
            <a:pPr algn="ctr">
              <a:defRPr/>
            </a:pPr>
            <a:r>
              <a:rPr lang="en-US" sz="3300" b="1" dirty="0">
                <a:solidFill>
                  <a:srgbClr val="CC0066"/>
                </a:solidFill>
                <a:effectLst>
                  <a:outerShdw blurRad="38100" dist="38100" dir="2700000" algn="tl">
                    <a:srgbClr val="C0C0C0"/>
                  </a:outerShdw>
                </a:effectLst>
              </a:rPr>
              <a:t>Four types of redundancy checks are used</a:t>
            </a:r>
          </a:p>
          <a:p>
            <a:pPr algn="ctr">
              <a:defRPr/>
            </a:pPr>
            <a:r>
              <a:rPr lang="en-US" sz="3300" b="1" dirty="0">
                <a:solidFill>
                  <a:srgbClr val="CC0066"/>
                </a:solidFill>
                <a:effectLst>
                  <a:outerShdw blurRad="38100" dist="38100" dir="2700000" algn="tl">
                    <a:srgbClr val="C0C0C0"/>
                  </a:outerShdw>
                </a:effectLst>
              </a:rPr>
              <a:t> in data communications</a:t>
            </a:r>
          </a:p>
        </p:txBody>
      </p:sp>
      <p:pic>
        <p:nvPicPr>
          <p:cNvPr id="13315" name="Picture 4" descr="Image result for error detection methods in data link layer"/>
          <p:cNvPicPr>
            <a:picLocks noChangeAspect="1" noChangeArrowheads="1"/>
          </p:cNvPicPr>
          <p:nvPr/>
        </p:nvPicPr>
        <p:blipFill>
          <a:blip r:embed="rId2"/>
          <a:srcRect l="1924" t="47295" r="4770" b="18236"/>
          <a:stretch>
            <a:fillRect/>
          </a:stretch>
        </p:blipFill>
        <p:spPr bwMode="auto">
          <a:xfrm>
            <a:off x="1073150" y="2171700"/>
            <a:ext cx="7143750" cy="38576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246"/>
                                        </p:tgtEl>
                                        <p:attrNameLst>
                                          <p:attrName>style.visibility</p:attrName>
                                        </p:attrNameLst>
                                      </p:cBhvr>
                                      <p:to>
                                        <p:strVal val="visible"/>
                                      </p:to>
                                    </p:set>
                                    <p:anim calcmode="discrete" valueType="clr">
                                      <p:cBhvr override="childStyle">
                                        <p:cTn id="7" dur="80"/>
                                        <p:tgtEl>
                                          <p:spTgt spid="1024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246"/>
                                        </p:tgtEl>
                                        <p:attrNameLst>
                                          <p:attrName>fillcolor</p:attrName>
                                        </p:attrNameLst>
                                      </p:cBhvr>
                                      <p:tavLst>
                                        <p:tav tm="0">
                                          <p:val>
                                            <p:clrVal>
                                              <a:schemeClr val="accent2"/>
                                            </p:clrVal>
                                          </p:val>
                                        </p:tav>
                                        <p:tav tm="50000">
                                          <p:val>
                                            <p:clrVal>
                                              <a:schemeClr val="hlink"/>
                                            </p:clrVal>
                                          </p:val>
                                        </p:tav>
                                      </p:tavLst>
                                    </p:anim>
                                    <p:set>
                                      <p:cBhvr>
                                        <p:cTn id="9" dur="80"/>
                                        <p:tgtEl>
                                          <p:spTgt spid="1024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vertical redundancy check"/>
          <p:cNvPicPr>
            <a:picLocks noChangeAspect="1" noChangeArrowheads="1"/>
          </p:cNvPicPr>
          <p:nvPr/>
        </p:nvPicPr>
        <p:blipFill>
          <a:blip r:embed="rId2"/>
          <a:srcRect/>
          <a:stretch>
            <a:fillRect/>
          </a:stretch>
        </p:blipFill>
        <p:spPr bwMode="auto">
          <a:xfrm>
            <a:off x="858838" y="2386013"/>
            <a:ext cx="7643812" cy="4551362"/>
          </a:xfrm>
          <a:prstGeom prst="rect">
            <a:avLst/>
          </a:prstGeom>
          <a:noFill/>
          <a:ln w="9525">
            <a:noFill/>
            <a:miter lim="800000"/>
            <a:headEnd/>
            <a:tailEnd/>
          </a:ln>
        </p:spPr>
      </p:pic>
      <p:sp>
        <p:nvSpPr>
          <p:cNvPr id="14339" name="TextBox 2"/>
          <p:cNvSpPr txBox="1">
            <a:spLocks noChangeArrowheads="1"/>
          </p:cNvSpPr>
          <p:nvPr/>
        </p:nvSpPr>
        <p:spPr bwMode="auto">
          <a:xfrm>
            <a:off x="0" y="171450"/>
            <a:ext cx="9432925" cy="2016125"/>
          </a:xfrm>
          <a:prstGeom prst="rect">
            <a:avLst/>
          </a:prstGeom>
          <a:noFill/>
          <a:ln w="9525">
            <a:noFill/>
            <a:miter lim="800000"/>
            <a:headEnd/>
            <a:tailEnd/>
          </a:ln>
        </p:spPr>
        <p:txBody>
          <a:bodyPr>
            <a:spAutoFit/>
          </a:bodyPr>
          <a:lstStyle/>
          <a:p>
            <a:r>
              <a:rPr lang="en-IN" dirty="0"/>
              <a:t>VRC or parity check is the simplest and most popular error detection scheme.  In this technique, a redundant bit, called a </a:t>
            </a:r>
            <a:r>
              <a:rPr lang="en-IN" b="1" dirty="0"/>
              <a:t>parity bit, </a:t>
            </a:r>
            <a:r>
              <a:rPr lang="en-IN" dirty="0"/>
              <a:t>is appended to every data unit so that the total number of 1s in the unit becomes even.  </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70F456-C996-CA75-DD5C-FF4C2A67B1D2}"/>
              </a:ext>
            </a:extLst>
          </p:cNvPr>
          <p:cNvSpPr txBox="1"/>
          <p:nvPr/>
        </p:nvSpPr>
        <p:spPr>
          <a:xfrm>
            <a:off x="323974" y="216074"/>
            <a:ext cx="8496944" cy="6948184"/>
          </a:xfrm>
          <a:prstGeom prst="rect">
            <a:avLst/>
          </a:prstGeom>
          <a:noFill/>
        </p:spPr>
        <p:txBody>
          <a:bodyPr wrap="square">
            <a:spAutoFit/>
          </a:bodyPr>
          <a:lstStyle/>
          <a:p>
            <a:pPr algn="just">
              <a:lnSpc>
                <a:spcPct val="150000"/>
              </a:lnSpc>
            </a:pPr>
            <a:r>
              <a:rPr lang="en-IN" b="1" dirty="0"/>
              <a:t>VRC or parity check</a:t>
            </a:r>
            <a:r>
              <a:rPr lang="en-US" b="0" i="0" dirty="0">
                <a:solidFill>
                  <a:srgbClr val="000000"/>
                </a:solidFill>
                <a:effectLst/>
                <a:latin typeface="inter-regular"/>
              </a:rPr>
              <a:t> </a:t>
            </a:r>
            <a:r>
              <a:rPr lang="en-US" b="1" dirty="0"/>
              <a:t>or single-parity check</a:t>
            </a:r>
            <a:endParaRPr lang="en-IN" b="1" dirty="0"/>
          </a:p>
          <a:p>
            <a:pPr algn="just">
              <a:lnSpc>
                <a:spcPct val="150000"/>
              </a:lnSpc>
            </a:pPr>
            <a:r>
              <a:rPr lang="en-US" b="0" i="0" dirty="0">
                <a:solidFill>
                  <a:srgbClr val="000000"/>
                </a:solidFill>
                <a:effectLst/>
                <a:latin typeface="+mj-lt"/>
              </a:rPr>
              <a:t> It is the simple mechanism and inexpensive to detect the errors.</a:t>
            </a:r>
          </a:p>
          <a:p>
            <a:pPr algn="just">
              <a:lnSpc>
                <a:spcPct val="150000"/>
              </a:lnSpc>
              <a:buFont typeface="Arial" panose="020B0604020202020204" pitchFamily="34" charset="0"/>
              <a:buChar char="•"/>
            </a:pPr>
            <a:r>
              <a:rPr lang="en-US" b="0" i="0" dirty="0">
                <a:solidFill>
                  <a:srgbClr val="000000"/>
                </a:solidFill>
                <a:effectLst/>
                <a:latin typeface="+mj-lt"/>
              </a:rPr>
              <a:t>In this technique, a redundant bit is also known as a parity bit which is appended at the end of the data unit so that the number of 1s becomes even. </a:t>
            </a:r>
          </a:p>
          <a:p>
            <a:pPr algn="just">
              <a:lnSpc>
                <a:spcPct val="150000"/>
              </a:lnSpc>
              <a:buFont typeface="Arial" panose="020B0604020202020204" pitchFamily="34" charset="0"/>
              <a:buChar char="•"/>
            </a:pPr>
            <a:r>
              <a:rPr lang="en-US" b="0" i="0" dirty="0">
                <a:solidFill>
                  <a:srgbClr val="000000"/>
                </a:solidFill>
                <a:effectLst/>
                <a:latin typeface="+mj-lt"/>
              </a:rPr>
              <a:t>If the number of 1s bits is odd, then parity bit 1 is appended and if the number of 1s bits is even, then parity bit 0 is appended at the end of the data unit.</a:t>
            </a:r>
          </a:p>
          <a:p>
            <a:pPr algn="just">
              <a:lnSpc>
                <a:spcPct val="150000"/>
              </a:lnSpc>
              <a:buFont typeface="Arial" panose="020B0604020202020204" pitchFamily="34" charset="0"/>
              <a:buChar char="•"/>
            </a:pPr>
            <a:r>
              <a:rPr lang="en-US" b="0" i="0" dirty="0">
                <a:solidFill>
                  <a:srgbClr val="000000"/>
                </a:solidFill>
                <a:effectLst/>
                <a:latin typeface="+mj-lt"/>
              </a:rPr>
              <a:t>At the receiving end, the parity bit is calculated from the received data bits and compared with the received parity bit.</a:t>
            </a:r>
          </a:p>
          <a:p>
            <a:pPr algn="just">
              <a:lnSpc>
                <a:spcPct val="150000"/>
              </a:lnSpc>
              <a:buFont typeface="Arial" panose="020B0604020202020204" pitchFamily="34" charset="0"/>
              <a:buChar char="•"/>
            </a:pPr>
            <a:r>
              <a:rPr lang="en-US" b="0" i="0" dirty="0">
                <a:solidFill>
                  <a:srgbClr val="000000"/>
                </a:solidFill>
                <a:effectLst/>
                <a:latin typeface="+mj-lt"/>
              </a:rPr>
              <a:t>This technique generates the total number of 1s even, so it is known as even-parity checking.</a:t>
            </a:r>
          </a:p>
        </p:txBody>
      </p:sp>
    </p:spTree>
    <p:extLst>
      <p:ext uri="{BB962C8B-B14F-4D97-AF65-F5344CB8AC3E}">
        <p14:creationId xmlns:p14="http://schemas.microsoft.com/office/powerpoint/2010/main" val="3505130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rror Detection">
            <a:extLst>
              <a:ext uri="{FF2B5EF4-FFF2-40B4-BE49-F238E27FC236}">
                <a16:creationId xmlns:a16="http://schemas.microsoft.com/office/drawing/2014/main" id="{1711C13D-586D-BD88-8426-D2E4E7DE9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262" y="864146"/>
            <a:ext cx="7372672" cy="54726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742F734-C291-FA50-FB51-EB9C22133305}"/>
              </a:ext>
            </a:extLst>
          </p:cNvPr>
          <p:cNvSpPr txBox="1"/>
          <p:nvPr/>
        </p:nvSpPr>
        <p:spPr>
          <a:xfrm>
            <a:off x="2124174" y="144066"/>
            <a:ext cx="4718480" cy="954107"/>
          </a:xfrm>
          <a:prstGeom prst="rect">
            <a:avLst/>
          </a:prstGeom>
          <a:noFill/>
        </p:spPr>
        <p:txBody>
          <a:bodyPr wrap="square">
            <a:spAutoFit/>
          </a:bodyPr>
          <a:lstStyle/>
          <a:p>
            <a:pPr algn="ctr"/>
            <a:r>
              <a:rPr lang="en-US" sz="2800" b="1" dirty="0">
                <a:solidFill>
                  <a:srgbClr val="00279F"/>
                </a:solidFill>
              </a:rPr>
              <a:t>Vertical Redundancy Check</a:t>
            </a:r>
          </a:p>
          <a:p>
            <a:pPr algn="ctr"/>
            <a:r>
              <a:rPr lang="en-US" sz="2800" b="1" dirty="0">
                <a:solidFill>
                  <a:srgbClr val="00279F"/>
                </a:solidFill>
              </a:rPr>
              <a:t>VRC</a:t>
            </a:r>
          </a:p>
        </p:txBody>
      </p:sp>
    </p:spTree>
    <p:extLst>
      <p:ext uri="{BB962C8B-B14F-4D97-AF65-F5344CB8AC3E}">
        <p14:creationId xmlns:p14="http://schemas.microsoft.com/office/powerpoint/2010/main" val="1616897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3EFD2A-56D6-7749-FFF2-F3109021CC2A}"/>
              </a:ext>
            </a:extLst>
          </p:cNvPr>
          <p:cNvSpPr>
            <a:spLocks noChangeArrowheads="1"/>
          </p:cNvSpPr>
          <p:nvPr/>
        </p:nvSpPr>
        <p:spPr bwMode="auto">
          <a:xfrm>
            <a:off x="1434827" y="696030"/>
            <a:ext cx="7170067"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4400" b="0" i="0" u="none" strike="noStrike" cap="none" normalizeH="0" baseline="0" dirty="0">
                <a:ln>
                  <a:noFill/>
                </a:ln>
                <a:solidFill>
                  <a:srgbClr val="610B4B"/>
                </a:solidFill>
                <a:effectLst/>
                <a:latin typeface="erdana"/>
              </a:rPr>
              <a:t>Performance Of VRC</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It can only detect single-bit errors which are very rare.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If two bits are interchanged, then it cannot detect the errors.</a:t>
            </a:r>
            <a:endParaRPr kumimoji="0" lang="en-US" altLang="en-US" sz="24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pic>
        <p:nvPicPr>
          <p:cNvPr id="3074" name="Picture 2" descr="Error Detection">
            <a:extLst>
              <a:ext uri="{FF2B5EF4-FFF2-40B4-BE49-F238E27FC236}">
                <a16:creationId xmlns:a16="http://schemas.microsoft.com/office/drawing/2014/main" id="{BE3B9E0E-1B7A-4061-19E0-FB05D4714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827" y="4104506"/>
            <a:ext cx="6264696" cy="2378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990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272983" y="213533"/>
            <a:ext cx="8470900" cy="6773833"/>
          </a:xfrm>
          <a:prstGeom prst="rect">
            <a:avLst/>
          </a:prstGeom>
        </p:spPr>
        <p:txBody>
          <a:bodyPr/>
          <a:lstStyle/>
          <a:p>
            <a:pPr marL="355600" indent="-355600">
              <a:spcBef>
                <a:spcPct val="20000"/>
              </a:spcBef>
              <a:buSzPct val="100000"/>
              <a:buFontTx/>
              <a:buChar char="•"/>
              <a:defRPr/>
            </a:pPr>
            <a:r>
              <a:rPr lang="en-US" sz="3300" b="1" kern="0" dirty="0">
                <a:latin typeface="+mn-lt"/>
              </a:rPr>
              <a:t>Longitudinal Redundancy Check (LRC)</a:t>
            </a:r>
          </a:p>
          <a:p>
            <a:pPr marL="771525" lvl="1" indent="-296863">
              <a:spcBef>
                <a:spcPct val="20000"/>
              </a:spcBef>
              <a:buSzPct val="100000"/>
              <a:buFontTx/>
              <a:buChar char="–"/>
              <a:defRPr/>
            </a:pPr>
            <a:r>
              <a:rPr lang="en-US" sz="2900" kern="0" dirty="0">
                <a:latin typeface="+mn-lt"/>
              </a:rPr>
              <a:t>Organize data into a table and create a parity for each column</a:t>
            </a:r>
          </a:p>
        </p:txBody>
      </p:sp>
      <p:grpSp>
        <p:nvGrpSpPr>
          <p:cNvPr id="17412" name="Group 24"/>
          <p:cNvGrpSpPr>
            <a:grpSpLocks/>
          </p:cNvGrpSpPr>
          <p:nvPr/>
        </p:nvGrpSpPr>
        <p:grpSpPr bwMode="auto">
          <a:xfrm>
            <a:off x="144465" y="2448322"/>
            <a:ext cx="9001125" cy="4083050"/>
            <a:chOff x="676" y="1991"/>
            <a:chExt cx="4388" cy="1965"/>
          </a:xfrm>
        </p:grpSpPr>
        <p:sp>
          <p:nvSpPr>
            <p:cNvPr id="17414" name="Text Box 4"/>
            <p:cNvSpPr txBox="1">
              <a:spLocks noChangeArrowheads="1"/>
            </p:cNvSpPr>
            <p:nvPr/>
          </p:nvSpPr>
          <p:spPr bwMode="auto">
            <a:xfrm>
              <a:off x="1373" y="1991"/>
              <a:ext cx="2890" cy="230"/>
            </a:xfrm>
            <a:prstGeom prst="rect">
              <a:avLst/>
            </a:prstGeom>
            <a:noFill/>
            <a:ln w="9525">
              <a:solidFill>
                <a:schemeClr val="tx1"/>
              </a:solidFill>
              <a:miter lim="800000"/>
              <a:headEnd/>
              <a:tailEnd/>
            </a:ln>
          </p:spPr>
          <p:txBody>
            <a:bodyPr>
              <a:spAutoFit/>
            </a:bodyPr>
            <a:lstStyle/>
            <a:p>
              <a:r>
                <a:rPr lang="en-US" dirty="0"/>
                <a:t>11100111  11011101  00111001  10101001</a:t>
              </a:r>
            </a:p>
          </p:txBody>
        </p:sp>
        <p:sp>
          <p:nvSpPr>
            <p:cNvPr id="17415" name="Text Box 6"/>
            <p:cNvSpPr txBox="1">
              <a:spLocks noChangeArrowheads="1"/>
            </p:cNvSpPr>
            <p:nvPr/>
          </p:nvSpPr>
          <p:spPr bwMode="auto">
            <a:xfrm>
              <a:off x="4308" y="2281"/>
              <a:ext cx="756" cy="750"/>
            </a:xfrm>
            <a:prstGeom prst="rect">
              <a:avLst/>
            </a:prstGeom>
            <a:noFill/>
            <a:ln w="9525">
              <a:noFill/>
              <a:miter lim="800000"/>
              <a:headEnd/>
              <a:tailEnd/>
            </a:ln>
          </p:spPr>
          <p:txBody>
            <a:bodyPr wrap="none">
              <a:spAutoFit/>
            </a:bodyPr>
            <a:lstStyle/>
            <a:p>
              <a:r>
                <a:rPr lang="en-US"/>
                <a:t>11100111</a:t>
              </a:r>
            </a:p>
            <a:p>
              <a:r>
                <a:rPr lang="en-US"/>
                <a:t>11011101</a:t>
              </a:r>
            </a:p>
            <a:p>
              <a:r>
                <a:rPr lang="en-US"/>
                <a:t>00111001</a:t>
              </a:r>
            </a:p>
            <a:p>
              <a:r>
                <a:rPr lang="en-US"/>
                <a:t>10101001</a:t>
              </a:r>
            </a:p>
          </p:txBody>
        </p:sp>
        <p:sp>
          <p:nvSpPr>
            <p:cNvPr id="17416" name="Line 8"/>
            <p:cNvSpPr>
              <a:spLocks noChangeShapeType="1"/>
            </p:cNvSpPr>
            <p:nvPr/>
          </p:nvSpPr>
          <p:spPr bwMode="auto">
            <a:xfrm>
              <a:off x="1719" y="2402"/>
              <a:ext cx="2637" cy="0"/>
            </a:xfrm>
            <a:prstGeom prst="line">
              <a:avLst/>
            </a:prstGeom>
            <a:noFill/>
            <a:ln w="9525">
              <a:solidFill>
                <a:schemeClr val="tx1"/>
              </a:solidFill>
              <a:round/>
              <a:headEnd/>
              <a:tailEnd type="triangle" w="med" len="med"/>
            </a:ln>
          </p:spPr>
          <p:txBody>
            <a:bodyPr/>
            <a:lstStyle/>
            <a:p>
              <a:endParaRPr lang="en-US"/>
            </a:p>
          </p:txBody>
        </p:sp>
        <p:sp>
          <p:nvSpPr>
            <p:cNvPr id="17417" name="Line 9"/>
            <p:cNvSpPr>
              <a:spLocks noChangeShapeType="1"/>
            </p:cNvSpPr>
            <p:nvPr/>
          </p:nvSpPr>
          <p:spPr bwMode="auto">
            <a:xfrm>
              <a:off x="1719" y="2233"/>
              <a:ext cx="0" cy="169"/>
            </a:xfrm>
            <a:prstGeom prst="line">
              <a:avLst/>
            </a:prstGeom>
            <a:noFill/>
            <a:ln w="9525">
              <a:solidFill>
                <a:schemeClr val="tx1"/>
              </a:solidFill>
              <a:round/>
              <a:headEnd/>
              <a:tailEnd/>
            </a:ln>
          </p:spPr>
          <p:txBody>
            <a:bodyPr/>
            <a:lstStyle/>
            <a:p>
              <a:endParaRPr lang="en-US"/>
            </a:p>
          </p:txBody>
        </p:sp>
        <p:sp>
          <p:nvSpPr>
            <p:cNvPr id="17418" name="Line 10"/>
            <p:cNvSpPr>
              <a:spLocks noChangeShapeType="1"/>
            </p:cNvSpPr>
            <p:nvPr/>
          </p:nvSpPr>
          <p:spPr bwMode="auto">
            <a:xfrm>
              <a:off x="2421" y="2572"/>
              <a:ext cx="1935" cy="0"/>
            </a:xfrm>
            <a:prstGeom prst="line">
              <a:avLst/>
            </a:prstGeom>
            <a:noFill/>
            <a:ln w="9525">
              <a:solidFill>
                <a:schemeClr val="tx1"/>
              </a:solidFill>
              <a:round/>
              <a:headEnd/>
              <a:tailEnd type="triangle" w="med" len="med"/>
            </a:ln>
          </p:spPr>
          <p:txBody>
            <a:bodyPr/>
            <a:lstStyle/>
            <a:p>
              <a:endParaRPr lang="en-US"/>
            </a:p>
          </p:txBody>
        </p:sp>
        <p:sp>
          <p:nvSpPr>
            <p:cNvPr id="17419" name="Line 11"/>
            <p:cNvSpPr>
              <a:spLocks noChangeShapeType="1"/>
            </p:cNvSpPr>
            <p:nvPr/>
          </p:nvSpPr>
          <p:spPr bwMode="auto">
            <a:xfrm flipV="1">
              <a:off x="2421" y="2233"/>
              <a:ext cx="0" cy="339"/>
            </a:xfrm>
            <a:prstGeom prst="line">
              <a:avLst/>
            </a:prstGeom>
            <a:noFill/>
            <a:ln w="9525">
              <a:solidFill>
                <a:schemeClr val="tx1"/>
              </a:solidFill>
              <a:round/>
              <a:headEnd/>
              <a:tailEnd/>
            </a:ln>
          </p:spPr>
          <p:txBody>
            <a:bodyPr/>
            <a:lstStyle/>
            <a:p>
              <a:endParaRPr lang="en-US"/>
            </a:p>
          </p:txBody>
        </p:sp>
        <p:sp>
          <p:nvSpPr>
            <p:cNvPr id="17420" name="Line 12"/>
            <p:cNvSpPr>
              <a:spLocks noChangeShapeType="1"/>
            </p:cNvSpPr>
            <p:nvPr/>
          </p:nvSpPr>
          <p:spPr bwMode="auto">
            <a:xfrm>
              <a:off x="3147" y="2741"/>
              <a:ext cx="1209" cy="0"/>
            </a:xfrm>
            <a:prstGeom prst="line">
              <a:avLst/>
            </a:prstGeom>
            <a:noFill/>
            <a:ln w="9525">
              <a:solidFill>
                <a:schemeClr val="tx1"/>
              </a:solidFill>
              <a:round/>
              <a:headEnd/>
              <a:tailEnd type="triangle" w="med" len="med"/>
            </a:ln>
          </p:spPr>
          <p:txBody>
            <a:bodyPr/>
            <a:lstStyle/>
            <a:p>
              <a:endParaRPr lang="en-US"/>
            </a:p>
          </p:txBody>
        </p:sp>
        <p:sp>
          <p:nvSpPr>
            <p:cNvPr id="17421" name="Line 13"/>
            <p:cNvSpPr>
              <a:spLocks noChangeShapeType="1"/>
            </p:cNvSpPr>
            <p:nvPr/>
          </p:nvSpPr>
          <p:spPr bwMode="auto">
            <a:xfrm flipV="1">
              <a:off x="3147" y="2233"/>
              <a:ext cx="0" cy="508"/>
            </a:xfrm>
            <a:prstGeom prst="line">
              <a:avLst/>
            </a:prstGeom>
            <a:noFill/>
            <a:ln w="9525">
              <a:solidFill>
                <a:schemeClr val="tx1"/>
              </a:solidFill>
              <a:round/>
              <a:headEnd/>
              <a:tailEnd/>
            </a:ln>
          </p:spPr>
          <p:txBody>
            <a:bodyPr/>
            <a:lstStyle/>
            <a:p>
              <a:endParaRPr lang="en-US"/>
            </a:p>
          </p:txBody>
        </p:sp>
        <p:sp>
          <p:nvSpPr>
            <p:cNvPr id="17422" name="Line 14"/>
            <p:cNvSpPr>
              <a:spLocks noChangeShapeType="1"/>
            </p:cNvSpPr>
            <p:nvPr/>
          </p:nvSpPr>
          <p:spPr bwMode="auto">
            <a:xfrm>
              <a:off x="3873" y="2910"/>
              <a:ext cx="483" cy="0"/>
            </a:xfrm>
            <a:prstGeom prst="line">
              <a:avLst/>
            </a:prstGeom>
            <a:noFill/>
            <a:ln w="9525">
              <a:solidFill>
                <a:schemeClr val="tx1"/>
              </a:solidFill>
              <a:round/>
              <a:headEnd/>
              <a:tailEnd type="triangle" w="med" len="med"/>
            </a:ln>
          </p:spPr>
          <p:txBody>
            <a:bodyPr/>
            <a:lstStyle/>
            <a:p>
              <a:endParaRPr lang="en-US"/>
            </a:p>
          </p:txBody>
        </p:sp>
        <p:sp>
          <p:nvSpPr>
            <p:cNvPr id="17423" name="Line 15"/>
            <p:cNvSpPr>
              <a:spLocks noChangeShapeType="1"/>
            </p:cNvSpPr>
            <p:nvPr/>
          </p:nvSpPr>
          <p:spPr bwMode="auto">
            <a:xfrm flipV="1">
              <a:off x="3873" y="2233"/>
              <a:ext cx="0" cy="677"/>
            </a:xfrm>
            <a:prstGeom prst="line">
              <a:avLst/>
            </a:prstGeom>
            <a:noFill/>
            <a:ln w="9525">
              <a:solidFill>
                <a:schemeClr val="tx1"/>
              </a:solidFill>
              <a:round/>
              <a:headEnd/>
              <a:tailEnd/>
            </a:ln>
          </p:spPr>
          <p:txBody>
            <a:bodyPr/>
            <a:lstStyle/>
            <a:p>
              <a:endParaRPr lang="en-US"/>
            </a:p>
          </p:txBody>
        </p:sp>
        <p:sp>
          <p:nvSpPr>
            <p:cNvPr id="17424" name="Text Box 17"/>
            <p:cNvSpPr txBox="1">
              <a:spLocks noChangeArrowheads="1"/>
            </p:cNvSpPr>
            <p:nvPr/>
          </p:nvSpPr>
          <p:spPr bwMode="auto">
            <a:xfrm>
              <a:off x="4308" y="3097"/>
              <a:ext cx="756" cy="231"/>
            </a:xfrm>
            <a:prstGeom prst="rect">
              <a:avLst/>
            </a:prstGeom>
            <a:noFill/>
            <a:ln w="9525">
              <a:noFill/>
              <a:miter lim="800000"/>
              <a:headEnd/>
              <a:tailEnd/>
            </a:ln>
          </p:spPr>
          <p:txBody>
            <a:bodyPr wrap="none">
              <a:spAutoFit/>
            </a:bodyPr>
            <a:lstStyle/>
            <a:p>
              <a:r>
                <a:rPr lang="en-US">
                  <a:solidFill>
                    <a:srgbClr val="FF0000"/>
                  </a:solidFill>
                </a:rPr>
                <a:t>10101010</a:t>
              </a:r>
            </a:p>
          </p:txBody>
        </p:sp>
        <p:sp>
          <p:nvSpPr>
            <p:cNvPr id="17425" name="Text Box 18"/>
            <p:cNvSpPr txBox="1">
              <a:spLocks noChangeArrowheads="1"/>
            </p:cNvSpPr>
            <p:nvPr/>
          </p:nvSpPr>
          <p:spPr bwMode="auto">
            <a:xfrm>
              <a:off x="1216" y="3471"/>
              <a:ext cx="3642" cy="237"/>
            </a:xfrm>
            <a:prstGeom prst="rect">
              <a:avLst/>
            </a:prstGeom>
            <a:noFill/>
            <a:ln w="9525">
              <a:solidFill>
                <a:schemeClr val="tx1"/>
              </a:solidFill>
              <a:miter lim="800000"/>
              <a:headEnd/>
              <a:tailEnd/>
            </a:ln>
          </p:spPr>
          <p:txBody>
            <a:bodyPr wrap="none">
              <a:spAutoFit/>
            </a:bodyPr>
            <a:lstStyle/>
            <a:p>
              <a:r>
                <a:rPr lang="en-US"/>
                <a:t>11100111  11011101  00111001  10101001  </a:t>
              </a:r>
              <a:r>
                <a:rPr lang="en-US">
                  <a:solidFill>
                    <a:srgbClr val="FF0000"/>
                  </a:solidFill>
                </a:rPr>
                <a:t>10101010</a:t>
              </a:r>
              <a:endParaRPr lang="en-US"/>
            </a:p>
          </p:txBody>
        </p:sp>
        <p:sp>
          <p:nvSpPr>
            <p:cNvPr id="17426" name="Line 19"/>
            <p:cNvSpPr>
              <a:spLocks noChangeShapeType="1"/>
            </p:cNvSpPr>
            <p:nvPr/>
          </p:nvSpPr>
          <p:spPr bwMode="auto">
            <a:xfrm>
              <a:off x="4671" y="3306"/>
              <a:ext cx="0" cy="169"/>
            </a:xfrm>
            <a:prstGeom prst="line">
              <a:avLst/>
            </a:prstGeom>
            <a:noFill/>
            <a:ln w="9525">
              <a:solidFill>
                <a:schemeClr val="tx1"/>
              </a:solidFill>
              <a:round/>
              <a:headEnd/>
              <a:tailEnd type="triangle" w="med" len="med"/>
            </a:ln>
          </p:spPr>
          <p:txBody>
            <a:bodyPr/>
            <a:lstStyle/>
            <a:p>
              <a:endParaRPr lang="en-US"/>
            </a:p>
          </p:txBody>
        </p:sp>
        <p:sp>
          <p:nvSpPr>
            <p:cNvPr id="17427" name="Line 20"/>
            <p:cNvSpPr>
              <a:spLocks noChangeShapeType="1"/>
            </p:cNvSpPr>
            <p:nvPr/>
          </p:nvSpPr>
          <p:spPr bwMode="auto">
            <a:xfrm flipH="1">
              <a:off x="676" y="3587"/>
              <a:ext cx="485" cy="0"/>
            </a:xfrm>
            <a:prstGeom prst="line">
              <a:avLst/>
            </a:prstGeom>
            <a:noFill/>
            <a:ln w="9525">
              <a:solidFill>
                <a:schemeClr val="tx1"/>
              </a:solidFill>
              <a:round/>
              <a:headEnd/>
              <a:tailEnd type="triangle" w="med" len="med"/>
            </a:ln>
          </p:spPr>
          <p:txBody>
            <a:bodyPr/>
            <a:lstStyle/>
            <a:p>
              <a:endParaRPr lang="en-US"/>
            </a:p>
          </p:txBody>
        </p:sp>
        <p:sp>
          <p:nvSpPr>
            <p:cNvPr id="17428" name="Text Box 22"/>
            <p:cNvSpPr txBox="1">
              <a:spLocks noChangeArrowheads="1"/>
            </p:cNvSpPr>
            <p:nvPr/>
          </p:nvSpPr>
          <p:spPr bwMode="auto">
            <a:xfrm>
              <a:off x="2435" y="3691"/>
              <a:ext cx="956" cy="231"/>
            </a:xfrm>
            <a:prstGeom prst="rect">
              <a:avLst/>
            </a:prstGeom>
            <a:noFill/>
            <a:ln w="9525">
              <a:noFill/>
              <a:miter lim="800000"/>
              <a:headEnd/>
              <a:tailEnd/>
            </a:ln>
          </p:spPr>
          <p:txBody>
            <a:bodyPr wrap="none">
              <a:spAutoFit/>
            </a:bodyPr>
            <a:lstStyle/>
            <a:p>
              <a:r>
                <a:rPr lang="en-US"/>
                <a:t>Original Data</a:t>
              </a:r>
            </a:p>
          </p:txBody>
        </p:sp>
        <p:sp>
          <p:nvSpPr>
            <p:cNvPr id="17429" name="Text Box 23"/>
            <p:cNvSpPr txBox="1">
              <a:spLocks noChangeArrowheads="1"/>
            </p:cNvSpPr>
            <p:nvPr/>
          </p:nvSpPr>
          <p:spPr bwMode="auto">
            <a:xfrm>
              <a:off x="4228" y="3725"/>
              <a:ext cx="404" cy="231"/>
            </a:xfrm>
            <a:prstGeom prst="rect">
              <a:avLst/>
            </a:prstGeom>
            <a:noFill/>
            <a:ln w="9525">
              <a:noFill/>
              <a:miter lim="800000"/>
              <a:headEnd/>
              <a:tailEnd/>
            </a:ln>
          </p:spPr>
          <p:txBody>
            <a:bodyPr wrap="none">
              <a:spAutoFit/>
            </a:bodyPr>
            <a:lstStyle/>
            <a:p>
              <a:r>
                <a:rPr lang="en-US">
                  <a:solidFill>
                    <a:srgbClr val="FF0000"/>
                  </a:solidFill>
                </a:rPr>
                <a:t>LRC</a:t>
              </a:r>
            </a:p>
          </p:txBody>
        </p:sp>
      </p:grpSp>
      <p:cxnSp>
        <p:nvCxnSpPr>
          <p:cNvPr id="17413" name="Straight Connector 26"/>
          <p:cNvCxnSpPr>
            <a:cxnSpLocks noChangeShapeType="1"/>
          </p:cNvCxnSpPr>
          <p:nvPr/>
        </p:nvCxnSpPr>
        <p:spPr bwMode="auto">
          <a:xfrm>
            <a:off x="7645400" y="5386388"/>
            <a:ext cx="1357313" cy="1587"/>
          </a:xfrm>
          <a:prstGeom prst="line">
            <a:avLst/>
          </a:prstGeom>
          <a:noFill/>
          <a:ln w="12700" algn="ctr">
            <a:solidFill>
              <a:schemeClr val="tx1"/>
            </a:solidFill>
            <a:round/>
            <a:headEnd/>
            <a:tailEn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930275" y="385763"/>
            <a:ext cx="8018463" cy="1200150"/>
          </a:xfrm>
          <a:prstGeom prst="rect">
            <a:avLst/>
          </a:prstGeom>
          <a:noFill/>
          <a:ln>
            <a:noFill/>
          </a:ln>
          <a:effectLst/>
        </p:spPr>
        <p:txBody>
          <a:bodyPr lIns="94053" tIns="46201" rIns="94053" bIns="46201" anchor="ctr"/>
          <a:lstStyle/>
          <a:p>
            <a:pPr algn="ctr">
              <a:defRPr/>
            </a:pPr>
            <a:r>
              <a:rPr lang="en-US" sz="4600" b="1" dirty="0">
                <a:solidFill>
                  <a:srgbClr val="CC0066"/>
                </a:solidFill>
                <a:effectLst>
                  <a:outerShdw blurRad="38100" dist="38100" dir="2700000" algn="tl">
                    <a:srgbClr val="C0C0C0"/>
                  </a:outerShdw>
                </a:effectLst>
              </a:rPr>
              <a:t>Performance</a:t>
            </a:r>
          </a:p>
        </p:txBody>
      </p:sp>
      <p:sp>
        <p:nvSpPr>
          <p:cNvPr id="19459" name="Rectangle 5"/>
          <p:cNvSpPr>
            <a:spLocks noChangeArrowheads="1"/>
          </p:cNvSpPr>
          <p:nvPr/>
        </p:nvSpPr>
        <p:spPr bwMode="auto">
          <a:xfrm>
            <a:off x="484187" y="1439862"/>
            <a:ext cx="8018463" cy="4321175"/>
          </a:xfrm>
          <a:prstGeom prst="rect">
            <a:avLst/>
          </a:prstGeom>
          <a:noFill/>
          <a:ln w="12700">
            <a:noFill/>
            <a:miter lim="800000"/>
            <a:headEnd/>
            <a:tailEnd/>
          </a:ln>
        </p:spPr>
        <p:txBody>
          <a:bodyPr lIns="94053" tIns="46201" rIns="94053" bIns="46201"/>
          <a:lstStyle/>
          <a:p>
            <a:pPr marL="355600" indent="-355600">
              <a:spcBef>
                <a:spcPct val="20000"/>
              </a:spcBef>
              <a:buSzPct val="100000"/>
              <a:buFontTx/>
              <a:buChar char="•"/>
            </a:pPr>
            <a:endParaRPr lang="en-US" sz="3300" dirty="0"/>
          </a:p>
          <a:p>
            <a:pPr marL="355600" indent="-355600" algn="just">
              <a:lnSpc>
                <a:spcPct val="150000"/>
              </a:lnSpc>
              <a:spcBef>
                <a:spcPct val="20000"/>
              </a:spcBef>
              <a:buClr>
                <a:srgbClr val="CC0066"/>
              </a:buClr>
              <a:buSzPct val="100000"/>
              <a:buFont typeface="Wingdings 3" pitchFamily="18" charset="2"/>
              <a:buChar char="â"/>
            </a:pPr>
            <a:r>
              <a:rPr lang="en-US" sz="2800" dirty="0"/>
              <a:t>LCR increases the likelihood of detecting burst errors.</a:t>
            </a:r>
          </a:p>
          <a:p>
            <a:pPr marL="355600" indent="-355600" algn="just">
              <a:lnSpc>
                <a:spcPct val="150000"/>
              </a:lnSpc>
              <a:spcBef>
                <a:spcPct val="20000"/>
              </a:spcBef>
              <a:buClr>
                <a:srgbClr val="CC0066"/>
              </a:buClr>
              <a:buSzPct val="100000"/>
              <a:buFont typeface="Wingdings 3" pitchFamily="18" charset="2"/>
              <a:buChar char="â"/>
            </a:pPr>
            <a:r>
              <a:rPr lang="en-US" sz="2800" dirty="0"/>
              <a:t>If two bits in one data units are damaged and two bits in exactly the same positions in another data unit are also damaged, the LRC checker will not detect an error.</a:t>
            </a:r>
          </a:p>
          <a:p>
            <a:pPr marL="355600" indent="-355600">
              <a:spcBef>
                <a:spcPct val="20000"/>
              </a:spcBef>
              <a:buSzPct val="100000"/>
              <a:buFontTx/>
              <a:buChar char="•"/>
            </a:pPr>
            <a:endParaRPr lang="en-US" sz="33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F0ACB8-E758-DF32-91E8-0A835B6C55DA}"/>
              </a:ext>
            </a:extLst>
          </p:cNvPr>
          <p:cNvSpPr txBox="1"/>
          <p:nvPr/>
        </p:nvSpPr>
        <p:spPr>
          <a:xfrm>
            <a:off x="323974" y="475963"/>
            <a:ext cx="8280920" cy="5388013"/>
          </a:xfrm>
          <a:prstGeom prst="rect">
            <a:avLst/>
          </a:prstGeom>
          <a:noFill/>
        </p:spPr>
        <p:txBody>
          <a:bodyPr wrap="square">
            <a:spAutoFit/>
          </a:bodyPr>
          <a:lstStyle/>
          <a:p>
            <a:pPr algn="just">
              <a:lnSpc>
                <a:spcPct val="150000"/>
              </a:lnSpc>
            </a:pPr>
            <a:r>
              <a:rPr lang="en-US" sz="3200" b="1" i="0" dirty="0">
                <a:solidFill>
                  <a:srgbClr val="610B4B"/>
                </a:solidFill>
                <a:effectLst/>
                <a:latin typeface="erdana"/>
              </a:rPr>
              <a:t>VRC and LRC (</a:t>
            </a:r>
            <a:r>
              <a:rPr lang="en-US" sz="3200" b="1" i="0" dirty="0">
                <a:solidFill>
                  <a:srgbClr val="000000"/>
                </a:solidFill>
                <a:effectLst/>
                <a:latin typeface="inter-bold"/>
              </a:rPr>
              <a:t>Two-Dimensional Parity Check )</a:t>
            </a:r>
            <a:endParaRPr lang="en-US" sz="3200" b="1" i="0" dirty="0">
              <a:solidFill>
                <a:srgbClr val="610B4B"/>
              </a:solidFill>
              <a:effectLst/>
              <a:latin typeface="erdana"/>
            </a:endParaRPr>
          </a:p>
          <a:p>
            <a:pPr algn="just">
              <a:lnSpc>
                <a:spcPct val="150000"/>
              </a:lnSpc>
              <a:buFont typeface="Arial" panose="020B0604020202020204" pitchFamily="34" charset="0"/>
              <a:buChar char="•"/>
            </a:pPr>
            <a:r>
              <a:rPr lang="en-US" dirty="0">
                <a:solidFill>
                  <a:srgbClr val="000000"/>
                </a:solidFill>
                <a:latin typeface="inter-regular"/>
              </a:rPr>
              <a:t>O</a:t>
            </a:r>
            <a:r>
              <a:rPr lang="en-US" b="0" i="0" dirty="0">
                <a:solidFill>
                  <a:srgbClr val="000000"/>
                </a:solidFill>
                <a:effectLst/>
                <a:latin typeface="inter-regular"/>
              </a:rPr>
              <a:t>rganizes the data in the form of a table.</a:t>
            </a:r>
          </a:p>
          <a:p>
            <a:pPr algn="just">
              <a:lnSpc>
                <a:spcPct val="150000"/>
              </a:lnSpc>
              <a:buFont typeface="Arial" panose="020B0604020202020204" pitchFamily="34" charset="0"/>
              <a:buChar char="•"/>
            </a:pPr>
            <a:r>
              <a:rPr lang="en-US" b="0" i="0" dirty="0">
                <a:solidFill>
                  <a:srgbClr val="000000"/>
                </a:solidFill>
                <a:effectLst/>
                <a:latin typeface="inter-regular"/>
              </a:rPr>
              <a:t>Parity check bits are computed for each row, which is equivalent to the single-parity check.</a:t>
            </a:r>
          </a:p>
          <a:p>
            <a:pPr algn="just">
              <a:lnSpc>
                <a:spcPct val="150000"/>
              </a:lnSpc>
              <a:buFont typeface="Arial" panose="020B0604020202020204" pitchFamily="34" charset="0"/>
              <a:buChar char="•"/>
            </a:pPr>
            <a:r>
              <a:rPr lang="en-US" b="0" i="0" dirty="0">
                <a:solidFill>
                  <a:srgbClr val="000000"/>
                </a:solidFill>
                <a:effectLst/>
                <a:latin typeface="inter-regular"/>
              </a:rPr>
              <a:t>In Two-Dimensional Parity check, a block of bits is divided into rows, and the redundant row of bits is added to the whole block.</a:t>
            </a:r>
          </a:p>
          <a:p>
            <a:pPr algn="just">
              <a:lnSpc>
                <a:spcPct val="150000"/>
              </a:lnSpc>
              <a:buFont typeface="Arial" panose="020B0604020202020204" pitchFamily="34" charset="0"/>
              <a:buChar char="•"/>
            </a:pPr>
            <a:r>
              <a:rPr lang="en-US" b="0" i="0" dirty="0">
                <a:solidFill>
                  <a:srgbClr val="000000"/>
                </a:solidFill>
                <a:effectLst/>
                <a:latin typeface="inter-regular"/>
              </a:rPr>
              <a:t>At the receiving end, the parity bits are compared with the parity bits computed from the received data.</a:t>
            </a:r>
          </a:p>
        </p:txBody>
      </p:sp>
    </p:spTree>
    <p:extLst>
      <p:ext uri="{BB962C8B-B14F-4D97-AF65-F5344CB8AC3E}">
        <p14:creationId xmlns:p14="http://schemas.microsoft.com/office/powerpoint/2010/main" val="3980665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7847DA-7757-258D-1518-6EBFD94D0361}"/>
              </a:ext>
            </a:extLst>
          </p:cNvPr>
          <p:cNvSpPr txBox="1"/>
          <p:nvPr/>
        </p:nvSpPr>
        <p:spPr>
          <a:xfrm>
            <a:off x="1260078" y="216074"/>
            <a:ext cx="4718480" cy="523220"/>
          </a:xfrm>
          <a:prstGeom prst="rect">
            <a:avLst/>
          </a:prstGeom>
          <a:noFill/>
        </p:spPr>
        <p:txBody>
          <a:bodyPr wrap="square">
            <a:spAutoFit/>
          </a:bodyPr>
          <a:lstStyle/>
          <a:p>
            <a:pPr algn="ctr"/>
            <a:r>
              <a:rPr lang="en-US" sz="2800" b="1" dirty="0">
                <a:solidFill>
                  <a:srgbClr val="00279F"/>
                </a:solidFill>
              </a:rPr>
              <a:t>VRC and LRC</a:t>
            </a:r>
          </a:p>
        </p:txBody>
      </p:sp>
      <p:pic>
        <p:nvPicPr>
          <p:cNvPr id="4" name="Picture 1">
            <a:extLst>
              <a:ext uri="{FF2B5EF4-FFF2-40B4-BE49-F238E27FC236}">
                <a16:creationId xmlns:a16="http://schemas.microsoft.com/office/drawing/2014/main" id="{55C1BBE6-618C-4114-E9BC-BD17C7D3205E}"/>
              </a:ext>
            </a:extLst>
          </p:cNvPr>
          <p:cNvPicPr>
            <a:picLocks noChangeAspect="1" noChangeArrowheads="1"/>
          </p:cNvPicPr>
          <p:nvPr/>
        </p:nvPicPr>
        <p:blipFill>
          <a:blip r:embed="rId2"/>
          <a:srcRect/>
          <a:stretch>
            <a:fillRect/>
          </a:stretch>
        </p:blipFill>
        <p:spPr bwMode="auto">
          <a:xfrm>
            <a:off x="215900" y="1100138"/>
            <a:ext cx="9001125" cy="6029325"/>
          </a:xfrm>
          <a:prstGeom prst="rect">
            <a:avLst/>
          </a:prstGeom>
          <a:noFill/>
          <a:ln w="9525">
            <a:noFill/>
            <a:miter lim="800000"/>
            <a:headEnd/>
            <a:tailEnd/>
          </a:ln>
        </p:spPr>
      </p:pic>
    </p:spTree>
    <p:extLst>
      <p:ext uri="{BB962C8B-B14F-4D97-AF65-F5344CB8AC3E}">
        <p14:creationId xmlns:p14="http://schemas.microsoft.com/office/powerpoint/2010/main" val="2358642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333375" y="500063"/>
            <a:ext cx="8691563" cy="5832475"/>
          </a:xfrm>
        </p:spPr>
        <p:txBody>
          <a:bodyPr/>
          <a:lstStyle/>
          <a:p>
            <a:pPr marL="356410" indent="-356410" algn="ctr">
              <a:buClr>
                <a:srgbClr val="114FFB"/>
              </a:buClr>
              <a:buFont typeface="Wingdings" pitchFamily="2" charset="2"/>
              <a:buNone/>
              <a:defRPr/>
            </a:pPr>
            <a:r>
              <a:rPr lang="en-US" sz="3700" b="1" dirty="0">
                <a:solidFill>
                  <a:srgbClr val="CC0066"/>
                </a:solidFill>
                <a:effectLst>
                  <a:outerShdw blurRad="38100" dist="38100" dir="2700000" algn="tl">
                    <a:srgbClr val="C0C0C0"/>
                  </a:outerShdw>
                </a:effectLst>
              </a:rPr>
              <a:t>Basic concepts</a:t>
            </a:r>
          </a:p>
          <a:p>
            <a:pPr marL="356410" indent="-356410">
              <a:lnSpc>
                <a:spcPct val="150000"/>
              </a:lnSpc>
              <a:buClr>
                <a:srgbClr val="CC0066"/>
              </a:buClr>
              <a:buFont typeface="Wingdings" pitchFamily="2" charset="2"/>
              <a:buChar char="«"/>
              <a:defRPr/>
            </a:pPr>
            <a:r>
              <a:rPr lang="en-US" dirty="0"/>
              <a:t> </a:t>
            </a:r>
            <a:r>
              <a:rPr lang="en-US" sz="2400" dirty="0"/>
              <a:t>Networks must be able to transfer data from one device to another with complete accuracy.</a:t>
            </a:r>
          </a:p>
          <a:p>
            <a:pPr marL="356410" indent="-356410">
              <a:lnSpc>
                <a:spcPct val="150000"/>
              </a:lnSpc>
              <a:buClr>
                <a:srgbClr val="CC0066"/>
              </a:buClr>
              <a:buFont typeface="Wingdings" pitchFamily="2" charset="2"/>
              <a:buChar char="«"/>
              <a:defRPr/>
            </a:pPr>
            <a:r>
              <a:rPr lang="en-US" sz="2400" dirty="0"/>
              <a:t> Data can be corrupted during transmission.</a:t>
            </a:r>
          </a:p>
          <a:p>
            <a:pPr marL="356410" indent="-356410">
              <a:lnSpc>
                <a:spcPct val="150000"/>
              </a:lnSpc>
              <a:buClr>
                <a:srgbClr val="CC0066"/>
              </a:buClr>
              <a:buFont typeface="Wingdings" pitchFamily="2" charset="2"/>
              <a:buChar char="«"/>
              <a:defRPr/>
            </a:pPr>
            <a:r>
              <a:rPr lang="en-US" sz="2400" dirty="0"/>
              <a:t> For reliable communication, errors must be detected and corrected.</a:t>
            </a:r>
          </a:p>
          <a:p>
            <a:pPr marL="356410" indent="-356410">
              <a:lnSpc>
                <a:spcPct val="150000"/>
              </a:lnSpc>
              <a:buClr>
                <a:srgbClr val="CC0066"/>
              </a:buClr>
              <a:buFont typeface="Wingdings" pitchFamily="2" charset="2"/>
              <a:buChar char="«"/>
              <a:defRPr/>
            </a:pPr>
            <a:r>
              <a:rPr lang="en-US" sz="2400" dirty="0"/>
              <a:t> </a:t>
            </a:r>
            <a:r>
              <a:rPr lang="en-US" sz="2400" b="1" dirty="0">
                <a:latin typeface="Georgia" pitchFamily="18" charset="0"/>
              </a:rPr>
              <a:t>Error detection and correction</a:t>
            </a:r>
            <a:r>
              <a:rPr lang="en-US" sz="2400" dirty="0">
                <a:latin typeface="Georgia" pitchFamily="18" charset="0"/>
              </a:rPr>
              <a:t> are implemented either at the </a:t>
            </a:r>
            <a:r>
              <a:rPr lang="en-US" sz="2400" b="1" dirty="0">
                <a:latin typeface="Georgia" pitchFamily="18" charset="0"/>
              </a:rPr>
              <a:t>data link layer</a:t>
            </a:r>
            <a:r>
              <a:rPr lang="en-US" sz="2400" dirty="0">
                <a:latin typeface="Georgia" pitchFamily="18" charset="0"/>
              </a:rPr>
              <a:t> or the </a:t>
            </a:r>
            <a:r>
              <a:rPr lang="en-US" sz="2400" b="1" dirty="0">
                <a:latin typeface="Georgia" pitchFamily="18" charset="0"/>
              </a:rPr>
              <a:t>transport layer</a:t>
            </a:r>
            <a:r>
              <a:rPr lang="en-US" sz="2400" dirty="0">
                <a:latin typeface="Georgia" pitchFamily="18" charset="0"/>
              </a:rPr>
              <a:t> of the OSI model.</a:t>
            </a:r>
          </a:p>
          <a:p>
            <a:pPr marL="356410" indent="-356410">
              <a:defRPr/>
            </a:pPr>
            <a:endParaRPr lang="en-US" dirty="0">
              <a:latin typeface="Georgi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94C84C-5E59-5FE8-3B45-F4373E7E5D2C}"/>
              </a:ext>
            </a:extLst>
          </p:cNvPr>
          <p:cNvSpPr txBox="1"/>
          <p:nvPr/>
        </p:nvSpPr>
        <p:spPr>
          <a:xfrm>
            <a:off x="864034" y="1152178"/>
            <a:ext cx="7704856" cy="4062779"/>
          </a:xfrm>
          <a:prstGeom prst="rect">
            <a:avLst/>
          </a:prstGeom>
          <a:noFill/>
        </p:spPr>
        <p:txBody>
          <a:bodyPr wrap="square">
            <a:spAutoFit/>
          </a:bodyPr>
          <a:lstStyle/>
          <a:p>
            <a:pPr algn="just">
              <a:lnSpc>
                <a:spcPct val="150000"/>
              </a:lnSpc>
            </a:pPr>
            <a:r>
              <a:rPr lang="en-US" b="1" i="0" dirty="0">
                <a:solidFill>
                  <a:srgbClr val="610B4B"/>
                </a:solidFill>
                <a:effectLst/>
                <a:latin typeface="+mj-lt"/>
              </a:rPr>
              <a:t>Drawbacks Of VRC and LRC</a:t>
            </a:r>
          </a:p>
          <a:p>
            <a:pPr algn="just">
              <a:lnSpc>
                <a:spcPct val="150000"/>
              </a:lnSpc>
              <a:buFont typeface="Arial" panose="020B0604020202020204" pitchFamily="34" charset="0"/>
              <a:buChar char="•"/>
            </a:pPr>
            <a:r>
              <a:rPr lang="en-US" b="0" i="0" dirty="0">
                <a:solidFill>
                  <a:srgbClr val="000000"/>
                </a:solidFill>
                <a:effectLst/>
                <a:latin typeface="+mj-lt"/>
              </a:rPr>
              <a:t>If two bits in one data unit are corrupted and two bits exactly the same position in another data unit are also corrupted, then 2D Parity checker will not be able to detect the error.</a:t>
            </a:r>
          </a:p>
          <a:p>
            <a:pPr algn="just">
              <a:lnSpc>
                <a:spcPct val="150000"/>
              </a:lnSpc>
              <a:buFont typeface="Arial" panose="020B0604020202020204" pitchFamily="34" charset="0"/>
              <a:buChar char="•"/>
            </a:pPr>
            <a:r>
              <a:rPr lang="en-US" b="0" i="0" dirty="0">
                <a:solidFill>
                  <a:srgbClr val="000000"/>
                </a:solidFill>
                <a:effectLst/>
                <a:latin typeface="+mj-lt"/>
              </a:rPr>
              <a:t>This technique cannot be used to detect the 4-bit errors or more in some cases.</a:t>
            </a:r>
          </a:p>
        </p:txBody>
      </p:sp>
    </p:spTree>
    <p:extLst>
      <p:ext uri="{BB962C8B-B14F-4D97-AF65-F5344CB8AC3E}">
        <p14:creationId xmlns:p14="http://schemas.microsoft.com/office/powerpoint/2010/main" val="3396910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15373" y="425450"/>
            <a:ext cx="8016875" cy="919162"/>
          </a:xfrm>
        </p:spPr>
        <p:txBody>
          <a:bodyPr/>
          <a:lstStyle/>
          <a:p>
            <a:pPr>
              <a:defRPr/>
            </a:pPr>
            <a:r>
              <a:rPr lang="en-US" b="1" i="1" dirty="0">
                <a:solidFill>
                  <a:srgbClr val="CC0066"/>
                </a:solidFill>
                <a:effectLst>
                  <a:outerShdw blurRad="38100" dist="38100" dir="2700000" algn="tl">
                    <a:srgbClr val="C0C0C0"/>
                  </a:outerShdw>
                </a:effectLst>
              </a:rPr>
              <a:t>Cyclic Redundancy Check</a:t>
            </a:r>
          </a:p>
        </p:txBody>
      </p:sp>
      <p:sp>
        <p:nvSpPr>
          <p:cNvPr id="22531" name="Rectangle 3"/>
          <p:cNvSpPr>
            <a:spLocks noGrp="1" noChangeArrowheads="1"/>
          </p:cNvSpPr>
          <p:nvPr>
            <p:ph type="body" idx="1"/>
          </p:nvPr>
        </p:nvSpPr>
        <p:spPr>
          <a:xfrm>
            <a:off x="708025" y="1635125"/>
            <a:ext cx="8016875" cy="5140325"/>
          </a:xfrm>
        </p:spPr>
        <p:txBody>
          <a:bodyPr/>
          <a:lstStyle/>
          <a:p>
            <a:pPr algn="just">
              <a:lnSpc>
                <a:spcPct val="150000"/>
              </a:lnSpc>
            </a:pPr>
            <a:r>
              <a:rPr lang="en-US" sz="2400" dirty="0">
                <a:latin typeface="+mj-lt"/>
              </a:rPr>
              <a:t>Given a k-bit frame or message, the transmitter generates an n-bit sequence, known as a </a:t>
            </a:r>
            <a:r>
              <a:rPr lang="en-US" sz="2400" i="1" dirty="0">
                <a:solidFill>
                  <a:srgbClr val="063DE8"/>
                </a:solidFill>
                <a:latin typeface="+mj-lt"/>
              </a:rPr>
              <a:t>frame check sequence</a:t>
            </a:r>
            <a:r>
              <a:rPr lang="en-US" sz="2400" i="1" dirty="0">
                <a:latin typeface="+mj-lt"/>
              </a:rPr>
              <a:t> </a:t>
            </a:r>
            <a:r>
              <a:rPr lang="en-US" sz="2400" i="1" dirty="0">
                <a:solidFill>
                  <a:srgbClr val="063DE8"/>
                </a:solidFill>
                <a:latin typeface="+mj-lt"/>
              </a:rPr>
              <a:t>(FCS)</a:t>
            </a:r>
            <a:r>
              <a:rPr lang="en-US" sz="2400" i="1" dirty="0">
                <a:latin typeface="+mj-lt"/>
              </a:rPr>
              <a:t>, </a:t>
            </a:r>
            <a:r>
              <a:rPr lang="en-US" sz="2400" dirty="0">
                <a:latin typeface="+mj-lt"/>
              </a:rPr>
              <a:t>so that the resulting frame, consisting of (</a:t>
            </a:r>
            <a:r>
              <a:rPr lang="en-US" sz="2400" dirty="0" err="1">
                <a:latin typeface="+mj-lt"/>
              </a:rPr>
              <a:t>k+n</a:t>
            </a:r>
            <a:r>
              <a:rPr lang="en-US" sz="2400" dirty="0">
                <a:latin typeface="+mj-lt"/>
              </a:rPr>
              <a:t>) bits, is exactly divisible by some predetermined number.</a:t>
            </a:r>
          </a:p>
          <a:p>
            <a:pPr algn="just">
              <a:lnSpc>
                <a:spcPct val="150000"/>
              </a:lnSpc>
            </a:pPr>
            <a:r>
              <a:rPr lang="en-US" sz="2400" dirty="0">
                <a:latin typeface="+mj-lt"/>
              </a:rPr>
              <a:t>The receiver then divides the incoming frame by the same number and, if there is no remainder, assumes that there was no error.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B5C65B-28BF-8C2D-CAD5-B9680340B37E}"/>
              </a:ext>
            </a:extLst>
          </p:cNvPr>
          <p:cNvSpPr txBox="1"/>
          <p:nvPr/>
        </p:nvSpPr>
        <p:spPr>
          <a:xfrm>
            <a:off x="828030" y="576114"/>
            <a:ext cx="7992888" cy="4539191"/>
          </a:xfrm>
          <a:prstGeom prst="rect">
            <a:avLst/>
          </a:prstGeom>
          <a:noFill/>
        </p:spPr>
        <p:txBody>
          <a:bodyPr wrap="square">
            <a:spAutoFit/>
          </a:bodyPr>
          <a:lstStyle/>
          <a:p>
            <a:pPr algn="just">
              <a:lnSpc>
                <a:spcPct val="150000"/>
              </a:lnSpc>
            </a:pPr>
            <a:r>
              <a:rPr lang="en-US" sz="2800" dirty="0">
                <a:latin typeface="+mj-lt"/>
              </a:rPr>
              <a:t>Find the CRC for the data block 100100 with the divisor 1101.</a:t>
            </a:r>
          </a:p>
          <a:p>
            <a:pPr algn="just">
              <a:lnSpc>
                <a:spcPct val="150000"/>
              </a:lnSpc>
            </a:pPr>
            <a:r>
              <a:rPr lang="en-US" sz="2800" dirty="0">
                <a:latin typeface="+mj-lt"/>
              </a:rPr>
              <a:t>Steps:</a:t>
            </a:r>
          </a:p>
          <a:p>
            <a:pPr marL="514350" indent="-514350" algn="just">
              <a:lnSpc>
                <a:spcPct val="150000"/>
              </a:lnSpc>
              <a:buAutoNum type="arabicPeriod"/>
            </a:pPr>
            <a:r>
              <a:rPr lang="en-US" sz="2800" dirty="0">
                <a:latin typeface="+mj-lt"/>
              </a:rPr>
              <a:t>Find the length of divisor (D).</a:t>
            </a:r>
          </a:p>
          <a:p>
            <a:pPr marL="514350" indent="-514350" algn="just">
              <a:lnSpc>
                <a:spcPct val="150000"/>
              </a:lnSpc>
              <a:buAutoNum type="arabicPeriod"/>
            </a:pPr>
            <a:r>
              <a:rPr lang="en-US" sz="2800" dirty="0">
                <a:latin typeface="+mj-lt"/>
              </a:rPr>
              <a:t>Append D-1 bits to the original message.</a:t>
            </a:r>
          </a:p>
          <a:p>
            <a:pPr marL="514350" indent="-514350" algn="just">
              <a:lnSpc>
                <a:spcPct val="150000"/>
              </a:lnSpc>
              <a:buAutoNum type="arabicPeriod"/>
            </a:pPr>
            <a:r>
              <a:rPr lang="en-US" sz="2800" dirty="0">
                <a:latin typeface="+mj-lt"/>
              </a:rPr>
              <a:t>Perform binary division.</a:t>
            </a:r>
          </a:p>
          <a:p>
            <a:pPr marL="514350" indent="-514350" algn="just">
              <a:lnSpc>
                <a:spcPct val="150000"/>
              </a:lnSpc>
              <a:buAutoNum type="arabicPeriod"/>
            </a:pPr>
            <a:r>
              <a:rPr lang="en-US" sz="2800" dirty="0">
                <a:latin typeface="+mj-lt"/>
              </a:rPr>
              <a:t>Remainder of division= CRC</a:t>
            </a:r>
          </a:p>
        </p:txBody>
      </p:sp>
    </p:spTree>
    <p:extLst>
      <p:ext uri="{BB962C8B-B14F-4D97-AF65-F5344CB8AC3E}">
        <p14:creationId xmlns:p14="http://schemas.microsoft.com/office/powerpoint/2010/main" val="2193389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rrowheads="1"/>
          </p:cNvPicPr>
          <p:nvPr/>
        </p:nvPicPr>
        <p:blipFill>
          <a:blip r:embed="rId2"/>
          <a:srcRect/>
          <a:stretch>
            <a:fillRect/>
          </a:stretch>
        </p:blipFill>
        <p:spPr bwMode="auto">
          <a:xfrm>
            <a:off x="3449638" y="550863"/>
            <a:ext cx="3633787" cy="5884862"/>
          </a:xfrm>
          <a:prstGeom prst="rect">
            <a:avLst/>
          </a:prstGeom>
          <a:noFill/>
          <a:ln w="12700">
            <a:noFill/>
            <a:miter lim="800000"/>
            <a:headEnd/>
            <a:tailEnd/>
          </a:ln>
        </p:spPr>
      </p:pic>
      <p:sp>
        <p:nvSpPr>
          <p:cNvPr id="23555" name="Rectangle 3"/>
          <p:cNvSpPr>
            <a:spLocks noChangeArrowheads="1"/>
          </p:cNvSpPr>
          <p:nvPr/>
        </p:nvSpPr>
        <p:spPr bwMode="auto">
          <a:xfrm>
            <a:off x="1314450" y="3484563"/>
            <a:ext cx="3006725" cy="617537"/>
          </a:xfrm>
          <a:prstGeom prst="rect">
            <a:avLst/>
          </a:prstGeom>
          <a:noFill/>
          <a:ln w="12700">
            <a:noFill/>
            <a:miter lim="800000"/>
            <a:headEnd/>
            <a:tailEnd/>
          </a:ln>
        </p:spPr>
        <p:txBody>
          <a:bodyPr wrap="none" lIns="94053" tIns="46201" rIns="94053" bIns="46201">
            <a:spAutoFit/>
          </a:bodyPr>
          <a:lstStyle/>
          <a:p>
            <a:r>
              <a:rPr lang="en-US" sz="3300" b="1">
                <a:solidFill>
                  <a:srgbClr val="00279F"/>
                </a:solidFill>
              </a:rPr>
              <a:t>Binary Division</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rrowheads="1"/>
          </p:cNvPicPr>
          <p:nvPr/>
        </p:nvPicPr>
        <p:blipFill>
          <a:blip r:embed="rId2"/>
          <a:srcRect/>
          <a:stretch>
            <a:fillRect/>
          </a:stretch>
        </p:blipFill>
        <p:spPr bwMode="auto">
          <a:xfrm>
            <a:off x="2619375" y="1244600"/>
            <a:ext cx="4208463" cy="4830763"/>
          </a:xfrm>
          <a:prstGeom prst="rect">
            <a:avLst/>
          </a:prstGeom>
          <a:noFill/>
          <a:ln w="12700">
            <a:noFill/>
            <a:miter lim="800000"/>
            <a:headEnd/>
            <a:tailEnd/>
          </a:ln>
        </p:spPr>
      </p:pic>
      <p:sp>
        <p:nvSpPr>
          <p:cNvPr id="24579" name="Rectangle 6"/>
          <p:cNvSpPr>
            <a:spLocks noChangeArrowheads="1"/>
          </p:cNvSpPr>
          <p:nvPr/>
        </p:nvSpPr>
        <p:spPr bwMode="auto">
          <a:xfrm>
            <a:off x="2573338" y="123825"/>
            <a:ext cx="4413250" cy="617538"/>
          </a:xfrm>
          <a:prstGeom prst="rect">
            <a:avLst/>
          </a:prstGeom>
          <a:noFill/>
          <a:ln w="12700">
            <a:noFill/>
            <a:miter lim="800000"/>
            <a:headEnd/>
            <a:tailEnd/>
          </a:ln>
        </p:spPr>
        <p:txBody>
          <a:bodyPr wrap="none" lIns="94053" tIns="46201" rIns="94053" bIns="46201">
            <a:spAutoFit/>
          </a:bodyPr>
          <a:lstStyle/>
          <a:p>
            <a:r>
              <a:rPr lang="en-US" sz="3300" b="1">
                <a:solidFill>
                  <a:srgbClr val="00279F"/>
                </a:solidFill>
              </a:rPr>
              <a:t>Polynomial and Divisor</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rrowheads="1"/>
          </p:cNvPicPr>
          <p:nvPr/>
        </p:nvPicPr>
        <p:blipFill>
          <a:blip r:embed="rId2"/>
          <a:srcRect/>
          <a:stretch>
            <a:fillRect/>
          </a:stretch>
        </p:blipFill>
        <p:spPr bwMode="auto">
          <a:xfrm>
            <a:off x="242888" y="936625"/>
            <a:ext cx="8789987" cy="5565775"/>
          </a:xfrm>
          <a:prstGeom prst="rect">
            <a:avLst/>
          </a:prstGeom>
          <a:noFill/>
          <a:ln w="12700">
            <a:noFill/>
            <a:miter lim="800000"/>
            <a:headEnd/>
            <a:tailEnd/>
          </a:ln>
        </p:spPr>
      </p:pic>
      <p:sp>
        <p:nvSpPr>
          <p:cNvPr id="26627" name="Rectangle 3"/>
          <p:cNvSpPr>
            <a:spLocks noChangeArrowheads="1"/>
          </p:cNvSpPr>
          <p:nvPr/>
        </p:nvSpPr>
        <p:spPr bwMode="auto">
          <a:xfrm>
            <a:off x="3751263" y="123825"/>
            <a:ext cx="2087562" cy="617538"/>
          </a:xfrm>
          <a:prstGeom prst="rect">
            <a:avLst/>
          </a:prstGeom>
          <a:noFill/>
          <a:ln w="12700">
            <a:noFill/>
            <a:miter lim="800000"/>
            <a:headEnd/>
            <a:tailEnd/>
          </a:ln>
        </p:spPr>
        <p:txBody>
          <a:bodyPr wrap="none" lIns="94053" tIns="46201" rIns="94053" bIns="46201">
            <a:spAutoFit/>
          </a:bodyPr>
          <a:lstStyle/>
          <a:p>
            <a:r>
              <a:rPr lang="en-US" sz="3300" b="1">
                <a:solidFill>
                  <a:srgbClr val="00279F"/>
                </a:solidFill>
              </a:rPr>
              <a:t>Checksum</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b="1" i="1" dirty="0">
                <a:solidFill>
                  <a:srgbClr val="CC0066"/>
                </a:solidFill>
                <a:effectLst>
                  <a:outerShdw blurRad="38100" dist="38100" dir="2700000" algn="tl">
                    <a:srgbClr val="C0C0C0"/>
                  </a:outerShdw>
                </a:effectLst>
                <a:latin typeface="Comic Sans MS" pitchFamily="66" charset="0"/>
              </a:rPr>
              <a:t>At the sender</a:t>
            </a:r>
          </a:p>
        </p:txBody>
      </p:sp>
      <p:sp>
        <p:nvSpPr>
          <p:cNvPr id="27651" name="Rectangle 3"/>
          <p:cNvSpPr>
            <a:spLocks noGrp="1" noChangeArrowheads="1"/>
          </p:cNvSpPr>
          <p:nvPr>
            <p:ph type="body" idx="1"/>
          </p:nvPr>
        </p:nvSpPr>
        <p:spPr/>
        <p:txBody>
          <a:bodyPr/>
          <a:lstStyle/>
          <a:p>
            <a:pPr>
              <a:lnSpc>
                <a:spcPct val="150000"/>
              </a:lnSpc>
              <a:buClr>
                <a:srgbClr val="CC0066"/>
              </a:buClr>
              <a:buFont typeface="Wingdings" pitchFamily="2" charset="2"/>
              <a:buChar char="Ü"/>
            </a:pPr>
            <a:r>
              <a:rPr lang="en-US" sz="2800" dirty="0"/>
              <a:t>The unit is divided into </a:t>
            </a:r>
            <a:r>
              <a:rPr lang="en-US" sz="2800" i="1" dirty="0"/>
              <a:t>k</a:t>
            </a:r>
            <a:r>
              <a:rPr lang="en-US" sz="2800" dirty="0"/>
              <a:t> sections, each of </a:t>
            </a:r>
            <a:r>
              <a:rPr lang="en-US" sz="2800" i="1" dirty="0"/>
              <a:t>n</a:t>
            </a:r>
            <a:r>
              <a:rPr lang="en-US" sz="2800" dirty="0"/>
              <a:t> bits.</a:t>
            </a:r>
          </a:p>
          <a:p>
            <a:pPr>
              <a:lnSpc>
                <a:spcPct val="150000"/>
              </a:lnSpc>
              <a:buClr>
                <a:srgbClr val="CC0066"/>
              </a:buClr>
              <a:buFont typeface="Wingdings" pitchFamily="2" charset="2"/>
              <a:buChar char="Ü"/>
            </a:pPr>
            <a:r>
              <a:rPr lang="en-US" sz="2800" dirty="0"/>
              <a:t>All sections are added together using one’s complement to get the sum.</a:t>
            </a:r>
          </a:p>
          <a:p>
            <a:pPr>
              <a:lnSpc>
                <a:spcPct val="150000"/>
              </a:lnSpc>
              <a:buClr>
                <a:srgbClr val="CC0066"/>
              </a:buClr>
              <a:buFont typeface="Wingdings" pitchFamily="2" charset="2"/>
              <a:buChar char="Ü"/>
            </a:pPr>
            <a:r>
              <a:rPr lang="en-US" sz="2800" dirty="0"/>
              <a:t>The sum is complemented and becomes the checksum.</a:t>
            </a:r>
          </a:p>
          <a:p>
            <a:pPr>
              <a:lnSpc>
                <a:spcPct val="150000"/>
              </a:lnSpc>
              <a:buClr>
                <a:srgbClr val="CC0066"/>
              </a:buClr>
              <a:buFont typeface="Wingdings" pitchFamily="2" charset="2"/>
              <a:buChar char="Ü"/>
            </a:pPr>
            <a:r>
              <a:rPr lang="en-US" sz="2800" dirty="0"/>
              <a:t>The checksum is sent with the data</a:t>
            </a:r>
          </a:p>
        </p:txBody>
      </p:sp>
      <p:sp>
        <p:nvSpPr>
          <p:cNvPr id="27652" name="Rectangle 3"/>
          <p:cNvSpPr>
            <a:spLocks noChangeArrowheads="1"/>
          </p:cNvSpPr>
          <p:nvPr/>
        </p:nvSpPr>
        <p:spPr bwMode="auto">
          <a:xfrm>
            <a:off x="3751263" y="123825"/>
            <a:ext cx="2087562" cy="617538"/>
          </a:xfrm>
          <a:prstGeom prst="rect">
            <a:avLst/>
          </a:prstGeom>
          <a:noFill/>
          <a:ln w="12700">
            <a:noFill/>
            <a:miter lim="800000"/>
            <a:headEnd/>
            <a:tailEnd/>
          </a:ln>
        </p:spPr>
        <p:txBody>
          <a:bodyPr wrap="none" lIns="94053" tIns="46201" rIns="94053" bIns="46201">
            <a:spAutoFit/>
          </a:bodyPr>
          <a:lstStyle/>
          <a:p>
            <a:r>
              <a:rPr lang="en-US" sz="3300" b="1">
                <a:solidFill>
                  <a:srgbClr val="00279F"/>
                </a:solidFill>
              </a:rPr>
              <a:t>Checksum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08025" y="639763"/>
            <a:ext cx="8016875" cy="800447"/>
          </a:xfrm>
        </p:spPr>
        <p:txBody>
          <a:bodyPr/>
          <a:lstStyle/>
          <a:p>
            <a:pPr>
              <a:defRPr/>
            </a:pPr>
            <a:r>
              <a:rPr lang="en-US" b="1" i="1" dirty="0">
                <a:solidFill>
                  <a:srgbClr val="CC0066"/>
                </a:solidFill>
                <a:effectLst>
                  <a:outerShdw blurRad="38100" dist="38100" dir="2700000" algn="tl">
                    <a:srgbClr val="C0C0C0"/>
                  </a:outerShdw>
                </a:effectLst>
                <a:latin typeface="Comic Sans MS" pitchFamily="66" charset="0"/>
              </a:rPr>
              <a:t>At the receiver</a:t>
            </a:r>
          </a:p>
        </p:txBody>
      </p:sp>
      <p:sp>
        <p:nvSpPr>
          <p:cNvPr id="28675" name="Rectangle 3"/>
          <p:cNvSpPr>
            <a:spLocks noGrp="1" noChangeArrowheads="1"/>
          </p:cNvSpPr>
          <p:nvPr>
            <p:ph type="body" idx="1"/>
          </p:nvPr>
        </p:nvSpPr>
        <p:spPr>
          <a:xfrm>
            <a:off x="708025" y="1872258"/>
            <a:ext cx="8016875" cy="4321175"/>
          </a:xfrm>
        </p:spPr>
        <p:txBody>
          <a:bodyPr/>
          <a:lstStyle/>
          <a:p>
            <a:pPr>
              <a:lnSpc>
                <a:spcPct val="150000"/>
              </a:lnSpc>
              <a:buClr>
                <a:srgbClr val="CC0066"/>
              </a:buClr>
              <a:buFont typeface="Wingdings" pitchFamily="2" charset="2"/>
              <a:buChar char="Ü"/>
            </a:pPr>
            <a:r>
              <a:rPr lang="en-US" sz="2800" dirty="0"/>
              <a:t>The unit is divided into </a:t>
            </a:r>
            <a:r>
              <a:rPr lang="en-US" sz="2800" i="1" dirty="0"/>
              <a:t>k</a:t>
            </a:r>
            <a:r>
              <a:rPr lang="en-US" sz="2800" dirty="0"/>
              <a:t> sections, each of </a:t>
            </a:r>
            <a:r>
              <a:rPr lang="en-US" sz="2800" i="1" dirty="0"/>
              <a:t>n</a:t>
            </a:r>
            <a:r>
              <a:rPr lang="en-US" sz="2800" dirty="0"/>
              <a:t> bits.</a:t>
            </a:r>
          </a:p>
          <a:p>
            <a:pPr>
              <a:lnSpc>
                <a:spcPct val="150000"/>
              </a:lnSpc>
              <a:buClr>
                <a:srgbClr val="CC0066"/>
              </a:buClr>
              <a:buFont typeface="Wingdings" pitchFamily="2" charset="2"/>
              <a:buChar char="Ü"/>
            </a:pPr>
            <a:r>
              <a:rPr lang="en-US" sz="2800" dirty="0"/>
              <a:t>All sections are added together using one’s complement to get the sum.</a:t>
            </a:r>
          </a:p>
          <a:p>
            <a:pPr>
              <a:lnSpc>
                <a:spcPct val="150000"/>
              </a:lnSpc>
              <a:buClr>
                <a:srgbClr val="CC0066"/>
              </a:buClr>
              <a:buFont typeface="Wingdings" pitchFamily="2" charset="2"/>
              <a:buChar char="Ü"/>
            </a:pPr>
            <a:r>
              <a:rPr lang="en-US" sz="2800" dirty="0"/>
              <a:t>The sum is complemented.</a:t>
            </a:r>
          </a:p>
          <a:p>
            <a:pPr>
              <a:lnSpc>
                <a:spcPct val="150000"/>
              </a:lnSpc>
              <a:buClr>
                <a:srgbClr val="CC0066"/>
              </a:buClr>
              <a:buFont typeface="Wingdings" pitchFamily="2" charset="2"/>
              <a:buChar char="Ü"/>
            </a:pPr>
            <a:r>
              <a:rPr lang="en-US" sz="2800" dirty="0"/>
              <a:t>If the result is zero, the data are accepted: otherwise, they are rejected.</a:t>
            </a:r>
          </a:p>
          <a:p>
            <a:endParaRPr lang="en-US" dirty="0"/>
          </a:p>
        </p:txBody>
      </p:sp>
      <p:sp>
        <p:nvSpPr>
          <p:cNvPr id="28676" name="Rectangle 3"/>
          <p:cNvSpPr>
            <a:spLocks noChangeArrowheads="1"/>
          </p:cNvSpPr>
          <p:nvPr/>
        </p:nvSpPr>
        <p:spPr bwMode="auto">
          <a:xfrm>
            <a:off x="3751263" y="123825"/>
            <a:ext cx="2087562" cy="617538"/>
          </a:xfrm>
          <a:prstGeom prst="rect">
            <a:avLst/>
          </a:prstGeom>
          <a:noFill/>
          <a:ln w="12700">
            <a:noFill/>
            <a:miter lim="800000"/>
            <a:headEnd/>
            <a:tailEnd/>
          </a:ln>
        </p:spPr>
        <p:txBody>
          <a:bodyPr wrap="none" lIns="94053" tIns="46201" rIns="94053" bIns="46201">
            <a:spAutoFit/>
          </a:bodyPr>
          <a:lstStyle/>
          <a:p>
            <a:r>
              <a:rPr lang="en-US" sz="3300" b="1">
                <a:solidFill>
                  <a:srgbClr val="00279F"/>
                </a:solidFill>
              </a:rPr>
              <a:t>Checksum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Content Placeholder 3" descr="C:\Users\ankit\Desktop\2-1.png"/>
          <p:cNvPicPr>
            <a:picLocks noGrp="1"/>
          </p:cNvPicPr>
          <p:nvPr>
            <p:ph idx="1"/>
          </p:nvPr>
        </p:nvPicPr>
        <p:blipFill>
          <a:blip r:embed="rId2"/>
          <a:srcRect/>
          <a:stretch>
            <a:fillRect/>
          </a:stretch>
        </p:blipFill>
        <p:spPr>
          <a:xfrm>
            <a:off x="2001838" y="528638"/>
            <a:ext cx="5500687" cy="5872162"/>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08025" y="273050"/>
            <a:ext cx="8016875" cy="1285875"/>
          </a:xfrm>
        </p:spPr>
        <p:txBody>
          <a:bodyPr/>
          <a:lstStyle/>
          <a:p>
            <a:pPr>
              <a:defRPr/>
            </a:pPr>
            <a:r>
              <a:rPr lang="en-US" b="1" i="1">
                <a:solidFill>
                  <a:srgbClr val="CC0066"/>
                </a:solidFill>
                <a:effectLst>
                  <a:outerShdw blurRad="38100" dist="38100" dir="2700000" algn="tl">
                    <a:srgbClr val="C0C0C0"/>
                  </a:outerShdw>
                </a:effectLst>
                <a:latin typeface="Book Antiqua" pitchFamily="18" charset="0"/>
              </a:rPr>
              <a:t>Performance</a:t>
            </a:r>
          </a:p>
        </p:txBody>
      </p:sp>
      <p:sp>
        <p:nvSpPr>
          <p:cNvPr id="30723" name="Rectangle 3"/>
          <p:cNvSpPr>
            <a:spLocks noGrp="1" noChangeArrowheads="1"/>
          </p:cNvSpPr>
          <p:nvPr>
            <p:ph type="body" idx="1"/>
          </p:nvPr>
        </p:nvSpPr>
        <p:spPr>
          <a:xfrm>
            <a:off x="407988" y="1484313"/>
            <a:ext cx="8691562" cy="4916487"/>
          </a:xfrm>
        </p:spPr>
        <p:txBody>
          <a:bodyPr/>
          <a:lstStyle/>
          <a:p>
            <a:pPr>
              <a:buClr>
                <a:srgbClr val="CC0066"/>
              </a:buClr>
              <a:buFont typeface="Wingdings 3" pitchFamily="18" charset="2"/>
              <a:buChar char="â"/>
            </a:pPr>
            <a:r>
              <a:rPr lang="en-US"/>
              <a:t>The checksum detects all errors involving an odd number of bits.</a:t>
            </a:r>
          </a:p>
          <a:p>
            <a:pPr>
              <a:buClr>
                <a:srgbClr val="CC0066"/>
              </a:buClr>
              <a:buFont typeface="Wingdings 3" pitchFamily="18" charset="2"/>
              <a:buChar char="â"/>
            </a:pPr>
            <a:r>
              <a:rPr lang="en-US"/>
              <a:t>It detects most errors involving an even number of bits.</a:t>
            </a:r>
          </a:p>
          <a:p>
            <a:pPr>
              <a:buClr>
                <a:srgbClr val="CC0066"/>
              </a:buClr>
              <a:buFont typeface="Wingdings 3" pitchFamily="18" charset="2"/>
              <a:buChar char="â"/>
            </a:pPr>
            <a:r>
              <a:rPr lang="en-US"/>
              <a:t>If one or more bits of a segment are damaged and the corresponding bit or bits of opposite value in a second segment are also damaged, the sums of those columns will not change and the receiver will not detect a problem.</a:t>
            </a:r>
          </a:p>
          <a:p>
            <a:pPr>
              <a:buFontTx/>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6"/>
          <p:cNvSpPr txBox="1">
            <a:spLocks noChangeArrowheads="1"/>
          </p:cNvSpPr>
          <p:nvPr/>
        </p:nvSpPr>
        <p:spPr bwMode="auto">
          <a:xfrm>
            <a:off x="1724025" y="673100"/>
            <a:ext cx="6334125" cy="673100"/>
          </a:xfrm>
          <a:prstGeom prst="rect">
            <a:avLst/>
          </a:prstGeom>
          <a:noFill/>
          <a:ln w="12700">
            <a:noFill/>
            <a:miter lim="800000"/>
            <a:headEnd/>
            <a:tailEnd/>
          </a:ln>
        </p:spPr>
        <p:txBody>
          <a:bodyPr lIns="95043" tIns="47521" rIns="95043" bIns="47521">
            <a:spAutoFit/>
          </a:bodyPr>
          <a:lstStyle/>
          <a:p>
            <a:pPr algn="ctr"/>
            <a:r>
              <a:rPr lang="en-US" sz="3700" b="1">
                <a:solidFill>
                  <a:srgbClr val="CC0066"/>
                </a:solidFill>
              </a:rPr>
              <a:t>Types of Errors</a:t>
            </a:r>
          </a:p>
        </p:txBody>
      </p:sp>
      <p:pic>
        <p:nvPicPr>
          <p:cNvPr id="1026" name="Picture 2" descr="Error Detection">
            <a:extLst>
              <a:ext uri="{FF2B5EF4-FFF2-40B4-BE49-F238E27FC236}">
                <a16:creationId xmlns:a16="http://schemas.microsoft.com/office/drawing/2014/main" id="{3652CE7B-0DE6-C878-D2EB-075F501F4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174" y="2448322"/>
            <a:ext cx="5042296" cy="26966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b="1" i="1">
                <a:solidFill>
                  <a:srgbClr val="CC0066"/>
                </a:solidFill>
                <a:effectLst>
                  <a:outerShdw blurRad="38100" dist="38100" dir="2700000" algn="tl">
                    <a:srgbClr val="C0C0C0"/>
                  </a:outerShdw>
                </a:effectLst>
                <a:latin typeface="Comic Sans MS" pitchFamily="66" charset="0"/>
              </a:rPr>
              <a:t>Error Correction</a:t>
            </a:r>
          </a:p>
        </p:txBody>
      </p:sp>
      <p:sp>
        <p:nvSpPr>
          <p:cNvPr id="31747" name="Rectangle 3"/>
          <p:cNvSpPr>
            <a:spLocks noGrp="1" noChangeArrowheads="1"/>
          </p:cNvSpPr>
          <p:nvPr>
            <p:ph type="body" idx="1"/>
          </p:nvPr>
        </p:nvSpPr>
        <p:spPr/>
        <p:txBody>
          <a:bodyPr/>
          <a:lstStyle/>
          <a:p>
            <a:pPr marL="633413" indent="-633413">
              <a:buFontTx/>
              <a:buNone/>
            </a:pPr>
            <a:r>
              <a:rPr lang="en-US"/>
              <a:t>It can be handled in two ways:</a:t>
            </a:r>
          </a:p>
          <a:p>
            <a:pPr marL="633413" indent="-633413">
              <a:buClr>
                <a:srgbClr val="CC0066"/>
              </a:buClr>
              <a:buFont typeface="Wingdings" pitchFamily="2" charset="2"/>
              <a:buAutoNum type="arabicParenR"/>
            </a:pPr>
            <a:r>
              <a:rPr lang="en-US"/>
              <a:t>receiver can have the sender retransmit the entire data unit.</a:t>
            </a:r>
          </a:p>
          <a:p>
            <a:pPr marL="633413" indent="-633413">
              <a:buClr>
                <a:srgbClr val="CC0066"/>
              </a:buClr>
              <a:buFont typeface="Wingdings" pitchFamily="2" charset="2"/>
              <a:buAutoNum type="arabicParenR"/>
            </a:pPr>
            <a:r>
              <a:rPr lang="en-US"/>
              <a:t>The receiver can use an error-correcting code, which automatically corrects certain errors.</a:t>
            </a:r>
          </a:p>
          <a:p>
            <a:pPr marL="633413" indent="-633413"/>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08025" y="639763"/>
            <a:ext cx="8016875" cy="919162"/>
          </a:xfrm>
        </p:spPr>
        <p:txBody>
          <a:bodyPr/>
          <a:lstStyle/>
          <a:p>
            <a:pPr>
              <a:defRPr/>
            </a:pPr>
            <a:r>
              <a:rPr lang="en-US" sz="3200" b="1" i="1" dirty="0">
                <a:solidFill>
                  <a:srgbClr val="CC0066"/>
                </a:solidFill>
                <a:effectLst>
                  <a:outerShdw blurRad="38100" dist="38100" dir="2700000" algn="tl">
                    <a:srgbClr val="C0C0C0"/>
                  </a:outerShdw>
                </a:effectLst>
                <a:latin typeface="Comic Sans MS" pitchFamily="66" charset="0"/>
              </a:rPr>
              <a:t>Single-bit error correction/ Hamming code</a:t>
            </a:r>
          </a:p>
        </p:txBody>
      </p:sp>
      <p:sp>
        <p:nvSpPr>
          <p:cNvPr id="49155" name="Rectangle 3"/>
          <p:cNvSpPr>
            <a:spLocks noGrp="1" noChangeArrowheads="1"/>
          </p:cNvSpPr>
          <p:nvPr>
            <p:ph type="body" idx="1"/>
          </p:nvPr>
        </p:nvSpPr>
        <p:spPr>
          <a:xfrm>
            <a:off x="708025" y="1558925"/>
            <a:ext cx="8016875" cy="5216525"/>
          </a:xfrm>
        </p:spPr>
        <p:txBody>
          <a:bodyPr/>
          <a:lstStyle/>
          <a:p>
            <a:pPr marL="356410" indent="-356410">
              <a:buFontTx/>
              <a:buNone/>
              <a:defRPr/>
            </a:pPr>
            <a:r>
              <a:rPr lang="en-US" sz="2900" dirty="0"/>
              <a:t>	To correct an error, the receiver reverses the value of the altered bit. To do so, it must know which bit is in error.</a:t>
            </a:r>
          </a:p>
          <a:p>
            <a:pPr marL="356410" indent="-356410">
              <a:buFontTx/>
              <a:buNone/>
              <a:defRPr/>
            </a:pPr>
            <a:r>
              <a:rPr lang="en-US" sz="2900" dirty="0"/>
              <a:t>Number of redundancy bits needed</a:t>
            </a:r>
          </a:p>
          <a:p>
            <a:pPr marL="356410" indent="-356410">
              <a:defRPr/>
            </a:pPr>
            <a:r>
              <a:rPr lang="en-US" sz="2900" dirty="0"/>
              <a:t>Let data bits = </a:t>
            </a:r>
            <a:r>
              <a:rPr lang="en-US" sz="2900" i="1" dirty="0"/>
              <a:t>m</a:t>
            </a:r>
          </a:p>
          <a:p>
            <a:pPr marL="356410" indent="-356410">
              <a:defRPr/>
            </a:pPr>
            <a:r>
              <a:rPr lang="en-US" sz="2900" dirty="0"/>
              <a:t>Redundancy bits =</a:t>
            </a:r>
            <a:r>
              <a:rPr lang="en-US" sz="2900" i="1" dirty="0"/>
              <a:t> r</a:t>
            </a:r>
          </a:p>
          <a:p>
            <a:pPr marL="356410" indent="-356410">
              <a:buFontTx/>
              <a:buNone/>
              <a:defRPr/>
            </a:pPr>
            <a:r>
              <a:rPr lang="en-US" sz="2900" dirty="0">
                <a:sym typeface="Symbol" pitchFamily="18" charset="2"/>
              </a:rPr>
              <a:t></a:t>
            </a:r>
            <a:r>
              <a:rPr lang="en-US" sz="2900" dirty="0"/>
              <a:t>Total message sent =</a:t>
            </a:r>
            <a:r>
              <a:rPr lang="en-US" sz="2900" i="1" dirty="0"/>
              <a:t> </a:t>
            </a:r>
            <a:r>
              <a:rPr lang="en-US" sz="2900" i="1" dirty="0" err="1"/>
              <a:t>m+r</a:t>
            </a:r>
            <a:endParaRPr lang="en-US" sz="2900" i="1" dirty="0"/>
          </a:p>
          <a:p>
            <a:pPr marL="356410" indent="-356410">
              <a:buFontTx/>
              <a:buNone/>
              <a:defRPr/>
            </a:pPr>
            <a:r>
              <a:rPr lang="en-US" sz="2900" dirty="0"/>
              <a:t>The value of r must satisfy the following relation:</a:t>
            </a:r>
          </a:p>
          <a:p>
            <a:pPr marL="356410" indent="-356410" algn="ctr">
              <a:buFontTx/>
              <a:buNone/>
              <a:defRPr/>
            </a:pPr>
            <a:r>
              <a:rPr lang="en-US" b="1" dirty="0">
                <a:solidFill>
                  <a:srgbClr val="063DE8"/>
                </a:solidFill>
                <a:effectLst>
                  <a:outerShdw blurRad="38100" dist="38100" dir="2700000" algn="tl">
                    <a:srgbClr val="C0C0C0"/>
                  </a:outerShdw>
                </a:effectLst>
              </a:rPr>
              <a:t>2</a:t>
            </a:r>
            <a:r>
              <a:rPr lang="en-US" b="1" baseline="30000" dirty="0">
                <a:solidFill>
                  <a:srgbClr val="063DE8"/>
                </a:solidFill>
                <a:effectLst>
                  <a:outerShdw blurRad="38100" dist="38100" dir="2700000" algn="tl">
                    <a:srgbClr val="C0C0C0"/>
                  </a:outerShdw>
                </a:effectLst>
              </a:rPr>
              <a:t>r</a:t>
            </a:r>
            <a:r>
              <a:rPr lang="en-US" b="1" dirty="0">
                <a:solidFill>
                  <a:srgbClr val="063DE8"/>
                </a:solidFill>
                <a:effectLst>
                  <a:outerShdw blurRad="38100" dist="38100" dir="2700000" algn="tl">
                    <a:srgbClr val="C0C0C0"/>
                  </a:outerShdw>
                </a:effectLst>
              </a:rPr>
              <a:t> </a:t>
            </a:r>
            <a:r>
              <a:rPr lang="en-US" b="1" dirty="0">
                <a:solidFill>
                  <a:srgbClr val="063DE8"/>
                </a:solidFill>
                <a:effectLst>
                  <a:outerShdw blurRad="38100" dist="38100" dir="2700000" algn="tl">
                    <a:srgbClr val="C0C0C0"/>
                  </a:outerShdw>
                </a:effectLst>
                <a:ea typeface="SimSun" pitchFamily="2" charset="-122"/>
              </a:rPr>
              <a:t>≥ m+r+1</a:t>
            </a:r>
          </a:p>
          <a:p>
            <a:pPr marL="356410" indent="-356410">
              <a:defRPr/>
            </a:pPr>
            <a:endParaRPr lang="en-US" b="1" dirty="0">
              <a:solidFill>
                <a:srgbClr val="063DE8"/>
              </a:solidFill>
              <a:effectLst>
                <a:outerShdw blurRad="38100" dist="38100" dir="2700000" algn="tl">
                  <a:srgbClr val="C0C0C0"/>
                </a:outerShdw>
              </a:effectLs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Text Box 2">
            <a:extLst>
              <a:ext uri="{FF2B5EF4-FFF2-40B4-BE49-F238E27FC236}">
                <a16:creationId xmlns:a16="http://schemas.microsoft.com/office/drawing/2014/main" id="{40A7782B-4FBF-422F-5F36-219E10659A05}"/>
              </a:ext>
            </a:extLst>
          </p:cNvPr>
          <p:cNvSpPr txBox="1">
            <a:spLocks noChangeArrowheads="1"/>
          </p:cNvSpPr>
          <p:nvPr/>
        </p:nvSpPr>
        <p:spPr bwMode="auto">
          <a:xfrm>
            <a:off x="1548110" y="857880"/>
            <a:ext cx="4361194" cy="473335"/>
          </a:xfrm>
          <a:prstGeom prst="rect">
            <a:avLst/>
          </a:prstGeom>
          <a:noFill/>
          <a:ln w="9525">
            <a:noFill/>
            <a:miter lim="800000"/>
            <a:headEnd/>
            <a:tailEnd/>
          </a:ln>
          <a:effectLst/>
        </p:spPr>
        <p:txBody>
          <a:bodyPr wrap="none">
            <a:spAutoFit/>
          </a:bodyPr>
          <a:lstStyle/>
          <a:p>
            <a:pPr eaLnBrk="1" hangingPunct="1">
              <a:defRPr/>
            </a:pPr>
            <a:r>
              <a:rPr lang="en-US" sz="2476" i="1" dirty="0">
                <a:solidFill>
                  <a:srgbClr val="FF0066"/>
                </a:solidFill>
                <a:effectLst>
                  <a:outerShdw blurRad="38100" dist="38100" dir="2700000" algn="tl">
                    <a:srgbClr val="C0C0C0"/>
                  </a:outerShdw>
                </a:effectLst>
              </a:rPr>
              <a:t>Table: Data and redundancy bits</a:t>
            </a:r>
          </a:p>
        </p:txBody>
      </p:sp>
      <p:graphicFrame>
        <p:nvGraphicFramePr>
          <p:cNvPr id="400457" name="Group 73">
            <a:extLst>
              <a:ext uri="{FF2B5EF4-FFF2-40B4-BE49-F238E27FC236}">
                <a16:creationId xmlns:a16="http://schemas.microsoft.com/office/drawing/2014/main" id="{0B54D3D4-569A-2B1C-092F-8E255E3FCCD1}"/>
              </a:ext>
            </a:extLst>
          </p:cNvPr>
          <p:cNvGraphicFramePr>
            <a:graphicFrameLocks noGrp="1"/>
          </p:cNvGraphicFramePr>
          <p:nvPr>
            <p:extLst>
              <p:ext uri="{D42A27DB-BD31-4B8C-83A1-F6EECF244321}">
                <p14:modId xmlns:p14="http://schemas.microsoft.com/office/powerpoint/2010/main" val="3367483216"/>
              </p:ext>
            </p:extLst>
          </p:nvPr>
        </p:nvGraphicFramePr>
        <p:xfrm>
          <a:off x="972047" y="1890733"/>
          <a:ext cx="7704856" cy="4734056"/>
        </p:xfrm>
        <a:graphic>
          <a:graphicData uri="http://schemas.openxmlformats.org/drawingml/2006/table">
            <a:tbl>
              <a:tblPr/>
              <a:tblGrid>
                <a:gridCol w="2370438">
                  <a:extLst>
                    <a:ext uri="{9D8B030D-6E8A-4147-A177-3AD203B41FA5}">
                      <a16:colId xmlns:a16="http://schemas.microsoft.com/office/drawing/2014/main" val="20000"/>
                    </a:ext>
                  </a:extLst>
                </a:gridCol>
                <a:gridCol w="3753505">
                  <a:extLst>
                    <a:ext uri="{9D8B030D-6E8A-4147-A177-3AD203B41FA5}">
                      <a16:colId xmlns:a16="http://schemas.microsoft.com/office/drawing/2014/main" val="20001"/>
                    </a:ext>
                  </a:extLst>
                </a:gridCol>
                <a:gridCol w="1580913">
                  <a:extLst>
                    <a:ext uri="{9D8B030D-6E8A-4147-A177-3AD203B41FA5}">
                      <a16:colId xmlns:a16="http://schemas.microsoft.com/office/drawing/2014/main" val="20002"/>
                    </a:ext>
                  </a:extLst>
                </a:gridCol>
              </a:tblGrid>
              <a:tr h="114852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bg1"/>
                          </a:solidFill>
                          <a:effectLst/>
                          <a:latin typeface="Times New Roman" pitchFamily="18" charset="0"/>
                        </a:rPr>
                        <a:t>Number of</a:t>
                      </a:r>
                      <a:br>
                        <a:rPr kumimoji="0" lang="en-US" sz="1900" b="1" i="0" u="none" strike="noStrike" cap="none" normalizeH="0" baseline="0">
                          <a:ln>
                            <a:noFill/>
                          </a:ln>
                          <a:solidFill>
                            <a:schemeClr val="bg1"/>
                          </a:solidFill>
                          <a:effectLst/>
                          <a:latin typeface="Times New Roman" pitchFamily="18" charset="0"/>
                        </a:rPr>
                      </a:br>
                      <a:r>
                        <a:rPr kumimoji="0" lang="en-US" sz="1900" b="1" i="0" u="none" strike="noStrike" cap="none" normalizeH="0" baseline="0">
                          <a:ln>
                            <a:noFill/>
                          </a:ln>
                          <a:solidFill>
                            <a:schemeClr val="bg1"/>
                          </a:solidFill>
                          <a:effectLst/>
                          <a:latin typeface="Times New Roman" pitchFamily="18" charset="0"/>
                        </a:rPr>
                        <a:t>data bits</a:t>
                      </a:r>
                      <a:br>
                        <a:rPr kumimoji="0" lang="en-US" sz="1900" b="1" i="0" u="none" strike="noStrike" cap="none" normalizeH="0" baseline="0">
                          <a:ln>
                            <a:noFill/>
                          </a:ln>
                          <a:solidFill>
                            <a:schemeClr val="bg1"/>
                          </a:solidFill>
                          <a:effectLst/>
                          <a:latin typeface="Times New Roman" pitchFamily="18" charset="0"/>
                        </a:rPr>
                      </a:br>
                      <a:r>
                        <a:rPr kumimoji="0" lang="en-US" sz="1900" b="1" i="0" u="none" strike="noStrike" cap="none" normalizeH="0" baseline="0">
                          <a:ln>
                            <a:noFill/>
                          </a:ln>
                          <a:solidFill>
                            <a:schemeClr val="bg1"/>
                          </a:solidFill>
                          <a:effectLst/>
                          <a:latin typeface="Times New Roman" pitchFamily="18" charset="0"/>
                        </a:rPr>
                        <a:t>m</a:t>
                      </a:r>
                    </a:p>
                  </a:txBody>
                  <a:tcPr marL="94329" marR="94329" marT="47169" marB="47169"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dirty="0">
                          <a:ln>
                            <a:noFill/>
                          </a:ln>
                          <a:solidFill>
                            <a:schemeClr val="bg1"/>
                          </a:solidFill>
                          <a:effectLst/>
                          <a:latin typeface="Times New Roman" pitchFamily="18" charset="0"/>
                        </a:rPr>
                        <a:t>Number of </a:t>
                      </a:r>
                      <a:br>
                        <a:rPr kumimoji="0" lang="en-US" sz="1900" b="1" i="0" u="none" strike="noStrike" cap="none" normalizeH="0" baseline="0" dirty="0">
                          <a:ln>
                            <a:noFill/>
                          </a:ln>
                          <a:solidFill>
                            <a:schemeClr val="bg1"/>
                          </a:solidFill>
                          <a:effectLst/>
                          <a:latin typeface="Times New Roman" pitchFamily="18" charset="0"/>
                        </a:rPr>
                      </a:br>
                      <a:r>
                        <a:rPr kumimoji="0" lang="en-US" sz="1900" b="1" i="0" u="none" strike="noStrike" cap="none" normalizeH="0" baseline="0" dirty="0">
                          <a:ln>
                            <a:noFill/>
                          </a:ln>
                          <a:solidFill>
                            <a:schemeClr val="bg1"/>
                          </a:solidFill>
                          <a:effectLst/>
                          <a:latin typeface="Times New Roman" pitchFamily="18" charset="0"/>
                        </a:rPr>
                        <a:t>redundancy bits</a:t>
                      </a:r>
                      <a:br>
                        <a:rPr kumimoji="0" lang="en-US" sz="1900" b="1" i="0" u="none" strike="noStrike" cap="none" normalizeH="0" baseline="0" dirty="0">
                          <a:ln>
                            <a:noFill/>
                          </a:ln>
                          <a:solidFill>
                            <a:schemeClr val="bg1"/>
                          </a:solidFill>
                          <a:effectLst/>
                          <a:latin typeface="Times New Roman" pitchFamily="18" charset="0"/>
                        </a:rPr>
                      </a:br>
                      <a:r>
                        <a:rPr kumimoji="0" lang="en-US" sz="1900" b="1" i="0" u="none" strike="noStrike" cap="none" normalizeH="0" baseline="0" dirty="0">
                          <a:ln>
                            <a:noFill/>
                          </a:ln>
                          <a:solidFill>
                            <a:schemeClr val="bg1"/>
                          </a:solidFill>
                          <a:effectLst/>
                          <a:latin typeface="Times New Roman" pitchFamily="18" charset="0"/>
                        </a:rPr>
                        <a:t>r</a:t>
                      </a:r>
                    </a:p>
                  </a:txBody>
                  <a:tcPr marL="94329" marR="94329" marT="47169" marB="4716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bg1"/>
                          </a:solidFill>
                          <a:effectLst/>
                          <a:latin typeface="Times New Roman" pitchFamily="18" charset="0"/>
                        </a:rPr>
                        <a:t>Total </a:t>
                      </a:r>
                      <a:br>
                        <a:rPr kumimoji="0" lang="en-US" sz="1900" b="1" i="0" u="none" strike="noStrike" cap="none" normalizeH="0" baseline="0">
                          <a:ln>
                            <a:noFill/>
                          </a:ln>
                          <a:solidFill>
                            <a:schemeClr val="bg1"/>
                          </a:solidFill>
                          <a:effectLst/>
                          <a:latin typeface="Times New Roman" pitchFamily="18" charset="0"/>
                        </a:rPr>
                      </a:br>
                      <a:r>
                        <a:rPr kumimoji="0" lang="en-US" sz="1900" b="1" i="0" u="none" strike="noStrike" cap="none" normalizeH="0" baseline="0">
                          <a:ln>
                            <a:noFill/>
                          </a:ln>
                          <a:solidFill>
                            <a:schemeClr val="bg1"/>
                          </a:solidFill>
                          <a:effectLst/>
                          <a:latin typeface="Times New Roman" pitchFamily="18" charset="0"/>
                        </a:rPr>
                        <a:t>bits</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bg1"/>
                          </a:solidFill>
                          <a:effectLst/>
                          <a:latin typeface="Times New Roman" pitchFamily="18" charset="0"/>
                        </a:rPr>
                        <a:t>m + r</a:t>
                      </a:r>
                    </a:p>
                  </a:txBody>
                  <a:tcPr marL="94329" marR="94329" marT="47169" marB="47169"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6616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100" b="1" i="0" u="none" strike="noStrike" cap="none" normalizeH="0" baseline="0">
                          <a:ln>
                            <a:noFill/>
                          </a:ln>
                          <a:solidFill>
                            <a:schemeClr val="hlink"/>
                          </a:solidFill>
                          <a:effectLst>
                            <a:outerShdw blurRad="38100" dist="38100" dir="2700000" algn="tl">
                              <a:srgbClr val="C0C0C0"/>
                            </a:outerShdw>
                          </a:effectLst>
                          <a:latin typeface="Times New Roman" pitchFamily="18" charset="0"/>
                        </a:rPr>
                        <a:t>1</a:t>
                      </a:r>
                    </a:p>
                  </a:txBody>
                  <a:tcPr marL="94329" marR="94329" marT="47169" marB="47169"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bg1"/>
                          </a:solidFill>
                          <a:effectLst/>
                          <a:latin typeface="Times New Roman" pitchFamily="18" charset="0"/>
                        </a:rPr>
                        <a:t>2</a:t>
                      </a:r>
                    </a:p>
                  </a:txBody>
                  <a:tcPr marL="94329" marR="94329" marT="47169" marB="4716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bg1"/>
                          </a:solidFill>
                          <a:effectLst/>
                          <a:latin typeface="Times New Roman" pitchFamily="18" charset="0"/>
                        </a:rPr>
                        <a:t>3</a:t>
                      </a:r>
                    </a:p>
                  </a:txBody>
                  <a:tcPr marL="94329" marR="94329" marT="47169" marB="47169"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1"/>
                  </a:ext>
                </a:extLst>
              </a:tr>
              <a:tr h="46616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100" b="1" i="0" u="none" strike="noStrike" cap="none" normalizeH="0" baseline="0">
                          <a:ln>
                            <a:noFill/>
                          </a:ln>
                          <a:solidFill>
                            <a:schemeClr val="hlink"/>
                          </a:solidFill>
                          <a:effectLst>
                            <a:outerShdw blurRad="38100" dist="38100" dir="2700000" algn="tl">
                              <a:srgbClr val="C0C0C0"/>
                            </a:outerShdw>
                          </a:effectLst>
                          <a:latin typeface="Times New Roman" pitchFamily="18" charset="0"/>
                        </a:rPr>
                        <a:t>2</a:t>
                      </a:r>
                    </a:p>
                  </a:txBody>
                  <a:tcPr marL="94329" marR="94329" marT="47169" marB="47169"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ts val="300"/>
                        </a:spcAft>
                        <a:buClr>
                          <a:schemeClr val="folHlink"/>
                        </a:buClr>
                        <a:buSzPct val="60000"/>
                        <a:buFont typeface="Wingdings" pitchFamily="2" charset="2"/>
                        <a:buNone/>
                        <a:tabLst/>
                      </a:pPr>
                      <a:r>
                        <a:rPr kumimoji="0" lang="en-US" sz="1900" b="1" i="0" u="none" strike="noStrike" cap="none" normalizeH="0" baseline="0">
                          <a:ln>
                            <a:noFill/>
                          </a:ln>
                          <a:solidFill>
                            <a:schemeClr val="bg1"/>
                          </a:solidFill>
                          <a:effectLst/>
                          <a:latin typeface="Times New Roman" pitchFamily="18" charset="0"/>
                        </a:rPr>
                        <a:t>3</a:t>
                      </a:r>
                    </a:p>
                  </a:txBody>
                  <a:tcPr marL="94329" marR="94329" marT="47169" marB="4716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bg1"/>
                          </a:solidFill>
                          <a:effectLst/>
                          <a:latin typeface="Times New Roman" pitchFamily="18" charset="0"/>
                        </a:rPr>
                        <a:t>5</a:t>
                      </a:r>
                    </a:p>
                  </a:txBody>
                  <a:tcPr marL="94329" marR="94329" marT="47169" marB="47169"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2"/>
                  </a:ext>
                </a:extLst>
              </a:tr>
              <a:tr h="53064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100" b="1" i="0" u="none" strike="noStrike" cap="none" normalizeH="0" baseline="0">
                          <a:ln>
                            <a:noFill/>
                          </a:ln>
                          <a:solidFill>
                            <a:schemeClr val="hlink"/>
                          </a:solidFill>
                          <a:effectLst>
                            <a:outerShdw blurRad="38100" dist="38100" dir="2700000" algn="tl">
                              <a:srgbClr val="C0C0C0"/>
                            </a:outerShdw>
                          </a:effectLst>
                          <a:latin typeface="Times New Roman" pitchFamily="18" charset="0"/>
                        </a:rPr>
                        <a:t>3</a:t>
                      </a:r>
                    </a:p>
                  </a:txBody>
                  <a:tcPr marL="94329" marR="94329" marT="47169" marB="47169"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ts val="300"/>
                        </a:spcAft>
                        <a:buClr>
                          <a:schemeClr val="folHlink"/>
                        </a:buClr>
                        <a:buSzPct val="60000"/>
                        <a:buFont typeface="Wingdings" pitchFamily="2" charset="2"/>
                        <a:buNone/>
                        <a:tabLst/>
                      </a:pPr>
                      <a:r>
                        <a:rPr kumimoji="0" lang="en-US" sz="1900" b="1" i="0" u="none" strike="noStrike" cap="none" normalizeH="0" baseline="0">
                          <a:ln>
                            <a:noFill/>
                          </a:ln>
                          <a:solidFill>
                            <a:schemeClr val="bg1"/>
                          </a:solidFill>
                          <a:effectLst/>
                          <a:latin typeface="Times New Roman" pitchFamily="18" charset="0"/>
                        </a:rPr>
                        <a:t>3</a:t>
                      </a:r>
                    </a:p>
                  </a:txBody>
                  <a:tcPr marL="94329" marR="94329" marT="47169" marB="4716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bg1"/>
                          </a:solidFill>
                          <a:effectLst/>
                          <a:latin typeface="Times New Roman" pitchFamily="18" charset="0"/>
                        </a:rPr>
                        <a:t>6</a:t>
                      </a:r>
                    </a:p>
                  </a:txBody>
                  <a:tcPr marL="94329" marR="94329" marT="47169" marB="47169"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3"/>
                  </a:ext>
                </a:extLst>
              </a:tr>
              <a:tr h="53064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100" b="1" i="0" u="none" strike="noStrike" cap="none" normalizeH="0" baseline="0">
                          <a:ln>
                            <a:noFill/>
                          </a:ln>
                          <a:solidFill>
                            <a:schemeClr val="hlink"/>
                          </a:solidFill>
                          <a:effectLst>
                            <a:outerShdw blurRad="38100" dist="38100" dir="2700000" algn="tl">
                              <a:srgbClr val="C0C0C0"/>
                            </a:outerShdw>
                          </a:effectLst>
                          <a:latin typeface="Times New Roman" pitchFamily="18" charset="0"/>
                        </a:rPr>
                        <a:t>4</a:t>
                      </a:r>
                    </a:p>
                  </a:txBody>
                  <a:tcPr marL="94329" marR="94329" marT="47169" marB="47169"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ts val="300"/>
                        </a:spcAft>
                        <a:buClr>
                          <a:schemeClr val="folHlink"/>
                        </a:buClr>
                        <a:buSzPct val="60000"/>
                        <a:buFont typeface="Wingdings" pitchFamily="2" charset="2"/>
                        <a:buNone/>
                        <a:tabLst/>
                      </a:pPr>
                      <a:r>
                        <a:rPr kumimoji="0" lang="en-US" sz="1900" b="1" i="0" u="none" strike="noStrike" cap="none" normalizeH="0" baseline="0" dirty="0">
                          <a:ln>
                            <a:noFill/>
                          </a:ln>
                          <a:solidFill>
                            <a:schemeClr val="bg1"/>
                          </a:solidFill>
                          <a:effectLst/>
                          <a:latin typeface="Times New Roman" pitchFamily="18" charset="0"/>
                        </a:rPr>
                        <a:t>3</a:t>
                      </a:r>
                    </a:p>
                  </a:txBody>
                  <a:tcPr marL="94329" marR="94329" marT="47169" marB="4716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bg1"/>
                          </a:solidFill>
                          <a:effectLst/>
                          <a:latin typeface="Times New Roman" pitchFamily="18" charset="0"/>
                        </a:rPr>
                        <a:t>7</a:t>
                      </a:r>
                    </a:p>
                  </a:txBody>
                  <a:tcPr marL="94329" marR="94329" marT="47169" marB="47169"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4"/>
                  </a:ext>
                </a:extLst>
              </a:tr>
              <a:tr h="53064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100" b="1" i="0" u="none" strike="noStrike" cap="none" normalizeH="0" baseline="0">
                          <a:ln>
                            <a:noFill/>
                          </a:ln>
                          <a:solidFill>
                            <a:schemeClr val="hlink"/>
                          </a:solidFill>
                          <a:effectLst>
                            <a:outerShdw blurRad="38100" dist="38100" dir="2700000" algn="tl">
                              <a:srgbClr val="C0C0C0"/>
                            </a:outerShdw>
                          </a:effectLst>
                          <a:latin typeface="Times New Roman" pitchFamily="18" charset="0"/>
                        </a:rPr>
                        <a:t>5</a:t>
                      </a:r>
                    </a:p>
                  </a:txBody>
                  <a:tcPr marL="94329" marR="94329" marT="47169" marB="47169"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ts val="300"/>
                        </a:spcAft>
                        <a:buClr>
                          <a:schemeClr val="folHlink"/>
                        </a:buClr>
                        <a:buSzPct val="60000"/>
                        <a:buFont typeface="Wingdings" pitchFamily="2" charset="2"/>
                        <a:buNone/>
                        <a:tabLst/>
                      </a:pPr>
                      <a:r>
                        <a:rPr kumimoji="0" lang="en-US" sz="1900" b="1" i="0" u="none" strike="noStrike" cap="none" normalizeH="0" baseline="0">
                          <a:ln>
                            <a:noFill/>
                          </a:ln>
                          <a:solidFill>
                            <a:schemeClr val="bg1"/>
                          </a:solidFill>
                          <a:effectLst/>
                          <a:latin typeface="Times New Roman" pitchFamily="18" charset="0"/>
                        </a:rPr>
                        <a:t>4</a:t>
                      </a:r>
                    </a:p>
                  </a:txBody>
                  <a:tcPr marL="94329" marR="94329" marT="47169" marB="4716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bg1"/>
                          </a:solidFill>
                          <a:effectLst/>
                          <a:latin typeface="Times New Roman" pitchFamily="18" charset="0"/>
                        </a:rPr>
                        <a:t>9</a:t>
                      </a:r>
                    </a:p>
                  </a:txBody>
                  <a:tcPr marL="94329" marR="94329" marT="47169" marB="47169"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5"/>
                  </a:ext>
                </a:extLst>
              </a:tr>
              <a:tr h="53064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100" b="1" i="0" u="none" strike="noStrike" cap="none" normalizeH="0" baseline="0">
                          <a:ln>
                            <a:noFill/>
                          </a:ln>
                          <a:solidFill>
                            <a:schemeClr val="hlink"/>
                          </a:solidFill>
                          <a:effectLst>
                            <a:outerShdw blurRad="38100" dist="38100" dir="2700000" algn="tl">
                              <a:srgbClr val="C0C0C0"/>
                            </a:outerShdw>
                          </a:effectLst>
                          <a:latin typeface="Times New Roman" pitchFamily="18" charset="0"/>
                        </a:rPr>
                        <a:t>6</a:t>
                      </a:r>
                    </a:p>
                  </a:txBody>
                  <a:tcPr marL="94329" marR="94329" marT="47169" marB="47169"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ts val="300"/>
                        </a:spcAft>
                        <a:buClr>
                          <a:schemeClr val="folHlink"/>
                        </a:buClr>
                        <a:buSzPct val="60000"/>
                        <a:buFont typeface="Wingdings" pitchFamily="2" charset="2"/>
                        <a:buNone/>
                        <a:tabLst/>
                      </a:pPr>
                      <a:r>
                        <a:rPr kumimoji="0" lang="en-US" sz="1900" b="1" i="0" u="none" strike="noStrike" cap="none" normalizeH="0" baseline="0">
                          <a:ln>
                            <a:noFill/>
                          </a:ln>
                          <a:solidFill>
                            <a:schemeClr val="bg1"/>
                          </a:solidFill>
                          <a:effectLst/>
                          <a:latin typeface="Times New Roman" pitchFamily="18" charset="0"/>
                        </a:rPr>
                        <a:t>4</a:t>
                      </a:r>
                    </a:p>
                  </a:txBody>
                  <a:tcPr marL="94329" marR="94329" marT="47169" marB="4716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bg1"/>
                          </a:solidFill>
                          <a:effectLst/>
                          <a:latin typeface="Times New Roman" pitchFamily="18" charset="0"/>
                        </a:rPr>
                        <a:t>10</a:t>
                      </a:r>
                    </a:p>
                  </a:txBody>
                  <a:tcPr marL="94329" marR="94329" marT="47169" marB="47169"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6"/>
                  </a:ext>
                </a:extLst>
              </a:tr>
              <a:tr h="53064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100" b="1" i="0" u="none" strike="noStrike" cap="none" normalizeH="0" baseline="0">
                          <a:ln>
                            <a:noFill/>
                          </a:ln>
                          <a:solidFill>
                            <a:schemeClr val="hlink"/>
                          </a:solidFill>
                          <a:effectLst>
                            <a:outerShdw blurRad="38100" dist="38100" dir="2700000" algn="tl">
                              <a:srgbClr val="C0C0C0"/>
                            </a:outerShdw>
                          </a:effectLst>
                          <a:latin typeface="Times New Roman" pitchFamily="18" charset="0"/>
                        </a:rPr>
                        <a:t>7</a:t>
                      </a:r>
                    </a:p>
                  </a:txBody>
                  <a:tcPr marL="94329" marR="94329" marT="47169" marB="47169"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ts val="300"/>
                        </a:spcAft>
                        <a:buClr>
                          <a:schemeClr val="folHlink"/>
                        </a:buClr>
                        <a:buSzPct val="60000"/>
                        <a:buFont typeface="Wingdings" pitchFamily="2" charset="2"/>
                        <a:buNone/>
                        <a:tabLst/>
                      </a:pPr>
                      <a:r>
                        <a:rPr kumimoji="0" lang="en-US" sz="1900" b="1" i="0" u="none" strike="noStrike" cap="none" normalizeH="0" baseline="0">
                          <a:ln>
                            <a:noFill/>
                          </a:ln>
                          <a:solidFill>
                            <a:schemeClr val="bg1"/>
                          </a:solidFill>
                          <a:effectLst/>
                          <a:latin typeface="Times New Roman" pitchFamily="18" charset="0"/>
                        </a:rPr>
                        <a:t>4</a:t>
                      </a:r>
                    </a:p>
                  </a:txBody>
                  <a:tcPr marL="94329" marR="94329" marT="47169" marB="4716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dirty="0">
                          <a:ln>
                            <a:noFill/>
                          </a:ln>
                          <a:solidFill>
                            <a:schemeClr val="bg1"/>
                          </a:solidFill>
                          <a:effectLst/>
                          <a:latin typeface="Times New Roman" pitchFamily="18" charset="0"/>
                        </a:rPr>
                        <a:t>11</a:t>
                      </a:r>
                    </a:p>
                  </a:txBody>
                  <a:tcPr marL="94329" marR="94329" marT="47169" marB="47169"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rrowheads="1"/>
          </p:cNvPicPr>
          <p:nvPr/>
        </p:nvPicPr>
        <p:blipFill>
          <a:blip r:embed="rId2"/>
          <a:srcRect/>
          <a:stretch>
            <a:fillRect/>
          </a:stretch>
        </p:blipFill>
        <p:spPr bwMode="auto">
          <a:xfrm>
            <a:off x="415925" y="2436813"/>
            <a:ext cx="8586788" cy="3178175"/>
          </a:xfrm>
          <a:prstGeom prst="rect">
            <a:avLst/>
          </a:prstGeom>
          <a:noFill/>
          <a:ln w="12700">
            <a:noFill/>
            <a:miter lim="800000"/>
            <a:headEnd/>
            <a:tailEnd/>
          </a:ln>
        </p:spPr>
      </p:pic>
      <p:sp>
        <p:nvSpPr>
          <p:cNvPr id="33795" name="Rectangle 3"/>
          <p:cNvSpPr>
            <a:spLocks noChangeArrowheads="1"/>
          </p:cNvSpPr>
          <p:nvPr/>
        </p:nvSpPr>
        <p:spPr bwMode="auto">
          <a:xfrm>
            <a:off x="2808288" y="203200"/>
            <a:ext cx="3311525" cy="619125"/>
          </a:xfrm>
          <a:prstGeom prst="rect">
            <a:avLst/>
          </a:prstGeom>
          <a:noFill/>
          <a:ln w="12700">
            <a:noFill/>
            <a:miter lim="800000"/>
            <a:headEnd/>
            <a:tailEnd/>
          </a:ln>
        </p:spPr>
        <p:txBody>
          <a:bodyPr wrap="none" lIns="94053" tIns="46201" rIns="94053" bIns="46201">
            <a:spAutoFit/>
          </a:bodyPr>
          <a:lstStyle/>
          <a:p>
            <a:r>
              <a:rPr lang="en-US" sz="3300" b="1">
                <a:solidFill>
                  <a:srgbClr val="00279F"/>
                </a:solidFill>
              </a:rPr>
              <a:t>Error Correction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rrowheads="1"/>
          </p:cNvPicPr>
          <p:nvPr/>
        </p:nvPicPr>
        <p:blipFill>
          <a:blip r:embed="rId2"/>
          <a:srcRect/>
          <a:stretch>
            <a:fillRect/>
          </a:stretch>
        </p:blipFill>
        <p:spPr bwMode="auto">
          <a:xfrm>
            <a:off x="593725" y="2941638"/>
            <a:ext cx="8375650" cy="2636837"/>
          </a:xfrm>
          <a:prstGeom prst="rect">
            <a:avLst/>
          </a:prstGeom>
          <a:noFill/>
          <a:ln w="12700">
            <a:noFill/>
            <a:miter lim="800000"/>
            <a:headEnd/>
            <a:tailEnd/>
          </a:ln>
        </p:spPr>
      </p:pic>
      <p:sp>
        <p:nvSpPr>
          <p:cNvPr id="34819" name="Rectangle 3"/>
          <p:cNvSpPr>
            <a:spLocks noChangeArrowheads="1"/>
          </p:cNvSpPr>
          <p:nvPr/>
        </p:nvSpPr>
        <p:spPr bwMode="auto">
          <a:xfrm>
            <a:off x="2887663" y="284163"/>
            <a:ext cx="3027362" cy="617537"/>
          </a:xfrm>
          <a:prstGeom prst="rect">
            <a:avLst/>
          </a:prstGeom>
          <a:noFill/>
          <a:ln w="12700">
            <a:noFill/>
            <a:miter lim="800000"/>
            <a:headEnd/>
            <a:tailEnd/>
          </a:ln>
        </p:spPr>
        <p:txBody>
          <a:bodyPr wrap="none" lIns="94053" tIns="46201" rIns="94053" bIns="46201">
            <a:spAutoFit/>
          </a:bodyPr>
          <a:lstStyle/>
          <a:p>
            <a:r>
              <a:rPr lang="en-US" sz="3300" b="1">
                <a:solidFill>
                  <a:srgbClr val="00279F"/>
                </a:solidFill>
              </a:rPr>
              <a:t>Hamming Code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rrowheads="1"/>
          </p:cNvPicPr>
          <p:nvPr/>
        </p:nvPicPr>
        <p:blipFill>
          <a:blip r:embed="rId2"/>
          <a:srcRect/>
          <a:stretch>
            <a:fillRect/>
          </a:stretch>
        </p:blipFill>
        <p:spPr bwMode="auto">
          <a:xfrm>
            <a:off x="1309688" y="1395413"/>
            <a:ext cx="6954837" cy="4956175"/>
          </a:xfrm>
          <a:prstGeom prst="rect">
            <a:avLst/>
          </a:prstGeom>
          <a:noFill/>
          <a:ln w="12700">
            <a:noFill/>
            <a:miter lim="800000"/>
            <a:headEnd/>
            <a:tailEnd/>
          </a:ln>
        </p:spPr>
      </p:pic>
      <p:sp>
        <p:nvSpPr>
          <p:cNvPr id="35843" name="Rectangle 6"/>
          <p:cNvSpPr>
            <a:spLocks noChangeArrowheads="1"/>
          </p:cNvSpPr>
          <p:nvPr/>
        </p:nvSpPr>
        <p:spPr bwMode="auto">
          <a:xfrm>
            <a:off x="3122613" y="42863"/>
            <a:ext cx="3028950" cy="619125"/>
          </a:xfrm>
          <a:prstGeom prst="rect">
            <a:avLst/>
          </a:prstGeom>
          <a:noFill/>
          <a:ln w="12700">
            <a:noFill/>
            <a:miter lim="800000"/>
            <a:headEnd/>
            <a:tailEnd/>
          </a:ln>
        </p:spPr>
        <p:txBody>
          <a:bodyPr wrap="none" lIns="94053" tIns="46201" rIns="94053" bIns="46201">
            <a:spAutoFit/>
          </a:bodyPr>
          <a:lstStyle/>
          <a:p>
            <a:r>
              <a:rPr lang="en-US" sz="3300" b="1">
                <a:solidFill>
                  <a:srgbClr val="00279F"/>
                </a:solidFill>
              </a:rPr>
              <a:t>Hamming Code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Picture 2"/>
          <p:cNvSpPr>
            <a:spLocks noChangeArrowheads="1"/>
          </p:cNvSpPr>
          <p:nvPr/>
        </p:nvSpPr>
        <p:spPr bwMode="auto">
          <a:xfrm>
            <a:off x="1141413" y="1303338"/>
            <a:ext cx="6954837" cy="4956175"/>
          </a:xfrm>
          <a:prstGeom prst="rect">
            <a:avLst/>
          </a:prstGeom>
          <a:noFill/>
          <a:ln w="12700">
            <a:noFill/>
            <a:miter lim="800000"/>
            <a:headEnd/>
            <a:tailEnd/>
          </a:ln>
        </p:spPr>
        <p:txBody>
          <a:bodyPr/>
          <a:lstStyle/>
          <a:p>
            <a:endParaRPr lang="en-US"/>
          </a:p>
        </p:txBody>
      </p:sp>
      <p:sp>
        <p:nvSpPr>
          <p:cNvPr id="36867" name="Rectangle 6"/>
          <p:cNvSpPr>
            <a:spLocks noChangeArrowheads="1"/>
          </p:cNvSpPr>
          <p:nvPr/>
        </p:nvSpPr>
        <p:spPr bwMode="auto">
          <a:xfrm>
            <a:off x="3122613" y="42863"/>
            <a:ext cx="3028950" cy="619125"/>
          </a:xfrm>
          <a:prstGeom prst="rect">
            <a:avLst/>
          </a:prstGeom>
          <a:noFill/>
          <a:ln w="12700">
            <a:noFill/>
            <a:miter lim="800000"/>
            <a:headEnd/>
            <a:tailEnd/>
          </a:ln>
        </p:spPr>
        <p:txBody>
          <a:bodyPr wrap="none" lIns="94053" tIns="46201" rIns="94053" bIns="46201">
            <a:spAutoFit/>
          </a:bodyPr>
          <a:lstStyle/>
          <a:p>
            <a:r>
              <a:rPr lang="en-US" sz="3300" b="1" dirty="0">
                <a:solidFill>
                  <a:srgbClr val="00279F"/>
                </a:solidFill>
              </a:rPr>
              <a:t>Hamming Code</a:t>
            </a:r>
          </a:p>
        </p:txBody>
      </p:sp>
      <p:pic>
        <p:nvPicPr>
          <p:cNvPr id="5" name="Picture 2"/>
          <p:cNvPicPr>
            <a:picLocks noChangeArrowheads="1"/>
          </p:cNvPicPr>
          <p:nvPr/>
        </p:nvPicPr>
        <p:blipFill>
          <a:blip r:embed="rId2"/>
          <a:srcRect/>
          <a:stretch>
            <a:fillRect/>
          </a:stretch>
        </p:blipFill>
        <p:spPr bwMode="auto">
          <a:xfrm>
            <a:off x="1293813" y="1455738"/>
            <a:ext cx="6954837" cy="4956175"/>
          </a:xfrm>
          <a:prstGeom prst="rect">
            <a:avLst/>
          </a:prstGeom>
          <a:noFill/>
          <a:ln w="12700">
            <a:noFill/>
            <a:miter lim="800000"/>
            <a:headEnd/>
            <a:tailEnd/>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rrowheads="1"/>
          </p:cNvPicPr>
          <p:nvPr/>
        </p:nvPicPr>
        <p:blipFill>
          <a:blip r:embed="rId2"/>
          <a:srcRect/>
          <a:stretch>
            <a:fillRect/>
          </a:stretch>
        </p:blipFill>
        <p:spPr bwMode="auto">
          <a:xfrm>
            <a:off x="1300163" y="927100"/>
            <a:ext cx="6646862" cy="5718175"/>
          </a:xfrm>
          <a:prstGeom prst="rect">
            <a:avLst/>
          </a:prstGeom>
          <a:noFill/>
          <a:ln w="12700">
            <a:noFill/>
            <a:miter lim="800000"/>
            <a:headEnd/>
            <a:tailEnd/>
          </a:ln>
        </p:spPr>
      </p:pic>
      <p:sp>
        <p:nvSpPr>
          <p:cNvPr id="37891" name="Rectangle 6"/>
          <p:cNvSpPr>
            <a:spLocks noChangeArrowheads="1"/>
          </p:cNvSpPr>
          <p:nvPr/>
        </p:nvSpPr>
        <p:spPr bwMode="auto">
          <a:xfrm>
            <a:off x="2259013" y="42863"/>
            <a:ext cx="5168900" cy="619125"/>
          </a:xfrm>
          <a:prstGeom prst="rect">
            <a:avLst/>
          </a:prstGeom>
          <a:noFill/>
          <a:ln w="12700">
            <a:noFill/>
            <a:miter lim="800000"/>
            <a:headEnd/>
            <a:tailEnd/>
          </a:ln>
        </p:spPr>
        <p:txBody>
          <a:bodyPr wrap="none" lIns="94053" tIns="46201" rIns="94053" bIns="46201">
            <a:spAutoFit/>
          </a:bodyPr>
          <a:lstStyle/>
          <a:p>
            <a:r>
              <a:rPr lang="en-US" sz="3300" b="1">
                <a:solidFill>
                  <a:srgbClr val="00279F"/>
                </a:solidFill>
              </a:rPr>
              <a:t>Example of Hamming Code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rrowheads="1"/>
          </p:cNvPicPr>
          <p:nvPr/>
        </p:nvPicPr>
        <p:blipFill>
          <a:blip r:embed="rId2"/>
          <a:srcRect/>
          <a:stretch>
            <a:fillRect/>
          </a:stretch>
        </p:blipFill>
        <p:spPr bwMode="auto">
          <a:xfrm>
            <a:off x="442913" y="3205163"/>
            <a:ext cx="8523287" cy="1643062"/>
          </a:xfrm>
          <a:prstGeom prst="rect">
            <a:avLst/>
          </a:prstGeom>
          <a:noFill/>
          <a:ln w="12700">
            <a:noFill/>
            <a:miter lim="800000"/>
            <a:headEnd/>
            <a:tailEnd/>
          </a:ln>
        </p:spPr>
      </p:pic>
      <p:sp>
        <p:nvSpPr>
          <p:cNvPr id="38915" name="Rectangle 3"/>
          <p:cNvSpPr>
            <a:spLocks noChangeArrowheads="1"/>
          </p:cNvSpPr>
          <p:nvPr/>
        </p:nvSpPr>
        <p:spPr bwMode="auto">
          <a:xfrm>
            <a:off x="3201988" y="1003300"/>
            <a:ext cx="2981325" cy="619125"/>
          </a:xfrm>
          <a:prstGeom prst="rect">
            <a:avLst/>
          </a:prstGeom>
          <a:noFill/>
          <a:ln w="12700">
            <a:noFill/>
            <a:miter lim="800000"/>
            <a:headEnd/>
            <a:tailEnd/>
          </a:ln>
        </p:spPr>
        <p:txBody>
          <a:bodyPr wrap="none" lIns="94053" tIns="46201" rIns="94053" bIns="46201">
            <a:spAutoFit/>
          </a:bodyPr>
          <a:lstStyle/>
          <a:p>
            <a:r>
              <a:rPr lang="en-US" sz="3300" b="1">
                <a:solidFill>
                  <a:srgbClr val="063DE8"/>
                </a:solidFill>
              </a:rPr>
              <a:t>Single-bit error</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rrowheads="1"/>
          </p:cNvPicPr>
          <p:nvPr/>
        </p:nvPicPr>
        <p:blipFill>
          <a:blip r:embed="rId3"/>
          <a:srcRect/>
          <a:stretch>
            <a:fillRect/>
          </a:stretch>
        </p:blipFill>
        <p:spPr bwMode="auto">
          <a:xfrm>
            <a:off x="3203575" y="439738"/>
            <a:ext cx="5122863" cy="6094412"/>
          </a:xfrm>
          <a:prstGeom prst="rect">
            <a:avLst/>
          </a:prstGeom>
          <a:noFill/>
          <a:ln w="12700">
            <a:noFill/>
            <a:miter lim="800000"/>
            <a:headEnd/>
            <a:tailEnd/>
          </a:ln>
        </p:spPr>
      </p:pic>
      <p:sp>
        <p:nvSpPr>
          <p:cNvPr id="39939" name="Rectangle 6"/>
          <p:cNvSpPr>
            <a:spLocks noChangeArrowheads="1"/>
          </p:cNvSpPr>
          <p:nvPr/>
        </p:nvSpPr>
        <p:spPr bwMode="auto">
          <a:xfrm>
            <a:off x="608013" y="2443163"/>
            <a:ext cx="1898650" cy="1130300"/>
          </a:xfrm>
          <a:prstGeom prst="rect">
            <a:avLst/>
          </a:prstGeom>
          <a:noFill/>
          <a:ln w="12700">
            <a:noFill/>
            <a:miter lim="800000"/>
            <a:headEnd/>
            <a:tailEnd/>
          </a:ln>
        </p:spPr>
        <p:txBody>
          <a:bodyPr wrap="none" lIns="94053" tIns="46201" rIns="94053" bIns="46201">
            <a:spAutoFit/>
          </a:bodyPr>
          <a:lstStyle/>
          <a:p>
            <a:r>
              <a:rPr lang="en-US" sz="3300" b="1">
                <a:solidFill>
                  <a:srgbClr val="00279F"/>
                </a:solidFill>
              </a:rPr>
              <a:t>Error </a:t>
            </a:r>
          </a:p>
          <a:p>
            <a:r>
              <a:rPr lang="en-US" sz="3300" b="1">
                <a:solidFill>
                  <a:srgbClr val="00279F"/>
                </a:solidFill>
              </a:rPr>
              <a:t>Detection</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rrowheads="1"/>
          </p:cNvPicPr>
          <p:nvPr/>
        </p:nvPicPr>
        <p:blipFill>
          <a:blip r:embed="rId2"/>
          <a:srcRect/>
          <a:stretch>
            <a:fillRect/>
          </a:stretch>
        </p:blipFill>
        <p:spPr bwMode="auto">
          <a:xfrm>
            <a:off x="284163" y="2647950"/>
            <a:ext cx="8848725" cy="1995488"/>
          </a:xfrm>
          <a:prstGeom prst="rect">
            <a:avLst/>
          </a:prstGeom>
          <a:noFill/>
          <a:ln w="12700">
            <a:noFill/>
            <a:miter lim="800000"/>
            <a:headEnd/>
            <a:tailEnd/>
          </a:ln>
        </p:spPr>
      </p:pic>
      <p:sp>
        <p:nvSpPr>
          <p:cNvPr id="5123" name="Rectangle 3"/>
          <p:cNvSpPr>
            <a:spLocks noChangeArrowheads="1"/>
          </p:cNvSpPr>
          <p:nvPr/>
        </p:nvSpPr>
        <p:spPr bwMode="auto">
          <a:xfrm>
            <a:off x="2887663" y="523875"/>
            <a:ext cx="2981325" cy="617538"/>
          </a:xfrm>
          <a:prstGeom prst="rect">
            <a:avLst/>
          </a:prstGeom>
          <a:noFill/>
          <a:ln w="12700">
            <a:noFill/>
            <a:miter lim="800000"/>
            <a:headEnd/>
            <a:tailEnd/>
          </a:ln>
        </p:spPr>
        <p:txBody>
          <a:bodyPr wrap="none" lIns="94053" tIns="46201" rIns="94053" bIns="46201">
            <a:spAutoFit/>
          </a:bodyPr>
          <a:lstStyle/>
          <a:p>
            <a:r>
              <a:rPr lang="en-US" sz="3300" b="1">
                <a:solidFill>
                  <a:srgbClr val="00279F"/>
                </a:solidFill>
              </a:rPr>
              <a:t>Single-bit error</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ChangeArrowheads="1"/>
          </p:cNvSpPr>
          <p:nvPr/>
        </p:nvSpPr>
        <p:spPr bwMode="auto">
          <a:xfrm>
            <a:off x="3330575" y="385763"/>
            <a:ext cx="2814638" cy="476250"/>
          </a:xfrm>
          <a:prstGeom prst="rect">
            <a:avLst/>
          </a:prstGeom>
          <a:noFill/>
          <a:ln w="9525">
            <a:noFill/>
            <a:miter lim="800000"/>
            <a:headEnd/>
            <a:tailEnd/>
          </a:ln>
        </p:spPr>
        <p:txBody>
          <a:bodyPr wrap="none">
            <a:spAutoFit/>
          </a:bodyPr>
          <a:lstStyle/>
          <a:p>
            <a:r>
              <a:rPr lang="en-US" b="1"/>
              <a:t>Hamming Distance</a:t>
            </a:r>
            <a:endParaRPr lang="en-US"/>
          </a:p>
        </p:txBody>
      </p:sp>
      <p:sp>
        <p:nvSpPr>
          <p:cNvPr id="40963" name="Rectangle 2"/>
          <p:cNvSpPr>
            <a:spLocks noChangeArrowheads="1"/>
          </p:cNvSpPr>
          <p:nvPr/>
        </p:nvSpPr>
        <p:spPr bwMode="auto">
          <a:xfrm>
            <a:off x="395983" y="862892"/>
            <a:ext cx="8784976" cy="5115311"/>
          </a:xfrm>
          <a:prstGeom prst="rect">
            <a:avLst/>
          </a:prstGeom>
          <a:noFill/>
          <a:ln w="9525">
            <a:noFill/>
            <a:miter lim="800000"/>
            <a:headEnd/>
            <a:tailEnd/>
          </a:ln>
        </p:spPr>
        <p:txBody>
          <a:bodyPr wrap="square">
            <a:spAutoFit/>
          </a:bodyPr>
          <a:lstStyle/>
          <a:p>
            <a:pPr algn="just">
              <a:lnSpc>
                <a:spcPct val="150000"/>
              </a:lnSpc>
            </a:pPr>
            <a:r>
              <a:rPr lang="en-US" sz="2000" dirty="0"/>
              <a:t>The </a:t>
            </a:r>
            <a:r>
              <a:rPr lang="en-US" sz="2000" b="1" dirty="0"/>
              <a:t>Hamming distance between two words (of the same size) is the number of </a:t>
            </a:r>
            <a:r>
              <a:rPr lang="en-US" sz="2000" dirty="0"/>
              <a:t>differences between the corresponding bits. We show the Hamming distance between two words </a:t>
            </a:r>
            <a:r>
              <a:rPr lang="en-US" sz="2000" i="1" dirty="0"/>
              <a:t>x and y as d(x, y).</a:t>
            </a:r>
          </a:p>
          <a:p>
            <a:pPr algn="just">
              <a:lnSpc>
                <a:spcPct val="150000"/>
              </a:lnSpc>
            </a:pPr>
            <a:r>
              <a:rPr lang="en-US" sz="2000" dirty="0"/>
              <a:t>The Hamming distance can easily be found if we apply the XOR operation (⊕) on the two words and count the number of 1s in the result. Note that the Hamming distance is a value greater than zero.</a:t>
            </a:r>
          </a:p>
          <a:p>
            <a:pPr algn="just">
              <a:lnSpc>
                <a:spcPct val="150000"/>
              </a:lnSpc>
            </a:pPr>
            <a:r>
              <a:rPr lang="en-US" sz="2000" b="1" i="1" dirty="0"/>
              <a:t>Example 10.4</a:t>
            </a:r>
          </a:p>
          <a:p>
            <a:pPr algn="just">
              <a:lnSpc>
                <a:spcPct val="150000"/>
              </a:lnSpc>
            </a:pPr>
            <a:r>
              <a:rPr lang="en-US" sz="2000" dirty="0"/>
              <a:t>Let us find the Hamming distance between two pairs of words.</a:t>
            </a:r>
          </a:p>
          <a:p>
            <a:pPr algn="just">
              <a:lnSpc>
                <a:spcPct val="150000"/>
              </a:lnSpc>
            </a:pPr>
            <a:r>
              <a:rPr lang="en-US" sz="2000" dirty="0"/>
              <a:t>1. The Hamming distance </a:t>
            </a:r>
            <a:r>
              <a:rPr lang="en-US" sz="2000" i="1" dirty="0"/>
              <a:t>d(000, 011) is 2 because 000 ⊕ 011 is 011 (two 1s).</a:t>
            </a:r>
          </a:p>
          <a:p>
            <a:pPr algn="just">
              <a:lnSpc>
                <a:spcPct val="150000"/>
              </a:lnSpc>
            </a:pPr>
            <a:r>
              <a:rPr lang="en-US" sz="2000" dirty="0"/>
              <a:t>2. The Hamming distance </a:t>
            </a:r>
            <a:r>
              <a:rPr lang="en-US" sz="2000" i="1" dirty="0"/>
              <a:t>d(10101, 11110) is 3 because 10101 ⊕ 11110 is 01011 (three 1s).</a:t>
            </a:r>
            <a:endParaRPr 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ChangeArrowheads="1"/>
          </p:cNvSpPr>
          <p:nvPr/>
        </p:nvSpPr>
        <p:spPr bwMode="auto">
          <a:xfrm>
            <a:off x="323974" y="1152178"/>
            <a:ext cx="8568952" cy="5216941"/>
          </a:xfrm>
          <a:prstGeom prst="rect">
            <a:avLst/>
          </a:prstGeom>
          <a:noFill/>
          <a:ln w="9525">
            <a:noFill/>
            <a:miter lim="800000"/>
            <a:headEnd/>
            <a:tailEnd/>
          </a:ln>
        </p:spPr>
        <p:txBody>
          <a:bodyPr wrap="square">
            <a:spAutoFit/>
          </a:bodyPr>
          <a:lstStyle/>
          <a:p>
            <a:pPr algn="just">
              <a:lnSpc>
                <a:spcPct val="150000"/>
              </a:lnSpc>
              <a:buFont typeface="Arial" charset="0"/>
              <a:buChar char="•"/>
            </a:pPr>
            <a:r>
              <a:rPr lang="en-US" dirty="0"/>
              <a:t>Flow control refers to a set of procedures used to restrict the amount of data that the sender can send before waiting for acknowledgment.</a:t>
            </a:r>
          </a:p>
          <a:p>
            <a:pPr algn="just">
              <a:lnSpc>
                <a:spcPct val="150000"/>
              </a:lnSpc>
              <a:buFont typeface="Arial" charset="0"/>
              <a:buChar char="•"/>
            </a:pPr>
            <a:r>
              <a:rPr lang="en-US" dirty="0"/>
              <a:t>Any receiving device has a </a:t>
            </a:r>
            <a:r>
              <a:rPr lang="en-US" b="1" dirty="0"/>
              <a:t>limited speed </a:t>
            </a:r>
            <a:r>
              <a:rPr lang="en-US" dirty="0"/>
              <a:t>at which it can process incoming data and a </a:t>
            </a:r>
            <a:r>
              <a:rPr lang="en-US" b="1" dirty="0"/>
              <a:t>limited amount of memory </a:t>
            </a:r>
            <a:r>
              <a:rPr lang="en-US" dirty="0"/>
              <a:t>in which to store incoming data.</a:t>
            </a:r>
          </a:p>
          <a:p>
            <a:pPr algn="just">
              <a:lnSpc>
                <a:spcPct val="150000"/>
              </a:lnSpc>
              <a:buFont typeface="Arial" charset="0"/>
              <a:buChar char="•"/>
            </a:pPr>
            <a:r>
              <a:rPr lang="en-US" dirty="0"/>
              <a:t>The receiving device must be able to inform the sending device before those limits are reached and to request that the transmitting device send fewer frames or stop temporarily.</a:t>
            </a:r>
          </a:p>
        </p:txBody>
      </p:sp>
      <p:sp>
        <p:nvSpPr>
          <p:cNvPr id="41987" name="TextBox 2"/>
          <p:cNvSpPr txBox="1">
            <a:spLocks noChangeArrowheads="1"/>
          </p:cNvSpPr>
          <p:nvPr/>
        </p:nvSpPr>
        <p:spPr bwMode="auto">
          <a:xfrm>
            <a:off x="215900" y="242888"/>
            <a:ext cx="8429625" cy="476250"/>
          </a:xfrm>
          <a:prstGeom prst="rect">
            <a:avLst/>
          </a:prstGeom>
          <a:noFill/>
          <a:ln w="9525">
            <a:noFill/>
            <a:miter lim="800000"/>
            <a:headEnd/>
            <a:tailEnd/>
          </a:ln>
        </p:spPr>
        <p:txBody>
          <a:bodyPr>
            <a:spAutoFit/>
          </a:bodyPr>
          <a:lstStyle/>
          <a:p>
            <a:r>
              <a:rPr lang="en-US" b="1"/>
              <a:t>FLOW AND ERROR CONTROL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ankit\Desktop\slide_11.jpg"/>
          <p:cNvPicPr>
            <a:picLocks noChangeAspect="1" noChangeArrowheads="1"/>
          </p:cNvPicPr>
          <p:nvPr/>
        </p:nvPicPr>
        <p:blipFill>
          <a:blip r:embed="rId2"/>
          <a:srcRect/>
          <a:stretch>
            <a:fillRect/>
          </a:stretch>
        </p:blipFill>
        <p:spPr bwMode="auto">
          <a:xfrm>
            <a:off x="717550" y="1746250"/>
            <a:ext cx="7996238" cy="3706813"/>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2"/>
          <p:cNvSpPr txBox="1">
            <a:spLocks noChangeArrowheads="1"/>
          </p:cNvSpPr>
          <p:nvPr/>
        </p:nvSpPr>
        <p:spPr bwMode="auto">
          <a:xfrm>
            <a:off x="215900" y="242888"/>
            <a:ext cx="8429625" cy="476250"/>
          </a:xfrm>
          <a:prstGeom prst="rect">
            <a:avLst/>
          </a:prstGeom>
          <a:noFill/>
          <a:ln w="9525">
            <a:noFill/>
            <a:miter lim="800000"/>
            <a:headEnd/>
            <a:tailEnd/>
          </a:ln>
        </p:spPr>
        <p:txBody>
          <a:bodyPr>
            <a:spAutoFit/>
          </a:bodyPr>
          <a:lstStyle/>
          <a:p>
            <a:r>
              <a:rPr lang="en-US" b="1"/>
              <a:t>ERROR CONTROL</a:t>
            </a:r>
          </a:p>
        </p:txBody>
      </p:sp>
      <p:sp>
        <p:nvSpPr>
          <p:cNvPr id="44035" name="Rectangle 3"/>
          <p:cNvSpPr>
            <a:spLocks noChangeArrowheads="1"/>
          </p:cNvSpPr>
          <p:nvPr/>
        </p:nvSpPr>
        <p:spPr bwMode="auto">
          <a:xfrm>
            <a:off x="215900" y="1314450"/>
            <a:ext cx="9001125" cy="3485698"/>
          </a:xfrm>
          <a:prstGeom prst="rect">
            <a:avLst/>
          </a:prstGeom>
          <a:noFill/>
          <a:ln w="9525">
            <a:noFill/>
            <a:miter lim="800000"/>
            <a:headEnd/>
            <a:tailEnd/>
          </a:ln>
        </p:spPr>
        <p:txBody>
          <a:bodyPr>
            <a:spAutoFit/>
          </a:bodyPr>
          <a:lstStyle/>
          <a:p>
            <a:pPr algn="just">
              <a:lnSpc>
                <a:spcPct val="150000"/>
              </a:lnSpc>
              <a:buFont typeface="Arial" charset="0"/>
              <a:buChar char="•"/>
            </a:pPr>
            <a:r>
              <a:rPr lang="en-US" dirty="0"/>
              <a:t>Error control in the data link layer is based on automatic repeat request, which is the retransmission of data.</a:t>
            </a:r>
          </a:p>
          <a:p>
            <a:pPr algn="just">
              <a:lnSpc>
                <a:spcPct val="150000"/>
              </a:lnSpc>
              <a:buFont typeface="Arial" charset="0"/>
              <a:buChar char="•"/>
            </a:pPr>
            <a:r>
              <a:rPr lang="en-US" dirty="0"/>
              <a:t>Error control is both error detection and error correction. It allows the receiver to inform the sender of any frames lost or damaged in transmission and coordinates the retransmission of those frames by the sender.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2"/>
          <p:cNvSpPr txBox="1">
            <a:spLocks noChangeArrowheads="1"/>
          </p:cNvSpPr>
          <p:nvPr/>
        </p:nvSpPr>
        <p:spPr bwMode="auto">
          <a:xfrm>
            <a:off x="215900" y="242888"/>
            <a:ext cx="8429625" cy="476250"/>
          </a:xfrm>
          <a:prstGeom prst="rect">
            <a:avLst/>
          </a:prstGeom>
          <a:noFill/>
          <a:ln w="9525">
            <a:noFill/>
            <a:miter lim="800000"/>
            <a:headEnd/>
            <a:tailEnd/>
          </a:ln>
        </p:spPr>
        <p:txBody>
          <a:bodyPr>
            <a:spAutoFit/>
          </a:bodyPr>
          <a:lstStyle/>
          <a:p>
            <a:r>
              <a:rPr lang="en-US" b="1"/>
              <a:t>FLOW AND ERROR CONTROL</a:t>
            </a:r>
          </a:p>
        </p:txBody>
      </p:sp>
      <p:pic>
        <p:nvPicPr>
          <p:cNvPr id="45059" name="Picture 2"/>
          <p:cNvPicPr>
            <a:picLocks noChangeAspect="1" noChangeArrowheads="1"/>
          </p:cNvPicPr>
          <p:nvPr/>
        </p:nvPicPr>
        <p:blipFill>
          <a:blip r:embed="rId2"/>
          <a:srcRect/>
          <a:stretch>
            <a:fillRect/>
          </a:stretch>
        </p:blipFill>
        <p:spPr bwMode="auto">
          <a:xfrm>
            <a:off x="0" y="1296194"/>
            <a:ext cx="9145588" cy="4876800"/>
          </a:xfrm>
          <a:prstGeom prst="rect">
            <a:avLst/>
          </a:prstGeom>
          <a:noFill/>
          <a:ln w="12700">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2"/>
          <p:cNvSpPr txBox="1">
            <a:spLocks noChangeArrowheads="1"/>
          </p:cNvSpPr>
          <p:nvPr/>
        </p:nvSpPr>
        <p:spPr bwMode="auto">
          <a:xfrm>
            <a:off x="215900" y="242888"/>
            <a:ext cx="8429625" cy="476250"/>
          </a:xfrm>
          <a:prstGeom prst="rect">
            <a:avLst/>
          </a:prstGeom>
          <a:noFill/>
          <a:ln w="9525">
            <a:noFill/>
            <a:miter lim="800000"/>
            <a:headEnd/>
            <a:tailEnd/>
          </a:ln>
        </p:spPr>
        <p:txBody>
          <a:bodyPr>
            <a:spAutoFit/>
          </a:bodyPr>
          <a:lstStyle/>
          <a:p>
            <a:r>
              <a:rPr lang="en-US"/>
              <a:t>NOISELESS CHANNELS</a:t>
            </a:r>
            <a:endParaRPr lang="en-US" b="1"/>
          </a:p>
        </p:txBody>
      </p:sp>
      <p:sp>
        <p:nvSpPr>
          <p:cNvPr id="46083" name="Rectangle 3"/>
          <p:cNvSpPr>
            <a:spLocks noChangeArrowheads="1"/>
          </p:cNvSpPr>
          <p:nvPr/>
        </p:nvSpPr>
        <p:spPr bwMode="auto">
          <a:xfrm>
            <a:off x="323055" y="1080170"/>
            <a:ext cx="8786813" cy="4639860"/>
          </a:xfrm>
          <a:prstGeom prst="rect">
            <a:avLst/>
          </a:prstGeom>
          <a:noFill/>
          <a:ln w="9525">
            <a:noFill/>
            <a:miter lim="800000"/>
            <a:headEnd/>
            <a:tailEnd/>
          </a:ln>
        </p:spPr>
        <p:txBody>
          <a:bodyPr>
            <a:spAutoFit/>
          </a:bodyPr>
          <a:lstStyle/>
          <a:p>
            <a:pPr algn="just">
              <a:lnSpc>
                <a:spcPct val="150000"/>
              </a:lnSpc>
              <a:buFont typeface="Arial" charset="0"/>
              <a:buChar char="•"/>
            </a:pPr>
            <a:r>
              <a:rPr lang="en-US" sz="2400" dirty="0">
                <a:effectLst>
                  <a:outerShdw blurRad="38100" dist="38100" dir="2700000" algn="tl">
                    <a:srgbClr val="C0C0C0"/>
                  </a:outerShdw>
                </a:effectLst>
              </a:rPr>
              <a:t> N</a:t>
            </a:r>
            <a:r>
              <a:rPr lang="en-US" sz="2400" dirty="0">
                <a:effectLst>
                  <a:outerShdw blurRad="38100" dist="38100" dir="2700000" algn="tl">
                    <a:srgbClr val="C0C0C0"/>
                  </a:outerShdw>
                </a:effectLst>
                <a:latin typeface="Times New Roman" pitchFamily="18" charset="0"/>
              </a:rPr>
              <a:t>o frames are lost, duplicated, or corrupted</a:t>
            </a:r>
            <a:endParaRPr lang="en-US" dirty="0"/>
          </a:p>
          <a:p>
            <a:pPr algn="just">
              <a:lnSpc>
                <a:spcPct val="150000"/>
              </a:lnSpc>
              <a:buFont typeface="Arial" charset="0"/>
              <a:buChar char="•"/>
            </a:pPr>
            <a:r>
              <a:rPr lang="en-US" dirty="0"/>
              <a:t>The data link layer at the sender site gets data from its network layer, makes a frame out of the data, and sends it. </a:t>
            </a:r>
          </a:p>
          <a:p>
            <a:pPr algn="just">
              <a:lnSpc>
                <a:spcPct val="150000"/>
              </a:lnSpc>
              <a:buFont typeface="Arial" charset="0"/>
              <a:buChar char="•"/>
            </a:pPr>
            <a:r>
              <a:rPr lang="en-US" dirty="0"/>
              <a:t>The data link layer at the receiver site receives a frame from its physical layer, extracts data from the frame, and delivers the data to its network layer.</a:t>
            </a:r>
          </a:p>
          <a:p>
            <a:pPr algn="just">
              <a:lnSpc>
                <a:spcPct val="150000"/>
              </a:lnSpc>
              <a:buFont typeface="Arial" charset="0"/>
              <a:buChar char="•"/>
            </a:pPr>
            <a:r>
              <a:rPr lang="en-US" dirty="0"/>
              <a:t>The data link layers use the services provided by their physical layers for the physical transmission of bits.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2"/>
          <p:cNvSpPr txBox="1">
            <a:spLocks noChangeArrowheads="1"/>
          </p:cNvSpPr>
          <p:nvPr/>
        </p:nvSpPr>
        <p:spPr bwMode="auto">
          <a:xfrm>
            <a:off x="73025" y="171450"/>
            <a:ext cx="9217025" cy="476250"/>
          </a:xfrm>
          <a:prstGeom prst="rect">
            <a:avLst/>
          </a:prstGeom>
          <a:noFill/>
          <a:ln w="9525">
            <a:noFill/>
            <a:miter lim="800000"/>
            <a:headEnd/>
            <a:tailEnd/>
          </a:ln>
        </p:spPr>
        <p:txBody>
          <a:bodyPr>
            <a:spAutoFit/>
          </a:bodyPr>
          <a:lstStyle/>
          <a:p>
            <a:r>
              <a:rPr lang="en-US"/>
              <a:t>The design of the simplest protocol with no flow or error control-</a:t>
            </a:r>
            <a:endParaRPr lang="en-US" b="1"/>
          </a:p>
        </p:txBody>
      </p:sp>
      <p:pic>
        <p:nvPicPr>
          <p:cNvPr id="47107" name="Picture 2"/>
          <p:cNvPicPr>
            <a:picLocks noChangeAspect="1" noChangeArrowheads="1"/>
          </p:cNvPicPr>
          <p:nvPr/>
        </p:nvPicPr>
        <p:blipFill>
          <a:blip r:embed="rId2"/>
          <a:srcRect/>
          <a:stretch>
            <a:fillRect/>
          </a:stretch>
        </p:blipFill>
        <p:spPr bwMode="auto">
          <a:xfrm>
            <a:off x="430213" y="1028700"/>
            <a:ext cx="8716962" cy="5857875"/>
          </a:xfrm>
          <a:prstGeom prst="rect">
            <a:avLst/>
          </a:prstGeom>
          <a:noFill/>
          <a:ln w="12700">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Box 2"/>
          <p:cNvSpPr txBox="1">
            <a:spLocks noChangeArrowheads="1"/>
          </p:cNvSpPr>
          <p:nvPr/>
        </p:nvSpPr>
        <p:spPr bwMode="auto">
          <a:xfrm>
            <a:off x="215900" y="198499"/>
            <a:ext cx="8429625" cy="476250"/>
          </a:xfrm>
          <a:prstGeom prst="rect">
            <a:avLst/>
          </a:prstGeom>
          <a:noFill/>
          <a:ln w="9525">
            <a:noFill/>
            <a:miter lim="800000"/>
            <a:headEnd/>
            <a:tailEnd/>
          </a:ln>
        </p:spPr>
        <p:txBody>
          <a:bodyPr>
            <a:spAutoFit/>
          </a:bodyPr>
          <a:lstStyle/>
          <a:p>
            <a:r>
              <a:rPr lang="en-US" b="1" dirty="0"/>
              <a:t>SIMPLEST PROTOCOL</a:t>
            </a:r>
          </a:p>
        </p:txBody>
      </p:sp>
      <p:pic>
        <p:nvPicPr>
          <p:cNvPr id="49155" name="Picture 2"/>
          <p:cNvPicPr>
            <a:picLocks noChangeAspect="1" noChangeArrowheads="1"/>
          </p:cNvPicPr>
          <p:nvPr/>
        </p:nvPicPr>
        <p:blipFill>
          <a:blip r:embed="rId2"/>
          <a:srcRect/>
          <a:stretch>
            <a:fillRect/>
          </a:stretch>
        </p:blipFill>
        <p:spPr bwMode="auto">
          <a:xfrm>
            <a:off x="287338" y="928688"/>
            <a:ext cx="8858250" cy="5343525"/>
          </a:xfrm>
          <a:prstGeom prst="rect">
            <a:avLst/>
          </a:prstGeom>
          <a:noFill/>
          <a:ln w="12700">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Box 2"/>
          <p:cNvSpPr txBox="1">
            <a:spLocks noChangeArrowheads="1"/>
          </p:cNvSpPr>
          <p:nvPr/>
        </p:nvSpPr>
        <p:spPr bwMode="auto">
          <a:xfrm>
            <a:off x="215900" y="242888"/>
            <a:ext cx="8429625" cy="523875"/>
          </a:xfrm>
          <a:prstGeom prst="rect">
            <a:avLst/>
          </a:prstGeom>
          <a:noFill/>
          <a:ln w="9525">
            <a:noFill/>
            <a:miter lim="800000"/>
            <a:headEnd/>
            <a:tailEnd/>
          </a:ln>
        </p:spPr>
        <p:txBody>
          <a:bodyPr>
            <a:spAutoFit/>
          </a:bodyPr>
          <a:lstStyle/>
          <a:p>
            <a:r>
              <a:rPr lang="en-US" sz="2800" b="1" dirty="0"/>
              <a:t>Simplest protocol- Drawback</a:t>
            </a:r>
          </a:p>
        </p:txBody>
      </p:sp>
      <p:sp>
        <p:nvSpPr>
          <p:cNvPr id="48131" name="Rectangle 3"/>
          <p:cNvSpPr>
            <a:spLocks noChangeArrowheads="1"/>
          </p:cNvSpPr>
          <p:nvPr/>
        </p:nvSpPr>
        <p:spPr bwMode="auto">
          <a:xfrm>
            <a:off x="144463" y="1438275"/>
            <a:ext cx="9074150" cy="2331536"/>
          </a:xfrm>
          <a:prstGeom prst="rect">
            <a:avLst/>
          </a:prstGeom>
          <a:noFill/>
          <a:ln w="9525">
            <a:noFill/>
            <a:miter lim="800000"/>
            <a:headEnd/>
            <a:tailEnd/>
          </a:ln>
        </p:spPr>
        <p:txBody>
          <a:bodyPr>
            <a:spAutoFit/>
          </a:bodyPr>
          <a:lstStyle/>
          <a:p>
            <a:pPr algn="just">
              <a:lnSpc>
                <a:spcPct val="150000"/>
              </a:lnSpc>
              <a:buFont typeface="Arial" charset="0"/>
              <a:buChar char="•"/>
            </a:pPr>
            <a:r>
              <a:rPr lang="en-US" dirty="0"/>
              <a:t>The sender sends a sequence of frames without even thinking about the receiver. </a:t>
            </a:r>
          </a:p>
          <a:p>
            <a:pPr algn="just">
              <a:lnSpc>
                <a:spcPct val="150000"/>
              </a:lnSpc>
              <a:buFont typeface="Arial" charset="0"/>
              <a:buChar char="•"/>
            </a:pPr>
            <a:r>
              <a:rPr lang="en-US" dirty="0"/>
              <a:t>To send three frames, three events occur at the sender site and three events at the receiver site.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2"/>
          <p:cNvSpPr txBox="1">
            <a:spLocks noChangeArrowheads="1"/>
          </p:cNvSpPr>
          <p:nvPr/>
        </p:nvSpPr>
        <p:spPr bwMode="auto">
          <a:xfrm>
            <a:off x="215900" y="242888"/>
            <a:ext cx="8429625" cy="476250"/>
          </a:xfrm>
          <a:prstGeom prst="rect">
            <a:avLst/>
          </a:prstGeom>
          <a:noFill/>
          <a:ln w="9525">
            <a:noFill/>
            <a:miter lim="800000"/>
            <a:headEnd/>
            <a:tailEnd/>
          </a:ln>
        </p:spPr>
        <p:txBody>
          <a:bodyPr>
            <a:spAutoFit/>
          </a:bodyPr>
          <a:lstStyle/>
          <a:p>
            <a:r>
              <a:rPr lang="en-US" b="1"/>
              <a:t>Stop-and-Wait Protocol</a:t>
            </a:r>
          </a:p>
        </p:txBody>
      </p:sp>
      <p:sp>
        <p:nvSpPr>
          <p:cNvPr id="50179" name="Rectangle 3"/>
          <p:cNvSpPr>
            <a:spLocks noChangeArrowheads="1"/>
          </p:cNvSpPr>
          <p:nvPr/>
        </p:nvSpPr>
        <p:spPr bwMode="auto">
          <a:xfrm>
            <a:off x="215900" y="979488"/>
            <a:ext cx="8929688" cy="5794022"/>
          </a:xfrm>
          <a:prstGeom prst="rect">
            <a:avLst/>
          </a:prstGeom>
          <a:noFill/>
          <a:ln w="9525">
            <a:noFill/>
            <a:miter lim="800000"/>
            <a:headEnd/>
            <a:tailEnd/>
          </a:ln>
        </p:spPr>
        <p:txBody>
          <a:bodyPr>
            <a:spAutoFit/>
          </a:bodyPr>
          <a:lstStyle/>
          <a:p>
            <a:pPr algn="just">
              <a:lnSpc>
                <a:spcPct val="150000"/>
              </a:lnSpc>
            </a:pPr>
            <a:r>
              <a:rPr lang="en-US" dirty="0"/>
              <a:t>•It is still very simple. </a:t>
            </a:r>
            <a:r>
              <a:rPr lang="en-US" b="1" i="0" dirty="0">
                <a:solidFill>
                  <a:srgbClr val="333333"/>
                </a:solidFill>
                <a:effectLst/>
                <a:latin typeface="+mj-lt"/>
              </a:rPr>
              <a:t>The primitives of stop and wait protocol are:</a:t>
            </a:r>
            <a:endParaRPr lang="en-US" b="0" i="0" dirty="0">
              <a:solidFill>
                <a:srgbClr val="333333"/>
              </a:solidFill>
              <a:effectLst/>
              <a:latin typeface="+mj-lt"/>
            </a:endParaRPr>
          </a:p>
          <a:p>
            <a:pPr algn="just">
              <a:lnSpc>
                <a:spcPct val="150000"/>
              </a:lnSpc>
            </a:pPr>
            <a:r>
              <a:rPr lang="en-US" b="1" i="0" dirty="0">
                <a:solidFill>
                  <a:srgbClr val="333333"/>
                </a:solidFill>
                <a:effectLst/>
                <a:latin typeface="+mj-lt"/>
              </a:rPr>
              <a:t>Sender side</a:t>
            </a:r>
            <a:endParaRPr lang="en-US" b="0" i="0" dirty="0">
              <a:solidFill>
                <a:srgbClr val="333333"/>
              </a:solidFill>
              <a:effectLst/>
              <a:latin typeface="+mj-lt"/>
            </a:endParaRPr>
          </a:p>
          <a:p>
            <a:pPr algn="just">
              <a:lnSpc>
                <a:spcPct val="150000"/>
              </a:lnSpc>
            </a:pPr>
            <a:r>
              <a:rPr lang="en-US" b="1" i="0" dirty="0">
                <a:solidFill>
                  <a:srgbClr val="333333"/>
                </a:solidFill>
                <a:effectLst/>
                <a:latin typeface="+mj-lt"/>
              </a:rPr>
              <a:t>Rule 1:</a:t>
            </a:r>
            <a:r>
              <a:rPr lang="en-US" b="0" i="0" dirty="0">
                <a:solidFill>
                  <a:srgbClr val="333333"/>
                </a:solidFill>
                <a:effectLst/>
                <a:latin typeface="+mj-lt"/>
              </a:rPr>
              <a:t> Sender sends one data packet at a time.</a:t>
            </a:r>
          </a:p>
          <a:p>
            <a:pPr algn="just">
              <a:lnSpc>
                <a:spcPct val="150000"/>
              </a:lnSpc>
            </a:pPr>
            <a:r>
              <a:rPr lang="en-US" b="1" i="0" dirty="0">
                <a:solidFill>
                  <a:srgbClr val="333333"/>
                </a:solidFill>
                <a:effectLst/>
                <a:latin typeface="+mj-lt"/>
              </a:rPr>
              <a:t>Rule 2:</a:t>
            </a:r>
            <a:r>
              <a:rPr lang="en-US" b="0" i="0" dirty="0">
                <a:solidFill>
                  <a:srgbClr val="333333"/>
                </a:solidFill>
                <a:effectLst/>
                <a:latin typeface="+mj-lt"/>
              </a:rPr>
              <a:t> Sender sends the next packet only when it receives the acknowledgment of the previous packet.</a:t>
            </a:r>
          </a:p>
          <a:p>
            <a:pPr algn="just">
              <a:lnSpc>
                <a:spcPct val="150000"/>
              </a:lnSpc>
            </a:pPr>
            <a:r>
              <a:rPr lang="en-US" b="0" i="0" dirty="0">
                <a:solidFill>
                  <a:srgbClr val="333333"/>
                </a:solidFill>
                <a:effectLst/>
                <a:latin typeface="+mj-lt"/>
              </a:rPr>
              <a:t>Therefore, the idea of stop and wait protocol in the sender's side is very simple, i.e., send one packet at a time, and do not send another packet before receiving the acknowledgment.</a:t>
            </a:r>
          </a:p>
          <a:p>
            <a:pPr algn="just">
              <a:lnSpc>
                <a:spcPct val="150000"/>
              </a:lnSpc>
            </a:pPr>
            <a:endParaRPr lang="en-US" dirty="0"/>
          </a:p>
        </p:txBody>
      </p:sp>
    </p:spTree>
    <p:extLst>
      <p:ext uri="{BB962C8B-B14F-4D97-AF65-F5344CB8AC3E}">
        <p14:creationId xmlns:p14="http://schemas.microsoft.com/office/powerpoint/2010/main" val="206456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215900" y="425450"/>
            <a:ext cx="9001125" cy="6389688"/>
          </a:xfrm>
        </p:spPr>
        <p:txBody>
          <a:bodyPr/>
          <a:lstStyle/>
          <a:p>
            <a:pPr marL="356410" indent="-356410" algn="just">
              <a:lnSpc>
                <a:spcPct val="150000"/>
              </a:lnSpc>
              <a:buFontTx/>
              <a:buNone/>
              <a:defRPr/>
            </a:pPr>
            <a:r>
              <a:rPr lang="en-US" dirty="0"/>
              <a:t>    </a:t>
            </a:r>
            <a:r>
              <a:rPr lang="en-US" b="1" i="1" dirty="0"/>
              <a:t>S</a:t>
            </a:r>
            <a:r>
              <a:rPr lang="en-IN" b="1" i="1" dirty="0"/>
              <a:t>ingle-bit error </a:t>
            </a:r>
            <a:r>
              <a:rPr lang="en-IN" dirty="0"/>
              <a:t>means that only 1 bit of a given data unit is changed from 1 to 0 or from 0 to 1. </a:t>
            </a:r>
            <a:r>
              <a:rPr lang="en-US" b="1" dirty="0"/>
              <a:t>Single bit errors</a:t>
            </a:r>
            <a:r>
              <a:rPr lang="en-US" dirty="0"/>
              <a:t> are the </a:t>
            </a:r>
            <a:r>
              <a:rPr lang="en-US" b="1" dirty="0"/>
              <a:t>least likely</a:t>
            </a:r>
            <a:r>
              <a:rPr lang="en-US" dirty="0"/>
              <a:t> type of errors in serial data transmission because the noise must have a very short duration which is very rare. However, this kind of errors can happen in parallel transmission.</a:t>
            </a:r>
          </a:p>
          <a:p>
            <a:pPr marL="356410" indent="-356410">
              <a:lnSpc>
                <a:spcPct val="90000"/>
              </a:lnSpc>
              <a:buFontTx/>
              <a:buNone/>
              <a:defRPr/>
            </a:pPr>
            <a:endParaRPr lang="en-US" dirty="0"/>
          </a:p>
          <a:p>
            <a:pPr marL="356410" indent="-356410">
              <a:lnSpc>
                <a:spcPct val="90000"/>
              </a:lnSpc>
              <a:defRPr/>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2"/>
          <p:cNvSpPr txBox="1">
            <a:spLocks noChangeArrowheads="1"/>
          </p:cNvSpPr>
          <p:nvPr/>
        </p:nvSpPr>
        <p:spPr bwMode="auto">
          <a:xfrm>
            <a:off x="215900" y="242888"/>
            <a:ext cx="8429625" cy="476250"/>
          </a:xfrm>
          <a:prstGeom prst="rect">
            <a:avLst/>
          </a:prstGeom>
          <a:noFill/>
          <a:ln w="9525">
            <a:noFill/>
            <a:miter lim="800000"/>
            <a:headEnd/>
            <a:tailEnd/>
          </a:ln>
        </p:spPr>
        <p:txBody>
          <a:bodyPr>
            <a:spAutoFit/>
          </a:bodyPr>
          <a:lstStyle/>
          <a:p>
            <a:r>
              <a:rPr lang="en-US" b="1"/>
              <a:t>Stop-and-Wait Protocol</a:t>
            </a:r>
          </a:p>
        </p:txBody>
      </p:sp>
      <p:sp>
        <p:nvSpPr>
          <p:cNvPr id="50179" name="Rectangle 3"/>
          <p:cNvSpPr>
            <a:spLocks noChangeArrowheads="1"/>
          </p:cNvSpPr>
          <p:nvPr/>
        </p:nvSpPr>
        <p:spPr bwMode="auto">
          <a:xfrm>
            <a:off x="215900" y="979488"/>
            <a:ext cx="8929688" cy="5216941"/>
          </a:xfrm>
          <a:prstGeom prst="rect">
            <a:avLst/>
          </a:prstGeom>
          <a:noFill/>
          <a:ln w="9525">
            <a:noFill/>
            <a:miter lim="800000"/>
            <a:headEnd/>
            <a:tailEnd/>
          </a:ln>
        </p:spPr>
        <p:txBody>
          <a:bodyPr>
            <a:spAutoFit/>
          </a:bodyPr>
          <a:lstStyle/>
          <a:p>
            <a:pPr algn="just">
              <a:lnSpc>
                <a:spcPct val="150000"/>
              </a:lnSpc>
            </a:pPr>
            <a:r>
              <a:rPr lang="en-US" b="0" i="0" dirty="0">
                <a:solidFill>
                  <a:srgbClr val="610B4B"/>
                </a:solidFill>
                <a:effectLst/>
                <a:latin typeface="+mj-lt"/>
              </a:rPr>
              <a:t>Receiver side</a:t>
            </a:r>
          </a:p>
          <a:p>
            <a:pPr algn="just">
              <a:lnSpc>
                <a:spcPct val="150000"/>
              </a:lnSpc>
            </a:pPr>
            <a:r>
              <a:rPr lang="en-US" b="1" i="0" dirty="0">
                <a:solidFill>
                  <a:srgbClr val="333333"/>
                </a:solidFill>
                <a:effectLst/>
                <a:latin typeface="+mj-lt"/>
              </a:rPr>
              <a:t>Rule 1:</a:t>
            </a:r>
            <a:r>
              <a:rPr lang="en-US" b="0" i="0" dirty="0">
                <a:solidFill>
                  <a:srgbClr val="333333"/>
                </a:solidFill>
                <a:effectLst/>
                <a:latin typeface="+mj-lt"/>
              </a:rPr>
              <a:t> Receive and then consume the data packet.</a:t>
            </a:r>
          </a:p>
          <a:p>
            <a:pPr algn="just">
              <a:lnSpc>
                <a:spcPct val="150000"/>
              </a:lnSpc>
            </a:pPr>
            <a:r>
              <a:rPr lang="en-US" b="1" i="0" dirty="0">
                <a:solidFill>
                  <a:srgbClr val="333333"/>
                </a:solidFill>
                <a:effectLst/>
                <a:latin typeface="+mj-lt"/>
              </a:rPr>
              <a:t>Rule 2:</a:t>
            </a:r>
            <a:r>
              <a:rPr lang="en-US" b="0" i="0" dirty="0">
                <a:solidFill>
                  <a:srgbClr val="333333"/>
                </a:solidFill>
                <a:effectLst/>
                <a:latin typeface="+mj-lt"/>
              </a:rPr>
              <a:t> When the data packet is consumed, receiver sends the acknowledgment to the sender.</a:t>
            </a:r>
          </a:p>
          <a:p>
            <a:pPr algn="just">
              <a:lnSpc>
                <a:spcPct val="150000"/>
              </a:lnSpc>
            </a:pPr>
            <a:r>
              <a:rPr lang="en-US" b="0" i="0" dirty="0">
                <a:solidFill>
                  <a:srgbClr val="333333"/>
                </a:solidFill>
                <a:effectLst/>
                <a:latin typeface="+mj-lt"/>
              </a:rPr>
              <a:t>Therefore, the idea of stop and wait protocol in the receiver's side is also very simple, i.e., consume the packet, and once the packet is consumed, the acknowledgment is sent. This is known as a flow control mechanism.</a:t>
            </a:r>
          </a:p>
          <a:p>
            <a:pPr algn="just">
              <a:lnSpc>
                <a:spcPct val="150000"/>
              </a:lnSpc>
            </a:pPr>
            <a:endParaRPr lang="en-US" dirty="0"/>
          </a:p>
        </p:txBody>
      </p:sp>
    </p:spTree>
    <p:extLst>
      <p:ext uri="{BB962C8B-B14F-4D97-AF65-F5344CB8AC3E}">
        <p14:creationId xmlns:p14="http://schemas.microsoft.com/office/powerpoint/2010/main" val="23015435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srcRect/>
          <a:stretch>
            <a:fillRect/>
          </a:stretch>
        </p:blipFill>
        <p:spPr bwMode="auto">
          <a:xfrm>
            <a:off x="644525" y="646113"/>
            <a:ext cx="8142288" cy="6526212"/>
          </a:xfrm>
          <a:prstGeom prst="rect">
            <a:avLst/>
          </a:prstGeom>
          <a:noFill/>
          <a:ln w="12700">
            <a:noFill/>
            <a:miter lim="800000"/>
            <a:headEnd/>
            <a:tailEnd/>
          </a:ln>
        </p:spPr>
      </p:pic>
      <p:sp>
        <p:nvSpPr>
          <p:cNvPr id="51203" name="Rectangle 3"/>
          <p:cNvSpPr>
            <a:spLocks noChangeArrowheads="1"/>
          </p:cNvSpPr>
          <p:nvPr/>
        </p:nvSpPr>
        <p:spPr bwMode="auto">
          <a:xfrm>
            <a:off x="430213" y="171450"/>
            <a:ext cx="8572500" cy="476250"/>
          </a:xfrm>
          <a:prstGeom prst="rect">
            <a:avLst/>
          </a:prstGeom>
          <a:noFill/>
          <a:ln w="9525">
            <a:noFill/>
            <a:miter lim="800000"/>
            <a:headEnd/>
            <a:tailEnd/>
          </a:ln>
        </p:spPr>
        <p:txBody>
          <a:bodyPr>
            <a:spAutoFit/>
          </a:bodyPr>
          <a:lstStyle/>
          <a:p>
            <a:r>
              <a:rPr lang="en-US"/>
              <a:t>The design of Stop-and-Wait Protocol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2"/>
          <p:cNvSpPr txBox="1">
            <a:spLocks noChangeArrowheads="1"/>
          </p:cNvSpPr>
          <p:nvPr/>
        </p:nvSpPr>
        <p:spPr bwMode="auto">
          <a:xfrm>
            <a:off x="215900" y="242888"/>
            <a:ext cx="8429625" cy="476250"/>
          </a:xfrm>
          <a:prstGeom prst="rect">
            <a:avLst/>
          </a:prstGeom>
          <a:noFill/>
          <a:ln w="9525">
            <a:noFill/>
            <a:miter lim="800000"/>
            <a:headEnd/>
            <a:tailEnd/>
          </a:ln>
        </p:spPr>
        <p:txBody>
          <a:bodyPr>
            <a:spAutoFit/>
          </a:bodyPr>
          <a:lstStyle/>
          <a:p>
            <a:r>
              <a:rPr lang="en-US"/>
              <a:t>Stop-and-Wait Protocol</a:t>
            </a:r>
            <a:endParaRPr lang="en-US" b="1"/>
          </a:p>
        </p:txBody>
      </p:sp>
      <p:pic>
        <p:nvPicPr>
          <p:cNvPr id="52227" name="Picture 2"/>
          <p:cNvPicPr>
            <a:picLocks noChangeAspect="1" noChangeArrowheads="1"/>
          </p:cNvPicPr>
          <p:nvPr/>
        </p:nvPicPr>
        <p:blipFill>
          <a:blip r:embed="rId2"/>
          <a:srcRect/>
          <a:stretch>
            <a:fillRect/>
          </a:stretch>
        </p:blipFill>
        <p:spPr bwMode="auto">
          <a:xfrm>
            <a:off x="787400" y="679450"/>
            <a:ext cx="8439150" cy="6273800"/>
          </a:xfrm>
          <a:prstGeom prst="rect">
            <a:avLst/>
          </a:prstGeom>
          <a:noFill/>
          <a:ln w="12700">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op and Wait Protocol">
            <a:extLst>
              <a:ext uri="{FF2B5EF4-FFF2-40B4-BE49-F238E27FC236}">
                <a16:creationId xmlns:a16="http://schemas.microsoft.com/office/drawing/2014/main" id="{12FCE612-55F2-F510-9C7E-A841A32F0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070" y="1440210"/>
            <a:ext cx="4286250" cy="34861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36B26A6-64E1-60C2-2F15-A3C687832FFB}"/>
              </a:ext>
            </a:extLst>
          </p:cNvPr>
          <p:cNvSpPr txBox="1"/>
          <p:nvPr/>
        </p:nvSpPr>
        <p:spPr>
          <a:xfrm>
            <a:off x="612006" y="350857"/>
            <a:ext cx="7560840"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610B4B"/>
                </a:solidFill>
                <a:effectLst/>
                <a:latin typeface="+mj-lt"/>
              </a:rPr>
              <a:t>Disadvantages of Stop and Wait protocol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mj-lt"/>
              </a:rPr>
              <a:t>1. Problems occur due to lost data</a:t>
            </a:r>
            <a:endParaRPr kumimoji="0" lang="en-US" altLang="en-US" sz="20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F59BD24E-4507-5632-F4C4-6E38F39DE93A}"/>
              </a:ext>
            </a:extLst>
          </p:cNvPr>
          <p:cNvSpPr txBox="1"/>
          <p:nvPr/>
        </p:nvSpPr>
        <p:spPr>
          <a:xfrm>
            <a:off x="828030" y="5040610"/>
            <a:ext cx="7560840" cy="1569660"/>
          </a:xfrm>
          <a:prstGeom prst="rect">
            <a:avLst/>
          </a:prstGeom>
          <a:noFill/>
        </p:spPr>
        <p:txBody>
          <a:bodyPr wrap="square">
            <a:spAutoFit/>
          </a:bodyPr>
          <a:lstStyle/>
          <a:p>
            <a:pPr algn="just"/>
            <a:r>
              <a:rPr kumimoji="0" lang="en-US" altLang="en-US" sz="2400" b="0" i="0" u="none" strike="noStrike" cap="none" normalizeH="0" baseline="0" dirty="0">
                <a:ln>
                  <a:noFill/>
                </a:ln>
                <a:solidFill>
                  <a:srgbClr val="333333"/>
                </a:solidFill>
                <a:effectLst/>
                <a:latin typeface="+mj-lt"/>
              </a:rPr>
              <a:t>Suppose the sender sends the data and the data is lost. The receiver is waiting for the data for a long time. Since the data is not received by the receiver, so it does not send any acknowledgment. </a:t>
            </a:r>
            <a:endParaRPr lang="en-US" dirty="0"/>
          </a:p>
        </p:txBody>
      </p:sp>
    </p:spTree>
    <p:extLst>
      <p:ext uri="{BB962C8B-B14F-4D97-AF65-F5344CB8AC3E}">
        <p14:creationId xmlns:p14="http://schemas.microsoft.com/office/powerpoint/2010/main" val="23689207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4935A-8D6B-B0BB-AC8D-A947C29BC2C3}"/>
              </a:ext>
            </a:extLst>
          </p:cNvPr>
          <p:cNvSpPr txBox="1"/>
          <p:nvPr/>
        </p:nvSpPr>
        <p:spPr>
          <a:xfrm>
            <a:off x="395982" y="1437523"/>
            <a:ext cx="8352928" cy="4539191"/>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mj-lt"/>
              </a:rPr>
              <a:t>Since the sender does not receive any acknowledgment so it will not send the next packet. This problem occurs due to the lost data.</a:t>
            </a:r>
            <a:endParaRPr kumimoji="0" lang="en-US" altLang="en-US" sz="28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rgbClr val="333333"/>
                </a:solidFill>
                <a:effectLst/>
                <a:latin typeface="+mj-lt"/>
              </a:rPr>
              <a:t>In this case, two problems occur:</a:t>
            </a:r>
            <a:endParaRPr kumimoji="0" lang="en-US" altLang="en-US" sz="28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latin typeface="+mj-lt"/>
              </a:rPr>
              <a:t>Sender waits for an infinite amount of time for an acknowledgment.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latin typeface="+mj-lt"/>
              </a:rPr>
              <a:t>Receiver waits for an infinite amount of time for a data.</a:t>
            </a:r>
            <a:endParaRPr kumimoji="0" lang="en-US" altLang="en-US" sz="2800" b="0" i="0" u="none" strike="noStrike" cap="none" normalizeH="0" baseline="0" dirty="0">
              <a:ln>
                <a:noFill/>
              </a:ln>
              <a:solidFill>
                <a:srgbClr val="333333"/>
              </a:solidFill>
              <a:effectLst/>
              <a:latin typeface="+mj-lt"/>
            </a:endParaRPr>
          </a:p>
        </p:txBody>
      </p:sp>
    </p:spTree>
    <p:extLst>
      <p:ext uri="{BB962C8B-B14F-4D97-AF65-F5344CB8AC3E}">
        <p14:creationId xmlns:p14="http://schemas.microsoft.com/office/powerpoint/2010/main" val="2018820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8E5CBE-51B9-F501-33CE-DAA39B2B23C2}"/>
              </a:ext>
            </a:extLst>
          </p:cNvPr>
          <p:cNvSpPr txBox="1"/>
          <p:nvPr/>
        </p:nvSpPr>
        <p:spPr>
          <a:xfrm>
            <a:off x="684014" y="372571"/>
            <a:ext cx="7272808" cy="477054"/>
          </a:xfrm>
          <a:prstGeom prst="rect">
            <a:avLst/>
          </a:prstGeom>
          <a:noFill/>
        </p:spPr>
        <p:txBody>
          <a:bodyPr wrap="square">
            <a:spAutoFit/>
          </a:bodyPr>
          <a:lstStyle/>
          <a:p>
            <a:r>
              <a:rPr lang="en-US" b="1" i="0" dirty="0">
                <a:solidFill>
                  <a:srgbClr val="333333"/>
                </a:solidFill>
                <a:effectLst/>
                <a:latin typeface="inter-bold"/>
              </a:rPr>
              <a:t>2. Problems occur due to lost acknowledgment</a:t>
            </a:r>
            <a:endParaRPr lang="en-US" dirty="0"/>
          </a:p>
        </p:txBody>
      </p:sp>
      <p:pic>
        <p:nvPicPr>
          <p:cNvPr id="2052" name="Picture 4" descr="Stop and Wait Protocol">
            <a:extLst>
              <a:ext uri="{FF2B5EF4-FFF2-40B4-BE49-F238E27FC236}">
                <a16:creationId xmlns:a16="http://schemas.microsoft.com/office/drawing/2014/main" id="{2A18AF95-F78B-6FE8-CCAE-C68B09BD4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293" y="1008162"/>
            <a:ext cx="4286250" cy="3286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594B828-E597-B4E6-FFEA-DA86D4088A38}"/>
              </a:ext>
            </a:extLst>
          </p:cNvPr>
          <p:cNvSpPr txBox="1"/>
          <p:nvPr/>
        </p:nvSpPr>
        <p:spPr>
          <a:xfrm>
            <a:off x="936042" y="4404942"/>
            <a:ext cx="8100900" cy="2795958"/>
          </a:xfrm>
          <a:prstGeom prst="rect">
            <a:avLst/>
          </a:prstGeom>
          <a:noFill/>
        </p:spPr>
        <p:txBody>
          <a:bodyPr wrap="square">
            <a:spAutoFit/>
          </a:bodyPr>
          <a:lstStyle/>
          <a:p>
            <a:pPr algn="just">
              <a:lnSpc>
                <a:spcPct val="150000"/>
              </a:lnSpc>
            </a:pPr>
            <a:r>
              <a:rPr lang="en-US" sz="2400" b="0" i="0" dirty="0">
                <a:solidFill>
                  <a:srgbClr val="333333"/>
                </a:solidFill>
                <a:effectLst/>
                <a:latin typeface="+mj-lt"/>
              </a:rPr>
              <a:t>Suppose the sender sends the data and it has also been received by the receiver. On receiving the packet, the receiver sends the acknowledgment. In this case, the acknowledgment is lost in a network, then is no chance for the sender to receive the acknowledgment</a:t>
            </a:r>
            <a:r>
              <a:rPr lang="en-US" sz="2000" b="0" i="0" dirty="0">
                <a:solidFill>
                  <a:srgbClr val="333333"/>
                </a:solidFill>
                <a:effectLst/>
                <a:latin typeface="+mj-lt"/>
              </a:rPr>
              <a:t>. </a:t>
            </a:r>
            <a:endParaRPr lang="en-US" sz="2000" dirty="0">
              <a:latin typeface="+mj-lt"/>
            </a:endParaRPr>
          </a:p>
        </p:txBody>
      </p:sp>
    </p:spTree>
    <p:extLst>
      <p:ext uri="{BB962C8B-B14F-4D97-AF65-F5344CB8AC3E}">
        <p14:creationId xmlns:p14="http://schemas.microsoft.com/office/powerpoint/2010/main" val="2893859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B763D4-92D2-F169-F67C-BDDD1789B88D}"/>
              </a:ext>
            </a:extLst>
          </p:cNvPr>
          <p:cNvSpPr>
            <a:spLocks noChangeArrowheads="1"/>
          </p:cNvSpPr>
          <p:nvPr/>
        </p:nvSpPr>
        <p:spPr bwMode="auto">
          <a:xfrm>
            <a:off x="900038" y="419625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542AED5-2279-B81C-B135-3605798ACA9B}"/>
              </a:ext>
            </a:extLst>
          </p:cNvPr>
          <p:cNvSpPr txBox="1"/>
          <p:nvPr/>
        </p:nvSpPr>
        <p:spPr>
          <a:xfrm>
            <a:off x="756022" y="504106"/>
            <a:ext cx="8278505" cy="5001369"/>
          </a:xfrm>
          <a:prstGeom prst="rect">
            <a:avLst/>
          </a:prstGeom>
          <a:noFill/>
        </p:spPr>
        <p:txBody>
          <a:bodyPr wrap="square">
            <a:spAutoFit/>
          </a:bodyPr>
          <a:lstStyle/>
          <a:p>
            <a:pPr algn="just">
              <a:lnSpc>
                <a:spcPct val="150000"/>
              </a:lnSpc>
            </a:pPr>
            <a:r>
              <a:rPr lang="en-US" sz="2800" b="0" i="0" dirty="0">
                <a:solidFill>
                  <a:srgbClr val="333333"/>
                </a:solidFill>
                <a:effectLst/>
                <a:latin typeface="+mj-lt"/>
              </a:rPr>
              <a:t>There is also no chance for the sender to send the next packet as in stop and wait protocol, the next packet cannot be sent until the acknowledgment of the previous packet is received.</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rgbClr val="333333"/>
                </a:solidFill>
                <a:effectLst/>
                <a:latin typeface="+mj-lt"/>
              </a:rPr>
              <a:t>In this case, one problem occurs:</a:t>
            </a:r>
            <a:endParaRPr kumimoji="0" lang="en-US" altLang="en-US" sz="28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latin typeface="+mj-lt"/>
              </a:rPr>
              <a:t>Sender waits for an infinite amount of time for an acknowledgment.</a:t>
            </a:r>
            <a:endParaRPr kumimoji="0" lang="en-US" altLang="en-US" sz="2800" b="0" i="0" u="none" strike="noStrike" cap="none" normalizeH="0" baseline="0" dirty="0">
              <a:ln>
                <a:noFill/>
              </a:ln>
              <a:solidFill>
                <a:srgbClr val="333333"/>
              </a:solidFill>
              <a:effectLst/>
              <a:latin typeface="+mj-lt"/>
            </a:endParaRPr>
          </a:p>
          <a:p>
            <a:endParaRPr lang="en-US" dirty="0"/>
          </a:p>
        </p:txBody>
      </p:sp>
    </p:spTree>
    <p:extLst>
      <p:ext uri="{BB962C8B-B14F-4D97-AF65-F5344CB8AC3E}">
        <p14:creationId xmlns:p14="http://schemas.microsoft.com/office/powerpoint/2010/main" val="1440464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72615F-B04C-0119-937F-618E06588B61}"/>
              </a:ext>
            </a:extLst>
          </p:cNvPr>
          <p:cNvSpPr>
            <a:spLocks noChangeArrowheads="1"/>
          </p:cNvSpPr>
          <p:nvPr/>
        </p:nvSpPr>
        <p:spPr bwMode="auto">
          <a:xfrm>
            <a:off x="248825" y="446906"/>
            <a:ext cx="8935273" cy="60386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marL="457200">
              <a:defRPr>
                <a:solidFill>
                  <a:schemeClr val="tx1"/>
                </a:solidFill>
                <a:latin typeface="Arial" panose="020B0604020202020204" pitchFamily="34" charset="0"/>
              </a:defRPr>
            </a:lvl2pPr>
            <a:lvl3pPr marL="914400">
              <a:defRPr>
                <a:solidFill>
                  <a:schemeClr val="tx1"/>
                </a:solidFill>
                <a:latin typeface="Arial" panose="020B0604020202020204" pitchFamily="34" charset="0"/>
              </a:defRPr>
            </a:lvl3pPr>
            <a:lvl4pPr marL="1371600">
              <a:defRPr>
                <a:solidFill>
                  <a:schemeClr val="tx1"/>
                </a:solidFill>
                <a:latin typeface="Arial" panose="020B0604020202020204" pitchFamily="34" charset="0"/>
              </a:defRPr>
            </a:lvl4pPr>
            <a:lvl5pPr marL="182880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mj-lt"/>
              </a:rPr>
              <a:t>Problem due to the delayed data or acknowledgment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333333"/>
              </a:solidFill>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j-lt"/>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33333"/>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33333"/>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33333"/>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33333"/>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mj-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mj-lt"/>
              </a:rPr>
              <a:t>Suppose the sender sends the data and it has also been received by the receiver. The receiver then sends the acknowledgment</a:t>
            </a:r>
            <a:r>
              <a:rPr lang="en-US" altLang="en-US" sz="2000" dirty="0">
                <a:solidFill>
                  <a:srgbClr val="333333"/>
                </a:solidFill>
                <a:latin typeface="+mj-lt"/>
              </a:rPr>
              <a:t>. B</a:t>
            </a:r>
            <a:r>
              <a:rPr kumimoji="0" lang="en-US" altLang="en-US" sz="2000" b="0" i="0" u="none" strike="noStrike" cap="none" normalizeH="0" baseline="0" dirty="0">
                <a:ln>
                  <a:noFill/>
                </a:ln>
                <a:solidFill>
                  <a:srgbClr val="333333"/>
                </a:solidFill>
                <a:effectLst/>
                <a:latin typeface="+mj-lt"/>
              </a:rPr>
              <a:t>ut the acknowledgment is received after the timeout period on the sender's side. As the acknowledgment is received late,</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mj-lt"/>
              </a:rPr>
              <a:t> so acknowledgment can be wrongly considered as the acknowledgment of some other data packet.</a:t>
            </a:r>
            <a:endParaRPr kumimoji="0" lang="en-US" altLang="en-US" sz="2000" b="0" i="0" u="none" strike="noStrike" cap="none" normalizeH="0" baseline="0" dirty="0">
              <a:ln>
                <a:noFill/>
              </a:ln>
              <a:solidFill>
                <a:schemeClr val="tx1"/>
              </a:solidFill>
              <a:effectLst/>
              <a:latin typeface="+mj-lt"/>
            </a:endParaRPr>
          </a:p>
        </p:txBody>
      </p:sp>
      <p:pic>
        <p:nvPicPr>
          <p:cNvPr id="4" name="Picture 2" descr="Stop and Wait Protocol">
            <a:extLst>
              <a:ext uri="{FF2B5EF4-FFF2-40B4-BE49-F238E27FC236}">
                <a16:creationId xmlns:a16="http://schemas.microsoft.com/office/drawing/2014/main" id="{1AB9B748-E911-58FF-E044-BD8CE9905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126" y="648122"/>
            <a:ext cx="42862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3022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4935A-8D6B-B0BB-AC8D-A947C29BC2C3}"/>
              </a:ext>
            </a:extLst>
          </p:cNvPr>
          <p:cNvSpPr txBox="1"/>
          <p:nvPr/>
        </p:nvSpPr>
        <p:spPr>
          <a:xfrm>
            <a:off x="395982" y="1152178"/>
            <a:ext cx="8352928" cy="4539191"/>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mj-lt"/>
              </a:rPr>
              <a:t>Since the sender does not receive any acknowledgment so it will not send the next packet. This problem occurs due to the lost data.</a:t>
            </a:r>
            <a:endParaRPr kumimoji="0" lang="en-US" altLang="en-US" sz="28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rgbClr val="333333"/>
                </a:solidFill>
                <a:effectLst/>
                <a:latin typeface="+mj-lt"/>
              </a:rPr>
              <a:t>In this case, two problems occur:</a:t>
            </a:r>
            <a:endParaRPr kumimoji="0" lang="en-US" altLang="en-US" sz="28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latin typeface="+mj-lt"/>
              </a:rPr>
              <a:t>Sender waits for an infinite amount of time for an acknowledgment.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latin typeface="+mj-lt"/>
              </a:rPr>
              <a:t>Receiver waits for an infinite amount of time for a data.</a:t>
            </a:r>
            <a:endParaRPr kumimoji="0" lang="en-US" altLang="en-US" sz="2800" b="0" i="0" u="none" strike="noStrike" cap="none" normalizeH="0" baseline="0" dirty="0">
              <a:ln>
                <a:noFill/>
              </a:ln>
              <a:solidFill>
                <a:srgbClr val="333333"/>
              </a:solidFill>
              <a:effectLst/>
              <a:latin typeface="+mj-lt"/>
            </a:endParaRPr>
          </a:p>
        </p:txBody>
      </p:sp>
    </p:spTree>
    <p:extLst>
      <p:ext uri="{BB962C8B-B14F-4D97-AF65-F5344CB8AC3E}">
        <p14:creationId xmlns:p14="http://schemas.microsoft.com/office/powerpoint/2010/main" val="41189258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2"/>
          <p:cNvSpPr txBox="1">
            <a:spLocks noChangeArrowheads="1"/>
          </p:cNvSpPr>
          <p:nvPr/>
        </p:nvSpPr>
        <p:spPr bwMode="auto">
          <a:xfrm>
            <a:off x="215900" y="154111"/>
            <a:ext cx="8429625" cy="1246187"/>
          </a:xfrm>
          <a:prstGeom prst="rect">
            <a:avLst/>
          </a:prstGeom>
          <a:noFill/>
          <a:ln w="9525">
            <a:noFill/>
            <a:miter lim="800000"/>
            <a:headEnd/>
            <a:tailEnd/>
          </a:ln>
        </p:spPr>
        <p:txBody>
          <a:bodyPr>
            <a:spAutoFit/>
          </a:bodyPr>
          <a:lstStyle/>
          <a:p>
            <a:r>
              <a:rPr lang="en-US" b="1"/>
              <a:t>NOISY CHANNEL</a:t>
            </a:r>
          </a:p>
          <a:p>
            <a:endParaRPr lang="en-US" b="1"/>
          </a:p>
          <a:p>
            <a:r>
              <a:rPr lang="en-US" b="1"/>
              <a:t>Stop-and-Wait Automatic Repeat Request</a:t>
            </a:r>
          </a:p>
        </p:txBody>
      </p:sp>
      <p:sp>
        <p:nvSpPr>
          <p:cNvPr id="53251" name="Rectangle 3"/>
          <p:cNvSpPr>
            <a:spLocks noChangeArrowheads="1"/>
          </p:cNvSpPr>
          <p:nvPr/>
        </p:nvSpPr>
        <p:spPr bwMode="auto">
          <a:xfrm>
            <a:off x="323056" y="1872258"/>
            <a:ext cx="8786812" cy="4639860"/>
          </a:xfrm>
          <a:prstGeom prst="rect">
            <a:avLst/>
          </a:prstGeom>
          <a:noFill/>
          <a:ln w="9525">
            <a:noFill/>
            <a:miter lim="800000"/>
            <a:headEnd/>
            <a:tailEnd/>
          </a:ln>
        </p:spPr>
        <p:txBody>
          <a:bodyPr>
            <a:spAutoFit/>
          </a:bodyPr>
          <a:lstStyle/>
          <a:p>
            <a:pPr algn="just">
              <a:lnSpc>
                <a:spcPct val="150000"/>
              </a:lnSpc>
            </a:pPr>
            <a:r>
              <a:rPr lang="en-US" dirty="0"/>
              <a:t>Error correction in Stop-and-Wait ARQ is done by keeping a copy of the sent frame and retransmitting of the frame when the timer expires.</a:t>
            </a:r>
          </a:p>
          <a:p>
            <a:pPr algn="just">
              <a:lnSpc>
                <a:spcPct val="150000"/>
              </a:lnSpc>
            </a:pPr>
            <a:r>
              <a:rPr lang="en-US" dirty="0"/>
              <a:t>Since an ACK frame can also be corrupted and lost, it too needs redundancy bits and a sequence number. The ACK frame for this protocol has a sequence number field.</a:t>
            </a:r>
          </a:p>
          <a:p>
            <a:pPr algn="just">
              <a:lnSpc>
                <a:spcPct val="150000"/>
              </a:lnSpc>
            </a:pPr>
            <a:r>
              <a:rPr lang="en-US" dirty="0"/>
              <a:t>In this protocol, the sender simply discards a corrupted ACK frame or ignores an out-of-order 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708025" y="425450"/>
            <a:ext cx="8016875" cy="5975350"/>
          </a:xfrm>
        </p:spPr>
        <p:txBody>
          <a:bodyPr/>
          <a:lstStyle/>
          <a:p>
            <a:pPr algn="just">
              <a:lnSpc>
                <a:spcPct val="150000"/>
              </a:lnSpc>
              <a:buFont typeface="Wingdings" panose="05000000000000000000" pitchFamily="2" charset="2"/>
              <a:buChar char="Ø"/>
              <a:defRPr/>
            </a:pPr>
            <a:r>
              <a:rPr lang="en-US" sz="2400" dirty="0"/>
              <a:t>The term </a:t>
            </a:r>
            <a:r>
              <a:rPr lang="en-US" sz="2400" b="1" dirty="0">
                <a:solidFill>
                  <a:srgbClr val="CC0066"/>
                </a:solidFill>
                <a:effectLst>
                  <a:outerShdw blurRad="38100" dist="38100" dir="2700000" algn="tl">
                    <a:srgbClr val="C0C0C0"/>
                  </a:outerShdw>
                </a:effectLst>
              </a:rPr>
              <a:t>burst error</a:t>
            </a:r>
            <a:r>
              <a:rPr lang="en-US" sz="2400" dirty="0"/>
              <a:t> means that two or more bits in the data unit have changed from 1 to 0 or from 0 to 1.</a:t>
            </a:r>
          </a:p>
          <a:p>
            <a:pPr algn="just">
              <a:lnSpc>
                <a:spcPct val="150000"/>
              </a:lnSpc>
              <a:buFont typeface="Wingdings" panose="05000000000000000000" pitchFamily="2" charset="2"/>
              <a:buChar char="Ø"/>
              <a:defRPr/>
            </a:pPr>
            <a:r>
              <a:rPr lang="en-US" sz="2400" b="1" dirty="0"/>
              <a:t>Burst errors</a:t>
            </a:r>
            <a:r>
              <a:rPr lang="en-US" sz="2400" dirty="0"/>
              <a:t> </a:t>
            </a:r>
            <a:r>
              <a:rPr lang="en-US" sz="2400" b="1" dirty="0"/>
              <a:t>does not</a:t>
            </a:r>
            <a:r>
              <a:rPr lang="en-US" sz="2400" dirty="0"/>
              <a:t> necessarily </a:t>
            </a:r>
            <a:r>
              <a:rPr lang="en-US" sz="2400" b="1" dirty="0"/>
              <a:t>mean that the errors occur in consecutive bits</a:t>
            </a:r>
            <a:r>
              <a:rPr lang="en-US" sz="2400" dirty="0"/>
              <a:t>, the length of the burst is measured from the first corrupted bit to the last corrupted bit. Some bits in between may not have been corrupted.</a:t>
            </a:r>
          </a:p>
          <a:p>
            <a:pPr algn="just">
              <a:lnSpc>
                <a:spcPct val="150000"/>
              </a:lnSpc>
              <a:buFont typeface="Wingdings" panose="05000000000000000000" pitchFamily="2" charset="2"/>
              <a:buChar char="Ø"/>
              <a:defRPr/>
            </a:pPr>
            <a:r>
              <a:rPr lang="en-US" sz="2400" dirty="0"/>
              <a:t>The number of bits affected depends on the data rate and duration of noise.</a:t>
            </a:r>
          </a:p>
          <a:p>
            <a:pPr marL="356410" indent="-356410">
              <a:lnSpc>
                <a:spcPct val="150000"/>
              </a:lnSpc>
              <a:buFontTx/>
              <a:buNone/>
              <a:defRPr/>
            </a:pPr>
            <a:endParaRPr lang="en-US"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Box 2"/>
          <p:cNvSpPr txBox="1">
            <a:spLocks noChangeArrowheads="1"/>
          </p:cNvSpPr>
          <p:nvPr/>
        </p:nvSpPr>
        <p:spPr bwMode="auto">
          <a:xfrm>
            <a:off x="144463" y="242888"/>
            <a:ext cx="9217025" cy="476250"/>
          </a:xfrm>
          <a:prstGeom prst="rect">
            <a:avLst/>
          </a:prstGeom>
          <a:noFill/>
          <a:ln w="9525">
            <a:noFill/>
            <a:miter lim="800000"/>
            <a:headEnd/>
            <a:tailEnd/>
          </a:ln>
        </p:spPr>
        <p:txBody>
          <a:bodyPr>
            <a:spAutoFit/>
          </a:bodyPr>
          <a:lstStyle/>
          <a:p>
            <a:r>
              <a:rPr lang="en-US" b="1"/>
              <a:t>Sequence no &amp;ACK in Stop-and-Wait Automatic Repeat Request</a:t>
            </a:r>
          </a:p>
        </p:txBody>
      </p:sp>
      <p:sp>
        <p:nvSpPr>
          <p:cNvPr id="54275" name="Rectangle 3"/>
          <p:cNvSpPr>
            <a:spLocks noChangeArrowheads="1"/>
          </p:cNvSpPr>
          <p:nvPr/>
        </p:nvSpPr>
        <p:spPr bwMode="auto">
          <a:xfrm>
            <a:off x="215899" y="719138"/>
            <a:ext cx="9001125" cy="6509474"/>
          </a:xfrm>
          <a:prstGeom prst="rect">
            <a:avLst/>
          </a:prstGeom>
          <a:noFill/>
          <a:ln w="9525">
            <a:noFill/>
            <a:miter lim="800000"/>
            <a:headEnd/>
            <a:tailEnd/>
          </a:ln>
        </p:spPr>
        <p:txBody>
          <a:bodyPr>
            <a:spAutoFit/>
          </a:bodyPr>
          <a:lstStyle/>
          <a:p>
            <a:pPr algn="just">
              <a:lnSpc>
                <a:spcPct val="150000"/>
              </a:lnSpc>
            </a:pPr>
            <a:r>
              <a:rPr lang="en-US" sz="2800" dirty="0">
                <a:latin typeface="Times New Roman" pitchFamily="18" charset="0"/>
              </a:rPr>
              <a:t>In Stop-and-Wait ARQ, numbering frames prevents the retaining of duplicate frames.</a:t>
            </a:r>
          </a:p>
          <a:p>
            <a:pPr algn="just">
              <a:lnSpc>
                <a:spcPct val="150000"/>
              </a:lnSpc>
            </a:pPr>
            <a:r>
              <a:rPr lang="en-US" sz="2800" dirty="0">
                <a:latin typeface="Times New Roman" pitchFamily="18" charset="0"/>
              </a:rPr>
              <a:t>Numbered acknowledgments are needed if an acknowledgment is delayed and the next frame is lost. </a:t>
            </a:r>
          </a:p>
          <a:p>
            <a:pPr algn="ctr" fontAlgn="base"/>
            <a:endParaRPr lang="en-US" sz="2800" dirty="0"/>
          </a:p>
          <a:p>
            <a:pPr algn="ctr" fontAlgn="base"/>
            <a:r>
              <a:rPr lang="en-US" sz="2800" dirty="0"/>
              <a:t>Stop and Wait ARQ</a:t>
            </a:r>
          </a:p>
          <a:p>
            <a:pPr algn="ctr" fontAlgn="base"/>
            <a:r>
              <a:rPr lang="en-US" sz="2800" dirty="0"/>
              <a:t>= </a:t>
            </a:r>
          </a:p>
          <a:p>
            <a:pPr algn="ctr" fontAlgn="base"/>
            <a:r>
              <a:rPr lang="en-US" sz="2800" dirty="0"/>
              <a:t>Stop and Wait Protocol + Time Out Timer + Sequence Numbers for Data Packets and Acknowledgements</a:t>
            </a:r>
          </a:p>
          <a:p>
            <a:pPr algn="just">
              <a:lnSpc>
                <a:spcPct val="150000"/>
              </a:lnSpc>
            </a:pPr>
            <a:endParaRPr lang="en-US" sz="2800" dirty="0">
              <a:latin typeface="Times New Roman" pitchFamily="18" charset="0"/>
            </a:endParaRPr>
          </a:p>
          <a:p>
            <a:pPr algn="just">
              <a:lnSpc>
                <a:spcPct val="150000"/>
              </a:lnSpc>
            </a:pPr>
            <a:endParaRPr lang="en-US" sz="2800" dirty="0">
              <a:latin typeface="Times New Roman" pitchFamily="18" charset="0"/>
            </a:endParaRP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Related image"/>
          <p:cNvPicPr>
            <a:picLocks noChangeAspect="1" noChangeArrowheads="1"/>
          </p:cNvPicPr>
          <p:nvPr/>
        </p:nvPicPr>
        <p:blipFill>
          <a:blip r:embed="rId2"/>
          <a:srcRect/>
          <a:stretch>
            <a:fillRect/>
          </a:stretch>
        </p:blipFill>
        <p:spPr bwMode="auto">
          <a:xfrm>
            <a:off x="684014" y="792138"/>
            <a:ext cx="7816923" cy="5882406"/>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Image result for stop and wait arq"/>
          <p:cNvPicPr>
            <a:picLocks noChangeAspect="1" noChangeArrowheads="1"/>
          </p:cNvPicPr>
          <p:nvPr/>
        </p:nvPicPr>
        <p:blipFill>
          <a:blip r:embed="rId2"/>
          <a:srcRect/>
          <a:stretch>
            <a:fillRect/>
          </a:stretch>
        </p:blipFill>
        <p:spPr bwMode="auto">
          <a:xfrm>
            <a:off x="756022" y="600074"/>
            <a:ext cx="7718053" cy="5880695"/>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239EE7D7-7C4A-27FA-B23A-6D40FDC6BF52}"/>
              </a:ext>
            </a:extLst>
          </p:cNvPr>
          <p:cNvSpPr txBox="1">
            <a:spLocks noChangeArrowheads="1"/>
          </p:cNvSpPr>
          <p:nvPr/>
        </p:nvSpPr>
        <p:spPr bwMode="auto">
          <a:xfrm>
            <a:off x="1021900" y="156451"/>
            <a:ext cx="5895578" cy="504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579">
                <a:solidFill>
                  <a:schemeClr val="accent2"/>
                </a:solidFill>
                <a:latin typeface="Times New Roman" panose="02020603050405020304" pitchFamily="18" charset="0"/>
              </a:rPr>
              <a:t>  </a:t>
            </a:r>
            <a:r>
              <a:rPr lang="en-US" altLang="en-US" sz="2579">
                <a:latin typeface="Times New Roman" panose="02020603050405020304" pitchFamily="18" charset="0"/>
              </a:rPr>
              <a:t>Stop-and-Wait ARQ, lost ACK frame</a:t>
            </a:r>
          </a:p>
        </p:txBody>
      </p:sp>
      <p:sp>
        <p:nvSpPr>
          <p:cNvPr id="18435" name="Rectangle 3">
            <a:extLst>
              <a:ext uri="{FF2B5EF4-FFF2-40B4-BE49-F238E27FC236}">
                <a16:creationId xmlns:a16="http://schemas.microsoft.com/office/drawing/2014/main" id="{12744CFA-3734-CBF6-81B7-7ECE18A9A725}"/>
              </a:ext>
            </a:extLst>
          </p:cNvPr>
          <p:cNvSpPr>
            <a:spLocks noChangeArrowheads="1"/>
          </p:cNvSpPr>
          <p:nvPr/>
        </p:nvSpPr>
        <p:spPr bwMode="ltGray">
          <a:xfrm>
            <a:off x="378300" y="174465"/>
            <a:ext cx="451994" cy="48966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76" b="0"/>
          </a:p>
        </p:txBody>
      </p:sp>
      <p:sp>
        <p:nvSpPr>
          <p:cNvPr id="18436" name="Rectangle 4">
            <a:extLst>
              <a:ext uri="{FF2B5EF4-FFF2-40B4-BE49-F238E27FC236}">
                <a16:creationId xmlns:a16="http://schemas.microsoft.com/office/drawing/2014/main" id="{D32878D9-544D-8EC3-760F-7256614B5005}"/>
              </a:ext>
            </a:extLst>
          </p:cNvPr>
          <p:cNvSpPr>
            <a:spLocks noChangeArrowheads="1"/>
          </p:cNvSpPr>
          <p:nvPr/>
        </p:nvSpPr>
        <p:spPr bwMode="ltGray">
          <a:xfrm>
            <a:off x="772976" y="174465"/>
            <a:ext cx="338996" cy="489661"/>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76" b="0"/>
          </a:p>
        </p:txBody>
      </p:sp>
      <p:sp>
        <p:nvSpPr>
          <p:cNvPr id="18437" name="Rectangle 5">
            <a:extLst>
              <a:ext uri="{FF2B5EF4-FFF2-40B4-BE49-F238E27FC236}">
                <a16:creationId xmlns:a16="http://schemas.microsoft.com/office/drawing/2014/main" id="{E87E3CC1-A72E-DB57-2AEF-B54C9F1FCA02}"/>
              </a:ext>
            </a:extLst>
          </p:cNvPr>
          <p:cNvSpPr>
            <a:spLocks noChangeArrowheads="1"/>
          </p:cNvSpPr>
          <p:nvPr/>
        </p:nvSpPr>
        <p:spPr bwMode="ltGray">
          <a:xfrm>
            <a:off x="506038" y="610082"/>
            <a:ext cx="435618" cy="48966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76" b="0"/>
          </a:p>
        </p:txBody>
      </p:sp>
      <p:sp>
        <p:nvSpPr>
          <p:cNvPr id="18438" name="Rectangle 6">
            <a:extLst>
              <a:ext uri="{FF2B5EF4-FFF2-40B4-BE49-F238E27FC236}">
                <a16:creationId xmlns:a16="http://schemas.microsoft.com/office/drawing/2014/main" id="{339CFD7B-1B29-3004-8699-C73CE486B411}"/>
              </a:ext>
            </a:extLst>
          </p:cNvPr>
          <p:cNvSpPr>
            <a:spLocks noChangeArrowheads="1"/>
          </p:cNvSpPr>
          <p:nvPr/>
        </p:nvSpPr>
        <p:spPr bwMode="ltGray">
          <a:xfrm>
            <a:off x="887612" y="610082"/>
            <a:ext cx="379937" cy="489661"/>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76" b="0"/>
          </a:p>
        </p:txBody>
      </p:sp>
      <p:sp>
        <p:nvSpPr>
          <p:cNvPr id="18439" name="Rectangle 7">
            <a:extLst>
              <a:ext uri="{FF2B5EF4-FFF2-40B4-BE49-F238E27FC236}">
                <a16:creationId xmlns:a16="http://schemas.microsoft.com/office/drawing/2014/main" id="{EBDF06D7-B1EC-5321-92A6-085EA70F371C}"/>
              </a:ext>
            </a:extLst>
          </p:cNvPr>
          <p:cNvSpPr>
            <a:spLocks noChangeArrowheads="1"/>
          </p:cNvSpPr>
          <p:nvPr/>
        </p:nvSpPr>
        <p:spPr bwMode="ltGray">
          <a:xfrm>
            <a:off x="78607" y="534750"/>
            <a:ext cx="578095" cy="435618"/>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76" b="0"/>
          </a:p>
        </p:txBody>
      </p:sp>
      <p:sp>
        <p:nvSpPr>
          <p:cNvPr id="18440" name="Rectangle 8">
            <a:extLst>
              <a:ext uri="{FF2B5EF4-FFF2-40B4-BE49-F238E27FC236}">
                <a16:creationId xmlns:a16="http://schemas.microsoft.com/office/drawing/2014/main" id="{863647B6-89F8-DFC8-8E8F-C92A8A92597D}"/>
              </a:ext>
            </a:extLst>
          </p:cNvPr>
          <p:cNvSpPr>
            <a:spLocks noChangeArrowheads="1"/>
          </p:cNvSpPr>
          <p:nvPr/>
        </p:nvSpPr>
        <p:spPr bwMode="gray">
          <a:xfrm>
            <a:off x="733672" y="63104"/>
            <a:ext cx="32753" cy="108576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76" b="0"/>
          </a:p>
        </p:txBody>
      </p:sp>
      <p:sp>
        <p:nvSpPr>
          <p:cNvPr id="18441" name="Rectangle 9">
            <a:extLst>
              <a:ext uri="{FF2B5EF4-FFF2-40B4-BE49-F238E27FC236}">
                <a16:creationId xmlns:a16="http://schemas.microsoft.com/office/drawing/2014/main" id="{1AABE79D-D1DA-AF47-B5B7-74165B7374FC}"/>
              </a:ext>
            </a:extLst>
          </p:cNvPr>
          <p:cNvSpPr>
            <a:spLocks noChangeArrowheads="1"/>
          </p:cNvSpPr>
          <p:nvPr/>
        </p:nvSpPr>
        <p:spPr bwMode="gray">
          <a:xfrm>
            <a:off x="456908" y="613357"/>
            <a:ext cx="8486357" cy="3275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76" b="0"/>
          </a:p>
        </p:txBody>
      </p:sp>
      <p:pic>
        <p:nvPicPr>
          <p:cNvPr id="18442" name="Picture 10">
            <a:extLst>
              <a:ext uri="{FF2B5EF4-FFF2-40B4-BE49-F238E27FC236}">
                <a16:creationId xmlns:a16="http://schemas.microsoft.com/office/drawing/2014/main" id="{B98AEB59-8F86-429C-92C1-E8941F660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211" y="1320826"/>
            <a:ext cx="8072029" cy="52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02D56950-B744-9D5B-31D8-895C27ED0A52}"/>
              </a:ext>
            </a:extLst>
          </p:cNvPr>
          <p:cNvSpPr txBox="1">
            <a:spLocks noChangeArrowheads="1"/>
          </p:cNvSpPr>
          <p:nvPr/>
        </p:nvSpPr>
        <p:spPr bwMode="auto">
          <a:xfrm>
            <a:off x="1021900" y="156451"/>
            <a:ext cx="5895578" cy="504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579">
                <a:solidFill>
                  <a:schemeClr val="accent2"/>
                </a:solidFill>
                <a:latin typeface="Times New Roman" panose="02020603050405020304" pitchFamily="18" charset="0"/>
              </a:rPr>
              <a:t>  </a:t>
            </a:r>
            <a:r>
              <a:rPr lang="en-US" altLang="en-US" sz="2579">
                <a:latin typeface="Times New Roman" panose="02020603050405020304" pitchFamily="18" charset="0"/>
              </a:rPr>
              <a:t>Stop-and-Wait ARQ, delayed ACK</a:t>
            </a:r>
          </a:p>
        </p:txBody>
      </p:sp>
      <p:sp>
        <p:nvSpPr>
          <p:cNvPr id="20483" name="Rectangle 3">
            <a:extLst>
              <a:ext uri="{FF2B5EF4-FFF2-40B4-BE49-F238E27FC236}">
                <a16:creationId xmlns:a16="http://schemas.microsoft.com/office/drawing/2014/main" id="{708B4E47-5122-9854-6B9F-C2E1C7BDC3BA}"/>
              </a:ext>
            </a:extLst>
          </p:cNvPr>
          <p:cNvSpPr>
            <a:spLocks noChangeArrowheads="1"/>
          </p:cNvSpPr>
          <p:nvPr/>
        </p:nvSpPr>
        <p:spPr bwMode="ltGray">
          <a:xfrm>
            <a:off x="378300" y="174465"/>
            <a:ext cx="451994" cy="48966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76" b="0"/>
          </a:p>
        </p:txBody>
      </p:sp>
      <p:sp>
        <p:nvSpPr>
          <p:cNvPr id="20484" name="Rectangle 4">
            <a:extLst>
              <a:ext uri="{FF2B5EF4-FFF2-40B4-BE49-F238E27FC236}">
                <a16:creationId xmlns:a16="http://schemas.microsoft.com/office/drawing/2014/main" id="{281E8B25-B8BD-2C77-C620-EB8D9D96C910}"/>
              </a:ext>
            </a:extLst>
          </p:cNvPr>
          <p:cNvSpPr>
            <a:spLocks noChangeArrowheads="1"/>
          </p:cNvSpPr>
          <p:nvPr/>
        </p:nvSpPr>
        <p:spPr bwMode="ltGray">
          <a:xfrm>
            <a:off x="772976" y="174465"/>
            <a:ext cx="338996" cy="489661"/>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76" b="0"/>
          </a:p>
        </p:txBody>
      </p:sp>
      <p:sp>
        <p:nvSpPr>
          <p:cNvPr id="20485" name="Rectangle 5">
            <a:extLst>
              <a:ext uri="{FF2B5EF4-FFF2-40B4-BE49-F238E27FC236}">
                <a16:creationId xmlns:a16="http://schemas.microsoft.com/office/drawing/2014/main" id="{324E0235-E9F8-44DD-E086-4C71AD971594}"/>
              </a:ext>
            </a:extLst>
          </p:cNvPr>
          <p:cNvSpPr>
            <a:spLocks noChangeArrowheads="1"/>
          </p:cNvSpPr>
          <p:nvPr/>
        </p:nvSpPr>
        <p:spPr bwMode="ltGray">
          <a:xfrm>
            <a:off x="506038" y="610082"/>
            <a:ext cx="435618" cy="48966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76" b="0"/>
          </a:p>
        </p:txBody>
      </p:sp>
      <p:sp>
        <p:nvSpPr>
          <p:cNvPr id="20486" name="Rectangle 6">
            <a:extLst>
              <a:ext uri="{FF2B5EF4-FFF2-40B4-BE49-F238E27FC236}">
                <a16:creationId xmlns:a16="http://schemas.microsoft.com/office/drawing/2014/main" id="{C3671A52-D9A0-0BBF-6D71-6A49F45D76A4}"/>
              </a:ext>
            </a:extLst>
          </p:cNvPr>
          <p:cNvSpPr>
            <a:spLocks noChangeArrowheads="1"/>
          </p:cNvSpPr>
          <p:nvPr/>
        </p:nvSpPr>
        <p:spPr bwMode="ltGray">
          <a:xfrm>
            <a:off x="887612" y="610082"/>
            <a:ext cx="379937" cy="489661"/>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76" b="0"/>
          </a:p>
        </p:txBody>
      </p:sp>
      <p:sp>
        <p:nvSpPr>
          <p:cNvPr id="20487" name="Rectangle 7">
            <a:extLst>
              <a:ext uri="{FF2B5EF4-FFF2-40B4-BE49-F238E27FC236}">
                <a16:creationId xmlns:a16="http://schemas.microsoft.com/office/drawing/2014/main" id="{BEA8EC51-9F29-ED5E-FEC2-DE0985976F1B}"/>
              </a:ext>
            </a:extLst>
          </p:cNvPr>
          <p:cNvSpPr>
            <a:spLocks noChangeArrowheads="1"/>
          </p:cNvSpPr>
          <p:nvPr/>
        </p:nvSpPr>
        <p:spPr bwMode="ltGray">
          <a:xfrm>
            <a:off x="78607" y="534750"/>
            <a:ext cx="578095" cy="435618"/>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76" b="0"/>
          </a:p>
        </p:txBody>
      </p:sp>
      <p:sp>
        <p:nvSpPr>
          <p:cNvPr id="20488" name="Rectangle 8">
            <a:extLst>
              <a:ext uri="{FF2B5EF4-FFF2-40B4-BE49-F238E27FC236}">
                <a16:creationId xmlns:a16="http://schemas.microsoft.com/office/drawing/2014/main" id="{ABECBAAF-F44B-4344-09D4-2B86710D0282}"/>
              </a:ext>
            </a:extLst>
          </p:cNvPr>
          <p:cNvSpPr>
            <a:spLocks noChangeArrowheads="1"/>
          </p:cNvSpPr>
          <p:nvPr/>
        </p:nvSpPr>
        <p:spPr bwMode="gray">
          <a:xfrm>
            <a:off x="733672" y="63104"/>
            <a:ext cx="32753" cy="108576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76" b="0"/>
          </a:p>
        </p:txBody>
      </p:sp>
      <p:sp>
        <p:nvSpPr>
          <p:cNvPr id="20489" name="Rectangle 9">
            <a:extLst>
              <a:ext uri="{FF2B5EF4-FFF2-40B4-BE49-F238E27FC236}">
                <a16:creationId xmlns:a16="http://schemas.microsoft.com/office/drawing/2014/main" id="{D7BCA604-D1CF-1B17-209F-4B043D1B6E91}"/>
              </a:ext>
            </a:extLst>
          </p:cNvPr>
          <p:cNvSpPr>
            <a:spLocks noChangeArrowheads="1"/>
          </p:cNvSpPr>
          <p:nvPr/>
        </p:nvSpPr>
        <p:spPr bwMode="gray">
          <a:xfrm>
            <a:off x="456908" y="613357"/>
            <a:ext cx="8486357" cy="3275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76" b="0"/>
          </a:p>
        </p:txBody>
      </p:sp>
      <p:pic>
        <p:nvPicPr>
          <p:cNvPr id="20490" name="Picture 10">
            <a:extLst>
              <a:ext uri="{FF2B5EF4-FFF2-40B4-BE49-F238E27FC236}">
                <a16:creationId xmlns:a16="http://schemas.microsoft.com/office/drawing/2014/main" id="{29E6770E-E632-81AD-1F77-122DFC46E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266" y="1083367"/>
            <a:ext cx="7808366" cy="558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734099-AB8F-68BB-0D1C-EC791330CCD0}"/>
              </a:ext>
            </a:extLst>
          </p:cNvPr>
          <p:cNvSpPr txBox="1"/>
          <p:nvPr/>
        </p:nvSpPr>
        <p:spPr>
          <a:xfrm>
            <a:off x="395982" y="648122"/>
            <a:ext cx="8316863" cy="6504666"/>
          </a:xfrm>
          <a:prstGeom prst="rect">
            <a:avLst/>
          </a:prstGeom>
          <a:noFill/>
        </p:spPr>
        <p:txBody>
          <a:bodyPr wrap="square">
            <a:spAutoFit/>
          </a:bodyPr>
          <a:lstStyle/>
          <a:p>
            <a:pPr algn="just"/>
            <a:r>
              <a:rPr lang="en-US" b="1" i="0" dirty="0">
                <a:solidFill>
                  <a:srgbClr val="333333"/>
                </a:solidFill>
                <a:effectLst/>
                <a:latin typeface="inter-regular"/>
              </a:rPr>
              <a:t>Sliding Window Protocol</a:t>
            </a:r>
            <a:endParaRPr lang="en-US" dirty="0">
              <a:solidFill>
                <a:srgbClr val="333333"/>
              </a:solidFill>
              <a:latin typeface="inter-regular"/>
            </a:endParaRPr>
          </a:p>
          <a:p>
            <a:pPr marL="342900" indent="-342900" algn="just">
              <a:lnSpc>
                <a:spcPct val="150000"/>
              </a:lnSpc>
              <a:buFont typeface="Arial" panose="020B0604020202020204" pitchFamily="34" charset="0"/>
              <a:buChar char="•"/>
            </a:pPr>
            <a:r>
              <a:rPr lang="en-US" sz="2400" b="0" i="0" dirty="0">
                <a:solidFill>
                  <a:srgbClr val="333333"/>
                </a:solidFill>
                <a:effectLst/>
                <a:latin typeface="+mj-lt"/>
              </a:rPr>
              <a:t>The sliding window is a technique for sending multiple frames at a time. It is also used in </a:t>
            </a:r>
            <a:r>
              <a:rPr lang="en-US" sz="2400" dirty="0">
                <a:latin typeface="+mj-lt"/>
              </a:rPr>
              <a:t>TCP Protocol</a:t>
            </a:r>
            <a:r>
              <a:rPr lang="en-US" sz="2400" b="0" i="0" dirty="0">
                <a:effectLst/>
                <a:latin typeface="+mj-lt"/>
              </a:rPr>
              <a:t>.</a:t>
            </a:r>
          </a:p>
          <a:p>
            <a:pPr marL="342900" indent="-342900" algn="just">
              <a:lnSpc>
                <a:spcPct val="150000"/>
              </a:lnSpc>
              <a:buFont typeface="Arial" panose="020B0604020202020204" pitchFamily="34" charset="0"/>
              <a:buChar char="•"/>
            </a:pPr>
            <a:r>
              <a:rPr lang="en-US" sz="2400" b="0" i="0" dirty="0">
                <a:solidFill>
                  <a:srgbClr val="333333"/>
                </a:solidFill>
                <a:effectLst/>
                <a:latin typeface="+mj-lt"/>
              </a:rPr>
              <a:t>In this technique, each frame has sent from the </a:t>
            </a:r>
            <a:r>
              <a:rPr lang="en-US" sz="2400" b="1" i="0" dirty="0">
                <a:solidFill>
                  <a:srgbClr val="333333"/>
                </a:solidFill>
                <a:effectLst/>
                <a:latin typeface="+mj-lt"/>
              </a:rPr>
              <a:t>sequence number. </a:t>
            </a:r>
            <a:r>
              <a:rPr lang="en-US" sz="2400" b="0" i="0" dirty="0">
                <a:solidFill>
                  <a:srgbClr val="333333"/>
                </a:solidFill>
                <a:effectLst/>
                <a:latin typeface="+mj-lt"/>
              </a:rPr>
              <a:t>The sequence numbers are used to find the missing data in the receiver end.</a:t>
            </a:r>
          </a:p>
          <a:p>
            <a:pPr marL="342900" indent="-342900" algn="just">
              <a:lnSpc>
                <a:spcPct val="150000"/>
              </a:lnSpc>
              <a:buFont typeface="Arial" panose="020B0604020202020204" pitchFamily="34" charset="0"/>
              <a:buChar char="•"/>
            </a:pPr>
            <a:r>
              <a:rPr lang="en-US" sz="2400" b="0" i="0" dirty="0">
                <a:solidFill>
                  <a:srgbClr val="333333"/>
                </a:solidFill>
                <a:effectLst/>
                <a:latin typeface="+mj-lt"/>
              </a:rPr>
              <a:t> The </a:t>
            </a:r>
            <a:r>
              <a:rPr lang="en-US" sz="2400" b="1" i="0" dirty="0">
                <a:solidFill>
                  <a:srgbClr val="333333"/>
                </a:solidFill>
                <a:effectLst/>
                <a:latin typeface="+mj-lt"/>
              </a:rPr>
              <a:t>purpose of the sliding window technique is to avoid duplicate data</a:t>
            </a:r>
            <a:r>
              <a:rPr lang="en-US" sz="2400" b="0" i="0" dirty="0">
                <a:solidFill>
                  <a:srgbClr val="333333"/>
                </a:solidFill>
                <a:effectLst/>
                <a:latin typeface="+mj-lt"/>
              </a:rPr>
              <a:t>, so it uses the sequence number.</a:t>
            </a:r>
          </a:p>
          <a:p>
            <a:pPr algn="just">
              <a:lnSpc>
                <a:spcPct val="150000"/>
              </a:lnSpc>
            </a:pPr>
            <a:r>
              <a:rPr lang="en-US" sz="2400" b="0" i="0" dirty="0">
                <a:solidFill>
                  <a:srgbClr val="610B38"/>
                </a:solidFill>
                <a:effectLst/>
                <a:latin typeface="+mj-lt"/>
              </a:rPr>
              <a:t>Types of Sliding Window Protocol</a:t>
            </a:r>
          </a:p>
          <a:p>
            <a:pPr algn="just">
              <a:lnSpc>
                <a:spcPct val="150000"/>
              </a:lnSpc>
            </a:pPr>
            <a:r>
              <a:rPr lang="en-US" sz="2400" b="0" i="0" dirty="0">
                <a:solidFill>
                  <a:srgbClr val="333333"/>
                </a:solidFill>
                <a:effectLst/>
                <a:latin typeface="+mj-lt"/>
              </a:rPr>
              <a:t>Sliding window protocol has two types:</a:t>
            </a:r>
          </a:p>
          <a:p>
            <a:pPr algn="just">
              <a:lnSpc>
                <a:spcPct val="150000"/>
              </a:lnSpc>
              <a:buFont typeface="+mj-lt"/>
              <a:buAutoNum type="arabicPeriod"/>
            </a:pPr>
            <a:r>
              <a:rPr lang="en-US" sz="2400" b="0" i="0" dirty="0">
                <a:solidFill>
                  <a:srgbClr val="000000"/>
                </a:solidFill>
                <a:effectLst/>
                <a:latin typeface="+mj-lt"/>
              </a:rPr>
              <a:t>Go-Back-N ARQ</a:t>
            </a:r>
          </a:p>
          <a:p>
            <a:pPr algn="just">
              <a:lnSpc>
                <a:spcPct val="150000"/>
              </a:lnSpc>
              <a:buFont typeface="+mj-lt"/>
              <a:buAutoNum type="arabicPeriod"/>
            </a:pPr>
            <a:r>
              <a:rPr lang="en-US" sz="2400" b="0" i="0" dirty="0">
                <a:solidFill>
                  <a:srgbClr val="000000"/>
                </a:solidFill>
                <a:effectLst/>
                <a:latin typeface="+mj-lt"/>
              </a:rPr>
              <a:t>Selective Repeat ARQ</a:t>
            </a:r>
          </a:p>
        </p:txBody>
      </p:sp>
    </p:spTree>
    <p:extLst>
      <p:ext uri="{BB962C8B-B14F-4D97-AF65-F5344CB8AC3E}">
        <p14:creationId xmlns:p14="http://schemas.microsoft.com/office/powerpoint/2010/main" val="8905179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2"/>
          <p:cNvSpPr txBox="1">
            <a:spLocks noChangeArrowheads="1"/>
          </p:cNvSpPr>
          <p:nvPr/>
        </p:nvSpPr>
        <p:spPr bwMode="auto">
          <a:xfrm>
            <a:off x="215900" y="242888"/>
            <a:ext cx="8429625" cy="476250"/>
          </a:xfrm>
          <a:prstGeom prst="rect">
            <a:avLst/>
          </a:prstGeom>
          <a:noFill/>
          <a:ln w="9525">
            <a:noFill/>
            <a:miter lim="800000"/>
            <a:headEnd/>
            <a:tailEnd/>
          </a:ln>
        </p:spPr>
        <p:txBody>
          <a:bodyPr>
            <a:spAutoFit/>
          </a:bodyPr>
          <a:lstStyle/>
          <a:p>
            <a:r>
              <a:rPr lang="en-US"/>
              <a:t>Go-Back-N Automatic Repeat Request</a:t>
            </a:r>
            <a:endParaRPr lang="en-US" b="1"/>
          </a:p>
        </p:txBody>
      </p:sp>
      <p:sp>
        <p:nvSpPr>
          <p:cNvPr id="59395" name="Rectangle 3"/>
          <p:cNvSpPr>
            <a:spLocks noChangeArrowheads="1"/>
          </p:cNvSpPr>
          <p:nvPr/>
        </p:nvSpPr>
        <p:spPr bwMode="auto">
          <a:xfrm>
            <a:off x="287338" y="1100138"/>
            <a:ext cx="8929687" cy="4070217"/>
          </a:xfrm>
          <a:prstGeom prst="rect">
            <a:avLst/>
          </a:prstGeom>
          <a:noFill/>
          <a:ln w="9525">
            <a:noFill/>
            <a:miter lim="800000"/>
            <a:headEnd/>
            <a:tailEnd/>
          </a:ln>
        </p:spPr>
        <p:txBody>
          <a:bodyPr>
            <a:spAutoFit/>
          </a:bodyPr>
          <a:lstStyle/>
          <a:p>
            <a:pPr algn="just">
              <a:lnSpc>
                <a:spcPct val="150000"/>
              </a:lnSpc>
            </a:pPr>
            <a:r>
              <a:rPr lang="en-US" dirty="0"/>
              <a:t>In this protocol  we can send several frames before receiving acknowledgments; we keep a copy of these frames until the acknowledgments arrive.</a:t>
            </a:r>
          </a:p>
          <a:p>
            <a:pPr algn="just">
              <a:lnSpc>
                <a:spcPct val="150000"/>
              </a:lnSpc>
            </a:pPr>
            <a:r>
              <a:rPr lang="en-US" dirty="0"/>
              <a:t>The sender window can slide one or more slots when a valid acknowledgment arrives.</a:t>
            </a:r>
          </a:p>
          <a:p>
            <a:pPr algn="just">
              <a:lnSpc>
                <a:spcPct val="150000"/>
              </a:lnSpc>
            </a:pPr>
            <a:r>
              <a:rPr lang="en-US" dirty="0"/>
              <a:t>The window slides when a correct frame has arrived; sliding occurs one slot at a time.</a:t>
            </a:r>
            <a:r>
              <a:rPr lang="en-US" b="0" i="0" dirty="0">
                <a:solidFill>
                  <a:srgbClr val="610B38"/>
                </a:solidFill>
                <a:effectLst/>
                <a:latin typeface="erdana"/>
              </a:rPr>
              <a:t> </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a:extLst>
              <a:ext uri="{FF2B5EF4-FFF2-40B4-BE49-F238E27FC236}">
                <a16:creationId xmlns:a16="http://schemas.microsoft.com/office/drawing/2014/main" id="{16269F8F-AEF0-BFB6-CD8A-449D106B872A}"/>
              </a:ext>
            </a:extLst>
          </p:cNvPr>
          <p:cNvGrpSpPr>
            <a:grpSpLocks/>
          </p:cNvGrpSpPr>
          <p:nvPr/>
        </p:nvGrpSpPr>
        <p:grpSpPr bwMode="auto">
          <a:xfrm>
            <a:off x="-1" y="63103"/>
            <a:ext cx="8961279" cy="6760263"/>
            <a:chOff x="0" y="96"/>
            <a:chExt cx="5472" cy="3840"/>
          </a:xfrm>
        </p:grpSpPr>
        <p:sp>
          <p:nvSpPr>
            <p:cNvPr id="23563" name="AutoShape 3">
              <a:extLst>
                <a:ext uri="{FF2B5EF4-FFF2-40B4-BE49-F238E27FC236}">
                  <a16:creationId xmlns:a16="http://schemas.microsoft.com/office/drawing/2014/main" id="{6217E89E-8DEC-7F3D-D029-447E33792090}"/>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lang="en-US" altLang="en-US" sz="2476">
                <a:latin typeface="Times New Roman" panose="02020603050405020304" pitchFamily="18" charset="0"/>
              </a:endParaRPr>
            </a:p>
          </p:txBody>
        </p:sp>
        <p:sp>
          <p:nvSpPr>
            <p:cNvPr id="23564" name="AutoShape 4">
              <a:extLst>
                <a:ext uri="{FF2B5EF4-FFF2-40B4-BE49-F238E27FC236}">
                  <a16:creationId xmlns:a16="http://schemas.microsoft.com/office/drawing/2014/main" id="{24A9805E-9FB0-37FE-CABE-17471DF3C039}"/>
                </a:ext>
              </a:extLst>
            </p:cNvPr>
            <p:cNvSpPr>
              <a:spLocks noChangeArrowheads="1"/>
            </p:cNvSpPr>
            <p:nvPr/>
          </p:nvSpPr>
          <p:spPr bwMode="blackWhite">
            <a:xfrm>
              <a:off x="0" y="96"/>
              <a:ext cx="5376" cy="768"/>
            </a:xfrm>
            <a:custGeom>
              <a:avLst/>
              <a:gdLst>
                <a:gd name="T0" fmla="*/ 0 w 7000"/>
                <a:gd name="T1" fmla="*/ 0 h 1000"/>
                <a:gd name="T2" fmla="*/ 558 w 7000"/>
                <a:gd name="T3" fmla="*/ 0 h 1000"/>
                <a:gd name="T4" fmla="*/ 605 w 7000"/>
                <a:gd name="T5" fmla="*/ 47 h 1000"/>
                <a:gd name="T6" fmla="*/ 558 w 7000"/>
                <a:gd name="T7" fmla="*/ 93 h 1000"/>
                <a:gd name="T8" fmla="*/ 0 w 7000"/>
                <a:gd name="T9" fmla="*/ 93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007" y="0"/>
                  </a:lnTo>
                  <a:cubicBezTo>
                    <a:pt x="6284" y="0"/>
                    <a:pt x="6508" y="223"/>
                    <a:pt x="6508" y="500"/>
                  </a:cubicBezTo>
                  <a:cubicBezTo>
                    <a:pt x="6508" y="776"/>
                    <a:pt x="6284" y="999"/>
                    <a:pt x="6008" y="1000"/>
                  </a:cubicBezTo>
                  <a:lnTo>
                    <a:pt x="0" y="100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endParaRPr lang="en-US" altLang="en-US" sz="2476">
                <a:latin typeface="Times New Roman" panose="02020603050405020304" pitchFamily="18" charset="0"/>
              </a:endParaRPr>
            </a:p>
          </p:txBody>
        </p:sp>
        <p:sp>
          <p:nvSpPr>
            <p:cNvPr id="23565" name="Line 5">
              <a:extLst>
                <a:ext uri="{FF2B5EF4-FFF2-40B4-BE49-F238E27FC236}">
                  <a16:creationId xmlns:a16="http://schemas.microsoft.com/office/drawing/2014/main" id="{AC19B386-84E2-441F-950E-2CD5059312AF}"/>
                </a:ext>
              </a:extLst>
            </p:cNvPr>
            <p:cNvSpPr>
              <a:spLocks noChangeShapeType="1"/>
            </p:cNvSpPr>
            <p:nvPr/>
          </p:nvSpPr>
          <p:spPr bwMode="auto">
            <a:xfrm>
              <a:off x="0" y="768"/>
              <a:ext cx="50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2579"/>
            </a:p>
          </p:txBody>
        </p:sp>
      </p:grpSp>
      <p:sp>
        <p:nvSpPr>
          <p:cNvPr id="378886" name="Text Box 6">
            <a:extLst>
              <a:ext uri="{FF2B5EF4-FFF2-40B4-BE49-F238E27FC236}">
                <a16:creationId xmlns:a16="http://schemas.microsoft.com/office/drawing/2014/main" id="{56F2BA25-A6A9-A72A-5C17-84F5F48AE851}"/>
              </a:ext>
            </a:extLst>
          </p:cNvPr>
          <p:cNvSpPr txBox="1">
            <a:spLocks noChangeArrowheads="1"/>
          </p:cNvSpPr>
          <p:nvPr/>
        </p:nvSpPr>
        <p:spPr bwMode="auto">
          <a:xfrm>
            <a:off x="235823" y="377534"/>
            <a:ext cx="4499591" cy="750229"/>
          </a:xfrm>
          <a:prstGeom prst="rect">
            <a:avLst/>
          </a:prstGeom>
          <a:noFill/>
          <a:ln w="9525">
            <a:noFill/>
            <a:miter lim="800000"/>
            <a:headEnd/>
            <a:tailEnd/>
          </a:ln>
          <a:effectLst/>
        </p:spPr>
        <p:txBody>
          <a:bodyPr wrap="none">
            <a:spAutoFit/>
          </a:bodyPr>
          <a:lstStyle/>
          <a:p>
            <a:pPr>
              <a:defRPr/>
            </a:pPr>
            <a:r>
              <a:rPr lang="en-US" sz="4126" dirty="0">
                <a:solidFill>
                  <a:schemeClr val="bg1"/>
                </a:solidFill>
                <a:effectLst>
                  <a:outerShdw blurRad="38100" dist="38100" dir="2700000" algn="tl">
                    <a:srgbClr val="000000"/>
                  </a:outerShdw>
                </a:effectLst>
                <a:latin typeface="Arial" pitchFamily="34" charset="0"/>
              </a:rPr>
              <a:t>  Go-Back-N ARQ</a:t>
            </a:r>
          </a:p>
        </p:txBody>
      </p:sp>
      <p:sp>
        <p:nvSpPr>
          <p:cNvPr id="378887" name="Text Box 7">
            <a:extLst>
              <a:ext uri="{FF2B5EF4-FFF2-40B4-BE49-F238E27FC236}">
                <a16:creationId xmlns:a16="http://schemas.microsoft.com/office/drawing/2014/main" id="{81D990E7-A808-1035-A1FA-044483B5A731}"/>
              </a:ext>
            </a:extLst>
          </p:cNvPr>
          <p:cNvSpPr txBox="1">
            <a:spLocks noChangeArrowheads="1"/>
          </p:cNvSpPr>
          <p:nvPr/>
        </p:nvSpPr>
        <p:spPr bwMode="auto">
          <a:xfrm>
            <a:off x="943292" y="1792030"/>
            <a:ext cx="60527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i="1" dirty="0">
                <a:latin typeface="+mj-lt"/>
              </a:rPr>
              <a:t>Sequence Number </a:t>
            </a:r>
            <a:r>
              <a:rPr lang="en-US" altLang="en-US" sz="2800" b="0" dirty="0">
                <a:latin typeface="+mj-lt"/>
              </a:rPr>
              <a:t>(0 to 2</a:t>
            </a:r>
            <a:r>
              <a:rPr lang="en-US" altLang="en-US" sz="2800" b="0" baseline="30000" dirty="0">
                <a:latin typeface="+mj-lt"/>
              </a:rPr>
              <a:t>m</a:t>
            </a:r>
            <a:r>
              <a:rPr lang="en-US" altLang="en-US" sz="2800" b="0" dirty="0">
                <a:latin typeface="+mj-lt"/>
              </a:rPr>
              <a:t>-1)</a:t>
            </a:r>
          </a:p>
        </p:txBody>
      </p:sp>
      <p:sp>
        <p:nvSpPr>
          <p:cNvPr id="378888" name="Text Box 8">
            <a:extLst>
              <a:ext uri="{FF2B5EF4-FFF2-40B4-BE49-F238E27FC236}">
                <a16:creationId xmlns:a16="http://schemas.microsoft.com/office/drawing/2014/main" id="{82B4F50C-07F7-C3E0-ABD8-7CB4832148CA}"/>
              </a:ext>
            </a:extLst>
          </p:cNvPr>
          <p:cNvSpPr txBox="1">
            <a:spLocks noChangeArrowheads="1"/>
          </p:cNvSpPr>
          <p:nvPr/>
        </p:nvSpPr>
        <p:spPr bwMode="auto">
          <a:xfrm>
            <a:off x="964848" y="2660075"/>
            <a:ext cx="75643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dirty="0">
                <a:latin typeface="+mj-lt"/>
              </a:rPr>
              <a:t>Sender and Receiver Sliding Window</a:t>
            </a:r>
          </a:p>
          <a:p>
            <a:r>
              <a:rPr lang="en-US" altLang="en-US" sz="2400" b="0" dirty="0">
                <a:latin typeface="+mj-lt"/>
              </a:rPr>
              <a:t>(sender window size is=2</a:t>
            </a:r>
            <a:r>
              <a:rPr lang="en-US" altLang="en-US" sz="2400" b="0" baseline="30000" dirty="0">
                <a:latin typeface="+mj-lt"/>
              </a:rPr>
              <a:t>m</a:t>
            </a:r>
            <a:r>
              <a:rPr lang="en-US" altLang="en-US" sz="2400" b="0" dirty="0">
                <a:latin typeface="+mj-lt"/>
              </a:rPr>
              <a:t>-1) </a:t>
            </a:r>
          </a:p>
          <a:p>
            <a:r>
              <a:rPr lang="en-US" altLang="en-US" sz="2400" b="0" dirty="0">
                <a:latin typeface="+mj-lt"/>
              </a:rPr>
              <a:t>(Receiver window size=1)</a:t>
            </a:r>
          </a:p>
        </p:txBody>
      </p:sp>
      <p:sp>
        <p:nvSpPr>
          <p:cNvPr id="378890" name="Text Box 10">
            <a:extLst>
              <a:ext uri="{FF2B5EF4-FFF2-40B4-BE49-F238E27FC236}">
                <a16:creationId xmlns:a16="http://schemas.microsoft.com/office/drawing/2014/main" id="{78DD710E-92F4-6A9E-56A2-FB3AB8F96FDB}"/>
              </a:ext>
            </a:extLst>
          </p:cNvPr>
          <p:cNvSpPr txBox="1">
            <a:spLocks noChangeArrowheads="1"/>
          </p:cNvSpPr>
          <p:nvPr/>
        </p:nvSpPr>
        <p:spPr bwMode="auto">
          <a:xfrm>
            <a:off x="943292" y="4103213"/>
            <a:ext cx="3803734" cy="619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301" i="1" dirty="0">
                <a:latin typeface="Arial" panose="020B0604020202020204" pitchFamily="34" charset="0"/>
              </a:rPr>
              <a:t>Acknowledgment</a:t>
            </a:r>
          </a:p>
        </p:txBody>
      </p:sp>
      <p:sp>
        <p:nvSpPr>
          <p:cNvPr id="378891" name="Text Box 11">
            <a:extLst>
              <a:ext uri="{FF2B5EF4-FFF2-40B4-BE49-F238E27FC236}">
                <a16:creationId xmlns:a16="http://schemas.microsoft.com/office/drawing/2014/main" id="{00F1963A-D12E-7BDB-2096-3AAE4CB74F1D}"/>
              </a:ext>
            </a:extLst>
          </p:cNvPr>
          <p:cNvSpPr txBox="1">
            <a:spLocks noChangeArrowheads="1"/>
          </p:cNvSpPr>
          <p:nvPr/>
        </p:nvSpPr>
        <p:spPr bwMode="auto">
          <a:xfrm>
            <a:off x="943293" y="4976085"/>
            <a:ext cx="4096430" cy="619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301" i="1">
                <a:latin typeface="Arial" panose="020B0604020202020204" pitchFamily="34" charset="0"/>
              </a:rPr>
              <a:t>Resending Frames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78887"/>
                                        </p:tgtEl>
                                        <p:attrNameLst>
                                          <p:attrName>style.visibility</p:attrName>
                                        </p:attrNameLst>
                                      </p:cBhvr>
                                      <p:to>
                                        <p:strVal val="visible"/>
                                      </p:to>
                                    </p:set>
                                    <p:anim calcmode="lin" valueType="num">
                                      <p:cBhvr>
                                        <p:cTn id="7" dur="500" fill="hold"/>
                                        <p:tgtEl>
                                          <p:spTgt spid="378887"/>
                                        </p:tgtEl>
                                        <p:attrNameLst>
                                          <p:attrName>ppt_w</p:attrName>
                                        </p:attrNameLst>
                                      </p:cBhvr>
                                      <p:tavLst>
                                        <p:tav tm="0">
                                          <p:val>
                                            <p:fltVal val="0"/>
                                          </p:val>
                                        </p:tav>
                                        <p:tav tm="100000">
                                          <p:val>
                                            <p:strVal val="#ppt_w"/>
                                          </p:val>
                                        </p:tav>
                                      </p:tavLst>
                                    </p:anim>
                                    <p:anim calcmode="lin" valueType="num">
                                      <p:cBhvr>
                                        <p:cTn id="8" dur="500" fill="hold"/>
                                        <p:tgtEl>
                                          <p:spTgt spid="378887"/>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7" presetClass="entr" presetSubtype="10" fill="hold" grpId="0" nodeType="afterEffect">
                                  <p:stCondLst>
                                    <p:cond delay="1000"/>
                                  </p:stCondLst>
                                  <p:childTnLst>
                                    <p:set>
                                      <p:cBhvr>
                                        <p:cTn id="11" dur="1" fill="hold">
                                          <p:stCondLst>
                                            <p:cond delay="0"/>
                                          </p:stCondLst>
                                        </p:cTn>
                                        <p:tgtEl>
                                          <p:spTgt spid="378888"/>
                                        </p:tgtEl>
                                        <p:attrNameLst>
                                          <p:attrName>style.visibility</p:attrName>
                                        </p:attrNameLst>
                                      </p:cBhvr>
                                      <p:to>
                                        <p:strVal val="visible"/>
                                      </p:to>
                                    </p:set>
                                    <p:anim calcmode="lin" valueType="num">
                                      <p:cBhvr>
                                        <p:cTn id="12" dur="500" fill="hold"/>
                                        <p:tgtEl>
                                          <p:spTgt spid="378888"/>
                                        </p:tgtEl>
                                        <p:attrNameLst>
                                          <p:attrName>ppt_w</p:attrName>
                                        </p:attrNameLst>
                                      </p:cBhvr>
                                      <p:tavLst>
                                        <p:tav tm="0">
                                          <p:val>
                                            <p:fltVal val="0"/>
                                          </p:val>
                                        </p:tav>
                                        <p:tav tm="100000">
                                          <p:val>
                                            <p:strVal val="#ppt_w"/>
                                          </p:val>
                                        </p:tav>
                                      </p:tavLst>
                                    </p:anim>
                                    <p:anim calcmode="lin" valueType="num">
                                      <p:cBhvr>
                                        <p:cTn id="13" dur="500" fill="hold"/>
                                        <p:tgtEl>
                                          <p:spTgt spid="378888"/>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2000"/>
                            </p:stCondLst>
                            <p:childTnLst>
                              <p:par>
                                <p:cTn id="15" presetID="17" presetClass="entr" presetSubtype="10" fill="hold" grpId="0" nodeType="afterEffect">
                                  <p:stCondLst>
                                    <p:cond delay="1000"/>
                                  </p:stCondLst>
                                  <p:childTnLst>
                                    <p:set>
                                      <p:cBhvr>
                                        <p:cTn id="16" dur="1" fill="hold">
                                          <p:stCondLst>
                                            <p:cond delay="0"/>
                                          </p:stCondLst>
                                        </p:cTn>
                                        <p:tgtEl>
                                          <p:spTgt spid="378890"/>
                                        </p:tgtEl>
                                        <p:attrNameLst>
                                          <p:attrName>style.visibility</p:attrName>
                                        </p:attrNameLst>
                                      </p:cBhvr>
                                      <p:to>
                                        <p:strVal val="visible"/>
                                      </p:to>
                                    </p:set>
                                    <p:anim calcmode="lin" valueType="num">
                                      <p:cBhvr>
                                        <p:cTn id="17" dur="500" fill="hold"/>
                                        <p:tgtEl>
                                          <p:spTgt spid="378890"/>
                                        </p:tgtEl>
                                        <p:attrNameLst>
                                          <p:attrName>ppt_w</p:attrName>
                                        </p:attrNameLst>
                                      </p:cBhvr>
                                      <p:tavLst>
                                        <p:tav tm="0">
                                          <p:val>
                                            <p:fltVal val="0"/>
                                          </p:val>
                                        </p:tav>
                                        <p:tav tm="100000">
                                          <p:val>
                                            <p:strVal val="#ppt_w"/>
                                          </p:val>
                                        </p:tav>
                                      </p:tavLst>
                                    </p:anim>
                                    <p:anim calcmode="lin" valueType="num">
                                      <p:cBhvr>
                                        <p:cTn id="18" dur="500" fill="hold"/>
                                        <p:tgtEl>
                                          <p:spTgt spid="378890"/>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3500"/>
                            </p:stCondLst>
                            <p:childTnLst>
                              <p:par>
                                <p:cTn id="20" presetID="17" presetClass="entr" presetSubtype="10" fill="hold" grpId="0" nodeType="afterEffect">
                                  <p:stCondLst>
                                    <p:cond delay="1000"/>
                                  </p:stCondLst>
                                  <p:childTnLst>
                                    <p:set>
                                      <p:cBhvr>
                                        <p:cTn id="21" dur="1" fill="hold">
                                          <p:stCondLst>
                                            <p:cond delay="0"/>
                                          </p:stCondLst>
                                        </p:cTn>
                                        <p:tgtEl>
                                          <p:spTgt spid="378891"/>
                                        </p:tgtEl>
                                        <p:attrNameLst>
                                          <p:attrName>style.visibility</p:attrName>
                                        </p:attrNameLst>
                                      </p:cBhvr>
                                      <p:to>
                                        <p:strVal val="visible"/>
                                      </p:to>
                                    </p:set>
                                    <p:anim calcmode="lin" valueType="num">
                                      <p:cBhvr>
                                        <p:cTn id="22" dur="500" fill="hold"/>
                                        <p:tgtEl>
                                          <p:spTgt spid="378891"/>
                                        </p:tgtEl>
                                        <p:attrNameLst>
                                          <p:attrName>ppt_w</p:attrName>
                                        </p:attrNameLst>
                                      </p:cBhvr>
                                      <p:tavLst>
                                        <p:tav tm="0">
                                          <p:val>
                                            <p:fltVal val="0"/>
                                          </p:val>
                                        </p:tav>
                                        <p:tav tm="100000">
                                          <p:val>
                                            <p:strVal val="#ppt_w"/>
                                          </p:val>
                                        </p:tav>
                                      </p:tavLst>
                                    </p:anim>
                                    <p:anim calcmode="lin" valueType="num">
                                      <p:cBhvr>
                                        <p:cTn id="23" dur="500" fill="hold"/>
                                        <p:tgtEl>
                                          <p:spTgt spid="3788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7" grpId="0" autoUpdateAnimBg="0"/>
      <p:bldP spid="378888" grpId="0" autoUpdateAnimBg="0"/>
      <p:bldP spid="378890" grpId="0" autoUpdateAnimBg="0"/>
      <p:bldP spid="378891"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Box 2"/>
          <p:cNvSpPr txBox="1">
            <a:spLocks noChangeArrowheads="1"/>
          </p:cNvSpPr>
          <p:nvPr/>
        </p:nvSpPr>
        <p:spPr bwMode="auto">
          <a:xfrm>
            <a:off x="215900" y="242888"/>
            <a:ext cx="8429625" cy="476250"/>
          </a:xfrm>
          <a:prstGeom prst="rect">
            <a:avLst/>
          </a:prstGeom>
          <a:noFill/>
          <a:ln w="9525">
            <a:noFill/>
            <a:miter lim="800000"/>
            <a:headEnd/>
            <a:tailEnd/>
          </a:ln>
        </p:spPr>
        <p:txBody>
          <a:bodyPr>
            <a:spAutoFit/>
          </a:bodyPr>
          <a:lstStyle/>
          <a:p>
            <a:r>
              <a:rPr lang="en-US" b="1"/>
              <a:t>FLOW AND ERROR CONTROL</a:t>
            </a:r>
          </a:p>
        </p:txBody>
      </p:sp>
      <p:pic>
        <p:nvPicPr>
          <p:cNvPr id="60419" name="Picture 4" descr="Related image"/>
          <p:cNvPicPr>
            <a:picLocks noChangeAspect="1" noChangeArrowheads="1"/>
          </p:cNvPicPr>
          <p:nvPr/>
        </p:nvPicPr>
        <p:blipFill>
          <a:blip r:embed="rId2"/>
          <a:srcRect/>
          <a:stretch>
            <a:fillRect/>
          </a:stretch>
        </p:blipFill>
        <p:spPr bwMode="auto">
          <a:xfrm>
            <a:off x="539998" y="719138"/>
            <a:ext cx="7643812" cy="6143625"/>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C:\Users\ankit\Desktop\go back\sliding-window-protocolarq-technique-11-638.jpg"/>
          <p:cNvPicPr>
            <a:picLocks noChangeAspect="1" noChangeArrowheads="1"/>
          </p:cNvPicPr>
          <p:nvPr/>
        </p:nvPicPr>
        <p:blipFill>
          <a:blip r:embed="rId2"/>
          <a:srcRect/>
          <a:stretch>
            <a:fillRect/>
          </a:stretch>
        </p:blipFill>
        <p:spPr bwMode="auto">
          <a:xfrm>
            <a:off x="107949" y="-10782"/>
            <a:ext cx="9217025" cy="70294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rrowheads="1"/>
          </p:cNvPicPr>
          <p:nvPr/>
        </p:nvPicPr>
        <p:blipFill>
          <a:blip r:embed="rId2"/>
          <a:srcRect/>
          <a:stretch>
            <a:fillRect/>
          </a:stretch>
        </p:blipFill>
        <p:spPr bwMode="auto">
          <a:xfrm>
            <a:off x="785813" y="2054225"/>
            <a:ext cx="7874000" cy="3225800"/>
          </a:xfrm>
          <a:prstGeom prst="rect">
            <a:avLst/>
          </a:prstGeom>
          <a:noFill/>
          <a:ln w="12700">
            <a:noFill/>
            <a:miter lim="800000"/>
            <a:headEnd/>
            <a:tailEnd/>
          </a:ln>
        </p:spPr>
      </p:pic>
      <p:sp>
        <p:nvSpPr>
          <p:cNvPr id="10243" name="Rectangle 3"/>
          <p:cNvSpPr>
            <a:spLocks noChangeArrowheads="1"/>
          </p:cNvSpPr>
          <p:nvPr/>
        </p:nvSpPr>
        <p:spPr bwMode="auto">
          <a:xfrm>
            <a:off x="3516313" y="363538"/>
            <a:ext cx="2263775" cy="617537"/>
          </a:xfrm>
          <a:prstGeom prst="rect">
            <a:avLst/>
          </a:prstGeom>
          <a:noFill/>
          <a:ln w="12700">
            <a:noFill/>
            <a:miter lim="800000"/>
            <a:headEnd/>
            <a:tailEnd/>
          </a:ln>
        </p:spPr>
        <p:txBody>
          <a:bodyPr wrap="none" lIns="94053" tIns="46201" rIns="94053" bIns="46201">
            <a:spAutoFit/>
          </a:bodyPr>
          <a:lstStyle/>
          <a:p>
            <a:r>
              <a:rPr lang="en-US" sz="3300" b="1">
                <a:solidFill>
                  <a:srgbClr val="00279F"/>
                </a:solidFill>
              </a:rPr>
              <a:t>Burst error</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2E6FE061-CEEA-3A6F-5580-24435DF63BBC}"/>
              </a:ext>
            </a:extLst>
          </p:cNvPr>
          <p:cNvSpPr>
            <a:spLocks noChangeArrowheads="1"/>
          </p:cNvSpPr>
          <p:nvPr/>
        </p:nvSpPr>
        <p:spPr bwMode="auto">
          <a:xfrm>
            <a:off x="864684" y="2327988"/>
            <a:ext cx="7782163" cy="2453757"/>
          </a:xfrm>
          <a:prstGeom prst="rect">
            <a:avLst/>
          </a:prstGeom>
          <a:solidFill>
            <a:schemeClr val="bg1"/>
          </a:solidFill>
          <a:ln w="57150">
            <a:solidFill>
              <a:srgbClr val="FF0066"/>
            </a:solidFill>
            <a:miter lim="800000"/>
            <a:headEnd/>
            <a:tailEnd/>
          </a:ln>
          <a:effectLst/>
        </p:spPr>
        <p:txBody>
          <a:bodyPr>
            <a:spAutoFit/>
          </a:bodyPr>
          <a:lstStyle/>
          <a:p>
            <a:pPr algn="ctr" eaLnBrk="1" hangingPunct="1">
              <a:spcBef>
                <a:spcPts val="1238"/>
              </a:spcBef>
              <a:spcAft>
                <a:spcPts val="1032"/>
              </a:spcAft>
              <a:defRPr/>
            </a:pPr>
            <a:r>
              <a:rPr lang="en-US" sz="3714" i="1" dirty="0">
                <a:effectLst>
                  <a:outerShdw blurRad="38100" dist="38100" dir="2700000" algn="tl">
                    <a:srgbClr val="C0C0C0"/>
                  </a:outerShdw>
                </a:effectLst>
              </a:rPr>
              <a:t>In Go-Back-N ARQ, the size of the sender window must be less than 2</a:t>
            </a:r>
            <a:r>
              <a:rPr lang="en-US" sz="3714" i="1" baseline="30000" dirty="0">
                <a:effectLst>
                  <a:outerShdw blurRad="38100" dist="38100" dir="2700000" algn="tl">
                    <a:srgbClr val="C0C0C0"/>
                  </a:outerShdw>
                </a:effectLst>
              </a:rPr>
              <a:t>m</a:t>
            </a:r>
            <a:r>
              <a:rPr lang="en-US" sz="3714" i="1" dirty="0">
                <a:effectLst>
                  <a:outerShdw blurRad="38100" dist="38100" dir="2700000" algn="tl">
                    <a:srgbClr val="C0C0C0"/>
                  </a:outerShdw>
                </a:effectLst>
              </a:rPr>
              <a:t>; the size of the receiver window is always 1.</a:t>
            </a:r>
          </a:p>
        </p:txBody>
      </p:sp>
      <p:sp>
        <p:nvSpPr>
          <p:cNvPr id="413699" name="PubRRectCallout">
            <a:extLst>
              <a:ext uri="{FF2B5EF4-FFF2-40B4-BE49-F238E27FC236}">
                <a16:creationId xmlns:a16="http://schemas.microsoft.com/office/drawing/2014/main" id="{EAFE9B8D-3E99-91BB-04FB-A868E6DF2A81}"/>
              </a:ext>
            </a:extLst>
          </p:cNvPr>
          <p:cNvSpPr>
            <a:spLocks noEditPoints="1" noChangeArrowheads="1"/>
          </p:cNvSpPr>
          <p:nvPr/>
        </p:nvSpPr>
        <p:spPr bwMode="auto">
          <a:xfrm>
            <a:off x="864684" y="1085003"/>
            <a:ext cx="2829878" cy="1179116"/>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sz="2579"/>
          </a:p>
        </p:txBody>
      </p:sp>
      <p:pic>
        <p:nvPicPr>
          <p:cNvPr id="30724" name="Picture 4">
            <a:extLst>
              <a:ext uri="{FF2B5EF4-FFF2-40B4-BE49-F238E27FC236}">
                <a16:creationId xmlns:a16="http://schemas.microsoft.com/office/drawing/2014/main" id="{1A172B17-8DFD-B0D2-3316-4E31D30675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3292" y="1085003"/>
            <a:ext cx="807367" cy="943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3701" name="Text Box 5">
            <a:extLst>
              <a:ext uri="{FF2B5EF4-FFF2-40B4-BE49-F238E27FC236}">
                <a16:creationId xmlns:a16="http://schemas.microsoft.com/office/drawing/2014/main" id="{D499135F-91B5-6519-5DEB-178BC374B2A4}"/>
              </a:ext>
            </a:extLst>
          </p:cNvPr>
          <p:cNvSpPr txBox="1">
            <a:spLocks noChangeArrowheads="1"/>
          </p:cNvSpPr>
          <p:nvPr/>
        </p:nvSpPr>
        <p:spPr bwMode="auto">
          <a:xfrm>
            <a:off x="2201015" y="1242219"/>
            <a:ext cx="1285220" cy="684877"/>
          </a:xfrm>
          <a:prstGeom prst="rect">
            <a:avLst/>
          </a:prstGeom>
          <a:noFill/>
          <a:ln w="9525">
            <a:noFill/>
            <a:miter lim="800000"/>
            <a:headEnd/>
            <a:tailEnd/>
          </a:ln>
          <a:effectLst/>
        </p:spPr>
        <p:txBody>
          <a:bodyPr wrap="none">
            <a:spAutoFit/>
          </a:bodyPr>
          <a:lstStyle/>
          <a:p>
            <a:pPr eaLnBrk="1" hangingPunct="1">
              <a:defRPr/>
            </a:pPr>
            <a:r>
              <a:rPr lang="en-US" sz="3714">
                <a:effectLst>
                  <a:outerShdw blurRad="38100" dist="38100" dir="2700000" algn="tl">
                    <a:srgbClr val="FFFFFF"/>
                  </a:outerShdw>
                </a:effectLst>
              </a:rPr>
              <a:t>Note:</a:t>
            </a:r>
          </a:p>
        </p:txBody>
      </p:sp>
      <p:sp>
        <p:nvSpPr>
          <p:cNvPr id="30726" name="Footer Placeholder 5">
            <a:extLst>
              <a:ext uri="{FF2B5EF4-FFF2-40B4-BE49-F238E27FC236}">
                <a16:creationId xmlns:a16="http://schemas.microsoft.com/office/drawing/2014/main" id="{E32F4D61-2098-D7E0-4255-176F2E089B38}"/>
              </a:ext>
            </a:extLst>
          </p:cNvPr>
          <p:cNvSpPr>
            <a:spLocks noGrp="1"/>
          </p:cNvSpPr>
          <p:nvPr>
            <p:ph type="ftr" sz="quarter" idx="11"/>
          </p:nvPr>
        </p:nvSpPr>
        <p:spPr bwMode="auto">
          <a:xfrm>
            <a:off x="3657600" y="6243638"/>
            <a:ext cx="2895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1400" b="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a:lstStyle>
          <a:p>
            <a:r>
              <a:rPr lang="en-US"/>
              <a:t>Acadimic Purpose Only                                                   (KIET CN SKK IT VI)</a:t>
            </a:r>
            <a:endParaRPr lang="en-US" alt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136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BAC928EC-B0AC-E2DB-595E-677E31FDBDF3}"/>
              </a:ext>
            </a:extLst>
          </p:cNvPr>
          <p:cNvSpPr txBox="1">
            <a:spLocks noChangeArrowheads="1"/>
          </p:cNvSpPr>
          <p:nvPr/>
        </p:nvSpPr>
        <p:spPr bwMode="auto">
          <a:xfrm>
            <a:off x="1021900" y="156450"/>
            <a:ext cx="5895578" cy="489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579">
                <a:solidFill>
                  <a:schemeClr val="accent2"/>
                </a:solidFill>
                <a:latin typeface="Times New Roman" panose="02020603050405020304" pitchFamily="18" charset="0"/>
              </a:rPr>
              <a:t>    </a:t>
            </a:r>
            <a:r>
              <a:rPr lang="en-US" altLang="en-US" sz="2579">
                <a:latin typeface="Times New Roman" panose="02020603050405020304" pitchFamily="18" charset="0"/>
              </a:rPr>
              <a:t>Go-Back-N ARQ: sender window size</a:t>
            </a:r>
          </a:p>
        </p:txBody>
      </p:sp>
      <p:sp>
        <p:nvSpPr>
          <p:cNvPr id="29699" name="Rectangle 3">
            <a:extLst>
              <a:ext uri="{FF2B5EF4-FFF2-40B4-BE49-F238E27FC236}">
                <a16:creationId xmlns:a16="http://schemas.microsoft.com/office/drawing/2014/main" id="{E96609C3-1CD9-1421-49C2-A32853D3DB02}"/>
              </a:ext>
            </a:extLst>
          </p:cNvPr>
          <p:cNvSpPr>
            <a:spLocks noChangeArrowheads="1"/>
          </p:cNvSpPr>
          <p:nvPr/>
        </p:nvSpPr>
        <p:spPr bwMode="ltGray">
          <a:xfrm>
            <a:off x="378300" y="174465"/>
            <a:ext cx="451994" cy="48966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76" b="0"/>
          </a:p>
        </p:txBody>
      </p:sp>
      <p:sp>
        <p:nvSpPr>
          <p:cNvPr id="29700" name="Rectangle 4">
            <a:extLst>
              <a:ext uri="{FF2B5EF4-FFF2-40B4-BE49-F238E27FC236}">
                <a16:creationId xmlns:a16="http://schemas.microsoft.com/office/drawing/2014/main" id="{F787FBF2-5E74-D0E6-BD35-66B844AED189}"/>
              </a:ext>
            </a:extLst>
          </p:cNvPr>
          <p:cNvSpPr>
            <a:spLocks noChangeArrowheads="1"/>
          </p:cNvSpPr>
          <p:nvPr/>
        </p:nvSpPr>
        <p:spPr bwMode="ltGray">
          <a:xfrm>
            <a:off x="772976" y="174465"/>
            <a:ext cx="338996" cy="489661"/>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76" b="0"/>
          </a:p>
        </p:txBody>
      </p:sp>
      <p:sp>
        <p:nvSpPr>
          <p:cNvPr id="29701" name="Rectangle 5">
            <a:extLst>
              <a:ext uri="{FF2B5EF4-FFF2-40B4-BE49-F238E27FC236}">
                <a16:creationId xmlns:a16="http://schemas.microsoft.com/office/drawing/2014/main" id="{F1942CB4-278F-F7AB-739F-43F458E7F1A4}"/>
              </a:ext>
            </a:extLst>
          </p:cNvPr>
          <p:cNvSpPr>
            <a:spLocks noChangeArrowheads="1"/>
          </p:cNvSpPr>
          <p:nvPr/>
        </p:nvSpPr>
        <p:spPr bwMode="ltGray">
          <a:xfrm>
            <a:off x="506038" y="610082"/>
            <a:ext cx="435618" cy="48966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76" b="0"/>
          </a:p>
        </p:txBody>
      </p:sp>
      <p:sp>
        <p:nvSpPr>
          <p:cNvPr id="29702" name="Rectangle 6">
            <a:extLst>
              <a:ext uri="{FF2B5EF4-FFF2-40B4-BE49-F238E27FC236}">
                <a16:creationId xmlns:a16="http://schemas.microsoft.com/office/drawing/2014/main" id="{86F3C4D4-E083-9594-981A-987A806A96B8}"/>
              </a:ext>
            </a:extLst>
          </p:cNvPr>
          <p:cNvSpPr>
            <a:spLocks noChangeArrowheads="1"/>
          </p:cNvSpPr>
          <p:nvPr/>
        </p:nvSpPr>
        <p:spPr bwMode="ltGray">
          <a:xfrm>
            <a:off x="887612" y="610082"/>
            <a:ext cx="379937" cy="489661"/>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76" b="0"/>
          </a:p>
        </p:txBody>
      </p:sp>
      <p:sp>
        <p:nvSpPr>
          <p:cNvPr id="29703" name="Rectangle 7">
            <a:extLst>
              <a:ext uri="{FF2B5EF4-FFF2-40B4-BE49-F238E27FC236}">
                <a16:creationId xmlns:a16="http://schemas.microsoft.com/office/drawing/2014/main" id="{5E14E905-4D78-5105-6030-C14156916C7F}"/>
              </a:ext>
            </a:extLst>
          </p:cNvPr>
          <p:cNvSpPr>
            <a:spLocks noChangeArrowheads="1"/>
          </p:cNvSpPr>
          <p:nvPr/>
        </p:nvSpPr>
        <p:spPr bwMode="ltGray">
          <a:xfrm>
            <a:off x="78607" y="534750"/>
            <a:ext cx="578095" cy="435618"/>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76" b="0"/>
          </a:p>
        </p:txBody>
      </p:sp>
      <p:sp>
        <p:nvSpPr>
          <p:cNvPr id="29704" name="Rectangle 8">
            <a:extLst>
              <a:ext uri="{FF2B5EF4-FFF2-40B4-BE49-F238E27FC236}">
                <a16:creationId xmlns:a16="http://schemas.microsoft.com/office/drawing/2014/main" id="{AF259F5C-7DE7-7C02-7431-A3095071A4F5}"/>
              </a:ext>
            </a:extLst>
          </p:cNvPr>
          <p:cNvSpPr>
            <a:spLocks noChangeArrowheads="1"/>
          </p:cNvSpPr>
          <p:nvPr/>
        </p:nvSpPr>
        <p:spPr bwMode="gray">
          <a:xfrm>
            <a:off x="733672" y="63104"/>
            <a:ext cx="32753" cy="108576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76" b="0"/>
          </a:p>
        </p:txBody>
      </p:sp>
      <p:sp>
        <p:nvSpPr>
          <p:cNvPr id="29705" name="Rectangle 9">
            <a:extLst>
              <a:ext uri="{FF2B5EF4-FFF2-40B4-BE49-F238E27FC236}">
                <a16:creationId xmlns:a16="http://schemas.microsoft.com/office/drawing/2014/main" id="{4B77BBA0-4EFA-3A65-C224-9746DC4C46B2}"/>
              </a:ext>
            </a:extLst>
          </p:cNvPr>
          <p:cNvSpPr>
            <a:spLocks noChangeArrowheads="1"/>
          </p:cNvSpPr>
          <p:nvPr/>
        </p:nvSpPr>
        <p:spPr bwMode="gray">
          <a:xfrm>
            <a:off x="456908" y="613357"/>
            <a:ext cx="8486357" cy="3275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76" b="0"/>
          </a:p>
        </p:txBody>
      </p:sp>
      <p:pic>
        <p:nvPicPr>
          <p:cNvPr id="29706" name="Picture 10">
            <a:extLst>
              <a:ext uri="{FF2B5EF4-FFF2-40B4-BE49-F238E27FC236}">
                <a16:creationId xmlns:a16="http://schemas.microsoft.com/office/drawing/2014/main" id="{C3EF3391-3345-8988-8BB2-FAC5892B9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815" y="1520621"/>
            <a:ext cx="7733033" cy="4831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7" name="Footer Placeholder 10">
            <a:extLst>
              <a:ext uri="{FF2B5EF4-FFF2-40B4-BE49-F238E27FC236}">
                <a16:creationId xmlns:a16="http://schemas.microsoft.com/office/drawing/2014/main" id="{2B65D095-D580-87F5-637E-1EDEC3351B72}"/>
              </a:ext>
            </a:extLst>
          </p:cNvPr>
          <p:cNvSpPr>
            <a:spLocks noGrp="1"/>
          </p:cNvSpPr>
          <p:nvPr>
            <p:ph type="ftr" sz="quarter" idx="11"/>
          </p:nvPr>
        </p:nvSpPr>
        <p:spPr bwMode="auto">
          <a:xfrm>
            <a:off x="3657600" y="6243638"/>
            <a:ext cx="2895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1400" b="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a:lstStyle>
          <a:p>
            <a:r>
              <a:rPr lang="en-US"/>
              <a:t>Acadimic Purpose Only                                                   (KIET CN SKK IT VI)</a:t>
            </a:r>
            <a:endParaRPr lang="en-US" altLang="en-US" b="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2"/>
          <p:cNvSpPr txBox="1">
            <a:spLocks noChangeArrowheads="1"/>
          </p:cNvSpPr>
          <p:nvPr/>
        </p:nvSpPr>
        <p:spPr bwMode="auto">
          <a:xfrm>
            <a:off x="215900" y="242888"/>
            <a:ext cx="8429625" cy="477837"/>
          </a:xfrm>
          <a:prstGeom prst="rect">
            <a:avLst/>
          </a:prstGeom>
          <a:noFill/>
          <a:ln w="9525">
            <a:noFill/>
            <a:miter lim="800000"/>
            <a:headEnd/>
            <a:tailEnd/>
          </a:ln>
        </p:spPr>
        <p:txBody>
          <a:bodyPr>
            <a:spAutoFit/>
          </a:bodyPr>
          <a:lstStyle/>
          <a:p>
            <a:r>
              <a:rPr lang="en-US"/>
              <a:t>Design of Go-Back-N ARQ</a:t>
            </a:r>
            <a:endParaRPr lang="en-US" b="1"/>
          </a:p>
        </p:txBody>
      </p:sp>
      <p:pic>
        <p:nvPicPr>
          <p:cNvPr id="67587" name="Picture 3"/>
          <p:cNvPicPr>
            <a:picLocks noChangeAspect="1" noChangeArrowheads="1"/>
          </p:cNvPicPr>
          <p:nvPr/>
        </p:nvPicPr>
        <p:blipFill>
          <a:blip r:embed="rId2"/>
          <a:srcRect/>
          <a:stretch>
            <a:fillRect/>
          </a:stretch>
        </p:blipFill>
        <p:spPr bwMode="auto">
          <a:xfrm>
            <a:off x="358775" y="785813"/>
            <a:ext cx="8715375" cy="6172200"/>
          </a:xfrm>
          <a:prstGeom prst="rect">
            <a:avLst/>
          </a:prstGeom>
          <a:noFill/>
          <a:ln w="12700">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
            <a:extLst>
              <a:ext uri="{FF2B5EF4-FFF2-40B4-BE49-F238E27FC236}">
                <a16:creationId xmlns:a16="http://schemas.microsoft.com/office/drawing/2014/main" id="{B01A2286-652D-0F78-2BB3-6B5218CCDD3D}"/>
              </a:ext>
            </a:extLst>
          </p:cNvPr>
          <p:cNvGrpSpPr>
            <a:grpSpLocks/>
          </p:cNvGrpSpPr>
          <p:nvPr/>
        </p:nvGrpSpPr>
        <p:grpSpPr bwMode="auto">
          <a:xfrm>
            <a:off x="-1" y="63103"/>
            <a:ext cx="8961279" cy="6760263"/>
            <a:chOff x="0" y="96"/>
            <a:chExt cx="5472" cy="3840"/>
          </a:xfrm>
        </p:grpSpPr>
        <p:sp>
          <p:nvSpPr>
            <p:cNvPr id="31752" name="AutoShape 3">
              <a:extLst>
                <a:ext uri="{FF2B5EF4-FFF2-40B4-BE49-F238E27FC236}">
                  <a16:creationId xmlns:a16="http://schemas.microsoft.com/office/drawing/2014/main" id="{8868F422-528E-C812-5A19-FFF190DAFD09}"/>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lang="en-US" altLang="en-US" sz="2476">
                <a:latin typeface="Times New Roman" panose="02020603050405020304" pitchFamily="18" charset="0"/>
              </a:endParaRPr>
            </a:p>
          </p:txBody>
        </p:sp>
        <p:sp>
          <p:nvSpPr>
            <p:cNvPr id="31753" name="AutoShape 4">
              <a:extLst>
                <a:ext uri="{FF2B5EF4-FFF2-40B4-BE49-F238E27FC236}">
                  <a16:creationId xmlns:a16="http://schemas.microsoft.com/office/drawing/2014/main" id="{E107B4F0-F009-D49D-7E2E-1EB53062DB92}"/>
                </a:ext>
              </a:extLst>
            </p:cNvPr>
            <p:cNvSpPr>
              <a:spLocks noChangeArrowheads="1"/>
            </p:cNvSpPr>
            <p:nvPr/>
          </p:nvSpPr>
          <p:spPr bwMode="blackWhite">
            <a:xfrm>
              <a:off x="0" y="96"/>
              <a:ext cx="5376" cy="768"/>
            </a:xfrm>
            <a:custGeom>
              <a:avLst/>
              <a:gdLst>
                <a:gd name="T0" fmla="*/ 0 w 7000"/>
                <a:gd name="T1" fmla="*/ 0 h 1000"/>
                <a:gd name="T2" fmla="*/ 558 w 7000"/>
                <a:gd name="T3" fmla="*/ 0 h 1000"/>
                <a:gd name="T4" fmla="*/ 605 w 7000"/>
                <a:gd name="T5" fmla="*/ 47 h 1000"/>
                <a:gd name="T6" fmla="*/ 558 w 7000"/>
                <a:gd name="T7" fmla="*/ 93 h 1000"/>
                <a:gd name="T8" fmla="*/ 0 w 7000"/>
                <a:gd name="T9" fmla="*/ 93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007" y="0"/>
                  </a:lnTo>
                  <a:cubicBezTo>
                    <a:pt x="6284" y="0"/>
                    <a:pt x="6508" y="223"/>
                    <a:pt x="6508" y="500"/>
                  </a:cubicBezTo>
                  <a:cubicBezTo>
                    <a:pt x="6508" y="776"/>
                    <a:pt x="6284" y="999"/>
                    <a:pt x="6008" y="1000"/>
                  </a:cubicBezTo>
                  <a:lnTo>
                    <a:pt x="0" y="100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endParaRPr lang="en-US" altLang="en-US" sz="2476">
                <a:latin typeface="Times New Roman" panose="02020603050405020304" pitchFamily="18" charset="0"/>
              </a:endParaRPr>
            </a:p>
          </p:txBody>
        </p:sp>
        <p:sp>
          <p:nvSpPr>
            <p:cNvPr id="31754" name="Line 5">
              <a:extLst>
                <a:ext uri="{FF2B5EF4-FFF2-40B4-BE49-F238E27FC236}">
                  <a16:creationId xmlns:a16="http://schemas.microsoft.com/office/drawing/2014/main" id="{D47AE347-62BF-214E-2ABA-122DF2092FC2}"/>
                </a:ext>
              </a:extLst>
            </p:cNvPr>
            <p:cNvSpPr>
              <a:spLocks noChangeShapeType="1"/>
            </p:cNvSpPr>
            <p:nvPr/>
          </p:nvSpPr>
          <p:spPr bwMode="auto">
            <a:xfrm>
              <a:off x="0" y="768"/>
              <a:ext cx="50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2579"/>
            </a:p>
          </p:txBody>
        </p:sp>
      </p:grpSp>
      <p:sp>
        <p:nvSpPr>
          <p:cNvPr id="379910" name="Text Box 6">
            <a:extLst>
              <a:ext uri="{FF2B5EF4-FFF2-40B4-BE49-F238E27FC236}">
                <a16:creationId xmlns:a16="http://schemas.microsoft.com/office/drawing/2014/main" id="{28F55F1B-B4C4-D03C-9CCB-00171B016806}"/>
              </a:ext>
            </a:extLst>
          </p:cNvPr>
          <p:cNvSpPr txBox="1">
            <a:spLocks noChangeArrowheads="1"/>
          </p:cNvSpPr>
          <p:nvPr/>
        </p:nvSpPr>
        <p:spPr bwMode="auto">
          <a:xfrm>
            <a:off x="235823" y="377534"/>
            <a:ext cx="5807630" cy="750229"/>
          </a:xfrm>
          <a:prstGeom prst="rect">
            <a:avLst/>
          </a:prstGeom>
          <a:noFill/>
          <a:ln w="9525">
            <a:noFill/>
            <a:miter lim="800000"/>
            <a:headEnd/>
            <a:tailEnd/>
          </a:ln>
          <a:effectLst/>
        </p:spPr>
        <p:txBody>
          <a:bodyPr wrap="none">
            <a:spAutoFit/>
          </a:bodyPr>
          <a:lstStyle/>
          <a:p>
            <a:pPr>
              <a:defRPr/>
            </a:pPr>
            <a:r>
              <a:rPr lang="en-US" sz="4126" dirty="0">
                <a:solidFill>
                  <a:schemeClr val="bg1"/>
                </a:solidFill>
                <a:effectLst>
                  <a:outerShdw blurRad="38100" dist="38100" dir="2700000" algn="tl">
                    <a:srgbClr val="000000"/>
                  </a:outerShdw>
                </a:effectLst>
                <a:latin typeface="Arial" pitchFamily="34" charset="0"/>
              </a:rPr>
              <a:t> Selective-Repeat ARQ</a:t>
            </a:r>
          </a:p>
        </p:txBody>
      </p:sp>
      <p:sp>
        <p:nvSpPr>
          <p:cNvPr id="31748" name="Text Box 7">
            <a:extLst>
              <a:ext uri="{FF2B5EF4-FFF2-40B4-BE49-F238E27FC236}">
                <a16:creationId xmlns:a16="http://schemas.microsoft.com/office/drawing/2014/main" id="{793724C1-FFF3-8C83-800B-B7229088D40A}"/>
              </a:ext>
            </a:extLst>
          </p:cNvPr>
          <p:cNvSpPr txBox="1">
            <a:spLocks noChangeArrowheads="1"/>
          </p:cNvSpPr>
          <p:nvPr/>
        </p:nvSpPr>
        <p:spPr bwMode="auto">
          <a:xfrm>
            <a:off x="900038" y="1407932"/>
            <a:ext cx="7301561" cy="1641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301" i="1" dirty="0">
                <a:latin typeface="Arial" panose="020B0604020202020204" pitchFamily="34" charset="0"/>
              </a:rPr>
              <a:t>Sender and Receiver Windows</a:t>
            </a:r>
          </a:p>
          <a:p>
            <a:pPr algn="just">
              <a:lnSpc>
                <a:spcPct val="150000"/>
              </a:lnSpc>
            </a:pPr>
            <a:r>
              <a:rPr lang="en-US" sz="2400" b="0" i="0" dirty="0">
                <a:solidFill>
                  <a:srgbClr val="303030"/>
                </a:solidFill>
                <a:effectLst/>
                <a:latin typeface="+mj-lt"/>
              </a:rPr>
              <a:t>In SR protocol, sender window size is always same as receiver window size.</a:t>
            </a:r>
            <a:endParaRPr lang="en-US" altLang="en-US" sz="3301" i="1" dirty="0">
              <a:latin typeface="+mj-lt"/>
            </a:endParaRPr>
          </a:p>
        </p:txBody>
      </p:sp>
      <p:sp>
        <p:nvSpPr>
          <p:cNvPr id="31750" name="Text Box 9">
            <a:extLst>
              <a:ext uri="{FF2B5EF4-FFF2-40B4-BE49-F238E27FC236}">
                <a16:creationId xmlns:a16="http://schemas.microsoft.com/office/drawing/2014/main" id="{F189259D-585C-ABFA-B4DB-D5F60782C6D3}"/>
              </a:ext>
            </a:extLst>
          </p:cNvPr>
          <p:cNvSpPr txBox="1">
            <a:spLocks noChangeArrowheads="1"/>
          </p:cNvSpPr>
          <p:nvPr/>
        </p:nvSpPr>
        <p:spPr bwMode="auto">
          <a:xfrm>
            <a:off x="824730" y="2952378"/>
            <a:ext cx="7704856" cy="3924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nSpc>
                <a:spcPct val="150000"/>
              </a:lnSpc>
            </a:pPr>
            <a:r>
              <a:rPr lang="en-US" sz="2400" b="0" dirty="0">
                <a:solidFill>
                  <a:srgbClr val="303030"/>
                </a:solidFill>
                <a:latin typeface="+mj-lt"/>
              </a:rPr>
              <a:t>In Selective Repeat ARQ, the size of the sender and receiver window must be 2^m-1 and </a:t>
            </a:r>
            <a:r>
              <a:rPr lang="en-US" sz="2400" b="0" dirty="0" err="1">
                <a:solidFill>
                  <a:srgbClr val="303030"/>
                </a:solidFill>
                <a:latin typeface="+mj-lt"/>
              </a:rPr>
              <a:t>seqeunce</a:t>
            </a:r>
            <a:r>
              <a:rPr lang="en-US" sz="2400" b="0" dirty="0">
                <a:solidFill>
                  <a:srgbClr val="303030"/>
                </a:solidFill>
                <a:latin typeface="+mj-lt"/>
              </a:rPr>
              <a:t> number= 2^m.</a:t>
            </a:r>
          </a:p>
          <a:p>
            <a:pPr algn="just">
              <a:lnSpc>
                <a:spcPct val="150000"/>
              </a:lnSpc>
              <a:buFont typeface="Wingdings" panose="05000000000000000000" pitchFamily="2" charset="2"/>
              <a:buChar char="Ø"/>
            </a:pPr>
            <a:r>
              <a:rPr lang="en-US" sz="2400" b="0" dirty="0">
                <a:solidFill>
                  <a:srgbClr val="303030"/>
                </a:solidFill>
                <a:latin typeface="+mj-lt"/>
              </a:rPr>
              <a:t>The receiver while keeping track of sequence numbers buffers the frames in memory and sends NACK for only frames which are missing or damaged. The sender will send/retransmit a packet for which NACK is received.</a:t>
            </a:r>
          </a:p>
          <a:p>
            <a:endParaRPr lang="en-US" altLang="en-US" sz="3301" i="1" dirty="0">
              <a:latin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C:\Users\ankit\Desktop\go back\ch-11-23-728.jpg"/>
          <p:cNvPicPr>
            <a:picLocks noChangeAspect="1" noChangeArrowheads="1"/>
          </p:cNvPicPr>
          <p:nvPr/>
        </p:nvPicPr>
        <p:blipFill>
          <a:blip r:embed="rId2"/>
          <a:srcRect/>
          <a:stretch>
            <a:fillRect/>
          </a:stretch>
        </p:blipFill>
        <p:spPr bwMode="auto">
          <a:xfrm>
            <a:off x="644525" y="314325"/>
            <a:ext cx="8215313" cy="6500813"/>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2"/>
          <p:cNvSpPr txBox="1">
            <a:spLocks noChangeArrowheads="1"/>
          </p:cNvSpPr>
          <p:nvPr/>
        </p:nvSpPr>
        <p:spPr bwMode="auto">
          <a:xfrm>
            <a:off x="215900" y="242888"/>
            <a:ext cx="8429625" cy="477837"/>
          </a:xfrm>
          <a:prstGeom prst="rect">
            <a:avLst/>
          </a:prstGeom>
          <a:noFill/>
          <a:ln w="9525">
            <a:noFill/>
            <a:miter lim="800000"/>
            <a:headEnd/>
            <a:tailEnd/>
          </a:ln>
        </p:spPr>
        <p:txBody>
          <a:bodyPr>
            <a:spAutoFit/>
          </a:bodyPr>
          <a:lstStyle/>
          <a:p>
            <a:r>
              <a:rPr lang="en-US"/>
              <a:t>Flow diagram Selective Repeat Automatic Repeat Request</a:t>
            </a:r>
            <a:endParaRPr lang="en-US" b="1"/>
          </a:p>
        </p:txBody>
      </p:sp>
      <p:pic>
        <p:nvPicPr>
          <p:cNvPr id="77827" name="Picture 3"/>
          <p:cNvPicPr>
            <a:picLocks noChangeAspect="1" noChangeArrowheads="1"/>
          </p:cNvPicPr>
          <p:nvPr/>
        </p:nvPicPr>
        <p:blipFill>
          <a:blip r:embed="rId2"/>
          <a:srcRect/>
          <a:stretch>
            <a:fillRect/>
          </a:stretch>
        </p:blipFill>
        <p:spPr bwMode="auto">
          <a:xfrm>
            <a:off x="287338" y="1100138"/>
            <a:ext cx="8786812" cy="5786437"/>
          </a:xfrm>
          <a:prstGeom prst="rect">
            <a:avLst/>
          </a:prstGeom>
          <a:noFill/>
          <a:ln w="12700">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Box 2"/>
          <p:cNvSpPr txBox="1">
            <a:spLocks noChangeArrowheads="1"/>
          </p:cNvSpPr>
          <p:nvPr/>
        </p:nvSpPr>
        <p:spPr bwMode="auto">
          <a:xfrm>
            <a:off x="215900" y="242888"/>
            <a:ext cx="8429625" cy="477837"/>
          </a:xfrm>
          <a:prstGeom prst="rect">
            <a:avLst/>
          </a:prstGeom>
          <a:noFill/>
          <a:ln w="9525">
            <a:noFill/>
            <a:miter lim="800000"/>
            <a:headEnd/>
            <a:tailEnd/>
          </a:ln>
        </p:spPr>
        <p:txBody>
          <a:bodyPr>
            <a:spAutoFit/>
          </a:bodyPr>
          <a:lstStyle/>
          <a:p>
            <a:r>
              <a:rPr lang="en-US" b="1"/>
              <a:t>Design of Selective Repeat ARQ</a:t>
            </a:r>
          </a:p>
        </p:txBody>
      </p:sp>
      <p:pic>
        <p:nvPicPr>
          <p:cNvPr id="75779" name="Picture 3"/>
          <p:cNvPicPr>
            <a:picLocks noChangeAspect="1" noChangeArrowheads="1"/>
          </p:cNvPicPr>
          <p:nvPr/>
        </p:nvPicPr>
        <p:blipFill>
          <a:blip r:embed="rId2"/>
          <a:srcRect/>
          <a:stretch>
            <a:fillRect/>
          </a:stretch>
        </p:blipFill>
        <p:spPr bwMode="auto">
          <a:xfrm>
            <a:off x="0" y="1171575"/>
            <a:ext cx="9217025" cy="5567363"/>
          </a:xfrm>
          <a:prstGeom prst="rect">
            <a:avLst/>
          </a:prstGeom>
          <a:noFill/>
          <a:ln w="12700">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C:\Users\ankit\Desktop\go back\go-back-n-vs-selective-repeat-protocol-990x495.jpg"/>
          <p:cNvPicPr>
            <a:picLocks noChangeAspect="1" noChangeArrowheads="1"/>
          </p:cNvPicPr>
          <p:nvPr/>
        </p:nvPicPr>
        <p:blipFill>
          <a:blip r:embed="rId2"/>
          <a:srcRect/>
          <a:stretch>
            <a:fillRect/>
          </a:stretch>
        </p:blipFill>
        <p:spPr bwMode="auto">
          <a:xfrm>
            <a:off x="1588" y="742950"/>
            <a:ext cx="9429750" cy="6072188"/>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B418CFA-FFA3-C2C4-557A-B547BA26EF40}"/>
              </a:ext>
            </a:extLst>
          </p:cNvPr>
          <p:cNvSpPr>
            <a:spLocks noGrp="1"/>
          </p:cNvSpPr>
          <p:nvPr>
            <p:ph type="subTitle" idx="1"/>
          </p:nvPr>
        </p:nvSpPr>
        <p:spPr>
          <a:xfrm>
            <a:off x="828030" y="1726744"/>
            <a:ext cx="8136904" cy="3169849"/>
          </a:xfrm>
        </p:spPr>
        <p:txBody>
          <a:bodyPr/>
          <a:lstStyle/>
          <a:p>
            <a:pPr algn="l">
              <a:lnSpc>
                <a:spcPct val="150000"/>
              </a:lnSpc>
            </a:pPr>
            <a:r>
              <a:rPr lang="en-US" sz="2000" b="1" dirty="0"/>
              <a:t>Numerical</a:t>
            </a:r>
          </a:p>
          <a:p>
            <a:pPr algn="l">
              <a:lnSpc>
                <a:spcPct val="150000"/>
              </a:lnSpc>
            </a:pPr>
            <a:endParaRPr lang="en-US" sz="2000" dirty="0"/>
          </a:p>
          <a:p>
            <a:pPr algn="l">
              <a:lnSpc>
                <a:spcPct val="150000"/>
              </a:lnSpc>
            </a:pPr>
            <a:r>
              <a:rPr lang="en-US" sz="2000" dirty="0"/>
              <a:t>Host A wants to send 10 frames to Host B. The Host agreed to go with Go-Back-4. How many number of frames are transmitted by Host A if every 6</a:t>
            </a:r>
            <a:r>
              <a:rPr lang="en-US" sz="2000" baseline="30000" dirty="0"/>
              <a:t>th</a:t>
            </a:r>
            <a:r>
              <a:rPr lang="en-US" sz="2000" dirty="0"/>
              <a:t> frame that is transmitted by Host A is either corrupted or lost.</a:t>
            </a:r>
          </a:p>
        </p:txBody>
      </p:sp>
    </p:spTree>
    <p:extLst>
      <p:ext uri="{BB962C8B-B14F-4D97-AF65-F5344CB8AC3E}">
        <p14:creationId xmlns:p14="http://schemas.microsoft.com/office/powerpoint/2010/main" val="6163850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2"/>
          <p:cNvSpPr txBox="1">
            <a:spLocks noChangeArrowheads="1"/>
          </p:cNvSpPr>
          <p:nvPr/>
        </p:nvSpPr>
        <p:spPr bwMode="auto">
          <a:xfrm>
            <a:off x="215900" y="242888"/>
            <a:ext cx="8429625" cy="477837"/>
          </a:xfrm>
          <a:prstGeom prst="rect">
            <a:avLst/>
          </a:prstGeom>
          <a:noFill/>
          <a:ln w="9525">
            <a:noFill/>
            <a:miter lim="800000"/>
            <a:headEnd/>
            <a:tailEnd/>
          </a:ln>
        </p:spPr>
        <p:txBody>
          <a:bodyPr>
            <a:spAutoFit/>
          </a:bodyPr>
          <a:lstStyle/>
          <a:p>
            <a:r>
              <a:rPr lang="en-US" b="1" dirty="0"/>
              <a:t>Piggybacking</a:t>
            </a:r>
          </a:p>
        </p:txBody>
      </p:sp>
      <p:sp>
        <p:nvSpPr>
          <p:cNvPr id="83971" name="TextBox 2"/>
          <p:cNvSpPr txBox="1">
            <a:spLocks noChangeArrowheads="1"/>
          </p:cNvSpPr>
          <p:nvPr/>
        </p:nvSpPr>
        <p:spPr bwMode="auto">
          <a:xfrm>
            <a:off x="368300" y="1122363"/>
            <a:ext cx="8429625" cy="4708981"/>
          </a:xfrm>
          <a:prstGeom prst="rect">
            <a:avLst/>
          </a:prstGeom>
          <a:noFill/>
          <a:ln w="9525">
            <a:noFill/>
            <a:miter lim="800000"/>
            <a:headEnd/>
            <a:tailEnd/>
          </a:ln>
        </p:spPr>
        <p:txBody>
          <a:bodyPr>
            <a:spAutoFit/>
          </a:bodyPr>
          <a:lstStyle/>
          <a:p>
            <a:pPr algn="just"/>
            <a:r>
              <a:rPr lang="en-US" dirty="0"/>
              <a:t>In all practical situations, the transmission of data needs to be bi-directional. This is called as full-duplex transmission.</a:t>
            </a:r>
          </a:p>
          <a:p>
            <a:pPr algn="just"/>
            <a:endParaRPr lang="en-US" dirty="0"/>
          </a:p>
          <a:p>
            <a:pPr algn="just">
              <a:buFont typeface="Arial" charset="0"/>
              <a:buChar char="•"/>
            </a:pPr>
            <a:r>
              <a:rPr lang="en-US" dirty="0"/>
              <a:t> We can achieve this full duplex transmission </a:t>
            </a:r>
            <a:r>
              <a:rPr lang="en-US" i="1" dirty="0"/>
              <a:t>i.e. </a:t>
            </a:r>
            <a:r>
              <a:rPr lang="en-US" dirty="0"/>
              <a:t>by having two separate channels-one for forward data transfer and the other for separate transfer </a:t>
            </a:r>
            <a:r>
              <a:rPr lang="en-US" i="1" dirty="0"/>
              <a:t>i.e.</a:t>
            </a:r>
            <a:r>
              <a:rPr lang="en-US" dirty="0"/>
              <a:t> for acknowledgements.</a:t>
            </a:r>
          </a:p>
          <a:p>
            <a:pPr algn="just"/>
            <a:endParaRPr lang="en-US" dirty="0"/>
          </a:p>
          <a:p>
            <a:pPr algn="just">
              <a:buFont typeface="Arial" charset="0"/>
              <a:buChar char="•"/>
            </a:pPr>
            <a:r>
              <a:rPr lang="en-US" dirty="0"/>
              <a:t> A better solution would be to use each channel (forward &amp; reverse) to transmit frames both ways, with both channels having the same capacity. If A and B are two users. Then the data frames from A to B are intermixed with the acknowledgements from A to 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Content Placeholder 3"/>
          <p:cNvPicPr>
            <a:picLocks noGrp="1"/>
          </p:cNvPicPr>
          <p:nvPr>
            <p:ph idx="1"/>
          </p:nvPr>
        </p:nvPicPr>
        <p:blipFill>
          <a:blip r:embed="rId2"/>
          <a:srcRect/>
          <a:stretch>
            <a:fillRect/>
          </a:stretch>
        </p:blipFill>
        <p:spPr>
          <a:xfrm>
            <a:off x="573088" y="1100138"/>
            <a:ext cx="8286750" cy="3786187"/>
          </a:xfr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Box 2"/>
          <p:cNvSpPr txBox="1">
            <a:spLocks noChangeArrowheads="1"/>
          </p:cNvSpPr>
          <p:nvPr/>
        </p:nvSpPr>
        <p:spPr bwMode="auto">
          <a:xfrm>
            <a:off x="215900" y="242888"/>
            <a:ext cx="8429625" cy="5863144"/>
          </a:xfrm>
          <a:prstGeom prst="rect">
            <a:avLst/>
          </a:prstGeom>
          <a:noFill/>
          <a:ln w="9525">
            <a:noFill/>
            <a:miter lim="800000"/>
            <a:headEnd/>
            <a:tailEnd/>
          </a:ln>
        </p:spPr>
        <p:txBody>
          <a:bodyPr>
            <a:spAutoFit/>
          </a:bodyPr>
          <a:lstStyle/>
          <a:p>
            <a:r>
              <a:rPr lang="en-US" dirty="0"/>
              <a:t>One more improvement that can be made is piggybacking. </a:t>
            </a:r>
            <a:r>
              <a:rPr lang="en-US" b="1" dirty="0"/>
              <a:t>The concept is explained as follows:</a:t>
            </a:r>
          </a:p>
          <a:p>
            <a:endParaRPr lang="en-US" dirty="0"/>
          </a:p>
          <a:p>
            <a:r>
              <a:rPr lang="en-US" dirty="0"/>
              <a:t>In two way communication, Whenever a data frame is received, the received waits and does not send the control frame (acknowledgement) back to the sender immediately.</a:t>
            </a:r>
          </a:p>
          <a:p>
            <a:endParaRPr lang="en-US" dirty="0"/>
          </a:p>
          <a:p>
            <a:r>
              <a:rPr lang="en-US" dirty="0"/>
              <a:t>The receiver waits until its network layer passes in the next data packet. The delayed acknowledgement is then attached to this outgoing data frame.</a:t>
            </a:r>
          </a:p>
          <a:p>
            <a:endParaRPr lang="en-US" dirty="0"/>
          </a:p>
          <a:p>
            <a:r>
              <a:rPr lang="en-US" dirty="0"/>
              <a:t>This technique of temporarily delaying the acknowledgement so that it can be hooked with next outgoing data frame is known as piggybacking.</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D3737D-C582-B052-B7F4-B9A70F5771BE}"/>
              </a:ext>
            </a:extLst>
          </p:cNvPr>
          <p:cNvSpPr txBox="1"/>
          <p:nvPr/>
        </p:nvSpPr>
        <p:spPr>
          <a:xfrm>
            <a:off x="612006" y="1437765"/>
            <a:ext cx="8568952" cy="3170099"/>
          </a:xfrm>
          <a:prstGeom prst="rect">
            <a:avLst/>
          </a:prstGeom>
          <a:noFill/>
        </p:spPr>
        <p:txBody>
          <a:bodyPr wrap="square">
            <a:spAutoFit/>
          </a:bodyPr>
          <a:lstStyle/>
          <a:p>
            <a:r>
              <a:rPr lang="en-US" dirty="0"/>
              <a:t>The major </a:t>
            </a:r>
            <a:r>
              <a:rPr lang="en-US" b="1" dirty="0"/>
              <a:t>advantage</a:t>
            </a:r>
            <a:r>
              <a:rPr lang="en-US" dirty="0"/>
              <a:t> of piggybacking is better use of available channel bandwidth.</a:t>
            </a:r>
          </a:p>
          <a:p>
            <a:endParaRPr lang="en-US" dirty="0"/>
          </a:p>
          <a:p>
            <a:r>
              <a:rPr lang="en-US" b="1" dirty="0"/>
              <a:t>The disadvantages of piggybacking are: </a:t>
            </a:r>
            <a:br>
              <a:rPr lang="en-US" b="1" dirty="0"/>
            </a:br>
            <a:r>
              <a:rPr lang="en-US" dirty="0"/>
              <a:t>1. Additional complexity.</a:t>
            </a:r>
          </a:p>
          <a:p>
            <a:r>
              <a:rPr lang="en-US" dirty="0"/>
              <a:t>2. If the data link layer waits too long before transmitting the acknowledgement, then retransmission of frame would take place.</a:t>
            </a:r>
          </a:p>
        </p:txBody>
      </p:sp>
    </p:spTree>
    <p:extLst>
      <p:ext uri="{BB962C8B-B14F-4D97-AF65-F5344CB8AC3E}">
        <p14:creationId xmlns:p14="http://schemas.microsoft.com/office/powerpoint/2010/main" val="3300500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b="1" i="1" dirty="0">
                <a:solidFill>
                  <a:srgbClr val="CC0066"/>
                </a:solidFill>
                <a:effectLst>
                  <a:outerShdw blurRad="38100" dist="38100" dir="2700000" algn="tl">
                    <a:srgbClr val="C0C0C0"/>
                  </a:outerShdw>
                </a:effectLst>
              </a:rPr>
              <a:t>Error detection</a:t>
            </a:r>
          </a:p>
        </p:txBody>
      </p:sp>
      <p:sp>
        <p:nvSpPr>
          <p:cNvPr id="11267" name="Rectangle 3"/>
          <p:cNvSpPr>
            <a:spLocks noGrp="1" noChangeArrowheads="1"/>
          </p:cNvSpPr>
          <p:nvPr>
            <p:ph type="body" idx="1"/>
          </p:nvPr>
        </p:nvSpPr>
        <p:spPr>
          <a:xfrm>
            <a:off x="185738" y="2079625"/>
            <a:ext cx="8988425" cy="4321175"/>
          </a:xfrm>
        </p:spPr>
        <p:txBody>
          <a:bodyPr/>
          <a:lstStyle/>
          <a:p>
            <a:pPr>
              <a:buFontTx/>
              <a:buNone/>
            </a:pPr>
            <a:r>
              <a:rPr lang="en-US" dirty="0"/>
              <a:t>	Error detection means to decide whether the received data is correct or not without having a copy of the original message.</a:t>
            </a:r>
          </a:p>
          <a:p>
            <a:endParaRPr lang="en-US" dirty="0"/>
          </a:p>
          <a:p>
            <a:pPr>
              <a:buFontTx/>
              <a:buNone/>
            </a:pPr>
            <a:r>
              <a:rPr lang="en-US" dirty="0"/>
              <a:t>	Error detection </a:t>
            </a:r>
            <a:r>
              <a:rPr lang="en-US" b="1" dirty="0"/>
              <a:t>uses the concept of redundancy</a:t>
            </a:r>
            <a:r>
              <a:rPr lang="en-US" dirty="0"/>
              <a:t>, </a:t>
            </a:r>
            <a:r>
              <a:rPr lang="en-US" b="1" dirty="0"/>
              <a:t>which means</a:t>
            </a:r>
            <a:r>
              <a:rPr lang="en-US" dirty="0"/>
              <a:t> adding extra bits for detecting errors at the destination.</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HD:Programs (Applications):Microsoft Office:Microsoft PowerPoint 4:</Template>
  <TotalTime>2481803567</TotalTime>
  <Pages>10</Pages>
  <Words>2957</Words>
  <Application>Microsoft Office PowerPoint</Application>
  <PresentationFormat>Custom</PresentationFormat>
  <Paragraphs>273</Paragraphs>
  <Slides>81</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81</vt:i4>
      </vt:variant>
    </vt:vector>
  </HeadingPairs>
  <TitlesOfParts>
    <vt:vector size="93" baseType="lpstr">
      <vt:lpstr>Arial</vt:lpstr>
      <vt:lpstr>Book Antiqua</vt:lpstr>
      <vt:lpstr>Comic Sans MS</vt:lpstr>
      <vt:lpstr>erdana</vt:lpstr>
      <vt:lpstr>Georgia</vt:lpstr>
      <vt:lpstr>inter-bold</vt:lpstr>
      <vt:lpstr>inter-regular</vt:lpstr>
      <vt:lpstr>Tahoma</vt:lpstr>
      <vt:lpstr>Times New Roman</vt:lpstr>
      <vt:lpstr>Wingdings</vt:lpstr>
      <vt:lpstr>Wingdings 3</vt:lpstr>
      <vt:lpstr>Default Design</vt:lpstr>
      <vt:lpstr>Error Detection and Correction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Error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Cyclic Redundancy Check</vt:lpstr>
      <vt:lpstr>PowerPoint Presentation</vt:lpstr>
      <vt:lpstr>PowerPoint Presentation</vt:lpstr>
      <vt:lpstr>PowerPoint Presentation</vt:lpstr>
      <vt:lpstr>PowerPoint Presentation</vt:lpstr>
      <vt:lpstr>At the sender</vt:lpstr>
      <vt:lpstr>At the receiver</vt:lpstr>
      <vt:lpstr>PowerPoint Presentation</vt:lpstr>
      <vt:lpstr>Performance</vt:lpstr>
      <vt:lpstr>Error Correction</vt:lpstr>
      <vt:lpstr>Single-bit error correction/ Hamming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Error Detection and Correction</dc:title>
  <dc:creator>Behrouz Forouzan</dc:creator>
  <cp:lastModifiedBy>veepin kumar</cp:lastModifiedBy>
  <cp:revision>152</cp:revision>
  <cp:lastPrinted>2011-09-14T05:23:33Z</cp:lastPrinted>
  <dcterms:created xsi:type="dcterms:W3CDTF">1998-04-08T08:02:40Z</dcterms:created>
  <dcterms:modified xsi:type="dcterms:W3CDTF">2022-10-10T09:09:19Z</dcterms:modified>
</cp:coreProperties>
</file>