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87" r:id="rId18"/>
    <p:sldId id="288" r:id="rId19"/>
    <p:sldId id="268" r:id="rId20"/>
    <p:sldId id="275" r:id="rId21"/>
    <p:sldId id="285" r:id="rId22"/>
    <p:sldId id="286" r:id="rId23"/>
    <p:sldId id="289" r:id="rId24"/>
    <p:sldId id="276" r:id="rId25"/>
    <p:sldId id="277" r:id="rId26"/>
    <p:sldId id="278" r:id="rId27"/>
    <p:sldId id="279" r:id="rId28"/>
    <p:sldId id="280" r:id="rId29"/>
    <p:sldId id="281" r:id="rId30"/>
    <p:sldId id="282" r:id="rId31"/>
    <p:sldId id="283" r:id="rId32"/>
    <p:sldId id="284" r:id="rId33"/>
    <p:sldId id="291" r:id="rId34"/>
    <p:sldId id="293" r:id="rId35"/>
    <p:sldId id="294" r:id="rId36"/>
    <p:sldId id="290" r:id="rId37"/>
    <p:sldId id="295" r:id="rId38"/>
    <p:sldId id="296" r:id="rId39"/>
    <p:sldId id="297" r:id="rId40"/>
    <p:sldId id="298" r:id="rId41"/>
    <p:sldId id="299" r:id="rId42"/>
    <p:sldId id="300" r:id="rId43"/>
    <p:sldId id="301" r:id="rId44"/>
    <p:sldId id="302" r:id="rId45"/>
    <p:sldId id="335" r:id="rId46"/>
    <p:sldId id="336" r:id="rId47"/>
    <p:sldId id="337" r:id="rId48"/>
    <p:sldId id="311" r:id="rId49"/>
    <p:sldId id="312" r:id="rId50"/>
    <p:sldId id="313" r:id="rId51"/>
    <p:sldId id="314" r:id="rId52"/>
    <p:sldId id="316" r:id="rId53"/>
    <p:sldId id="317" r:id="rId54"/>
    <p:sldId id="318" r:id="rId55"/>
    <p:sldId id="319" r:id="rId56"/>
    <p:sldId id="320" r:id="rId57"/>
    <p:sldId id="321" r:id="rId58"/>
    <p:sldId id="322" r:id="rId59"/>
    <p:sldId id="323" r:id="rId60"/>
    <p:sldId id="324" r:id="rId61"/>
    <p:sldId id="315" r:id="rId62"/>
    <p:sldId id="326" r:id="rId63"/>
    <p:sldId id="327" r:id="rId64"/>
    <p:sldId id="328" r:id="rId65"/>
    <p:sldId id="325" r:id="rId66"/>
    <p:sldId id="330" r:id="rId67"/>
    <p:sldId id="331" r:id="rId68"/>
    <p:sldId id="332" r:id="rId69"/>
    <p:sldId id="329" r:id="rId70"/>
    <p:sldId id="333" r:id="rId71"/>
    <p:sldId id="334"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5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2B973-26CD-429F-A106-9066D166C8D0}" type="datetimeFigureOut">
              <a:rPr lang="en-US" smtClean="0"/>
              <a:pPr/>
              <a:t>4/17/2018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0CCA8-41E0-477E-BA1C-89BDA5D36C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ChangeArrowheads="1" noTextEdit="1"/>
          </p:cNvSpPr>
          <p:nvPr>
            <p:ph type="sldImg"/>
          </p:nvPr>
        </p:nvSpPr>
        <p:spPr>
          <a:ln/>
        </p:spPr>
      </p:sp>
      <p:sp>
        <p:nvSpPr>
          <p:cNvPr id="129027" name="Notes Placeholder 2"/>
          <p:cNvSpPr>
            <a:spLocks noGrp="1"/>
          </p:cNvSpPr>
          <p:nvPr>
            <p:ph type="body" idx="1"/>
          </p:nvPr>
        </p:nvSpPr>
        <p:spPr>
          <a:noFill/>
          <a:ln/>
        </p:spPr>
        <p:txBody>
          <a:bodyPr/>
          <a:lstStyle/>
          <a:p>
            <a:endParaRPr lang="en-US" altLang="en-US" smtClean="0"/>
          </a:p>
        </p:txBody>
      </p:sp>
      <p:sp>
        <p:nvSpPr>
          <p:cNvPr id="129028"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ChangeArrowheads="1" noTextEdit="1"/>
          </p:cNvSpPr>
          <p:nvPr>
            <p:ph type="sldImg"/>
          </p:nvPr>
        </p:nvSpPr>
        <p:spPr>
          <a:ln/>
        </p:spPr>
      </p:sp>
      <p:sp>
        <p:nvSpPr>
          <p:cNvPr id="131075" name="Notes Placeholder 2"/>
          <p:cNvSpPr>
            <a:spLocks noGrp="1"/>
          </p:cNvSpPr>
          <p:nvPr>
            <p:ph type="body" idx="1"/>
          </p:nvPr>
        </p:nvSpPr>
        <p:spPr>
          <a:noFill/>
          <a:ln/>
        </p:spPr>
        <p:txBody>
          <a:bodyPr/>
          <a:lstStyle/>
          <a:p>
            <a:endParaRPr lang="en-US" altLang="en-US" smtClean="0"/>
          </a:p>
        </p:txBody>
      </p:sp>
      <p:sp>
        <p:nvSpPr>
          <p:cNvPr id="13107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ChangeArrowheads="1" noTextEdit="1"/>
          </p:cNvSpPr>
          <p:nvPr>
            <p:ph type="sldImg"/>
          </p:nvPr>
        </p:nvSpPr>
        <p:spPr>
          <a:ln/>
        </p:spPr>
      </p:sp>
      <p:sp>
        <p:nvSpPr>
          <p:cNvPr id="133123" name="Notes Placeholder 2"/>
          <p:cNvSpPr>
            <a:spLocks noGrp="1"/>
          </p:cNvSpPr>
          <p:nvPr>
            <p:ph type="body" idx="1"/>
          </p:nvPr>
        </p:nvSpPr>
        <p:spPr>
          <a:noFill/>
          <a:ln/>
        </p:spPr>
        <p:txBody>
          <a:bodyPr/>
          <a:lstStyle/>
          <a:p>
            <a:endParaRPr lang="en-US" altLang="en-US" smtClean="0"/>
          </a:p>
        </p:txBody>
      </p:sp>
      <p:sp>
        <p:nvSpPr>
          <p:cNvPr id="133124"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ChangeArrowheads="1" noTextEdit="1"/>
          </p:cNvSpPr>
          <p:nvPr>
            <p:ph type="sldImg"/>
          </p:nvPr>
        </p:nvSpPr>
        <p:spPr>
          <a:ln/>
        </p:spPr>
      </p:sp>
      <p:sp>
        <p:nvSpPr>
          <p:cNvPr id="135171" name="Notes Placeholder 2"/>
          <p:cNvSpPr>
            <a:spLocks noGrp="1"/>
          </p:cNvSpPr>
          <p:nvPr>
            <p:ph type="body" idx="1"/>
          </p:nvPr>
        </p:nvSpPr>
        <p:spPr>
          <a:noFill/>
          <a:ln/>
        </p:spPr>
        <p:txBody>
          <a:bodyPr/>
          <a:lstStyle/>
          <a:p>
            <a:endParaRPr lang="en-US" altLang="en-US" smtClean="0"/>
          </a:p>
        </p:txBody>
      </p:sp>
      <p:sp>
        <p:nvSpPr>
          <p:cNvPr id="13517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ChangeArrowheads="1" noTextEdit="1"/>
          </p:cNvSpPr>
          <p:nvPr>
            <p:ph type="sldImg"/>
          </p:nvPr>
        </p:nvSpPr>
        <p:spPr>
          <a:ln/>
        </p:spPr>
      </p:sp>
      <p:sp>
        <p:nvSpPr>
          <p:cNvPr id="137219" name="Notes Placeholder 2"/>
          <p:cNvSpPr>
            <a:spLocks noGrp="1"/>
          </p:cNvSpPr>
          <p:nvPr>
            <p:ph type="body" idx="1"/>
          </p:nvPr>
        </p:nvSpPr>
        <p:spPr>
          <a:noFill/>
          <a:ln/>
        </p:spPr>
        <p:txBody>
          <a:bodyPr/>
          <a:lstStyle/>
          <a:p>
            <a:endParaRPr lang="en-US" altLang="en-US" smtClean="0"/>
          </a:p>
        </p:txBody>
      </p:sp>
      <p:sp>
        <p:nvSpPr>
          <p:cNvPr id="137220"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a:ln/>
        </p:spPr>
      </p:sp>
      <p:sp>
        <p:nvSpPr>
          <p:cNvPr id="108547" name="Notes Placeholder 2"/>
          <p:cNvSpPr>
            <a:spLocks noGrp="1"/>
          </p:cNvSpPr>
          <p:nvPr>
            <p:ph type="body" idx="1"/>
          </p:nvPr>
        </p:nvSpPr>
        <p:spPr>
          <a:noFill/>
          <a:ln/>
        </p:spPr>
        <p:txBody>
          <a:bodyPr/>
          <a:lstStyle/>
          <a:p>
            <a:endParaRPr lang="en-US" altLang="en-US" smtClean="0"/>
          </a:p>
        </p:txBody>
      </p:sp>
      <p:sp>
        <p:nvSpPr>
          <p:cNvPr id="108548"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ChangeArrowheads="1" noTextEdit="1"/>
          </p:cNvSpPr>
          <p:nvPr>
            <p:ph type="sldImg"/>
          </p:nvPr>
        </p:nvSpPr>
        <p:spPr>
          <a:ln/>
        </p:spPr>
      </p:sp>
      <p:sp>
        <p:nvSpPr>
          <p:cNvPr id="110595" name="Notes Placeholder 2"/>
          <p:cNvSpPr>
            <a:spLocks noGrp="1"/>
          </p:cNvSpPr>
          <p:nvPr>
            <p:ph type="body" idx="1"/>
          </p:nvPr>
        </p:nvSpPr>
        <p:spPr>
          <a:noFill/>
          <a:ln/>
        </p:spPr>
        <p:txBody>
          <a:bodyPr/>
          <a:lstStyle/>
          <a:p>
            <a:endParaRPr lang="en-US" altLang="en-US" smtClean="0"/>
          </a:p>
        </p:txBody>
      </p:sp>
      <p:sp>
        <p:nvSpPr>
          <p:cNvPr id="11059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ChangeArrowheads="1" noTextEdit="1"/>
          </p:cNvSpPr>
          <p:nvPr>
            <p:ph type="sldImg"/>
          </p:nvPr>
        </p:nvSpPr>
        <p:spPr>
          <a:ln/>
        </p:spPr>
      </p:sp>
      <p:sp>
        <p:nvSpPr>
          <p:cNvPr id="112643" name="Notes Placeholder 2"/>
          <p:cNvSpPr>
            <a:spLocks noGrp="1"/>
          </p:cNvSpPr>
          <p:nvPr>
            <p:ph type="body" idx="1"/>
          </p:nvPr>
        </p:nvSpPr>
        <p:spPr>
          <a:noFill/>
          <a:ln/>
        </p:spPr>
        <p:txBody>
          <a:bodyPr/>
          <a:lstStyle/>
          <a:p>
            <a:endParaRPr lang="en-US" altLang="en-US" smtClean="0"/>
          </a:p>
        </p:txBody>
      </p:sp>
      <p:sp>
        <p:nvSpPr>
          <p:cNvPr id="112644"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ChangeArrowheads="1" noTextEdit="1"/>
          </p:cNvSpPr>
          <p:nvPr>
            <p:ph type="sldImg"/>
          </p:nvPr>
        </p:nvSpPr>
        <p:spPr>
          <a:ln/>
        </p:spPr>
      </p:sp>
      <p:sp>
        <p:nvSpPr>
          <p:cNvPr id="114691" name="Notes Placeholder 2"/>
          <p:cNvSpPr>
            <a:spLocks noGrp="1"/>
          </p:cNvSpPr>
          <p:nvPr>
            <p:ph type="body" idx="1"/>
          </p:nvPr>
        </p:nvSpPr>
        <p:spPr>
          <a:noFill/>
          <a:ln/>
        </p:spPr>
        <p:txBody>
          <a:bodyPr/>
          <a:lstStyle/>
          <a:p>
            <a:endParaRPr lang="en-US" altLang="en-US" smtClean="0"/>
          </a:p>
        </p:txBody>
      </p:sp>
      <p:sp>
        <p:nvSpPr>
          <p:cNvPr id="11469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ChangeArrowheads="1" noTextEdit="1"/>
          </p:cNvSpPr>
          <p:nvPr>
            <p:ph type="sldImg"/>
          </p:nvPr>
        </p:nvSpPr>
        <p:spPr>
          <a:ln/>
        </p:spPr>
      </p:sp>
      <p:sp>
        <p:nvSpPr>
          <p:cNvPr id="116739" name="Notes Placeholder 2"/>
          <p:cNvSpPr>
            <a:spLocks noGrp="1"/>
          </p:cNvSpPr>
          <p:nvPr>
            <p:ph type="body" idx="1"/>
          </p:nvPr>
        </p:nvSpPr>
        <p:spPr>
          <a:noFill/>
          <a:ln/>
        </p:spPr>
        <p:txBody>
          <a:bodyPr/>
          <a:lstStyle/>
          <a:p>
            <a:endParaRPr lang="en-US" altLang="en-US" smtClean="0"/>
          </a:p>
        </p:txBody>
      </p:sp>
      <p:sp>
        <p:nvSpPr>
          <p:cNvPr id="116740"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ChangeArrowheads="1" noTextEdit="1"/>
          </p:cNvSpPr>
          <p:nvPr>
            <p:ph type="sldImg"/>
          </p:nvPr>
        </p:nvSpPr>
        <p:spPr>
          <a:ln/>
        </p:spPr>
      </p:sp>
      <p:sp>
        <p:nvSpPr>
          <p:cNvPr id="118787" name="Notes Placeholder 2"/>
          <p:cNvSpPr>
            <a:spLocks noGrp="1"/>
          </p:cNvSpPr>
          <p:nvPr>
            <p:ph type="body" idx="1"/>
          </p:nvPr>
        </p:nvSpPr>
        <p:spPr>
          <a:noFill/>
          <a:ln/>
        </p:spPr>
        <p:txBody>
          <a:bodyPr/>
          <a:lstStyle/>
          <a:p>
            <a:endParaRPr lang="en-US" altLang="en-US" smtClean="0"/>
          </a:p>
        </p:txBody>
      </p:sp>
      <p:sp>
        <p:nvSpPr>
          <p:cNvPr id="118788"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ChangeArrowheads="1" noTextEdit="1"/>
          </p:cNvSpPr>
          <p:nvPr>
            <p:ph type="sldImg"/>
          </p:nvPr>
        </p:nvSpPr>
        <p:spPr>
          <a:ln/>
        </p:spPr>
      </p:sp>
      <p:sp>
        <p:nvSpPr>
          <p:cNvPr id="120835" name="Notes Placeholder 2"/>
          <p:cNvSpPr>
            <a:spLocks noGrp="1"/>
          </p:cNvSpPr>
          <p:nvPr>
            <p:ph type="body" idx="1"/>
          </p:nvPr>
        </p:nvSpPr>
        <p:spPr>
          <a:noFill/>
          <a:ln/>
        </p:spPr>
        <p:txBody>
          <a:bodyPr/>
          <a:lstStyle/>
          <a:p>
            <a:endParaRPr lang="en-US" altLang="en-US" smtClean="0"/>
          </a:p>
        </p:txBody>
      </p:sp>
      <p:sp>
        <p:nvSpPr>
          <p:cNvPr id="12083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ChangeArrowheads="1" noTextEdit="1"/>
          </p:cNvSpPr>
          <p:nvPr>
            <p:ph type="sldImg"/>
          </p:nvPr>
        </p:nvSpPr>
        <p:spPr>
          <a:ln/>
        </p:spPr>
      </p:sp>
      <p:sp>
        <p:nvSpPr>
          <p:cNvPr id="122883" name="Notes Placeholder 2"/>
          <p:cNvSpPr>
            <a:spLocks noGrp="1"/>
          </p:cNvSpPr>
          <p:nvPr>
            <p:ph type="body" idx="1"/>
          </p:nvPr>
        </p:nvSpPr>
        <p:spPr>
          <a:noFill/>
          <a:ln/>
        </p:spPr>
        <p:txBody>
          <a:bodyPr/>
          <a:lstStyle/>
          <a:p>
            <a:endParaRPr lang="en-US" altLang="en-US" smtClean="0"/>
          </a:p>
        </p:txBody>
      </p:sp>
      <p:sp>
        <p:nvSpPr>
          <p:cNvPr id="122884"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ChangeArrowheads="1" noTextEdit="1"/>
          </p:cNvSpPr>
          <p:nvPr>
            <p:ph type="sldImg"/>
          </p:nvPr>
        </p:nvSpPr>
        <p:spPr>
          <a:ln/>
        </p:spPr>
      </p:sp>
      <p:sp>
        <p:nvSpPr>
          <p:cNvPr id="124931" name="Notes Placeholder 2"/>
          <p:cNvSpPr>
            <a:spLocks noGrp="1"/>
          </p:cNvSpPr>
          <p:nvPr>
            <p:ph type="body" idx="1"/>
          </p:nvPr>
        </p:nvSpPr>
        <p:spPr>
          <a:noFill/>
          <a:ln/>
        </p:spPr>
        <p:txBody>
          <a:bodyPr/>
          <a:lstStyle/>
          <a:p>
            <a:endParaRPr lang="en-US" altLang="en-US" smtClean="0"/>
          </a:p>
        </p:txBody>
      </p:sp>
      <p:sp>
        <p:nvSpPr>
          <p:cNvPr id="124932"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ChangeArrowheads="1" noTextEdit="1"/>
          </p:cNvSpPr>
          <p:nvPr>
            <p:ph type="sldImg"/>
          </p:nvPr>
        </p:nvSpPr>
        <p:spPr>
          <a:ln/>
        </p:spPr>
      </p:sp>
      <p:sp>
        <p:nvSpPr>
          <p:cNvPr id="192515" name="Notes Placeholder 2"/>
          <p:cNvSpPr>
            <a:spLocks noGrp="1"/>
          </p:cNvSpPr>
          <p:nvPr>
            <p:ph type="body" idx="1"/>
          </p:nvPr>
        </p:nvSpPr>
        <p:spPr>
          <a:noFill/>
          <a:ln/>
        </p:spPr>
        <p:txBody>
          <a:bodyPr/>
          <a:lstStyle/>
          <a:p>
            <a:endParaRPr lang="en-US" altLang="en-US" smtClean="0"/>
          </a:p>
        </p:txBody>
      </p:sp>
      <p:sp>
        <p:nvSpPr>
          <p:cNvPr id="192516" name="Footer Placeholder 3"/>
          <p:cNvSpPr>
            <a:spLocks noGrp="1" noChangeArrowheads="1"/>
          </p:cNvSpPr>
          <p:nvPr>
            <p:ph type="ftr" sz="quarter" idx="4"/>
          </p:nvPr>
        </p:nvSpPr>
        <p:spPr>
          <a:noFill/>
        </p:spPr>
        <p:txBody>
          <a:bodyPr/>
          <a:lstStyle/>
          <a:p>
            <a:pPr fontAlgn="base">
              <a:spcBef>
                <a:spcPct val="0"/>
              </a:spcBef>
              <a:spcAft>
                <a:spcPct val="0"/>
              </a:spcAft>
            </a:pPr>
            <a:r>
              <a:rPr lang="en-US" smtClean="0"/>
              <a:t>mailto: aruntripathi@kiet.edu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189BE8-2483-4892-9157-D2A899242DE4}"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189BE8-2483-4892-9157-D2A899242DE4}"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189BE8-2483-4892-9157-D2A899242DE4}"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189BE8-2483-4892-9157-D2A899242DE4}"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89BE8-2483-4892-9157-D2A899242DE4}"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189BE8-2483-4892-9157-D2A899242DE4}"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189BE8-2483-4892-9157-D2A899242DE4}" type="datetimeFigureOut">
              <a:rPr lang="en-US" smtClean="0"/>
              <a:pPr/>
              <a:t>4/17/2018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189BE8-2483-4892-9157-D2A899242DE4}" type="datetimeFigureOut">
              <a:rPr lang="en-US" smtClean="0"/>
              <a:pPr/>
              <a:t>4/17/2018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89BE8-2483-4892-9157-D2A899242DE4}" type="datetimeFigureOut">
              <a:rPr lang="en-US" smtClean="0"/>
              <a:pPr/>
              <a:t>4/17/2018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89BE8-2483-4892-9157-D2A899242DE4}"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89BE8-2483-4892-9157-D2A899242DE4}"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A5F05-29FB-4D42-B674-F95E893D5C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89BE8-2483-4892-9157-D2A899242DE4}" type="datetimeFigureOut">
              <a:rPr lang="en-US" smtClean="0"/>
              <a:pPr/>
              <a:t>4/17/2018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A5F05-29FB-4D42-B674-F95E893D5C1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5293757"/>
          </a:xfrm>
          <a:prstGeom prst="rect">
            <a:avLst/>
          </a:prstGeom>
          <a:noFill/>
          <a:ln w="9525">
            <a:noFill/>
            <a:miter lim="800000"/>
            <a:headEnd/>
            <a:tailEnd/>
          </a:ln>
        </p:spPr>
        <p:txBody>
          <a:bodyPr>
            <a:spAutoFit/>
          </a:bodyPr>
          <a:lstStyle/>
          <a:p>
            <a:pPr algn="just">
              <a:buFont typeface="Arial" pitchFamily="34" charset="0"/>
              <a:buChar char="•"/>
            </a:pPr>
            <a:r>
              <a:rPr lang="en-IN" sz="2200" dirty="0"/>
              <a:t>The data link layer is responsible for delivery of frames between </a:t>
            </a:r>
            <a:r>
              <a:rPr lang="en-IN" sz="2200" dirty="0" smtClean="0"/>
              <a:t>two </a:t>
            </a:r>
            <a:r>
              <a:rPr lang="en-IN" sz="2200" dirty="0" err="1" smtClean="0"/>
              <a:t>neighboring</a:t>
            </a:r>
            <a:r>
              <a:rPr lang="en-IN" sz="2200" dirty="0" smtClean="0"/>
              <a:t> nodes over </a:t>
            </a:r>
            <a:r>
              <a:rPr lang="en-IN" sz="2200" dirty="0"/>
              <a:t>a link.  </a:t>
            </a:r>
            <a:r>
              <a:rPr lang="en-IN" sz="2200" dirty="0" smtClean="0"/>
              <a:t>This </a:t>
            </a:r>
            <a:r>
              <a:rPr lang="en-IN" sz="2200" dirty="0"/>
              <a:t>is called </a:t>
            </a:r>
            <a:r>
              <a:rPr lang="en-IN" sz="2200" i="1" dirty="0"/>
              <a:t>node-to-node delivery. </a:t>
            </a:r>
            <a:endParaRPr lang="en-IN" sz="2200" i="1" dirty="0" smtClean="0"/>
          </a:p>
          <a:p>
            <a:pPr algn="just">
              <a:buFont typeface="Arial" pitchFamily="34" charset="0"/>
              <a:buChar char="•"/>
            </a:pPr>
            <a:r>
              <a:rPr lang="en-IN" sz="2200" i="1" dirty="0" smtClean="0"/>
              <a:t>The </a:t>
            </a:r>
            <a:r>
              <a:rPr lang="en-IN" sz="2200" i="1" dirty="0"/>
              <a:t>network layer is responsible </a:t>
            </a:r>
            <a:r>
              <a:rPr lang="en-IN" sz="2200" i="1" dirty="0" smtClean="0"/>
              <a:t>for </a:t>
            </a:r>
            <a:r>
              <a:rPr lang="en-IN" sz="2200" dirty="0" smtClean="0"/>
              <a:t>delivery </a:t>
            </a:r>
            <a:r>
              <a:rPr lang="en-IN" sz="2200" dirty="0"/>
              <a:t>of </a:t>
            </a:r>
            <a:r>
              <a:rPr lang="en-IN" sz="2200" dirty="0" err="1"/>
              <a:t>datagrams</a:t>
            </a:r>
            <a:r>
              <a:rPr lang="en-IN" sz="2200" dirty="0"/>
              <a:t> between two hosts. This is called </a:t>
            </a:r>
            <a:r>
              <a:rPr lang="en-IN" sz="2200" i="1" dirty="0"/>
              <a:t>host-to-host delivery. </a:t>
            </a:r>
            <a:endParaRPr lang="en-IN" sz="2200" i="1" dirty="0" smtClean="0"/>
          </a:p>
          <a:p>
            <a:pPr algn="just">
              <a:buFont typeface="Arial" pitchFamily="34" charset="0"/>
              <a:buChar char="•"/>
            </a:pPr>
            <a:r>
              <a:rPr lang="en-IN" sz="2200" dirty="0" smtClean="0"/>
              <a:t>Real </a:t>
            </a:r>
            <a:r>
              <a:rPr lang="en-IN" sz="2200" dirty="0"/>
              <a:t>communication takes place between two processes (</a:t>
            </a:r>
            <a:r>
              <a:rPr lang="en-IN" sz="2200" dirty="0" smtClean="0"/>
              <a:t>application programs</a:t>
            </a:r>
            <a:r>
              <a:rPr lang="en-IN" sz="2200" dirty="0"/>
              <a:t>). </a:t>
            </a:r>
            <a:endParaRPr lang="en-IN" sz="2200" dirty="0" smtClean="0"/>
          </a:p>
          <a:p>
            <a:pPr algn="just">
              <a:buFont typeface="Arial" pitchFamily="34" charset="0"/>
              <a:buChar char="•"/>
            </a:pPr>
            <a:r>
              <a:rPr lang="en-IN" sz="2200" dirty="0" smtClean="0"/>
              <a:t>In </a:t>
            </a:r>
            <a:r>
              <a:rPr lang="en-IN" sz="2200" b="1" dirty="0" smtClean="0"/>
              <a:t>process-to-process delivery, </a:t>
            </a:r>
            <a:r>
              <a:rPr lang="en-IN" sz="2200" b="1" dirty="0"/>
              <a:t>at any moment, several </a:t>
            </a:r>
            <a:r>
              <a:rPr lang="en-IN" sz="2200" b="1" dirty="0" smtClean="0"/>
              <a:t>processes </a:t>
            </a:r>
            <a:r>
              <a:rPr lang="en-IN" sz="2200" dirty="0" smtClean="0"/>
              <a:t>may </a:t>
            </a:r>
            <a:r>
              <a:rPr lang="en-IN" sz="2200" dirty="0"/>
              <a:t>be running on the source host and several on the destination host. </a:t>
            </a:r>
            <a:endParaRPr lang="en-IN" sz="2200" dirty="0" smtClean="0"/>
          </a:p>
          <a:p>
            <a:pPr algn="just">
              <a:buFont typeface="Arial" pitchFamily="34" charset="0"/>
              <a:buChar char="•"/>
            </a:pPr>
            <a:r>
              <a:rPr lang="en-IN" sz="2200" dirty="0" smtClean="0"/>
              <a:t>To complete the </a:t>
            </a:r>
            <a:r>
              <a:rPr lang="en-IN" sz="2200" dirty="0"/>
              <a:t>delivery, </a:t>
            </a:r>
            <a:r>
              <a:rPr lang="en-IN" sz="2200" dirty="0" smtClean="0"/>
              <a:t>A </a:t>
            </a:r>
            <a:r>
              <a:rPr lang="en-IN" sz="2200" dirty="0"/>
              <a:t>mechanism </a:t>
            </a:r>
            <a:r>
              <a:rPr lang="en-IN" sz="2200" dirty="0" smtClean="0"/>
              <a:t>is required to </a:t>
            </a:r>
            <a:r>
              <a:rPr lang="en-IN" sz="2200" dirty="0"/>
              <a:t>deliver data from one of these processes running </a:t>
            </a:r>
            <a:r>
              <a:rPr lang="en-IN" sz="2200" dirty="0" smtClean="0"/>
              <a:t>on the </a:t>
            </a:r>
            <a:r>
              <a:rPr lang="en-IN" sz="2200" dirty="0"/>
              <a:t>source host to the corresponding process running on the destination host</a:t>
            </a:r>
            <a:r>
              <a:rPr lang="en-IN" sz="2200" dirty="0" smtClean="0"/>
              <a:t>.</a:t>
            </a:r>
          </a:p>
          <a:p>
            <a:pPr algn="just">
              <a:buFont typeface="Arial" pitchFamily="34" charset="0"/>
              <a:buChar char="•"/>
            </a:pPr>
            <a:r>
              <a:rPr lang="en-IN" sz="2400" dirty="0"/>
              <a:t>The transport layer is responsible for process-to-process delivery—the delivery </a:t>
            </a:r>
            <a:r>
              <a:rPr lang="en-IN" sz="2400" dirty="0" smtClean="0"/>
              <a:t>of a </a:t>
            </a:r>
            <a:r>
              <a:rPr lang="en-IN" sz="2400" dirty="0"/>
              <a:t>packet, part of a message, from one process to another. </a:t>
            </a:r>
            <a:endParaRPr lang="en-IN" sz="2400" dirty="0" smtClean="0"/>
          </a:p>
          <a:p>
            <a:pPr algn="just">
              <a:buFont typeface="Arial" pitchFamily="34" charset="0"/>
              <a:buChar char="•"/>
            </a:pPr>
            <a:r>
              <a:rPr lang="en-IN" sz="2400" dirty="0" smtClean="0"/>
              <a:t>Two </a:t>
            </a:r>
            <a:r>
              <a:rPr lang="en-IN" sz="2400" dirty="0"/>
              <a:t>processes </a:t>
            </a:r>
            <a:r>
              <a:rPr lang="en-IN" sz="2400" dirty="0" smtClean="0"/>
              <a:t>communicate in </a:t>
            </a:r>
            <a:r>
              <a:rPr lang="en-IN" sz="2400" dirty="0"/>
              <a:t>a client/server </a:t>
            </a:r>
            <a:r>
              <a:rPr lang="en-IN" sz="2400" dirty="0" smtClean="0"/>
              <a:t>relationship.</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TCP/ IP Protocol Suite</a:t>
            </a:r>
            <a:endParaRPr lang="en-US" altLang="en-US" sz="2800" b="1" dirty="0">
              <a:solidFill>
                <a:schemeClr val="folHlink"/>
              </a:solidFill>
              <a:latin typeface="Times New Roman" pitchFamily="18" charset="0"/>
              <a:cs typeface="Arial" charset="0"/>
            </a:endParaRPr>
          </a:p>
        </p:txBody>
      </p:sp>
      <p:pic>
        <p:nvPicPr>
          <p:cNvPr id="5122" name="Picture 2"/>
          <p:cNvPicPr>
            <a:picLocks noChangeAspect="1" noChangeArrowheads="1"/>
          </p:cNvPicPr>
          <p:nvPr/>
        </p:nvPicPr>
        <p:blipFill>
          <a:blip r:embed="rId3"/>
          <a:srcRect/>
          <a:stretch>
            <a:fillRect/>
          </a:stretch>
        </p:blipFill>
        <p:spPr bwMode="auto">
          <a:xfrm>
            <a:off x="214282" y="1500174"/>
            <a:ext cx="8715436"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a:solidFill>
                  <a:schemeClr val="folHlink"/>
                </a:solidFill>
                <a:latin typeface="Times New Roman" pitchFamily="18" charset="0"/>
                <a:cs typeface="Arial" charset="0"/>
              </a:rPr>
              <a:t>USER DATAGRAM PROTOCOL </a:t>
            </a:r>
            <a:r>
              <a:rPr lang="en-IN" altLang="en-US" sz="2800" b="1" dirty="0" smtClean="0">
                <a:solidFill>
                  <a:schemeClr val="folHlink"/>
                </a:solidFill>
                <a:latin typeface="Times New Roman" pitchFamily="18" charset="0"/>
                <a:cs typeface="Arial" charset="0"/>
              </a:rPr>
              <a:t> </a:t>
            </a:r>
            <a:r>
              <a:rPr lang="en-IN" altLang="en-US" sz="2800" b="1" dirty="0">
                <a:solidFill>
                  <a:schemeClr val="folHlink"/>
                </a:solidFill>
                <a:latin typeface="Times New Roman" pitchFamily="18" charset="0"/>
                <a:cs typeface="Arial" charset="0"/>
              </a:rPr>
              <a:t>(UDP)</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4154984"/>
          </a:xfrm>
          <a:prstGeom prst="rect">
            <a:avLst/>
          </a:prstGeom>
        </p:spPr>
        <p:txBody>
          <a:bodyPr wrap="square">
            <a:spAutoFit/>
          </a:bodyPr>
          <a:lstStyle/>
          <a:p>
            <a:pPr algn="just">
              <a:buFont typeface="Arial" pitchFamily="34" charset="0"/>
              <a:buChar char="•"/>
            </a:pPr>
            <a:r>
              <a:rPr lang="en-IN" sz="2400" dirty="0"/>
              <a:t>The </a:t>
            </a:r>
            <a:r>
              <a:rPr lang="en-IN" sz="2400" b="1" dirty="0"/>
              <a:t>User Datagram Protocol (UDP) is called a connectionless, unreliable </a:t>
            </a:r>
            <a:r>
              <a:rPr lang="en-IN" sz="2400" b="1" dirty="0" smtClean="0"/>
              <a:t>transport protocol</a:t>
            </a:r>
            <a:r>
              <a:rPr lang="en-IN" sz="2400" b="1" dirty="0"/>
              <a:t>. </a:t>
            </a:r>
            <a:endParaRPr lang="en-IN" sz="2400" b="1" dirty="0" smtClean="0"/>
          </a:p>
          <a:p>
            <a:pPr algn="just">
              <a:buFont typeface="Arial" pitchFamily="34" charset="0"/>
              <a:buChar char="•"/>
            </a:pPr>
            <a:r>
              <a:rPr lang="en-IN" sz="2400" b="1" dirty="0" smtClean="0"/>
              <a:t>It </a:t>
            </a:r>
            <a:r>
              <a:rPr lang="en-IN" sz="2400" b="1" dirty="0"/>
              <a:t>does not add anything to the services of IP except to provide </a:t>
            </a:r>
            <a:r>
              <a:rPr lang="en-IN" sz="2400" b="1" dirty="0" smtClean="0"/>
              <a:t>process-to process </a:t>
            </a:r>
            <a:r>
              <a:rPr lang="en-IN" sz="2400" dirty="0" smtClean="0"/>
              <a:t>communication </a:t>
            </a:r>
            <a:r>
              <a:rPr lang="en-IN" sz="2400" dirty="0"/>
              <a:t>instead of host-to-host communication. </a:t>
            </a:r>
            <a:endParaRPr lang="en-IN" sz="2400" dirty="0" smtClean="0"/>
          </a:p>
          <a:p>
            <a:pPr algn="just">
              <a:buFont typeface="Arial" pitchFamily="34" charset="0"/>
              <a:buChar char="•"/>
            </a:pPr>
            <a:r>
              <a:rPr lang="en-IN" sz="2400" dirty="0" smtClean="0"/>
              <a:t>Also</a:t>
            </a:r>
            <a:r>
              <a:rPr lang="en-IN" sz="2400" dirty="0"/>
              <a:t>, it performs </a:t>
            </a:r>
            <a:r>
              <a:rPr lang="en-IN" sz="2400" dirty="0" smtClean="0"/>
              <a:t>very limited </a:t>
            </a:r>
            <a:r>
              <a:rPr lang="en-IN" sz="2400" dirty="0"/>
              <a:t>error checking.</a:t>
            </a:r>
          </a:p>
          <a:p>
            <a:pPr algn="just">
              <a:buFont typeface="Arial" pitchFamily="34" charset="0"/>
              <a:buChar char="•"/>
            </a:pPr>
            <a:r>
              <a:rPr lang="en-IN" sz="2400" dirty="0" smtClean="0"/>
              <a:t>UDP </a:t>
            </a:r>
            <a:r>
              <a:rPr lang="en-IN" sz="2400" dirty="0"/>
              <a:t>is a very simple protocol using a minimum of overhead. </a:t>
            </a:r>
            <a:endParaRPr lang="en-IN" sz="2400" dirty="0" smtClean="0"/>
          </a:p>
          <a:p>
            <a:pPr algn="just">
              <a:buFont typeface="Arial" pitchFamily="34" charset="0"/>
              <a:buChar char="•"/>
            </a:pPr>
            <a:r>
              <a:rPr lang="en-IN" sz="2400" dirty="0" smtClean="0"/>
              <a:t>If a </a:t>
            </a:r>
            <a:r>
              <a:rPr lang="en-IN" sz="2400" dirty="0"/>
              <a:t>process wants to send a small message and does not care much about reliability, it </a:t>
            </a:r>
            <a:r>
              <a:rPr lang="en-IN" sz="2400" dirty="0" smtClean="0"/>
              <a:t>can use </a:t>
            </a:r>
            <a:r>
              <a:rPr lang="en-IN" sz="2400" dirty="0"/>
              <a:t>UDP. </a:t>
            </a:r>
            <a:endParaRPr lang="en-IN" sz="2400" dirty="0" smtClean="0"/>
          </a:p>
          <a:p>
            <a:pPr algn="just">
              <a:buFont typeface="Arial" pitchFamily="34" charset="0"/>
              <a:buChar char="•"/>
            </a:pPr>
            <a:r>
              <a:rPr lang="en-IN" sz="2400" dirty="0" smtClean="0"/>
              <a:t>Sending </a:t>
            </a:r>
            <a:r>
              <a:rPr lang="en-IN" sz="2400" dirty="0"/>
              <a:t>a small message by using UDP takes much less interaction </a:t>
            </a:r>
            <a:r>
              <a:rPr lang="en-IN" sz="2400" dirty="0" smtClean="0"/>
              <a:t>between the </a:t>
            </a:r>
            <a:r>
              <a:rPr lang="en-IN" sz="2400" dirty="0"/>
              <a:t>sender and receiver than using TCP or SCTP</a:t>
            </a:r>
            <a:r>
              <a:rPr lang="en-IN" sz="2400" dirty="0" smtClean="0"/>
              <a:t>.</a:t>
            </a:r>
            <a:endParaRPr lang="en-IN" sz="22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800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pic>
        <p:nvPicPr>
          <p:cNvPr id="128004" name="Picture 7" descr="http://www.eenadupratibha.net/Pratibha/Engineering/images/content_pics/content_three_Tra_layer_im4.JPG"/>
          <p:cNvPicPr>
            <a:picLocks noChangeAspect="1" noChangeArrowheads="1"/>
          </p:cNvPicPr>
          <p:nvPr/>
        </p:nvPicPr>
        <p:blipFill>
          <a:blip r:embed="rId3"/>
          <a:srcRect/>
          <a:stretch>
            <a:fillRect/>
          </a:stretch>
        </p:blipFill>
        <p:spPr bwMode="auto">
          <a:xfrm>
            <a:off x="669925" y="2209800"/>
            <a:ext cx="7727950" cy="3387725"/>
          </a:xfrm>
          <a:prstGeom prst="rect">
            <a:avLst/>
          </a:prstGeom>
          <a:noFill/>
          <a:ln w="9525">
            <a:noFill/>
            <a:miter lim="800000"/>
            <a:headEnd/>
            <a:tailEnd/>
          </a:ln>
        </p:spPr>
      </p:pic>
      <p:sp>
        <p:nvSpPr>
          <p:cNvPr id="128005"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User datagram format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0E8D0C-D56C-4B84-83F4-3BEA19E17245}"/>
              </a:ext>
            </a:extLst>
          </p:cNvPr>
          <p:cNvSpPr txBox="1"/>
          <p:nvPr/>
        </p:nvSpPr>
        <p:spPr>
          <a:xfrm>
            <a:off x="76200" y="1252538"/>
            <a:ext cx="8839200" cy="5453062"/>
          </a:xfrm>
          <a:prstGeom prst="rect">
            <a:avLst/>
          </a:prstGeom>
          <a:noFill/>
        </p:spPr>
        <p:txBody>
          <a:bodyPr>
            <a:spAutoFit/>
          </a:bodyPr>
          <a:lstStyle/>
          <a:p>
            <a:pPr marL="342900" indent="-342900" algn="just" eaLnBrk="1" fontAlgn="auto" hangingPunct="1">
              <a:lnSpc>
                <a:spcPts val="38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UDP packets, called user datagrams, have a fixed-size header of 8 bytes. The fields are as follows:</a:t>
            </a:r>
          </a:p>
          <a:p>
            <a:pPr marL="342900" indent="-342900" algn="just" eaLnBrk="1" fontAlgn="auto" hangingPunct="1">
              <a:lnSpc>
                <a:spcPts val="38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Source port number:</a:t>
            </a:r>
            <a:r>
              <a:rPr lang="en-US" sz="2400" dirty="0">
                <a:solidFill>
                  <a:schemeClr val="tx1">
                    <a:lumMod val="95000"/>
                    <a:lumOff val="5000"/>
                  </a:schemeClr>
                </a:solidFill>
                <a:latin typeface="Times New Roman" pitchFamily="18" charset="0"/>
                <a:cs typeface="Times New Roman" pitchFamily="18" charset="0"/>
              </a:rPr>
              <a:t> This is the port number used by the process running on the source host. It is 16 bits long, which means that the port number can range from 0 to 65,535. If the source host is the client (a client sending a request), the port number, in most cases, is an ephemeral port number requested by the process and chosen by the UDP software running on the source host. If the source host is the server (a server sending a response), the port number, in most cases, is a well-known port number</a:t>
            </a:r>
          </a:p>
        </p:txBody>
      </p:sp>
      <p:sp>
        <p:nvSpPr>
          <p:cNvPr id="130051" name="Line 2"/>
          <p:cNvSpPr>
            <a:spLocks noChangeShapeType="1"/>
          </p:cNvSpPr>
          <p:nvPr/>
        </p:nvSpPr>
        <p:spPr bwMode="auto">
          <a:xfrm>
            <a:off x="152400" y="533400"/>
            <a:ext cx="8542338" cy="0"/>
          </a:xfrm>
          <a:prstGeom prst="line">
            <a:avLst/>
          </a:prstGeom>
          <a:noFill/>
          <a:ln w="76200">
            <a:solidFill>
              <a:schemeClr val="hlink"/>
            </a:solidFill>
            <a:round/>
            <a:headEnd/>
            <a:tailEnd/>
          </a:ln>
        </p:spPr>
        <p:txBody>
          <a:bodyPr/>
          <a:lstStyle/>
          <a:p>
            <a:endParaRPr lang="en-IN"/>
          </a:p>
        </p:txBody>
      </p:sp>
      <p:sp>
        <p:nvSpPr>
          <p:cNvPr id="130052" name="Line 3"/>
          <p:cNvSpPr>
            <a:spLocks noChangeShapeType="1"/>
          </p:cNvSpPr>
          <p:nvPr/>
        </p:nvSpPr>
        <p:spPr bwMode="auto">
          <a:xfrm>
            <a:off x="152400" y="1295400"/>
            <a:ext cx="8542338" cy="0"/>
          </a:xfrm>
          <a:prstGeom prst="line">
            <a:avLst/>
          </a:prstGeom>
          <a:noFill/>
          <a:ln w="19050">
            <a:solidFill>
              <a:schemeClr val="hlink"/>
            </a:solidFill>
            <a:round/>
            <a:headEnd/>
            <a:tailEnd/>
          </a:ln>
        </p:spPr>
        <p:txBody>
          <a:bodyPr/>
          <a:lstStyle/>
          <a:p>
            <a:endParaRPr lang="en-IN"/>
          </a:p>
        </p:txBody>
      </p:sp>
      <p:sp>
        <p:nvSpPr>
          <p:cNvPr id="130053" name="Title 4"/>
          <p:cNvSpPr txBox="1">
            <a:spLocks/>
          </p:cNvSpPr>
          <p:nvPr/>
        </p:nvSpPr>
        <p:spPr bwMode="auto">
          <a:xfrm>
            <a:off x="762000" y="685800"/>
            <a:ext cx="7205663"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User datagram format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0B7DB1-D3E7-4BBE-838A-D558D80106ED}"/>
              </a:ext>
            </a:extLst>
          </p:cNvPr>
          <p:cNvSpPr txBox="1"/>
          <p:nvPr/>
        </p:nvSpPr>
        <p:spPr>
          <a:xfrm>
            <a:off x="76200" y="1371600"/>
            <a:ext cx="9067800" cy="5078413"/>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Destination port number:</a:t>
            </a:r>
            <a:r>
              <a:rPr lang="en-US" sz="2400" dirty="0">
                <a:solidFill>
                  <a:schemeClr val="tx1">
                    <a:lumMod val="95000"/>
                    <a:lumOff val="5000"/>
                  </a:schemeClr>
                </a:solidFill>
                <a:latin typeface="Times New Roman" pitchFamily="18" charset="0"/>
                <a:cs typeface="Times New Roman" pitchFamily="18" charset="0"/>
              </a:rPr>
              <a:t> This is the port number used by the process running on the destination host. It is also 16 bits long. If the destination host is the server (a client sending a request), the port number, in most cases, is a well-known port number. If the destination host is the client (a server sending a response), the port number, in most cases, is an ephemeral port number. In this case, the server copies the ephemeral port number it has received in the request packet</a:t>
            </a:r>
          </a:p>
          <a:p>
            <a:pPr algn="just" eaLnBrk="1" fontAlgn="auto" hangingPunct="1">
              <a:lnSpc>
                <a:spcPct val="150000"/>
              </a:lnSpc>
              <a:spcBef>
                <a:spcPts val="0"/>
              </a:spcBef>
              <a:spcAft>
                <a:spcPts val="0"/>
              </a:spcAft>
              <a:defRPr/>
            </a:pPr>
            <a:endParaRPr lang="en-US" sz="2400" dirty="0">
              <a:solidFill>
                <a:srgbClr val="660066"/>
              </a:solidFill>
              <a:latin typeface="Times New Roman" pitchFamily="18" charset="0"/>
              <a:cs typeface="Times New Roman" pitchFamily="18" charset="0"/>
            </a:endParaRPr>
          </a:p>
        </p:txBody>
      </p:sp>
      <p:sp>
        <p:nvSpPr>
          <p:cNvPr id="13209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3210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32101"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User datagram format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8128875-19CD-4471-8010-92332F53075F}"/>
              </a:ext>
            </a:extLst>
          </p:cNvPr>
          <p:cNvSpPr txBox="1"/>
          <p:nvPr/>
        </p:nvSpPr>
        <p:spPr>
          <a:xfrm>
            <a:off x="76200" y="1371600"/>
            <a:ext cx="9067800" cy="5453063"/>
          </a:xfrm>
          <a:prstGeom prst="rect">
            <a:avLst/>
          </a:prstGeom>
          <a:noFill/>
        </p:spPr>
        <p:txBody>
          <a:bodyPr>
            <a:spAutoFit/>
          </a:bodyPr>
          <a:lstStyle/>
          <a:p>
            <a:pPr marL="342900" indent="-342900" algn="just" eaLnBrk="1" fontAlgn="auto" hangingPunct="1">
              <a:lnSpc>
                <a:spcPts val="38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Length:</a:t>
            </a:r>
            <a:r>
              <a:rPr lang="en-US" sz="2400" dirty="0">
                <a:solidFill>
                  <a:schemeClr val="tx1">
                    <a:lumMod val="95000"/>
                    <a:lumOff val="5000"/>
                  </a:schemeClr>
                </a:solidFill>
                <a:latin typeface="Times New Roman" pitchFamily="18" charset="0"/>
                <a:cs typeface="Times New Roman" pitchFamily="18" charset="0"/>
              </a:rPr>
              <a:t> This is a 16-bit field that defines the total length of the user datagram, header plus data. The 16 bits can define a total length of 0 to 65,535 bytes. However, the total length needs to be much less because a UDP user datagram is stored in an IP datagram with a total length of 65,535 bytes. There is a field in the IP  datagram that defines the total length. There is another field in the IP datagram that defines the length of the header. So if we subtract the value of the second field from the first, we can deduce the length of a UDP datagram that is encapsulated in an IP datagram.</a:t>
            </a:r>
          </a:p>
          <a:p>
            <a:pPr algn="ctr" eaLnBrk="1" fontAlgn="auto" hangingPunct="1">
              <a:lnSpc>
                <a:spcPts val="3800"/>
              </a:lnSpc>
              <a:spcBef>
                <a:spcPts val="0"/>
              </a:spcBef>
              <a:spcAft>
                <a:spcPts val="0"/>
              </a:spcAft>
              <a:defRPr/>
            </a:pPr>
            <a:r>
              <a:rPr lang="en-US" sz="2400" dirty="0">
                <a:solidFill>
                  <a:srgbClr val="660066"/>
                </a:solidFill>
                <a:latin typeface="Times New Roman" pitchFamily="18" charset="0"/>
                <a:cs typeface="Times New Roman" pitchFamily="18" charset="0"/>
              </a:rPr>
              <a:t>UDP length = IP length - IP header's length</a:t>
            </a:r>
          </a:p>
        </p:txBody>
      </p:sp>
      <p:sp>
        <p:nvSpPr>
          <p:cNvPr id="1341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341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3414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User datagram format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2840BCB-BE75-43D1-9A49-6AECD4B7BE4F}"/>
              </a:ext>
            </a:extLst>
          </p:cNvPr>
          <p:cNvSpPr txBox="1"/>
          <p:nvPr/>
        </p:nvSpPr>
        <p:spPr>
          <a:xfrm>
            <a:off x="76200" y="1573213"/>
            <a:ext cx="9067800" cy="1017587"/>
          </a:xfrm>
          <a:prstGeom prst="rect">
            <a:avLst/>
          </a:prstGeom>
          <a:noFill/>
        </p:spPr>
        <p:txBody>
          <a:bodyPr>
            <a:spAutoFit/>
          </a:bodyPr>
          <a:lstStyle/>
          <a:p>
            <a:pPr marL="342900" indent="-342900" algn="just" eaLnBrk="1" fontAlgn="auto" hangingPunct="1">
              <a:lnSpc>
                <a:spcPts val="38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Checksum: </a:t>
            </a:r>
            <a:r>
              <a:rPr lang="en-US" sz="2400" dirty="0">
                <a:solidFill>
                  <a:schemeClr val="tx1">
                    <a:lumMod val="95000"/>
                    <a:lumOff val="5000"/>
                  </a:schemeClr>
                </a:solidFill>
                <a:latin typeface="Times New Roman" pitchFamily="18" charset="0"/>
                <a:cs typeface="Times New Roman" pitchFamily="18" charset="0"/>
              </a:rPr>
              <a:t>This field is used to detect errors over the entire user datagram (header plus data).</a:t>
            </a:r>
          </a:p>
        </p:txBody>
      </p:sp>
      <p:sp>
        <p:nvSpPr>
          <p:cNvPr id="13619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3619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36197"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User datagram format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1406" y="571480"/>
            <a:ext cx="8857876"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357166"/>
            <a:ext cx="8531566"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Use </a:t>
            </a:r>
            <a:r>
              <a:rPr lang="en-IN" altLang="en-US" sz="2800" b="1" dirty="0">
                <a:solidFill>
                  <a:schemeClr val="folHlink"/>
                </a:solidFill>
                <a:latin typeface="Times New Roman" pitchFamily="18" charset="0"/>
                <a:cs typeface="Arial" charset="0"/>
              </a:rPr>
              <a:t>of UDP</a:t>
            </a:r>
          </a:p>
        </p:txBody>
      </p:sp>
      <p:sp>
        <p:nvSpPr>
          <p:cNvPr id="5" name="Rectangle 4"/>
          <p:cNvSpPr/>
          <p:nvPr/>
        </p:nvSpPr>
        <p:spPr>
          <a:xfrm>
            <a:off x="285720" y="1500174"/>
            <a:ext cx="8643998" cy="4893647"/>
          </a:xfrm>
          <a:prstGeom prst="rect">
            <a:avLst/>
          </a:prstGeom>
        </p:spPr>
        <p:txBody>
          <a:bodyPr wrap="square">
            <a:spAutoFit/>
          </a:bodyPr>
          <a:lstStyle/>
          <a:p>
            <a:pPr algn="just">
              <a:buFont typeface="Arial" pitchFamily="34" charset="0"/>
              <a:buChar char="•"/>
            </a:pPr>
            <a:r>
              <a:rPr lang="en-IN" sz="2400" dirty="0" smtClean="0"/>
              <a:t>UDP </a:t>
            </a:r>
            <a:r>
              <a:rPr lang="en-IN" sz="2400" dirty="0"/>
              <a:t>is suitable for a process that requires simple request-response </a:t>
            </a:r>
            <a:r>
              <a:rPr lang="en-IN" sz="2400" dirty="0" smtClean="0"/>
              <a:t>communication with </a:t>
            </a:r>
            <a:r>
              <a:rPr lang="en-IN" sz="2400" dirty="0"/>
              <a:t>little concern for flow and error control. It is not usually used for a </a:t>
            </a:r>
            <a:r>
              <a:rPr lang="en-IN" sz="2400" dirty="0" smtClean="0"/>
              <a:t>process such </a:t>
            </a:r>
            <a:r>
              <a:rPr lang="en-IN" sz="2400" dirty="0"/>
              <a:t>as FTP that needs to send bulk </a:t>
            </a:r>
            <a:r>
              <a:rPr lang="en-IN" sz="2400" dirty="0" smtClean="0"/>
              <a:t>data.</a:t>
            </a:r>
            <a:endParaRPr lang="en-IN" sz="2400" dirty="0"/>
          </a:p>
          <a:p>
            <a:pPr algn="just">
              <a:buFont typeface="Arial" pitchFamily="34" charset="0"/>
              <a:buChar char="•"/>
            </a:pPr>
            <a:r>
              <a:rPr lang="en-IN" sz="2400" dirty="0" smtClean="0"/>
              <a:t>UDP </a:t>
            </a:r>
            <a:r>
              <a:rPr lang="en-IN" sz="2400" dirty="0"/>
              <a:t>is suitable for a process with internal flow and error control mechanisms. </a:t>
            </a:r>
            <a:r>
              <a:rPr lang="en-IN" sz="2400" dirty="0" smtClean="0"/>
              <a:t>For example</a:t>
            </a:r>
            <a:r>
              <a:rPr lang="en-IN" sz="2400" dirty="0"/>
              <a:t>, the Trivial File Transfer Protocol (TFTP) process includes flow and </a:t>
            </a:r>
            <a:r>
              <a:rPr lang="en-IN" sz="2400" dirty="0" smtClean="0"/>
              <a:t>error control</a:t>
            </a:r>
            <a:r>
              <a:rPr lang="en-IN" sz="2400" dirty="0"/>
              <a:t>. It can easily use UDP.</a:t>
            </a:r>
          </a:p>
          <a:p>
            <a:pPr algn="just">
              <a:buFont typeface="Arial" pitchFamily="34" charset="0"/>
              <a:buChar char="•"/>
            </a:pPr>
            <a:r>
              <a:rPr lang="en-IN" sz="2400" dirty="0" smtClean="0"/>
              <a:t>UDP </a:t>
            </a:r>
            <a:r>
              <a:rPr lang="en-IN" sz="2400" dirty="0"/>
              <a:t>is a suitable transport protocol for multicasting. Multicasting capability </a:t>
            </a:r>
            <a:r>
              <a:rPr lang="en-IN" sz="2400" dirty="0" smtClean="0"/>
              <a:t>is embedded </a:t>
            </a:r>
            <a:r>
              <a:rPr lang="en-IN" sz="2400" dirty="0"/>
              <a:t>in the UDP software but not in the TCP software.</a:t>
            </a:r>
          </a:p>
          <a:p>
            <a:pPr algn="just">
              <a:buFont typeface="Arial" pitchFamily="34" charset="0"/>
              <a:buChar char="•"/>
            </a:pPr>
            <a:r>
              <a:rPr lang="en-IN" sz="2400" dirty="0" smtClean="0"/>
              <a:t>UDP </a:t>
            </a:r>
            <a:r>
              <a:rPr lang="en-IN" sz="2400" dirty="0"/>
              <a:t>is used for management processes such as </a:t>
            </a:r>
            <a:r>
              <a:rPr lang="en-IN" sz="2400" dirty="0" smtClean="0"/>
              <a:t>SNMP.</a:t>
            </a:r>
            <a:endParaRPr lang="en-IN" sz="2400" dirty="0"/>
          </a:p>
          <a:p>
            <a:pPr algn="just">
              <a:buFont typeface="Arial" pitchFamily="34" charset="0"/>
              <a:buChar char="•"/>
            </a:pPr>
            <a:r>
              <a:rPr lang="en-IN" sz="2400" dirty="0" smtClean="0"/>
              <a:t>UDP </a:t>
            </a:r>
            <a:r>
              <a:rPr lang="en-IN" sz="2400" dirty="0"/>
              <a:t>is used for some route updating protocols such as Routing Information </a:t>
            </a:r>
            <a:r>
              <a:rPr lang="en-IN" sz="2400" dirty="0" smtClean="0"/>
              <a:t>Protocol (RIP).</a:t>
            </a:r>
            <a:endParaRPr lang="en-IN" sz="2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endParaRPr lang="en-US" altLang="en-US" sz="2800" b="1" dirty="0">
              <a:solidFill>
                <a:schemeClr val="folHlink"/>
              </a:solidFill>
              <a:latin typeface="Times New Roman" pitchFamily="18"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206766" y="1571612"/>
            <a:ext cx="8728881" cy="50006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Transmission Control Protocol (TCP)</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4801314"/>
          </a:xfrm>
          <a:prstGeom prst="rect">
            <a:avLst/>
          </a:prstGeom>
        </p:spPr>
        <p:txBody>
          <a:bodyPr wrap="square">
            <a:spAutoFit/>
          </a:bodyPr>
          <a:lstStyle/>
          <a:p>
            <a:pPr algn="just">
              <a:buFont typeface="Arial" pitchFamily="34" charset="0"/>
              <a:buChar char="•"/>
            </a:pPr>
            <a:r>
              <a:rPr lang="en-IN" sz="2200" dirty="0" smtClean="0"/>
              <a:t>TCP is a </a:t>
            </a:r>
            <a:r>
              <a:rPr lang="en-IN" sz="2200" b="1" dirty="0" smtClean="0"/>
              <a:t>connection oriented protocol</a:t>
            </a:r>
            <a:r>
              <a:rPr lang="en-IN" sz="2200" dirty="0" smtClean="0"/>
              <a:t>; it creates a </a:t>
            </a:r>
            <a:r>
              <a:rPr lang="en-IN" sz="2200" b="1" dirty="0" smtClean="0"/>
              <a:t>virtual connection </a:t>
            </a:r>
            <a:r>
              <a:rPr lang="en-IN" sz="2200" dirty="0" smtClean="0"/>
              <a:t>between two </a:t>
            </a:r>
            <a:r>
              <a:rPr lang="en-IN" sz="2200" dirty="0" err="1" smtClean="0"/>
              <a:t>TCPs</a:t>
            </a:r>
            <a:r>
              <a:rPr lang="en-IN" sz="2200" dirty="0" smtClean="0"/>
              <a:t> to send data. </a:t>
            </a:r>
          </a:p>
          <a:p>
            <a:pPr algn="just">
              <a:buFont typeface="Arial" pitchFamily="34" charset="0"/>
              <a:buChar char="•"/>
            </a:pPr>
            <a:r>
              <a:rPr lang="en-IN" sz="2200" i="1" dirty="0" smtClean="0"/>
              <a:t>It adds </a:t>
            </a:r>
            <a:r>
              <a:rPr lang="en-IN" sz="2200" dirty="0" smtClean="0"/>
              <a:t>connection-oriented and </a:t>
            </a:r>
            <a:r>
              <a:rPr lang="en-IN" sz="2200" b="1" dirty="0" smtClean="0"/>
              <a:t>reliability</a:t>
            </a:r>
            <a:r>
              <a:rPr lang="en-IN" sz="2200" dirty="0" smtClean="0"/>
              <a:t> features to the services of IP.</a:t>
            </a:r>
          </a:p>
          <a:p>
            <a:pPr algn="just">
              <a:buFont typeface="Arial" pitchFamily="34" charset="0"/>
              <a:buChar char="•"/>
            </a:pPr>
            <a:r>
              <a:rPr lang="en-IN" sz="2200" dirty="0" smtClean="0"/>
              <a:t>In addition, TCP uses </a:t>
            </a:r>
            <a:r>
              <a:rPr lang="en-IN" sz="2200" b="1" dirty="0" smtClean="0"/>
              <a:t>flow and error control </a:t>
            </a:r>
            <a:r>
              <a:rPr lang="en-IN" sz="2200" dirty="0" smtClean="0"/>
              <a:t>mechanisms at the transport level.</a:t>
            </a:r>
          </a:p>
          <a:p>
            <a:pPr algn="just">
              <a:buFont typeface="Arial" pitchFamily="34" charset="0"/>
              <a:buChar char="•"/>
            </a:pPr>
            <a:r>
              <a:rPr lang="en-IN" sz="2200" dirty="0" smtClean="0"/>
              <a:t>TCP, on the other hand, allows the </a:t>
            </a:r>
            <a:r>
              <a:rPr lang="en-IN" sz="2200" b="1" dirty="0" smtClean="0"/>
              <a:t>sending process </a:t>
            </a:r>
            <a:r>
              <a:rPr lang="en-IN" sz="2200" dirty="0" smtClean="0"/>
              <a:t>to deliver data as a </a:t>
            </a:r>
            <a:r>
              <a:rPr lang="en-IN" sz="2200" b="1" dirty="0" smtClean="0"/>
              <a:t>stream of bytes </a:t>
            </a:r>
            <a:r>
              <a:rPr lang="en-IN" sz="2200" dirty="0" smtClean="0"/>
              <a:t>and allows the receiving process to obtain data as a stream of bytes. </a:t>
            </a:r>
          </a:p>
          <a:p>
            <a:pPr algn="just">
              <a:buFont typeface="Arial" pitchFamily="34" charset="0"/>
              <a:buChar char="•"/>
            </a:pPr>
            <a:r>
              <a:rPr lang="en-IN" sz="2200" dirty="0" smtClean="0"/>
              <a:t>TCP creates an environment in which the two processes seem to be connected by an imaginary “tube” that carries their data across the Internet. </a:t>
            </a:r>
          </a:p>
          <a:p>
            <a:pPr algn="just">
              <a:buFont typeface="Arial" pitchFamily="34" charset="0"/>
              <a:buChar char="•"/>
            </a:pPr>
            <a:r>
              <a:rPr lang="en-IN" sz="2200" dirty="0" smtClean="0"/>
              <a:t>The sending process produces (writes to) the stream of bytes, and the receiving process consumes (reads from) them.</a:t>
            </a:r>
          </a:p>
          <a:p>
            <a:pPr algn="just">
              <a:buFont typeface="Arial" pitchFamily="34" charset="0"/>
              <a:buChar char="•"/>
            </a:pPr>
            <a:endParaRPr lang="en-IN" sz="22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Transmission Control Protocol (TCP)</a:t>
            </a:r>
            <a:endParaRPr lang="en-US" altLang="en-US" sz="2800" b="1" dirty="0">
              <a:solidFill>
                <a:schemeClr val="folHlink"/>
              </a:solidFill>
              <a:latin typeface="Times New Roman" pitchFamily="18"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428597" y="1619250"/>
            <a:ext cx="8557812" cy="50244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Transmission Control Protocol (TCP)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01626"/>
            <a:ext cx="8858312" cy="5170646"/>
          </a:xfrm>
          <a:prstGeom prst="rect">
            <a:avLst/>
          </a:prstGeom>
        </p:spPr>
        <p:txBody>
          <a:bodyPr wrap="square">
            <a:spAutoFit/>
          </a:bodyPr>
          <a:lstStyle/>
          <a:p>
            <a:pPr algn="just">
              <a:buFont typeface="Arial" pitchFamily="34" charset="0"/>
              <a:buChar char="•"/>
            </a:pPr>
            <a:r>
              <a:rPr lang="en-IN" sz="2200" b="1" i="1" dirty="0" smtClean="0"/>
              <a:t>Numbering System: </a:t>
            </a:r>
            <a:r>
              <a:rPr lang="en-IN" sz="2200" dirty="0" smtClean="0"/>
              <a:t>Although the TCP software keeps track of the segments being transmitted or received, there is no field for a segment number value in the segment header. Instead, there are two fields called the </a:t>
            </a:r>
            <a:r>
              <a:rPr lang="en-IN" sz="2200" b="1" dirty="0" smtClean="0"/>
              <a:t>sequence number and the acknowledgment number. These two </a:t>
            </a:r>
            <a:r>
              <a:rPr lang="en-IN" sz="2200" dirty="0" smtClean="0"/>
              <a:t>fields refer to the byte number and not the segment number.</a:t>
            </a:r>
          </a:p>
          <a:p>
            <a:pPr algn="just">
              <a:buFont typeface="Arial" pitchFamily="34" charset="0"/>
              <a:buChar char="•"/>
            </a:pPr>
            <a:r>
              <a:rPr lang="en-IN" sz="2200" b="1" dirty="0" smtClean="0"/>
              <a:t>Byte Number TCP numbers all data bytes that are transmitted in a connection. </a:t>
            </a:r>
            <a:r>
              <a:rPr lang="en-IN" sz="2200" dirty="0" smtClean="0"/>
              <a:t>The numbering does not necessarily start from 0. Instead, TCP generates a random number between 0 and 2</a:t>
            </a:r>
            <a:r>
              <a:rPr lang="en-IN" sz="2200" b="1" baseline="30000" dirty="0" smtClean="0"/>
              <a:t>32</a:t>
            </a:r>
            <a:r>
              <a:rPr lang="en-IN" sz="2200" dirty="0" smtClean="0"/>
              <a:t> − 1 for the number of the first byte. For example, if the random number happens to be 1057 and the total data to be sent are 6000 bytes, the bytes are numbered from 1057 to 7056. Byte numbering is used for flow and error control.</a:t>
            </a:r>
          </a:p>
          <a:p>
            <a:pPr algn="just">
              <a:buFont typeface="Arial" pitchFamily="34" charset="0"/>
              <a:buChar char="•"/>
            </a:pPr>
            <a:r>
              <a:rPr lang="en-IN" sz="2200" b="1" dirty="0" smtClean="0"/>
              <a:t>Sequence Number After the bytes have been numbered, TCP assigns a sequence </a:t>
            </a:r>
            <a:r>
              <a:rPr lang="en-IN" sz="2200" dirty="0" smtClean="0"/>
              <a:t>number to each segment that is being sent. The sequence number for </a:t>
            </a:r>
            <a:r>
              <a:rPr lang="en-IN" sz="2200" b="1" dirty="0" smtClean="0"/>
              <a:t>each segment is the number of the first byte </a:t>
            </a:r>
            <a:r>
              <a:rPr lang="en-IN" sz="2200" dirty="0" smtClean="0"/>
              <a:t>carried in that segment.</a:t>
            </a:r>
            <a:endParaRPr lang="en-IN" sz="22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Transmission Control Protocol (TCP)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71406" y="1357298"/>
            <a:ext cx="8858312" cy="3262432"/>
          </a:xfrm>
          <a:prstGeom prst="rect">
            <a:avLst/>
          </a:prstGeom>
        </p:spPr>
        <p:txBody>
          <a:bodyPr wrap="square">
            <a:spAutoFit/>
          </a:bodyPr>
          <a:lstStyle/>
          <a:p>
            <a:pPr algn="just"/>
            <a:r>
              <a:rPr lang="en-IN" sz="2200" b="1" dirty="0" smtClean="0"/>
              <a:t>Acknowledgment Number: T</a:t>
            </a:r>
            <a:r>
              <a:rPr lang="en-IN" sz="2200" dirty="0" smtClean="0"/>
              <a:t>he acknowledgment number defines the number of the next byte that the party expects to receive. In addition, the acknowledgment number is cumulative, which means that the party takes the number of the last byte that it has received, safe and sound, adds 1 to it, and announces this sum as the acknowledgment number.</a:t>
            </a:r>
          </a:p>
          <a:p>
            <a:pPr algn="just">
              <a:buFont typeface="Arial" pitchFamily="34" charset="0"/>
              <a:buChar char="•"/>
            </a:pPr>
            <a:r>
              <a:rPr lang="en-IN" sz="2400" b="1" i="1" dirty="0" smtClean="0"/>
              <a:t>Flow Control</a:t>
            </a:r>
          </a:p>
          <a:p>
            <a:pPr algn="just">
              <a:buFont typeface="Arial" pitchFamily="34" charset="0"/>
              <a:buChar char="•"/>
            </a:pPr>
            <a:r>
              <a:rPr lang="en-IN" sz="2400" b="1" i="1" dirty="0" smtClean="0"/>
              <a:t>Error Control</a:t>
            </a:r>
          </a:p>
          <a:p>
            <a:pPr algn="just">
              <a:buFont typeface="Arial" pitchFamily="34" charset="0"/>
              <a:buChar char="•"/>
            </a:pPr>
            <a:r>
              <a:rPr lang="en-IN" sz="2400" b="1" i="1" dirty="0" smtClean="0"/>
              <a:t>Congestion Control</a:t>
            </a:r>
          </a:p>
          <a:p>
            <a:pPr algn="just">
              <a:buFont typeface="Arial" pitchFamily="34" charset="0"/>
              <a:buChar char="•"/>
            </a:pPr>
            <a:r>
              <a:rPr lang="en-IN" sz="2400" b="1" dirty="0" smtClean="0"/>
              <a:t>Segment</a:t>
            </a:r>
            <a:endParaRPr lang="en-IN" sz="22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0752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07524" name="Title 4"/>
          <p:cNvSpPr txBox="1">
            <a:spLocks/>
          </p:cNvSpPr>
          <p:nvPr/>
        </p:nvSpPr>
        <p:spPr bwMode="auto">
          <a:xfrm>
            <a:off x="7938" y="2286000"/>
            <a:ext cx="8763000" cy="533400"/>
          </a:xfrm>
          <a:prstGeom prst="rect">
            <a:avLst/>
          </a:prstGeom>
          <a:noFill/>
          <a:ln w="9525">
            <a:noFill/>
            <a:miter lim="800000"/>
            <a:headEnd/>
            <a:tailEnd/>
          </a:ln>
        </p:spPr>
        <p:txBody>
          <a:bodyPr/>
          <a:lstStyle/>
          <a:p>
            <a:pPr algn="ctr" eaLnBrk="1" hangingPunct="1">
              <a:lnSpc>
                <a:spcPct val="150000"/>
              </a:lnSpc>
            </a:pPr>
            <a:r>
              <a:rPr lang="en-US" altLang="en-US" sz="6000" b="1" dirty="0">
                <a:solidFill>
                  <a:schemeClr val="folHlink"/>
                </a:solidFill>
                <a:latin typeface="Times New Roman" pitchFamily="18" charset="0"/>
                <a:cs typeface="Arial" charset="0"/>
              </a:rPr>
              <a:t>TCP Frame Format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AB07943-6E08-4929-B61C-4F37788433B8}"/>
              </a:ext>
            </a:extLst>
          </p:cNvPr>
          <p:cNvSpPr txBox="1"/>
          <p:nvPr/>
        </p:nvSpPr>
        <p:spPr>
          <a:xfrm>
            <a:off x="76200" y="1295400"/>
            <a:ext cx="9067800" cy="1609725"/>
          </a:xfrm>
          <a:prstGeom prst="rect">
            <a:avLst/>
          </a:prstGeom>
          <a:noFill/>
        </p:spPr>
        <p:txBody>
          <a:bodyPr>
            <a:spAutoFit/>
          </a:bodyPr>
          <a:lstStyle/>
          <a:p>
            <a:pPr marL="342900" indent="-342900" eaLnBrk="1" fontAlgn="auto" hangingPunct="1">
              <a:lnSpc>
                <a:spcPts val="41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The segment consists of a 20- to 60-byte header, followed by data from the application program. The header is 20 bytes if there are no options and up to 60 bytes if it contains options</a:t>
            </a:r>
          </a:p>
        </p:txBody>
      </p:sp>
      <p:sp>
        <p:nvSpPr>
          <p:cNvPr id="1095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095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09573"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pic>
        <p:nvPicPr>
          <p:cNvPr id="109574" name="Picture 6"/>
          <p:cNvPicPr>
            <a:picLocks noChangeAspect="1" noChangeArrowheads="1"/>
          </p:cNvPicPr>
          <p:nvPr/>
        </p:nvPicPr>
        <p:blipFill>
          <a:blip r:embed="rId3"/>
          <a:srcRect/>
          <a:stretch>
            <a:fillRect/>
          </a:stretch>
        </p:blipFill>
        <p:spPr bwMode="auto">
          <a:xfrm>
            <a:off x="1219200" y="2971800"/>
            <a:ext cx="6629400" cy="37449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FA367E-2F6F-4E49-8850-FCCA69EC6E83}"/>
              </a:ext>
            </a:extLst>
          </p:cNvPr>
          <p:cNvSpPr txBox="1"/>
          <p:nvPr/>
        </p:nvSpPr>
        <p:spPr>
          <a:xfrm>
            <a:off x="76200" y="1536700"/>
            <a:ext cx="8839200" cy="3416300"/>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Source port address:</a:t>
            </a:r>
            <a:r>
              <a:rPr lang="en-US" sz="2400" dirty="0">
                <a:solidFill>
                  <a:schemeClr val="tx1">
                    <a:lumMod val="95000"/>
                    <a:lumOff val="5000"/>
                  </a:schemeClr>
                </a:solidFill>
                <a:latin typeface="Times New Roman" pitchFamily="18" charset="0"/>
                <a:cs typeface="Times New Roman" pitchFamily="18" charset="0"/>
              </a:rPr>
              <a:t> This is a 16-bit field that defines the port number of the application program in the host that is sending the segment</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Destination port address:</a:t>
            </a:r>
            <a:r>
              <a:rPr lang="en-US" sz="2400" dirty="0">
                <a:solidFill>
                  <a:schemeClr val="tx1">
                    <a:lumMod val="95000"/>
                    <a:lumOff val="5000"/>
                  </a:schemeClr>
                </a:solidFill>
                <a:latin typeface="Times New Roman" pitchFamily="18" charset="0"/>
                <a:cs typeface="Times New Roman" pitchFamily="18" charset="0"/>
              </a:rPr>
              <a:t> This is a 16-bit field that defines the port number of the application program in the host that is receiving the segment</a:t>
            </a:r>
          </a:p>
        </p:txBody>
      </p:sp>
      <p:sp>
        <p:nvSpPr>
          <p:cNvPr id="11161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162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1621"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88E0F95-87B2-47F8-9B0C-4D30D96C0ECE}"/>
              </a:ext>
            </a:extLst>
          </p:cNvPr>
          <p:cNvSpPr txBox="1"/>
          <p:nvPr/>
        </p:nvSpPr>
        <p:spPr>
          <a:xfrm>
            <a:off x="76200" y="1371600"/>
            <a:ext cx="9067800" cy="5078413"/>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Sequence number: </a:t>
            </a:r>
            <a:r>
              <a:rPr lang="en-US" sz="2400" dirty="0">
                <a:solidFill>
                  <a:schemeClr val="tx1">
                    <a:lumMod val="95000"/>
                    <a:lumOff val="5000"/>
                  </a:schemeClr>
                </a:solidFill>
                <a:latin typeface="Times New Roman" pitchFamily="18" charset="0"/>
                <a:cs typeface="Times New Roman" pitchFamily="18" charset="0"/>
              </a:rPr>
              <a:t>This 32-bit field defines the number assigned to the first byte of data contained in this segment.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TCP is a stream transport protocol. To ensure connectivity, each byte to be transmitted is numbered.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The sequence number tells the destination which byte in this sequence comprises the first byte in the segment. During connection establishment, each party uses a random number generator to create an </a:t>
            </a:r>
            <a:r>
              <a:rPr lang="en-US" sz="2400" dirty="0">
                <a:solidFill>
                  <a:srgbClr val="FF0000"/>
                </a:solidFill>
                <a:latin typeface="Times New Roman" pitchFamily="18" charset="0"/>
                <a:cs typeface="Times New Roman" pitchFamily="18" charset="0"/>
              </a:rPr>
              <a:t>initial sequence number (ISN), </a:t>
            </a:r>
            <a:r>
              <a:rPr lang="en-US" sz="2400" dirty="0">
                <a:solidFill>
                  <a:schemeClr val="tx1">
                    <a:lumMod val="95000"/>
                    <a:lumOff val="5000"/>
                  </a:schemeClr>
                </a:solidFill>
                <a:latin typeface="Times New Roman" pitchFamily="18" charset="0"/>
                <a:cs typeface="Times New Roman" pitchFamily="18" charset="0"/>
              </a:rPr>
              <a:t>which is usually different in each direction</a:t>
            </a:r>
          </a:p>
        </p:txBody>
      </p:sp>
      <p:sp>
        <p:nvSpPr>
          <p:cNvPr id="11366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366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366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011B53A-315E-42AA-8A31-8ADF5AE84786}"/>
              </a:ext>
            </a:extLst>
          </p:cNvPr>
          <p:cNvSpPr txBox="1"/>
          <p:nvPr/>
        </p:nvSpPr>
        <p:spPr>
          <a:xfrm>
            <a:off x="76200" y="1295400"/>
            <a:ext cx="8839200" cy="5221288"/>
          </a:xfrm>
          <a:prstGeom prst="rect">
            <a:avLst/>
          </a:prstGeom>
          <a:noFill/>
        </p:spPr>
        <p:txBody>
          <a:bodyPr>
            <a:spAutoFit/>
          </a:bodyPr>
          <a:lstStyle/>
          <a:p>
            <a:pPr marL="342900" indent="-342900" algn="just" eaLnBrk="1" fontAlgn="auto" hangingPunct="1">
              <a:lnSpc>
                <a:spcPts val="4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Acknowledgment Number: </a:t>
            </a:r>
            <a:r>
              <a:rPr lang="en-US" sz="2400" dirty="0">
                <a:solidFill>
                  <a:schemeClr val="tx1">
                    <a:lumMod val="95000"/>
                    <a:lumOff val="5000"/>
                  </a:schemeClr>
                </a:solidFill>
                <a:latin typeface="Times New Roman" pitchFamily="18" charset="0"/>
                <a:cs typeface="Times New Roman" pitchFamily="18" charset="0"/>
              </a:rPr>
              <a:t>This This 32-bit field defines the byte number that </a:t>
            </a:r>
            <a:r>
              <a:rPr lang="en-US" sz="2400" dirty="0">
                <a:solidFill>
                  <a:srgbClr val="FF0000"/>
                </a:solidFill>
                <a:latin typeface="Times New Roman" pitchFamily="18" charset="0"/>
                <a:cs typeface="Times New Roman" pitchFamily="18" charset="0"/>
              </a:rPr>
              <a:t>the receiver of the segment is expecting to receive from the other party</a:t>
            </a:r>
            <a:r>
              <a:rPr lang="en-US" sz="2400" dirty="0">
                <a:solidFill>
                  <a:schemeClr val="tx1">
                    <a:lumMod val="95000"/>
                    <a:lumOff val="5000"/>
                  </a:schemeClr>
                </a:solidFill>
                <a:latin typeface="Times New Roman" pitchFamily="18" charset="0"/>
                <a:cs typeface="Times New Roman" pitchFamily="18" charset="0"/>
              </a:rPr>
              <a:t>. </a:t>
            </a:r>
          </a:p>
          <a:p>
            <a:pPr marL="342900" indent="-342900" algn="just" eaLnBrk="1" fontAlgn="auto" hangingPunct="1">
              <a:lnSpc>
                <a:spcPts val="4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If the receiver of the segment has successfully received byte number x from the other party, it defines x + 1 as the acknowledgment number. Acknowledgment and data can be piggybacked together</a:t>
            </a:r>
          </a:p>
          <a:p>
            <a:pPr marL="342900" indent="-342900" algn="just" eaLnBrk="1" fontAlgn="auto" hangingPunct="1">
              <a:lnSpc>
                <a:spcPts val="4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Header length:</a:t>
            </a:r>
            <a:r>
              <a:rPr lang="en-US" sz="2400" dirty="0">
                <a:solidFill>
                  <a:schemeClr val="tx1">
                    <a:lumMod val="95000"/>
                    <a:lumOff val="5000"/>
                  </a:schemeClr>
                </a:solidFill>
                <a:latin typeface="Times New Roman" pitchFamily="18" charset="0"/>
                <a:cs typeface="Times New Roman" pitchFamily="18" charset="0"/>
              </a:rPr>
              <a:t> This 4-bit field indicates the number of 4-byte words in the TCP header. The length of the header can be between 20 and 60 bytes. </a:t>
            </a:r>
          </a:p>
        </p:txBody>
      </p:sp>
      <p:sp>
        <p:nvSpPr>
          <p:cNvPr id="11571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571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5717"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3B4B735-5C90-4D60-A89D-A6AFEE09F86A}"/>
              </a:ext>
            </a:extLst>
          </p:cNvPr>
          <p:cNvSpPr txBox="1"/>
          <p:nvPr/>
        </p:nvSpPr>
        <p:spPr>
          <a:xfrm>
            <a:off x="76200" y="1295400"/>
            <a:ext cx="8839200" cy="1117600"/>
          </a:xfrm>
          <a:prstGeom prst="rect">
            <a:avLst/>
          </a:prstGeom>
          <a:noFill/>
        </p:spPr>
        <p:txBody>
          <a:bodyPr>
            <a:spAutoFit/>
          </a:bodyPr>
          <a:lstStyle/>
          <a:p>
            <a:pPr marL="342900" indent="-342900" algn="just" eaLnBrk="1" fontAlgn="auto" hangingPunct="1">
              <a:lnSpc>
                <a:spcPts val="4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Reserved: </a:t>
            </a:r>
            <a:r>
              <a:rPr lang="en-US" sz="2400" dirty="0">
                <a:solidFill>
                  <a:schemeClr val="tx1">
                    <a:lumMod val="95000"/>
                    <a:lumOff val="5000"/>
                  </a:schemeClr>
                </a:solidFill>
                <a:latin typeface="Times New Roman" pitchFamily="18" charset="0"/>
                <a:cs typeface="Times New Roman" pitchFamily="18" charset="0"/>
              </a:rPr>
              <a:t>This is a 6-bit field reserved for future use</a:t>
            </a:r>
          </a:p>
          <a:p>
            <a:pPr marL="342900" indent="-342900" algn="just" eaLnBrk="1" fontAlgn="auto" hangingPunct="1">
              <a:lnSpc>
                <a:spcPts val="4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Control:</a:t>
            </a:r>
            <a:r>
              <a:rPr lang="en-US" sz="2400" dirty="0">
                <a:solidFill>
                  <a:schemeClr val="tx1">
                    <a:lumMod val="95000"/>
                    <a:lumOff val="5000"/>
                  </a:schemeClr>
                </a:solidFill>
                <a:latin typeface="Times New Roman" pitchFamily="18" charset="0"/>
                <a:cs typeface="Times New Roman" pitchFamily="18" charset="0"/>
              </a:rPr>
              <a:t> This field defines 6 different control bits or flags</a:t>
            </a:r>
          </a:p>
        </p:txBody>
      </p:sp>
      <p:sp>
        <p:nvSpPr>
          <p:cNvPr id="11776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776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7765"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pic>
        <p:nvPicPr>
          <p:cNvPr id="117766" name="Picture 6"/>
          <p:cNvPicPr>
            <a:picLocks noChangeAspect="1" noChangeArrowheads="1"/>
          </p:cNvPicPr>
          <p:nvPr/>
        </p:nvPicPr>
        <p:blipFill>
          <a:blip r:embed="rId3"/>
          <a:srcRect/>
          <a:stretch>
            <a:fillRect/>
          </a:stretch>
        </p:blipFill>
        <p:spPr bwMode="auto">
          <a:xfrm>
            <a:off x="65088" y="2362200"/>
            <a:ext cx="6705600" cy="1419225"/>
          </a:xfrm>
          <a:prstGeom prst="rect">
            <a:avLst/>
          </a:prstGeom>
          <a:noFill/>
          <a:ln w="9525">
            <a:noFill/>
            <a:miter lim="800000"/>
            <a:headEnd/>
            <a:tailEnd/>
          </a:ln>
          <a:effectLst/>
        </p:spPr>
      </p:pic>
      <p:pic>
        <p:nvPicPr>
          <p:cNvPr id="117767" name="Picture 4"/>
          <p:cNvPicPr>
            <a:picLocks noChangeAspect="1" noChangeArrowheads="1"/>
          </p:cNvPicPr>
          <p:nvPr/>
        </p:nvPicPr>
        <p:blipFill>
          <a:blip r:embed="rId4"/>
          <a:srcRect/>
          <a:stretch>
            <a:fillRect/>
          </a:stretch>
        </p:blipFill>
        <p:spPr bwMode="auto">
          <a:xfrm>
            <a:off x="3186113" y="3822700"/>
            <a:ext cx="5957887" cy="2882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a:solidFill>
                  <a:schemeClr val="folHlink"/>
                </a:solidFill>
                <a:latin typeface="Times New Roman" pitchFamily="18" charset="0"/>
                <a:cs typeface="Arial" charset="0"/>
              </a:rPr>
              <a:t>Client/Server Paradigm</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2800767"/>
          </a:xfrm>
          <a:prstGeom prst="rect">
            <a:avLst/>
          </a:prstGeom>
        </p:spPr>
        <p:txBody>
          <a:bodyPr wrap="square">
            <a:spAutoFit/>
          </a:bodyPr>
          <a:lstStyle/>
          <a:p>
            <a:pPr>
              <a:buFont typeface="Arial" pitchFamily="34" charset="0"/>
              <a:buChar char="•"/>
            </a:pPr>
            <a:r>
              <a:rPr lang="en-IN" sz="2200" dirty="0"/>
              <a:t>A remote computer can run several server programs at the same time, just </a:t>
            </a:r>
            <a:r>
              <a:rPr lang="en-IN" sz="2200" dirty="0" smtClean="0"/>
              <a:t>as local </a:t>
            </a:r>
            <a:r>
              <a:rPr lang="en-IN" sz="2200" dirty="0"/>
              <a:t>computers can run one or more client programs at the same time. </a:t>
            </a:r>
            <a:endParaRPr lang="en-IN" sz="2200" dirty="0" smtClean="0"/>
          </a:p>
          <a:p>
            <a:pPr>
              <a:buFont typeface="Arial" pitchFamily="34" charset="0"/>
              <a:buChar char="•"/>
            </a:pPr>
            <a:r>
              <a:rPr lang="en-IN" sz="2200" dirty="0" smtClean="0"/>
              <a:t>For communication, we </a:t>
            </a:r>
            <a:r>
              <a:rPr lang="en-IN" sz="2200" dirty="0"/>
              <a:t>must define the following:</a:t>
            </a:r>
          </a:p>
          <a:p>
            <a:pPr lvl="1"/>
            <a:r>
              <a:rPr lang="en-IN" sz="2200" dirty="0"/>
              <a:t>1. Local host</a:t>
            </a:r>
          </a:p>
          <a:p>
            <a:pPr lvl="1"/>
            <a:r>
              <a:rPr lang="en-IN" sz="2200" dirty="0"/>
              <a:t>2. Local process</a:t>
            </a:r>
          </a:p>
          <a:p>
            <a:pPr lvl="1"/>
            <a:r>
              <a:rPr lang="en-IN" sz="2200" dirty="0"/>
              <a:t>3. Remote host</a:t>
            </a:r>
          </a:p>
          <a:p>
            <a:pPr lvl="1"/>
            <a:r>
              <a:rPr lang="en-IN" sz="2200" dirty="0"/>
              <a:t>4. Remote process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3D134B8-C2A9-4A90-9CBC-5B166BC7E514}"/>
              </a:ext>
            </a:extLst>
          </p:cNvPr>
          <p:cNvSpPr txBox="1"/>
          <p:nvPr/>
        </p:nvSpPr>
        <p:spPr>
          <a:xfrm>
            <a:off x="76200" y="1295400"/>
            <a:ext cx="8839200" cy="3349625"/>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Window size: </a:t>
            </a:r>
            <a:r>
              <a:rPr lang="en-US" sz="2400" dirty="0">
                <a:solidFill>
                  <a:schemeClr val="tx1">
                    <a:lumMod val="95000"/>
                    <a:lumOff val="5000"/>
                  </a:schemeClr>
                </a:solidFill>
                <a:latin typeface="Times New Roman" pitchFamily="18" charset="0"/>
                <a:cs typeface="Times New Roman" pitchFamily="18" charset="0"/>
              </a:rPr>
              <a:t>This field defines the size of the window, in bytes, that the other party must maintain. Note that the length of this field is 16 bits, which means that the maximum size of the window is 65,535 bytes. This value is normally referred to as the receiving window (</a:t>
            </a:r>
            <a:r>
              <a:rPr lang="en-US" sz="2400" dirty="0" err="1">
                <a:solidFill>
                  <a:schemeClr val="tx1">
                    <a:lumMod val="95000"/>
                    <a:lumOff val="5000"/>
                  </a:schemeClr>
                </a:solidFill>
                <a:latin typeface="Times New Roman" pitchFamily="18" charset="0"/>
                <a:cs typeface="Times New Roman" pitchFamily="18" charset="0"/>
              </a:rPr>
              <a:t>rwnd</a:t>
            </a:r>
            <a:r>
              <a:rPr lang="en-US" sz="2400" dirty="0">
                <a:solidFill>
                  <a:schemeClr val="tx1">
                    <a:lumMod val="95000"/>
                    <a:lumOff val="5000"/>
                  </a:schemeClr>
                </a:solidFill>
                <a:latin typeface="Times New Roman" pitchFamily="18" charset="0"/>
                <a:cs typeface="Times New Roman" pitchFamily="18" charset="0"/>
              </a:rPr>
              <a:t>) and is determined by the receiver. The sender must obey the dictation of the receiver in this case</a:t>
            </a:r>
          </a:p>
        </p:txBody>
      </p:sp>
      <p:sp>
        <p:nvSpPr>
          <p:cNvPr id="11981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981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9813"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E62F934-4876-4C70-AC74-EF68C067F15D}"/>
              </a:ext>
            </a:extLst>
          </p:cNvPr>
          <p:cNvSpPr txBox="1"/>
          <p:nvPr/>
        </p:nvSpPr>
        <p:spPr>
          <a:xfrm>
            <a:off x="76200" y="1295400"/>
            <a:ext cx="8839200" cy="4457700"/>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Checksum</a:t>
            </a:r>
            <a:r>
              <a:rPr lang="en-US" sz="2400" dirty="0">
                <a:solidFill>
                  <a:schemeClr val="tx1">
                    <a:lumMod val="95000"/>
                    <a:lumOff val="5000"/>
                  </a:schemeClr>
                </a:solidFill>
                <a:latin typeface="Times New Roman" pitchFamily="18" charset="0"/>
                <a:cs typeface="Times New Roman" pitchFamily="18" charset="0"/>
              </a:rPr>
              <a:t>: This 16-bit field contains the checksum. The calculation of the checksum for TCP follows the same procedure as the one described for UDP. However, the inclusion of the checksum in the UDP datagram is optional, whereas the inclusion of the checksum for TCP is mandatory. The same </a:t>
            </a:r>
            <a:r>
              <a:rPr lang="en-US" sz="2400" dirty="0" err="1">
                <a:solidFill>
                  <a:schemeClr val="tx1">
                    <a:lumMod val="95000"/>
                    <a:lumOff val="5000"/>
                  </a:schemeClr>
                </a:solidFill>
                <a:latin typeface="Times New Roman" pitchFamily="18" charset="0"/>
                <a:cs typeface="Times New Roman" pitchFamily="18" charset="0"/>
              </a:rPr>
              <a:t>pseudoheader</a:t>
            </a:r>
            <a:r>
              <a:rPr lang="en-US" sz="2400" dirty="0">
                <a:solidFill>
                  <a:schemeClr val="tx1">
                    <a:lumMod val="95000"/>
                    <a:lumOff val="5000"/>
                  </a:schemeClr>
                </a:solidFill>
                <a:latin typeface="Times New Roman" pitchFamily="18" charset="0"/>
                <a:cs typeface="Times New Roman" pitchFamily="18" charset="0"/>
              </a:rPr>
              <a:t>, serving the same purpose, is added to the segment. For the TCP </a:t>
            </a:r>
            <a:r>
              <a:rPr lang="en-US" sz="2400" dirty="0" err="1">
                <a:solidFill>
                  <a:schemeClr val="tx1">
                    <a:lumMod val="95000"/>
                    <a:lumOff val="5000"/>
                  </a:schemeClr>
                </a:solidFill>
                <a:latin typeface="Times New Roman" pitchFamily="18" charset="0"/>
                <a:cs typeface="Times New Roman" pitchFamily="18" charset="0"/>
              </a:rPr>
              <a:t>pseudoheader</a:t>
            </a:r>
            <a:r>
              <a:rPr lang="en-US" sz="2400" dirty="0">
                <a:solidFill>
                  <a:schemeClr val="tx1">
                    <a:lumMod val="95000"/>
                    <a:lumOff val="5000"/>
                  </a:schemeClr>
                </a:solidFill>
                <a:latin typeface="Times New Roman" pitchFamily="18" charset="0"/>
                <a:cs typeface="Times New Roman" pitchFamily="18" charset="0"/>
              </a:rPr>
              <a:t>, the value for the protocol field is 6</a:t>
            </a:r>
          </a:p>
        </p:txBody>
      </p:sp>
      <p:sp>
        <p:nvSpPr>
          <p:cNvPr id="12185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186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21861"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99E142-C139-46F6-97C0-E74191641E55}"/>
              </a:ext>
            </a:extLst>
          </p:cNvPr>
          <p:cNvSpPr txBox="1"/>
          <p:nvPr/>
        </p:nvSpPr>
        <p:spPr>
          <a:xfrm>
            <a:off x="76200" y="1295400"/>
            <a:ext cx="8839200" cy="3970338"/>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Urgent pointer:</a:t>
            </a:r>
            <a:r>
              <a:rPr lang="en-US" sz="2400" dirty="0">
                <a:solidFill>
                  <a:schemeClr val="tx1">
                    <a:lumMod val="95000"/>
                    <a:lumOff val="5000"/>
                  </a:schemeClr>
                </a:solidFill>
                <a:latin typeface="Times New Roman" pitchFamily="18" charset="0"/>
                <a:cs typeface="Times New Roman" pitchFamily="18" charset="0"/>
              </a:rPr>
              <a:t> This l6-bit field, which is valid only if the urgent flag is set, is used when the segment contains urgent data. It defines the number that must be added to the sequence number to obtain the number of the last urgent byte in the data section of the segment.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Options</a:t>
            </a:r>
            <a:r>
              <a:rPr lang="en-US" sz="2400" dirty="0">
                <a:solidFill>
                  <a:schemeClr val="tx1">
                    <a:lumMod val="95000"/>
                    <a:lumOff val="5000"/>
                  </a:schemeClr>
                </a:solidFill>
                <a:latin typeface="Times New Roman" pitchFamily="18" charset="0"/>
                <a:cs typeface="Times New Roman" pitchFamily="18" charset="0"/>
              </a:rPr>
              <a:t>: There can be up to 40 bytes of optional information in the TCP header. </a:t>
            </a:r>
          </a:p>
        </p:txBody>
      </p:sp>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TCP segment format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99E142-C139-46F6-97C0-E74191641E55}"/>
              </a:ext>
            </a:extLst>
          </p:cNvPr>
          <p:cNvSpPr txBox="1"/>
          <p:nvPr/>
        </p:nvSpPr>
        <p:spPr>
          <a:xfrm>
            <a:off x="76200" y="1295400"/>
            <a:ext cx="8839200" cy="1200329"/>
          </a:xfrm>
          <a:prstGeom prst="rect">
            <a:avLst/>
          </a:prstGeom>
          <a:noFill/>
        </p:spPr>
        <p:txBody>
          <a:bodyPr>
            <a:spAutoFit/>
          </a:bodyPr>
          <a:lstStyle/>
          <a:p>
            <a:r>
              <a:rPr lang="en-IN" sz="2400" dirty="0" smtClean="0"/>
              <a:t>1. The two </a:t>
            </a:r>
            <a:r>
              <a:rPr lang="en-IN" sz="2400" dirty="0" err="1" smtClean="0"/>
              <a:t>TCPs</a:t>
            </a:r>
            <a:r>
              <a:rPr lang="en-IN" sz="2400" dirty="0" smtClean="0"/>
              <a:t> establish a connection between them.</a:t>
            </a:r>
          </a:p>
          <a:p>
            <a:r>
              <a:rPr lang="en-IN" sz="2400" dirty="0" smtClean="0"/>
              <a:t>2. Data are exchanged in both directions.</a:t>
            </a:r>
          </a:p>
          <a:p>
            <a:r>
              <a:rPr lang="en-IN" sz="2400" dirty="0" smtClean="0"/>
              <a:t>3. The connection is terminated.</a:t>
            </a:r>
            <a:endParaRPr lang="en-US" sz="2400" dirty="0">
              <a:solidFill>
                <a:schemeClr val="tx1">
                  <a:lumMod val="95000"/>
                  <a:lumOff val="5000"/>
                </a:schemeClr>
              </a:solidFill>
              <a:latin typeface="Times New Roman" pitchFamily="18" charset="0"/>
              <a:cs typeface="Times New Roman" pitchFamily="18" charset="0"/>
            </a:endParaRPr>
          </a:p>
        </p:txBody>
      </p:sp>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dirty="0">
                <a:solidFill>
                  <a:schemeClr val="folHlink"/>
                </a:solidFill>
                <a:latin typeface="Times New Roman" pitchFamily="18" charset="0"/>
                <a:cs typeface="Arial" charset="0"/>
              </a:rPr>
              <a:t>TCP </a:t>
            </a:r>
            <a:r>
              <a:rPr lang="en-US" altLang="en-US" sz="2800" b="1" dirty="0" smtClean="0">
                <a:solidFill>
                  <a:schemeClr val="folHlink"/>
                </a:solidFill>
                <a:latin typeface="Times New Roman" pitchFamily="18" charset="0"/>
                <a:cs typeface="Arial" charset="0"/>
              </a:rPr>
              <a:t>Connection</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99E142-C139-46F6-97C0-E74191641E55}"/>
              </a:ext>
            </a:extLst>
          </p:cNvPr>
          <p:cNvSpPr txBox="1"/>
          <p:nvPr/>
        </p:nvSpPr>
        <p:spPr>
          <a:xfrm>
            <a:off x="76200" y="1295400"/>
            <a:ext cx="8839200" cy="4832092"/>
          </a:xfrm>
          <a:prstGeom prst="rect">
            <a:avLst/>
          </a:prstGeom>
          <a:noFill/>
        </p:spPr>
        <p:txBody>
          <a:bodyPr>
            <a:spAutoFit/>
          </a:bodyPr>
          <a:lstStyle/>
          <a:p>
            <a:pPr algn="just">
              <a:buFont typeface="Arial" pitchFamily="34" charset="0"/>
              <a:buChar char="•"/>
            </a:pPr>
            <a:r>
              <a:rPr lang="en-IN" sz="2200" b="1" dirty="0" smtClean="0"/>
              <a:t>Three-Way Handshaking</a:t>
            </a:r>
          </a:p>
          <a:p>
            <a:pPr algn="just"/>
            <a:r>
              <a:rPr lang="en-IN" sz="2200" dirty="0" smtClean="0"/>
              <a:t>The three steps in this phase are as follows.</a:t>
            </a:r>
          </a:p>
          <a:p>
            <a:pPr marL="457200" indent="-457200" algn="just">
              <a:buAutoNum type="arabicPeriod"/>
            </a:pPr>
            <a:r>
              <a:rPr lang="en-IN" sz="2200" dirty="0" smtClean="0"/>
              <a:t>The client sends the first segment, a </a:t>
            </a:r>
            <a:r>
              <a:rPr lang="en-IN" sz="2200" b="1" dirty="0" smtClean="0"/>
              <a:t>SYN segment</a:t>
            </a:r>
            <a:r>
              <a:rPr lang="en-IN" sz="2200" dirty="0" smtClean="0"/>
              <a:t>, in which only the </a:t>
            </a:r>
            <a:r>
              <a:rPr lang="en-IN" sz="2200" b="1" dirty="0" smtClean="0"/>
              <a:t>SYN flag </a:t>
            </a:r>
            <a:r>
              <a:rPr lang="en-IN" sz="2200" dirty="0" smtClean="0"/>
              <a:t>is set. This segment is for </a:t>
            </a:r>
            <a:r>
              <a:rPr lang="en-IN" sz="2200" b="1" dirty="0" smtClean="0"/>
              <a:t>synchronization of sequence </a:t>
            </a:r>
            <a:r>
              <a:rPr lang="en-IN" sz="2200" dirty="0" smtClean="0"/>
              <a:t>numbers. It consumes </a:t>
            </a:r>
            <a:r>
              <a:rPr lang="en-IN" sz="2200" b="1" dirty="0" smtClean="0"/>
              <a:t>one sequence number</a:t>
            </a:r>
            <a:r>
              <a:rPr lang="en-IN" sz="2200" dirty="0" smtClean="0"/>
              <a:t>. When the data transfer starts, the sequence number is incremented by 1. We can say that the SYN segment carries no real data, but we can think of it as </a:t>
            </a:r>
            <a:r>
              <a:rPr lang="en-IN" sz="2200" b="1" dirty="0" smtClean="0"/>
              <a:t>containing 1 imaginary byte.</a:t>
            </a:r>
          </a:p>
          <a:p>
            <a:pPr marL="457200" indent="-457200" algn="just">
              <a:buAutoNum type="arabicPeriod"/>
            </a:pPr>
            <a:endParaRPr lang="en-IN" sz="2200" dirty="0" smtClean="0"/>
          </a:p>
          <a:p>
            <a:pPr marL="457200" indent="-457200" algn="just">
              <a:buAutoNum type="arabicPeriod"/>
            </a:pPr>
            <a:r>
              <a:rPr lang="en-IN" sz="2200" dirty="0" smtClean="0"/>
              <a:t>The server sends the second segment, a </a:t>
            </a:r>
            <a:r>
              <a:rPr lang="en-IN" sz="2200" b="1" dirty="0" smtClean="0"/>
              <a:t>SYN + ACK segment</a:t>
            </a:r>
            <a:r>
              <a:rPr lang="en-IN" sz="2200" dirty="0" smtClean="0"/>
              <a:t>, with </a:t>
            </a:r>
            <a:r>
              <a:rPr lang="en-IN" sz="2200" b="1" dirty="0" smtClean="0"/>
              <a:t>2 flag bits </a:t>
            </a:r>
            <a:r>
              <a:rPr lang="en-IN" sz="2200" dirty="0" smtClean="0"/>
              <a:t>set: </a:t>
            </a:r>
            <a:r>
              <a:rPr lang="en-IN" sz="2200" b="1" dirty="0" smtClean="0"/>
              <a:t>SYN and ACK</a:t>
            </a:r>
            <a:r>
              <a:rPr lang="en-IN" sz="2200" dirty="0" smtClean="0"/>
              <a:t>. This segment has a dual purpose. It is a </a:t>
            </a:r>
            <a:r>
              <a:rPr lang="en-IN" sz="2200" b="1" dirty="0" smtClean="0"/>
              <a:t>SYN segment for communication</a:t>
            </a:r>
            <a:r>
              <a:rPr lang="en-IN" sz="2200" dirty="0" smtClean="0"/>
              <a:t> in the other direction and serves as the </a:t>
            </a:r>
            <a:r>
              <a:rPr lang="en-IN" sz="2200" b="1" dirty="0" smtClean="0"/>
              <a:t>acknowledgment for the SYN seg</a:t>
            </a:r>
            <a:r>
              <a:rPr lang="en-IN" sz="2200" dirty="0" smtClean="0"/>
              <a:t>ment. It consumes </a:t>
            </a:r>
            <a:r>
              <a:rPr lang="en-IN" sz="2200" b="1" dirty="0" smtClean="0"/>
              <a:t>one sequence number.</a:t>
            </a:r>
          </a:p>
        </p:txBody>
      </p:sp>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dirty="0">
                <a:solidFill>
                  <a:schemeClr val="folHlink"/>
                </a:solidFill>
                <a:latin typeface="Times New Roman" pitchFamily="18" charset="0"/>
                <a:cs typeface="Arial" charset="0"/>
              </a:rPr>
              <a:t>TCP </a:t>
            </a:r>
            <a:r>
              <a:rPr lang="en-US" altLang="en-US" sz="2800" b="1" dirty="0" smtClean="0">
                <a:solidFill>
                  <a:schemeClr val="folHlink"/>
                </a:solidFill>
                <a:latin typeface="Times New Roman" pitchFamily="18" charset="0"/>
                <a:cs typeface="Arial" charset="0"/>
              </a:rPr>
              <a:t>Connection Establishment</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99E142-C139-46F6-97C0-E74191641E55}"/>
              </a:ext>
            </a:extLst>
          </p:cNvPr>
          <p:cNvSpPr txBox="1"/>
          <p:nvPr/>
        </p:nvSpPr>
        <p:spPr>
          <a:xfrm>
            <a:off x="76200" y="1295400"/>
            <a:ext cx="8839200" cy="2123658"/>
          </a:xfrm>
          <a:prstGeom prst="rect">
            <a:avLst/>
          </a:prstGeom>
          <a:noFill/>
        </p:spPr>
        <p:txBody>
          <a:bodyPr>
            <a:spAutoFit/>
          </a:bodyPr>
          <a:lstStyle/>
          <a:p>
            <a:pPr algn="just">
              <a:buFont typeface="Arial" pitchFamily="34" charset="0"/>
              <a:buChar char="•"/>
            </a:pPr>
            <a:r>
              <a:rPr lang="en-IN" sz="2200" b="1" dirty="0" smtClean="0"/>
              <a:t>Three-Way Handshaking</a:t>
            </a:r>
          </a:p>
          <a:p>
            <a:pPr algn="just"/>
            <a:r>
              <a:rPr lang="en-IN" sz="2200" dirty="0" smtClean="0"/>
              <a:t>3. The client sends the third segment. This is just an </a:t>
            </a:r>
            <a:r>
              <a:rPr lang="en-IN" sz="2200" b="1" i="1" dirty="0" smtClean="0"/>
              <a:t>ACK segment</a:t>
            </a:r>
            <a:r>
              <a:rPr lang="en-IN" sz="2200" dirty="0" smtClean="0"/>
              <a:t>. It acknowledges the receipt of the second segment with the </a:t>
            </a:r>
            <a:r>
              <a:rPr lang="en-IN" sz="2200" b="1" dirty="0" smtClean="0"/>
              <a:t>ACK flag </a:t>
            </a:r>
            <a:r>
              <a:rPr lang="en-IN" sz="2200" dirty="0" smtClean="0"/>
              <a:t>and acknowledgment number field. Note that the </a:t>
            </a:r>
            <a:r>
              <a:rPr lang="en-IN" sz="2200" b="1" dirty="0" smtClean="0"/>
              <a:t>sequence number in this segment is the same as the one in the SYN segment; the ACK segment does not consume any sequence numbers.</a:t>
            </a:r>
            <a:endParaRPr lang="en-US" sz="2200" b="1" dirty="0">
              <a:solidFill>
                <a:schemeClr val="tx1">
                  <a:lumMod val="95000"/>
                  <a:lumOff val="5000"/>
                </a:schemeClr>
              </a:solidFill>
              <a:latin typeface="Times New Roman" pitchFamily="18" charset="0"/>
              <a:cs typeface="Times New Roman" pitchFamily="18" charset="0"/>
            </a:endParaRPr>
          </a:p>
        </p:txBody>
      </p:sp>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dirty="0">
                <a:solidFill>
                  <a:schemeClr val="folHlink"/>
                </a:solidFill>
                <a:latin typeface="Times New Roman" pitchFamily="18" charset="0"/>
                <a:cs typeface="Arial" charset="0"/>
              </a:rPr>
              <a:t>TCP </a:t>
            </a:r>
            <a:r>
              <a:rPr lang="en-US" altLang="en-US" sz="2800" b="1" dirty="0" smtClean="0">
                <a:solidFill>
                  <a:schemeClr val="folHlink"/>
                </a:solidFill>
                <a:latin typeface="Times New Roman" pitchFamily="18" charset="0"/>
                <a:cs typeface="Arial" charset="0"/>
              </a:rPr>
              <a:t>Connection Establishment</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7" y="357166"/>
            <a:ext cx="8407703" cy="607223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99E142-C139-46F6-97C0-E74191641E55}"/>
              </a:ext>
            </a:extLst>
          </p:cNvPr>
          <p:cNvSpPr txBox="1"/>
          <p:nvPr/>
        </p:nvSpPr>
        <p:spPr>
          <a:xfrm>
            <a:off x="76200" y="1295400"/>
            <a:ext cx="8839200" cy="5539978"/>
          </a:xfrm>
          <a:prstGeom prst="rect">
            <a:avLst/>
          </a:prstGeom>
          <a:noFill/>
        </p:spPr>
        <p:txBody>
          <a:bodyPr>
            <a:spAutoFit/>
          </a:bodyPr>
          <a:lstStyle/>
          <a:p>
            <a:pPr algn="just">
              <a:buFont typeface="Arial" pitchFamily="34" charset="0"/>
              <a:buChar char="•"/>
            </a:pPr>
            <a:r>
              <a:rPr lang="en-IN" sz="2200" dirty="0" smtClean="0"/>
              <a:t>At the time of connection establishment SYN flooding attack can take place which is a kind of </a:t>
            </a:r>
            <a:r>
              <a:rPr lang="en-IN" sz="2400" b="1" dirty="0" smtClean="0"/>
              <a:t>denial-of-service attack.</a:t>
            </a:r>
          </a:p>
          <a:p>
            <a:pPr marL="914400" lvl="1" indent="-457200" algn="just">
              <a:buFont typeface="+mj-lt"/>
              <a:buAutoNum type="arabicPeriod"/>
            </a:pPr>
            <a:r>
              <a:rPr lang="en-IN" sz="2400" dirty="0" smtClean="0"/>
              <a:t>The attacker sends a high volume of SYN packets to the targeted server, often with spoofed IP addresses.</a:t>
            </a:r>
          </a:p>
          <a:p>
            <a:pPr marL="914400" lvl="1" indent="-457200" algn="just">
              <a:buFont typeface="+mj-lt"/>
              <a:buAutoNum type="arabicPeriod"/>
            </a:pPr>
            <a:r>
              <a:rPr lang="en-IN" sz="2400" dirty="0" smtClean="0"/>
              <a:t>The server then responds to each one of the connection requests and leaves an open port ready to receive the response.</a:t>
            </a:r>
          </a:p>
          <a:p>
            <a:pPr marL="914400" lvl="1" indent="-457200" algn="just">
              <a:buFont typeface="+mj-lt"/>
              <a:buAutoNum type="arabicPeriod"/>
            </a:pPr>
            <a:r>
              <a:rPr lang="en-IN" sz="2400" dirty="0" smtClean="0"/>
              <a:t>While the server waits for the final ACK packet, which never arrives, the attacker continues to send more SYN packets. The arrival of each new SYN packet causes the server to temporarily maintain a new open port connection for a certain length of time, and once all the available ports have been utilized the server is unable to function normally.</a:t>
            </a:r>
          </a:p>
          <a:p>
            <a:pPr algn="just">
              <a:buFont typeface="Arial" pitchFamily="34" charset="0"/>
              <a:buChar char="•"/>
            </a:pPr>
            <a:r>
              <a:rPr lang="en-US" sz="2200" dirty="0" smtClean="0">
                <a:solidFill>
                  <a:schemeClr val="tx1">
                    <a:lumMod val="95000"/>
                    <a:lumOff val="5000"/>
                  </a:schemeClr>
                </a:solidFill>
                <a:latin typeface="Times New Roman" pitchFamily="18" charset="0"/>
                <a:cs typeface="Times New Roman" pitchFamily="18" charset="0"/>
              </a:rPr>
              <a:t>The solution is that the resource allocation is done only after the connection establishment.</a:t>
            </a:r>
            <a:endParaRPr lang="en-US" sz="2200" dirty="0">
              <a:solidFill>
                <a:schemeClr val="tx1">
                  <a:lumMod val="95000"/>
                  <a:lumOff val="5000"/>
                </a:schemeClr>
              </a:solidFill>
              <a:latin typeface="Times New Roman" pitchFamily="18" charset="0"/>
              <a:cs typeface="Times New Roman" pitchFamily="18" charset="0"/>
            </a:endParaRPr>
          </a:p>
        </p:txBody>
      </p:sp>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dirty="0">
                <a:solidFill>
                  <a:schemeClr val="folHlink"/>
                </a:solidFill>
                <a:latin typeface="Times New Roman" pitchFamily="18" charset="0"/>
                <a:cs typeface="Arial" charset="0"/>
              </a:rPr>
              <a:t>TCP </a:t>
            </a:r>
            <a:r>
              <a:rPr lang="en-US" altLang="en-US" sz="2800" b="1" dirty="0" smtClean="0">
                <a:solidFill>
                  <a:schemeClr val="folHlink"/>
                </a:solidFill>
                <a:latin typeface="Times New Roman" pitchFamily="18" charset="0"/>
                <a:cs typeface="Arial" charset="0"/>
              </a:rPr>
              <a:t>Connection Establishment</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Data Transfer</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295400"/>
            <a:ext cx="8839200" cy="769441"/>
          </a:xfrm>
          <a:prstGeom prst="rect">
            <a:avLst/>
          </a:prstGeom>
          <a:noFill/>
        </p:spPr>
        <p:txBody>
          <a:bodyPr>
            <a:spAutoFit/>
          </a:bodyPr>
          <a:lstStyle/>
          <a:p>
            <a:r>
              <a:rPr lang="en-IN" sz="2200" dirty="0" smtClean="0"/>
              <a:t>After connection is established, bidirectional </a:t>
            </a:r>
            <a:r>
              <a:rPr lang="en-IN" sz="2200" b="1" dirty="0" smtClean="0"/>
              <a:t>data transfer can take place. The client </a:t>
            </a:r>
            <a:r>
              <a:rPr lang="en-IN" sz="2200" dirty="0" smtClean="0"/>
              <a:t>and server can both send data and acknowledgment</a:t>
            </a:r>
            <a:endParaRPr lang="en-US" sz="2200" dirty="0">
              <a:solidFill>
                <a:schemeClr val="tx1">
                  <a:lumMod val="95000"/>
                  <a:lumOff val="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428728" y="2000240"/>
            <a:ext cx="6143668"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Data Transfer: PSH</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295400"/>
            <a:ext cx="8839200" cy="3816429"/>
          </a:xfrm>
          <a:prstGeom prst="rect">
            <a:avLst/>
          </a:prstGeom>
          <a:noFill/>
        </p:spPr>
        <p:txBody>
          <a:bodyPr>
            <a:spAutoFit/>
          </a:bodyPr>
          <a:lstStyle/>
          <a:p>
            <a:pPr algn="just">
              <a:buFont typeface="Arial" pitchFamily="34" charset="0"/>
              <a:buChar char="•"/>
            </a:pPr>
            <a:r>
              <a:rPr lang="en-IN" sz="2200" dirty="0" smtClean="0"/>
              <a:t>The data segments sent by the client have the </a:t>
            </a:r>
            <a:r>
              <a:rPr lang="en-IN" sz="2200" b="1" dirty="0" smtClean="0"/>
              <a:t>PSH (push) flag </a:t>
            </a:r>
            <a:r>
              <a:rPr lang="en-IN" sz="2200" dirty="0" smtClean="0"/>
              <a:t>set so that the server TCP knows to deliver </a:t>
            </a:r>
            <a:r>
              <a:rPr lang="en-IN" sz="2200" b="1" dirty="0" smtClean="0"/>
              <a:t>data to the server process as soon as they are received.</a:t>
            </a:r>
          </a:p>
          <a:p>
            <a:pPr algn="just"/>
            <a:endParaRPr lang="en-IN" sz="2200" dirty="0" smtClean="0"/>
          </a:p>
          <a:p>
            <a:pPr algn="just">
              <a:buFont typeface="Arial" pitchFamily="34" charset="0"/>
              <a:buChar char="•"/>
            </a:pPr>
            <a:r>
              <a:rPr lang="en-IN" sz="2200" dirty="0" smtClean="0"/>
              <a:t>The application program at the sending site can request a </a:t>
            </a:r>
            <a:r>
              <a:rPr lang="en-IN" sz="2200" i="1" dirty="0" smtClean="0"/>
              <a:t>push operation. This means that the </a:t>
            </a:r>
            <a:r>
              <a:rPr lang="en-IN" sz="2200" b="1" i="1" dirty="0" smtClean="0"/>
              <a:t>sending TCP must not wait for the window </a:t>
            </a:r>
            <a:r>
              <a:rPr lang="en-IN" sz="2200" b="1" dirty="0" smtClean="0"/>
              <a:t>to be filled</a:t>
            </a:r>
            <a:r>
              <a:rPr lang="en-IN" sz="2200" dirty="0" smtClean="0"/>
              <a:t>. </a:t>
            </a:r>
          </a:p>
          <a:p>
            <a:pPr algn="just"/>
            <a:endParaRPr lang="en-IN" sz="2200" dirty="0" smtClean="0"/>
          </a:p>
          <a:p>
            <a:pPr algn="just">
              <a:buFont typeface="Arial" pitchFamily="34" charset="0"/>
              <a:buChar char="•"/>
            </a:pPr>
            <a:r>
              <a:rPr lang="en-IN" sz="2200" dirty="0" smtClean="0"/>
              <a:t>It must create a segment and send it immediately. The sending TCP must also set the push bit (PSH) to let the receiving TCP know that the segment includes data that must be delivered to the receiving application program as soon as possible and not to wait for more data to come.</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smtClean="0">
                <a:solidFill>
                  <a:schemeClr val="folHlink"/>
                </a:solidFill>
                <a:latin typeface="Times New Roman" pitchFamily="18" charset="0"/>
                <a:cs typeface="Arial" charset="0"/>
              </a:rPr>
              <a:t>Addressing</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3477875"/>
          </a:xfrm>
          <a:prstGeom prst="rect">
            <a:avLst/>
          </a:prstGeom>
        </p:spPr>
        <p:txBody>
          <a:bodyPr wrap="square">
            <a:spAutoFit/>
          </a:bodyPr>
          <a:lstStyle/>
          <a:p>
            <a:pPr algn="just">
              <a:buFont typeface="Arial" pitchFamily="34" charset="0"/>
              <a:buChar char="•"/>
            </a:pPr>
            <a:r>
              <a:rPr lang="en-IN" sz="2200" dirty="0"/>
              <a:t>At the transport layer, </a:t>
            </a:r>
            <a:r>
              <a:rPr lang="en-IN" sz="2200" dirty="0" smtClean="0"/>
              <a:t>transport </a:t>
            </a:r>
            <a:r>
              <a:rPr lang="en-IN" sz="2200" dirty="0"/>
              <a:t>layer </a:t>
            </a:r>
            <a:r>
              <a:rPr lang="en-IN" sz="2200" dirty="0" smtClean="0"/>
              <a:t>address is required, </a:t>
            </a:r>
            <a:r>
              <a:rPr lang="en-IN" sz="2200" dirty="0"/>
              <a:t>called a </a:t>
            </a:r>
            <a:r>
              <a:rPr lang="en-IN" sz="2200" b="1" dirty="0"/>
              <a:t>port number, </a:t>
            </a:r>
            <a:r>
              <a:rPr lang="en-IN" sz="2200" b="1" dirty="0" smtClean="0"/>
              <a:t>to </a:t>
            </a:r>
            <a:r>
              <a:rPr lang="en-IN" sz="2200" dirty="0" smtClean="0"/>
              <a:t>choose </a:t>
            </a:r>
            <a:r>
              <a:rPr lang="en-IN" sz="2200" dirty="0"/>
              <a:t>among multiple processes running on the destination host. </a:t>
            </a:r>
            <a:endParaRPr lang="en-IN" sz="2200" dirty="0" smtClean="0"/>
          </a:p>
          <a:p>
            <a:pPr algn="just">
              <a:buFont typeface="Arial" pitchFamily="34" charset="0"/>
              <a:buChar char="•"/>
            </a:pPr>
            <a:r>
              <a:rPr lang="en-IN" sz="2200" dirty="0" smtClean="0"/>
              <a:t>The </a:t>
            </a:r>
            <a:r>
              <a:rPr lang="en-IN" sz="2200" dirty="0"/>
              <a:t>destination </a:t>
            </a:r>
            <a:r>
              <a:rPr lang="en-IN" sz="2200" dirty="0" smtClean="0"/>
              <a:t>port number </a:t>
            </a:r>
            <a:r>
              <a:rPr lang="en-IN" sz="2200" dirty="0"/>
              <a:t>is needed for delivery; the source port number is needed for the reply.</a:t>
            </a:r>
          </a:p>
          <a:p>
            <a:pPr algn="just">
              <a:buFont typeface="Arial" pitchFamily="34" charset="0"/>
              <a:buChar char="•"/>
            </a:pPr>
            <a:r>
              <a:rPr lang="en-IN" sz="2200" dirty="0"/>
              <a:t>In the Internet model, the port numbers are 16-bit integers between 0 and 65,535.</a:t>
            </a:r>
          </a:p>
          <a:p>
            <a:pPr algn="just">
              <a:buFont typeface="Arial" pitchFamily="34" charset="0"/>
              <a:buChar char="•"/>
            </a:pPr>
            <a:r>
              <a:rPr lang="en-IN" sz="2200" dirty="0"/>
              <a:t>The client program defines itself with a port number, chosen randomly by the </a:t>
            </a:r>
            <a:r>
              <a:rPr lang="en-IN" sz="2200" dirty="0" smtClean="0"/>
              <a:t>transport layer </a:t>
            </a:r>
            <a:r>
              <a:rPr lang="en-IN" sz="2200" dirty="0"/>
              <a:t>software running on the client host. This is the </a:t>
            </a:r>
            <a:r>
              <a:rPr lang="en-IN" sz="2200" b="1" dirty="0"/>
              <a:t>ephemeral port </a:t>
            </a:r>
            <a:r>
              <a:rPr lang="en-IN" sz="2200" b="1" dirty="0" smtClean="0"/>
              <a:t>number.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Data Transfer: URG</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295400"/>
            <a:ext cx="8839200" cy="4154984"/>
          </a:xfrm>
          <a:prstGeom prst="rect">
            <a:avLst/>
          </a:prstGeom>
          <a:noFill/>
        </p:spPr>
        <p:txBody>
          <a:bodyPr>
            <a:spAutoFit/>
          </a:bodyPr>
          <a:lstStyle/>
          <a:p>
            <a:pPr algn="just">
              <a:buFont typeface="Arial" pitchFamily="34" charset="0"/>
              <a:buChar char="•"/>
            </a:pPr>
            <a:r>
              <a:rPr lang="en-IN" sz="2400" dirty="0" smtClean="0"/>
              <a:t>The </a:t>
            </a:r>
            <a:r>
              <a:rPr lang="en-IN" sz="2400" b="1" dirty="0" smtClean="0"/>
              <a:t>URG bit is set</a:t>
            </a:r>
            <a:r>
              <a:rPr lang="en-IN" sz="2400" dirty="0" smtClean="0"/>
              <a:t> when the </a:t>
            </a:r>
            <a:r>
              <a:rPr lang="en-IN" sz="2400" b="1" dirty="0" smtClean="0"/>
              <a:t>sending application program </a:t>
            </a:r>
            <a:r>
              <a:rPr lang="en-IN" sz="2400" dirty="0" smtClean="0"/>
              <a:t>tells the </a:t>
            </a:r>
            <a:r>
              <a:rPr lang="en-IN" sz="2400" b="1" dirty="0" smtClean="0"/>
              <a:t>sending TCP that the piece of data is urgent</a:t>
            </a:r>
            <a:r>
              <a:rPr lang="en-IN" sz="2400" dirty="0" smtClean="0"/>
              <a:t>. </a:t>
            </a:r>
          </a:p>
          <a:p>
            <a:pPr algn="just">
              <a:buFont typeface="Arial" pitchFamily="34" charset="0"/>
              <a:buChar char="•"/>
            </a:pPr>
            <a:r>
              <a:rPr lang="en-IN" sz="2400" dirty="0" smtClean="0"/>
              <a:t>The sending </a:t>
            </a:r>
            <a:r>
              <a:rPr lang="en-IN" sz="2400" b="1" dirty="0" smtClean="0"/>
              <a:t>TCP creates a segment </a:t>
            </a:r>
            <a:r>
              <a:rPr lang="en-IN" sz="2400" dirty="0" smtClean="0"/>
              <a:t>and inserts the </a:t>
            </a:r>
            <a:r>
              <a:rPr lang="en-IN" sz="2400" b="1" dirty="0" smtClean="0"/>
              <a:t>urgent data </a:t>
            </a:r>
            <a:r>
              <a:rPr lang="en-IN" sz="2400" dirty="0" smtClean="0"/>
              <a:t>at the beginning of the segment. </a:t>
            </a:r>
          </a:p>
          <a:p>
            <a:pPr algn="just">
              <a:buFont typeface="Arial" pitchFamily="34" charset="0"/>
              <a:buChar char="•"/>
            </a:pPr>
            <a:r>
              <a:rPr lang="en-IN" sz="2400" dirty="0" smtClean="0"/>
              <a:t>The </a:t>
            </a:r>
            <a:r>
              <a:rPr lang="en-IN" sz="2400" b="1" dirty="0" smtClean="0"/>
              <a:t>rest of the segment can contain normal data </a:t>
            </a:r>
            <a:r>
              <a:rPr lang="en-IN" sz="2400" dirty="0" smtClean="0"/>
              <a:t>from the buffer.</a:t>
            </a:r>
          </a:p>
          <a:p>
            <a:pPr algn="just">
              <a:buFont typeface="Arial" pitchFamily="34" charset="0"/>
              <a:buChar char="•"/>
            </a:pPr>
            <a:r>
              <a:rPr lang="en-IN" sz="2400" dirty="0" smtClean="0"/>
              <a:t>The </a:t>
            </a:r>
            <a:r>
              <a:rPr lang="en-IN" sz="2400" b="1" dirty="0" smtClean="0"/>
              <a:t>urgent pointer field in the header defines the end of the urgent data and the start of normal data</a:t>
            </a:r>
            <a:r>
              <a:rPr lang="en-IN" sz="2400" dirty="0" smtClean="0"/>
              <a:t>.</a:t>
            </a:r>
          </a:p>
          <a:p>
            <a:pPr algn="just">
              <a:buFont typeface="Arial" pitchFamily="34" charset="0"/>
              <a:buChar char="•"/>
            </a:pPr>
            <a:r>
              <a:rPr lang="en-IN" sz="2400" dirty="0" smtClean="0"/>
              <a:t>When the receiving </a:t>
            </a:r>
            <a:r>
              <a:rPr lang="en-IN" sz="2400" b="1" dirty="0" smtClean="0"/>
              <a:t>TCP receives a segment with the URG bit </a:t>
            </a:r>
            <a:r>
              <a:rPr lang="en-IN" sz="2400" dirty="0" smtClean="0"/>
              <a:t>set, it </a:t>
            </a:r>
            <a:r>
              <a:rPr lang="en-IN" sz="2400" b="1" dirty="0" smtClean="0"/>
              <a:t>extracts the urgent data from the segment</a:t>
            </a:r>
            <a:r>
              <a:rPr lang="en-IN" sz="2400" dirty="0" smtClean="0"/>
              <a:t>, using the </a:t>
            </a:r>
            <a:r>
              <a:rPr lang="en-IN" sz="2400" b="1" dirty="0" smtClean="0"/>
              <a:t>value of the urgent pointer, and delivers them, out of order, to the receiving application program</a:t>
            </a:r>
            <a:r>
              <a:rPr lang="en-IN" sz="2400" dirty="0" smtClean="0"/>
              <a:t>.</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Connection Termination</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295400"/>
            <a:ext cx="8839200" cy="2246769"/>
          </a:xfrm>
          <a:prstGeom prst="rect">
            <a:avLst/>
          </a:prstGeom>
          <a:noFill/>
        </p:spPr>
        <p:txBody>
          <a:bodyPr>
            <a:spAutoFit/>
          </a:bodyPr>
          <a:lstStyle/>
          <a:p>
            <a:pPr algn="just">
              <a:buFont typeface="Arial" pitchFamily="34" charset="0"/>
              <a:buChar char="•"/>
            </a:pPr>
            <a:r>
              <a:rPr lang="en-IN" sz="2200" dirty="0" smtClean="0"/>
              <a:t>Any of the two parties involved in exchanging data (client or server) can close the connection, although it is usually initiated by the client.</a:t>
            </a:r>
          </a:p>
          <a:p>
            <a:pPr algn="just">
              <a:buFont typeface="Arial" pitchFamily="34" charset="0"/>
              <a:buChar char="•"/>
            </a:pPr>
            <a:r>
              <a:rPr lang="en-IN" sz="2400" b="1" dirty="0" smtClean="0"/>
              <a:t>Three-Way Handshaking</a:t>
            </a:r>
          </a:p>
          <a:p>
            <a:pPr algn="just"/>
            <a:r>
              <a:rPr lang="en-IN" sz="2400" dirty="0" smtClean="0"/>
              <a:t>In a normal situation, the client TCP, after receiving a close command from the client process, sends the first segment, a FIN segment in which the FIN flag is set.</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Connection Termination</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295400"/>
            <a:ext cx="8839200" cy="5170646"/>
          </a:xfrm>
          <a:prstGeom prst="rect">
            <a:avLst/>
          </a:prstGeom>
          <a:noFill/>
        </p:spPr>
        <p:txBody>
          <a:bodyPr>
            <a:spAutoFit/>
          </a:bodyPr>
          <a:lstStyle/>
          <a:p>
            <a:pPr>
              <a:buFont typeface="Arial" pitchFamily="34" charset="0"/>
              <a:buChar char="•"/>
            </a:pPr>
            <a:r>
              <a:rPr lang="en-IN" sz="2200" dirty="0" smtClean="0"/>
              <a:t>Any of the two parties involved in exchanging data (client or server) can close the connection, although it is usually initiated by the client.</a:t>
            </a:r>
          </a:p>
          <a:p>
            <a:pPr>
              <a:buFont typeface="Arial" pitchFamily="34" charset="0"/>
              <a:buChar char="•"/>
            </a:pPr>
            <a:r>
              <a:rPr lang="en-IN" sz="2200" b="1" dirty="0" smtClean="0"/>
              <a:t>Three-Way Handshaking</a:t>
            </a:r>
          </a:p>
          <a:p>
            <a:pPr marL="457200" indent="-457200">
              <a:buFont typeface="+mj-lt"/>
              <a:buAutoNum type="arabicPeriod"/>
            </a:pPr>
            <a:r>
              <a:rPr lang="en-IN" sz="2200" dirty="0" smtClean="0"/>
              <a:t>In a normal situation, the client TCP, after receiving a close command from the client process, sends the first segment, a FIN segment in which the FIN flag is set.</a:t>
            </a:r>
          </a:p>
          <a:p>
            <a:pPr marL="457200" indent="-457200">
              <a:buFont typeface="+mj-lt"/>
              <a:buAutoNum type="arabicPeriod"/>
            </a:pPr>
            <a:r>
              <a:rPr lang="en-IN" sz="2200" dirty="0" smtClean="0"/>
              <a:t>The server TCP, after receiving the FIN segment, informs its process of the situation and sends the second segment, a FIN + ACK segment, to confirm the receipt of the FIN segment from the client and at the same time to announce the closing of the connection in the other direction.</a:t>
            </a:r>
          </a:p>
          <a:p>
            <a:pPr marL="457200" indent="-457200">
              <a:buFont typeface="+mj-lt"/>
              <a:buAutoNum type="arabicPeriod"/>
            </a:pPr>
            <a:r>
              <a:rPr lang="en-IN" sz="2200" dirty="0" smtClean="0"/>
              <a:t>The client TCP sends the last segment, an ACK segment, to confirm the receipt of the FIN segment from the TCP server. This segment contains the acknowledgment number, which is 1 plus the sequence number received in the FIN segment from the server. This segment cannot carry data and consumes no sequence numbers.</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Connection Termination</a:t>
            </a:r>
            <a:endParaRPr lang="en-US" altLang="en-US" sz="2800" b="1" dirty="0">
              <a:solidFill>
                <a:schemeClr val="folHlink"/>
              </a:solidFill>
              <a:latin typeface="Times New Roman" pitchFamily="18" charset="0"/>
              <a:cs typeface="Arial" charset="0"/>
            </a:endParaRPr>
          </a:p>
        </p:txBody>
      </p:sp>
      <p:pic>
        <p:nvPicPr>
          <p:cNvPr id="2050" name="Picture 2"/>
          <p:cNvPicPr>
            <a:picLocks noChangeAspect="1" noChangeArrowheads="1"/>
          </p:cNvPicPr>
          <p:nvPr/>
        </p:nvPicPr>
        <p:blipFill>
          <a:blip r:embed="rId3"/>
          <a:srcRect/>
          <a:stretch>
            <a:fillRect/>
          </a:stretch>
        </p:blipFill>
        <p:spPr bwMode="auto">
          <a:xfrm>
            <a:off x="812145" y="1647824"/>
            <a:ext cx="7188879" cy="50538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US" altLang="en-US" sz="2800" b="1" dirty="0">
                <a:solidFill>
                  <a:schemeClr val="folHlink"/>
                </a:solidFill>
                <a:latin typeface="Times New Roman" pitchFamily="18" charset="0"/>
                <a:cs typeface="Arial" charset="0"/>
              </a:rPr>
              <a:t>TCP </a:t>
            </a:r>
            <a:r>
              <a:rPr lang="en-IN" altLang="en-US" sz="2800" b="1" dirty="0" smtClean="0">
                <a:solidFill>
                  <a:schemeClr val="folHlink"/>
                </a:solidFill>
                <a:latin typeface="Times New Roman" pitchFamily="18" charset="0"/>
                <a:cs typeface="Arial" charset="0"/>
              </a:rPr>
              <a:t>Connection Termination: Half-Close</a:t>
            </a:r>
            <a:endParaRPr lang="en-US" altLang="en-US" sz="2800" b="1" dirty="0">
              <a:solidFill>
                <a:schemeClr val="folHlink"/>
              </a:solidFill>
              <a:latin typeface="Times New Roman" pitchFamily="18"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1071538" y="1357298"/>
            <a:ext cx="6786610"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Flow Control in TCP</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908720"/>
            <a:ext cx="8784976" cy="5688632"/>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The sliding </a:t>
            </a:r>
            <a:r>
              <a:rPr lang="en-IN" sz="2400" dirty="0">
                <a:latin typeface="Times New Roman" panose="02020603050405020304" pitchFamily="18" charset="0"/>
                <a:cs typeface="Times New Roman" panose="02020603050405020304" pitchFamily="18" charset="0"/>
              </a:rPr>
              <a:t>window protocol used by TCP, however, is something between the </a:t>
            </a:r>
            <a:r>
              <a:rPr lang="en-IN" sz="2400" dirty="0" smtClean="0">
                <a:latin typeface="Times New Roman" panose="02020603050405020304" pitchFamily="18" charset="0"/>
                <a:cs typeface="Times New Roman" panose="02020603050405020304" pitchFamily="18" charset="0"/>
              </a:rPr>
              <a:t>Go-Back-</a:t>
            </a:r>
            <a:r>
              <a:rPr lang="en-IN" sz="2400" i="1" dirty="0" smtClean="0">
                <a:latin typeface="Times New Roman" panose="02020603050405020304" pitchFamily="18" charset="0"/>
                <a:cs typeface="Times New Roman" panose="02020603050405020304" pitchFamily="18" charset="0"/>
              </a:rPr>
              <a:t>N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Selective Repeat sliding window.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There are </a:t>
            </a:r>
            <a:r>
              <a:rPr lang="en-IN" sz="2400" dirty="0">
                <a:latin typeface="Times New Roman" panose="02020603050405020304" pitchFamily="18" charset="0"/>
                <a:cs typeface="Times New Roman" panose="02020603050405020304" pitchFamily="18" charset="0"/>
              </a:rPr>
              <a:t>two big differences between this sliding window and the one we used at the </a:t>
            </a:r>
            <a:r>
              <a:rPr lang="en-IN" sz="2400" dirty="0" smtClean="0">
                <a:latin typeface="Times New Roman" panose="02020603050405020304" pitchFamily="18" charset="0"/>
                <a:cs typeface="Times New Roman" panose="02020603050405020304" pitchFamily="18" charset="0"/>
              </a:rPr>
              <a:t>data link </a:t>
            </a:r>
            <a:r>
              <a:rPr lang="en-IN" sz="2400" dirty="0">
                <a:latin typeface="Times New Roman" panose="02020603050405020304" pitchFamily="18" charset="0"/>
                <a:cs typeface="Times New Roman" panose="02020603050405020304" pitchFamily="18" charset="0"/>
              </a:rPr>
              <a:t>layer.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First</a:t>
            </a:r>
            <a:r>
              <a:rPr lang="en-IN" sz="2400" b="1" dirty="0">
                <a:latin typeface="Times New Roman" panose="02020603050405020304" pitchFamily="18" charset="0"/>
                <a:cs typeface="Times New Roman" panose="02020603050405020304" pitchFamily="18" charset="0"/>
              </a:rPr>
              <a:t>, the sliding window of TCP is byte-oriented; the one we discussed in </a:t>
            </a:r>
            <a:r>
              <a:rPr lang="en-IN" sz="2400" b="1" dirty="0" smtClean="0">
                <a:latin typeface="Times New Roman" panose="02020603050405020304" pitchFamily="18" charset="0"/>
                <a:cs typeface="Times New Roman" panose="02020603050405020304" pitchFamily="18" charset="0"/>
              </a:rPr>
              <a:t>the data </a:t>
            </a:r>
            <a:r>
              <a:rPr lang="en-IN" sz="2400" b="1" dirty="0">
                <a:latin typeface="Times New Roman" panose="02020603050405020304" pitchFamily="18" charset="0"/>
                <a:cs typeface="Times New Roman" panose="02020603050405020304" pitchFamily="18" charset="0"/>
              </a:rPr>
              <a:t>link layer is frame-oriented. </a:t>
            </a:r>
            <a:endParaRPr lang="en-IN" sz="2400" b="1"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Second</a:t>
            </a:r>
            <a:r>
              <a:rPr lang="en-IN" sz="2400" b="1" dirty="0">
                <a:latin typeface="Times New Roman" panose="02020603050405020304" pitchFamily="18" charset="0"/>
                <a:cs typeface="Times New Roman" panose="02020603050405020304" pitchFamily="18" charset="0"/>
              </a:rPr>
              <a:t>, the TCP’s sliding window is of variable </a:t>
            </a:r>
            <a:r>
              <a:rPr lang="en-IN" sz="2400" b="1" dirty="0" smtClean="0">
                <a:latin typeface="Times New Roman" panose="02020603050405020304" pitchFamily="18" charset="0"/>
                <a:cs typeface="Times New Roman" panose="02020603050405020304" pitchFamily="18" charset="0"/>
              </a:rPr>
              <a:t>size; the </a:t>
            </a:r>
            <a:r>
              <a:rPr lang="en-IN" sz="2400" b="1" dirty="0">
                <a:latin typeface="Times New Roman" panose="02020603050405020304" pitchFamily="18" charset="0"/>
                <a:cs typeface="Times New Roman" panose="02020603050405020304" pitchFamily="18" charset="0"/>
              </a:rPr>
              <a:t>one we discussed in the data link layer was of fixed </a:t>
            </a:r>
            <a:r>
              <a:rPr lang="en-IN" sz="2400" b="1" dirty="0" smtClean="0">
                <a:latin typeface="Times New Roman" panose="02020603050405020304" pitchFamily="18" charset="0"/>
                <a:cs typeface="Times New Roman" panose="02020603050405020304" pitchFamily="18" charset="0"/>
              </a:rPr>
              <a:t>size</a:t>
            </a:r>
          </a:p>
          <a:p>
            <a:pPr algn="just"/>
            <a:r>
              <a:rPr lang="en-IN" sz="2400" b="1" dirty="0">
                <a:latin typeface="Times New Roman" panose="02020603050405020304" pitchFamily="18" charset="0"/>
                <a:cs typeface="Times New Roman" panose="02020603050405020304" pitchFamily="18" charset="0"/>
              </a:rPr>
              <a:t>The window is </a:t>
            </a:r>
            <a:r>
              <a:rPr lang="en-IN" sz="2400" b="1" i="1" dirty="0">
                <a:latin typeface="Times New Roman" panose="02020603050405020304" pitchFamily="18" charset="0"/>
                <a:cs typeface="Times New Roman" panose="02020603050405020304" pitchFamily="18" charset="0"/>
              </a:rPr>
              <a:t>opened, closed, </a:t>
            </a:r>
            <a:r>
              <a:rPr lang="en-IN" sz="2400" b="1" dirty="0">
                <a:latin typeface="Times New Roman" panose="02020603050405020304" pitchFamily="18" charset="0"/>
                <a:cs typeface="Times New Roman" panose="02020603050405020304" pitchFamily="18" charset="0"/>
              </a:rPr>
              <a:t>or </a:t>
            </a:r>
            <a:r>
              <a:rPr lang="en-IN" sz="2400" b="1" i="1" dirty="0">
                <a:latin typeface="Times New Roman" panose="02020603050405020304" pitchFamily="18" charset="0"/>
                <a:cs typeface="Times New Roman" panose="02020603050405020304" pitchFamily="18" charset="0"/>
              </a:rPr>
              <a:t>shrunk</a:t>
            </a:r>
            <a:r>
              <a:rPr lang="en-IN" sz="2400" b="1"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Opening a window means moving the right wall to the right. This allows more </a:t>
            </a:r>
            <a:r>
              <a:rPr lang="en-IN" sz="2400" dirty="0" smtClean="0">
                <a:latin typeface="Times New Roman" panose="02020603050405020304" pitchFamily="18" charset="0"/>
                <a:cs typeface="Times New Roman" panose="02020603050405020304" pitchFamily="18" charset="0"/>
              </a:rPr>
              <a:t>new bytes </a:t>
            </a:r>
            <a:r>
              <a:rPr lang="en-IN" sz="2400" dirty="0">
                <a:latin typeface="Times New Roman" panose="02020603050405020304" pitchFamily="18" charset="0"/>
                <a:cs typeface="Times New Roman" panose="02020603050405020304" pitchFamily="18" charset="0"/>
              </a:rPr>
              <a:t>in the buffer that are eligible for sending</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Closing </a:t>
            </a:r>
            <a:r>
              <a:rPr lang="en-IN" sz="2400" dirty="0">
                <a:latin typeface="Times New Roman" panose="02020603050405020304" pitchFamily="18" charset="0"/>
                <a:cs typeface="Times New Roman" panose="02020603050405020304" pitchFamily="18" charset="0"/>
              </a:rPr>
              <a:t>the window means moving </a:t>
            </a:r>
            <a:r>
              <a:rPr lang="en-IN" sz="2400" dirty="0" smtClean="0">
                <a:latin typeface="Times New Roman" panose="02020603050405020304" pitchFamily="18" charset="0"/>
                <a:cs typeface="Times New Roman" panose="02020603050405020304" pitchFamily="18" charset="0"/>
              </a:rPr>
              <a:t>the left </a:t>
            </a:r>
            <a:r>
              <a:rPr lang="en-IN" sz="2400" dirty="0">
                <a:latin typeface="Times New Roman" panose="02020603050405020304" pitchFamily="18" charset="0"/>
                <a:cs typeface="Times New Roman" panose="02020603050405020304" pitchFamily="18" charset="0"/>
              </a:rPr>
              <a:t>wall to the right. This means that some bytes have been acknowledged</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761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Flow Control in TCP</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908720"/>
            <a:ext cx="8784976" cy="5688632"/>
          </a:xfrm>
        </p:spPr>
        <p:txBody>
          <a:bodyPr>
            <a:normAutofit/>
          </a:bodyPr>
          <a:lstStyle/>
          <a:p>
            <a:pPr algn="just"/>
            <a:r>
              <a:rPr lang="en-IN" sz="2400" dirty="0">
                <a:latin typeface="Times New Roman" panose="02020603050405020304" pitchFamily="18" charset="0"/>
                <a:cs typeface="Times New Roman" panose="02020603050405020304" pitchFamily="18" charset="0"/>
              </a:rPr>
              <a:t>Shrinking the window means moving the right </a:t>
            </a:r>
            <a:r>
              <a:rPr lang="en-IN" sz="2400" dirty="0" smtClean="0">
                <a:latin typeface="Times New Roman" panose="02020603050405020304" pitchFamily="18" charset="0"/>
                <a:cs typeface="Times New Roman" panose="02020603050405020304" pitchFamily="18" charset="0"/>
              </a:rPr>
              <a:t>wall to </a:t>
            </a:r>
            <a:r>
              <a:rPr lang="en-IN" sz="2400" dirty="0">
                <a:latin typeface="Times New Roman" panose="02020603050405020304" pitchFamily="18" charset="0"/>
                <a:cs typeface="Times New Roman" panose="02020603050405020304" pitchFamily="18" charset="0"/>
              </a:rPr>
              <a:t>the left. This is strongly discouraged and not allowed in some </a:t>
            </a:r>
            <a:r>
              <a:rPr lang="en-IN" sz="2400" dirty="0" smtClean="0">
                <a:latin typeface="Times New Roman" panose="02020603050405020304" pitchFamily="18" charset="0"/>
                <a:cs typeface="Times New Roman" panose="02020603050405020304" pitchFamily="18" charset="0"/>
              </a:rPr>
              <a:t>implementations because </a:t>
            </a:r>
            <a:r>
              <a:rPr lang="en-IN" sz="2400" dirty="0">
                <a:latin typeface="Times New Roman" panose="02020603050405020304" pitchFamily="18" charset="0"/>
                <a:cs typeface="Times New Roman" panose="02020603050405020304" pitchFamily="18" charset="0"/>
              </a:rPr>
              <a:t>it means revoking the eligibility of some bytes for </a:t>
            </a:r>
            <a:r>
              <a:rPr lang="en-IN" sz="2400" dirty="0" smtClean="0">
                <a:latin typeface="Times New Roman" panose="02020603050405020304" pitchFamily="18" charset="0"/>
                <a:cs typeface="Times New Roman" panose="02020603050405020304" pitchFamily="18" charset="0"/>
              </a:rPr>
              <a:t>sending</a:t>
            </a:r>
          </a:p>
          <a:p>
            <a:pPr algn="just"/>
            <a:r>
              <a:rPr lang="en-IN" sz="2400" b="1" i="1" dirty="0">
                <a:latin typeface="Times New Roman" panose="02020603050405020304" pitchFamily="18" charset="0"/>
                <a:cs typeface="Times New Roman" panose="02020603050405020304" pitchFamily="18" charset="0"/>
              </a:rPr>
              <a:t>A sliding window is used to make transmission more efficient as well </a:t>
            </a:r>
            <a:r>
              <a:rPr lang="en-IN" sz="2400" b="1" i="1" dirty="0" smtClean="0">
                <a:latin typeface="Times New Roman" panose="02020603050405020304" pitchFamily="18" charset="0"/>
                <a:cs typeface="Times New Roman" panose="02020603050405020304" pitchFamily="18" charset="0"/>
              </a:rPr>
              <a:t>as to </a:t>
            </a:r>
            <a:r>
              <a:rPr lang="en-IN" sz="2400" b="1" i="1" dirty="0">
                <a:latin typeface="Times New Roman" panose="02020603050405020304" pitchFamily="18" charset="0"/>
                <a:cs typeface="Times New Roman" panose="02020603050405020304" pitchFamily="18" charset="0"/>
              </a:rPr>
              <a:t>control the flow of data so that the destination does not </a:t>
            </a:r>
            <a:r>
              <a:rPr lang="en-IN" sz="2400" b="1" i="1" dirty="0" smtClean="0">
                <a:latin typeface="Times New Roman" panose="02020603050405020304" pitchFamily="18" charset="0"/>
                <a:cs typeface="Times New Roman" panose="02020603050405020304" pitchFamily="18" charset="0"/>
              </a:rPr>
              <a:t>become overwhelmed </a:t>
            </a:r>
            <a:r>
              <a:rPr lang="en-IN" sz="2400" b="1" i="1" dirty="0">
                <a:latin typeface="Times New Roman" panose="02020603050405020304" pitchFamily="18" charset="0"/>
                <a:cs typeface="Times New Roman" panose="02020603050405020304" pitchFamily="18" charset="0"/>
              </a:rPr>
              <a:t>with data. TCP sliding windows are byte-oriented.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3717032"/>
            <a:ext cx="8208912" cy="2160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2611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algn="just"/>
            <a:r>
              <a:rPr lang="en-IN" sz="2400" dirty="0">
                <a:latin typeface="Times New Roman" panose="02020603050405020304" pitchFamily="18" charset="0"/>
                <a:cs typeface="Times New Roman" panose="02020603050405020304" pitchFamily="18" charset="0"/>
              </a:rPr>
              <a:t>The size of the window at one end is determined by the lesser of two values: </a:t>
            </a:r>
            <a:r>
              <a:rPr lang="en-IN" sz="2400" b="1" i="1" dirty="0" smtClean="0">
                <a:latin typeface="Times New Roman" panose="02020603050405020304" pitchFamily="18" charset="0"/>
                <a:cs typeface="Times New Roman" panose="02020603050405020304" pitchFamily="18" charset="0"/>
              </a:rPr>
              <a:t>receiver window </a:t>
            </a:r>
            <a:r>
              <a:rPr lang="en-IN" sz="2400" b="1" dirty="0">
                <a:latin typeface="Times New Roman" panose="02020603050405020304" pitchFamily="18" charset="0"/>
                <a:cs typeface="Times New Roman" panose="02020603050405020304" pitchFamily="18" charset="0"/>
              </a:rPr>
              <a:t>(</a:t>
            </a:r>
            <a:r>
              <a:rPr lang="en-IN" sz="2400" b="1" i="1" dirty="0" err="1">
                <a:latin typeface="Times New Roman" panose="02020603050405020304" pitchFamily="18" charset="0"/>
                <a:cs typeface="Times New Roman" panose="02020603050405020304" pitchFamily="18" charset="0"/>
              </a:rPr>
              <a:t>rwnd</a:t>
            </a:r>
            <a:r>
              <a:rPr lang="en-IN" sz="2400" b="1" dirty="0">
                <a:latin typeface="Times New Roman" panose="02020603050405020304" pitchFamily="18" charset="0"/>
                <a:cs typeface="Times New Roman" panose="02020603050405020304" pitchFamily="18" charset="0"/>
              </a:rPr>
              <a:t>) or </a:t>
            </a:r>
            <a:r>
              <a:rPr lang="en-IN" sz="2400" b="1" i="1" dirty="0">
                <a:latin typeface="Times New Roman" panose="02020603050405020304" pitchFamily="18" charset="0"/>
                <a:cs typeface="Times New Roman" panose="02020603050405020304" pitchFamily="18" charset="0"/>
              </a:rPr>
              <a:t>congestion window </a:t>
            </a:r>
            <a:r>
              <a:rPr lang="en-IN" sz="2400" b="1" dirty="0">
                <a:latin typeface="Times New Roman" panose="02020603050405020304" pitchFamily="18" charset="0"/>
                <a:cs typeface="Times New Roman" panose="02020603050405020304" pitchFamily="18" charset="0"/>
              </a:rPr>
              <a:t>(</a:t>
            </a:r>
            <a:r>
              <a:rPr lang="en-IN" sz="2400" b="1" i="1" dirty="0" err="1">
                <a:latin typeface="Times New Roman" panose="02020603050405020304" pitchFamily="18" charset="0"/>
                <a:cs typeface="Times New Roman" panose="02020603050405020304" pitchFamily="18" charset="0"/>
              </a:rPr>
              <a:t>cwnd</a:t>
            </a:r>
            <a:r>
              <a:rPr lang="en-IN" sz="2400" b="1" dirty="0">
                <a:latin typeface="Times New Roman" panose="02020603050405020304" pitchFamily="18" charset="0"/>
                <a:cs typeface="Times New Roman" panose="02020603050405020304" pitchFamily="18" charset="0"/>
              </a:rPr>
              <a:t>).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i="1" dirty="0">
                <a:latin typeface="Times New Roman" panose="02020603050405020304" pitchFamily="18" charset="0"/>
                <a:cs typeface="Times New Roman" panose="02020603050405020304" pitchFamily="18" charset="0"/>
              </a:rPr>
              <a:t>receiver window</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value </a:t>
            </a:r>
            <a:r>
              <a:rPr lang="en-IN" sz="2400" dirty="0" smtClean="0">
                <a:latin typeface="Times New Roman" panose="02020603050405020304" pitchFamily="18" charset="0"/>
                <a:cs typeface="Times New Roman" panose="02020603050405020304" pitchFamily="18" charset="0"/>
              </a:rPr>
              <a:t>advertised by </a:t>
            </a:r>
            <a:r>
              <a:rPr lang="en-IN" sz="2400" dirty="0">
                <a:latin typeface="Times New Roman" panose="02020603050405020304" pitchFamily="18" charset="0"/>
                <a:cs typeface="Times New Roman" panose="02020603050405020304" pitchFamily="18" charset="0"/>
              </a:rPr>
              <a:t>the opposite end in a segment containing acknowledgment.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the number </a:t>
            </a:r>
            <a:r>
              <a:rPr lang="en-IN" sz="2400" dirty="0" smtClean="0">
                <a:latin typeface="Times New Roman" panose="02020603050405020304" pitchFamily="18" charset="0"/>
                <a:cs typeface="Times New Roman" panose="02020603050405020304" pitchFamily="18" charset="0"/>
              </a:rPr>
              <a:t>of bytes </a:t>
            </a:r>
            <a:r>
              <a:rPr lang="en-IN" sz="2400" dirty="0">
                <a:latin typeface="Times New Roman" panose="02020603050405020304" pitchFamily="18" charset="0"/>
                <a:cs typeface="Times New Roman" panose="02020603050405020304" pitchFamily="18" charset="0"/>
              </a:rPr>
              <a:t>the other end can accept before its buffer overflows and data are discarded.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congestion </a:t>
            </a:r>
            <a:r>
              <a:rPr lang="en-IN" sz="2400" b="1" dirty="0">
                <a:latin typeface="Times New Roman" panose="02020603050405020304" pitchFamily="18" charset="0"/>
                <a:cs typeface="Times New Roman" panose="02020603050405020304" pitchFamily="18" charset="0"/>
              </a:rPr>
              <a:t>window</a:t>
            </a:r>
            <a:r>
              <a:rPr lang="en-IN" sz="2400" dirty="0">
                <a:latin typeface="Times New Roman" panose="02020603050405020304" pitchFamily="18" charset="0"/>
                <a:cs typeface="Times New Roman" panose="02020603050405020304" pitchFamily="18" charset="0"/>
              </a:rPr>
              <a:t> is a value determined by the network to avoid congestion</a:t>
            </a:r>
          </a:p>
        </p:txBody>
      </p:sp>
    </p:spTree>
    <p:extLst>
      <p:ext uri="{BB962C8B-B14F-4D97-AF65-F5344CB8AC3E}">
        <p14:creationId xmlns:p14="http://schemas.microsoft.com/office/powerpoint/2010/main" xmlns="" val="83466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(Stream Control Transmission Protocol)</a:t>
            </a:r>
            <a:endParaRPr lang="en-US" altLang="en-US" sz="2800" b="1" dirty="0">
              <a:solidFill>
                <a:schemeClr val="folHlink"/>
              </a:solidFill>
              <a:latin typeface="Times New Roman" pitchFamily="18" charset="0"/>
              <a:cs typeface="Arial" charset="0"/>
            </a:endParaRPr>
          </a:p>
        </p:txBody>
      </p:sp>
      <p:sp>
        <p:nvSpPr>
          <p:cNvPr id="6" name="TextBox 5">
            <a:extLst>
              <a:ext uri="{FF2B5EF4-FFF2-40B4-BE49-F238E27FC236}">
                <a16:creationId xmlns="" xmlns:a16="http://schemas.microsoft.com/office/drawing/2014/main" id="{9C99E142-C139-46F6-97C0-E74191641E55}"/>
              </a:ext>
            </a:extLst>
          </p:cNvPr>
          <p:cNvSpPr txBox="1"/>
          <p:nvPr/>
        </p:nvSpPr>
        <p:spPr>
          <a:xfrm>
            <a:off x="76200" y="1571612"/>
            <a:ext cx="8839200" cy="4493538"/>
          </a:xfrm>
          <a:prstGeom prst="rect">
            <a:avLst/>
          </a:prstGeom>
          <a:noFill/>
        </p:spPr>
        <p:txBody>
          <a:bodyPr wrap="square">
            <a:spAutoFit/>
          </a:bodyPr>
          <a:lstStyle/>
          <a:p>
            <a:pPr algn="just">
              <a:buFont typeface="Arial" pitchFamily="34" charset="0"/>
              <a:buChar char="•"/>
            </a:pPr>
            <a:r>
              <a:rPr lang="en-IN" sz="2200" b="1" dirty="0" smtClean="0">
                <a:latin typeface="Times New Roman" panose="02020603050405020304" pitchFamily="18" charset="0"/>
                <a:cs typeface="Times New Roman" panose="02020603050405020304" pitchFamily="18" charset="0"/>
              </a:rPr>
              <a:t>Stream Control Transmission Protocol (SCTP)</a:t>
            </a:r>
            <a:r>
              <a:rPr lang="en-IN" sz="2200" dirty="0" smtClean="0">
                <a:latin typeface="Times New Roman" panose="02020603050405020304" pitchFamily="18" charset="0"/>
                <a:cs typeface="Times New Roman" panose="02020603050405020304" pitchFamily="18" charset="0"/>
              </a:rPr>
              <a:t> is a new reliable, message-oriented transport layer protocol.</a:t>
            </a:r>
          </a:p>
          <a:p>
            <a:pPr algn="just">
              <a:buFont typeface="Arial" pitchFamily="34" charset="0"/>
              <a:buChar char="•"/>
            </a:pPr>
            <a:r>
              <a:rPr lang="en-IN" sz="2200" dirty="0" smtClean="0">
                <a:latin typeface="Times New Roman" panose="02020603050405020304" pitchFamily="18" charset="0"/>
                <a:cs typeface="Times New Roman" panose="02020603050405020304" pitchFamily="18" charset="0"/>
              </a:rPr>
              <a:t>SCTP, however, is mostly designed for </a:t>
            </a:r>
            <a:r>
              <a:rPr lang="en-IN" sz="2200" b="1" dirty="0" smtClean="0">
                <a:latin typeface="Times New Roman" panose="02020603050405020304" pitchFamily="18" charset="0"/>
                <a:cs typeface="Times New Roman" panose="02020603050405020304" pitchFamily="18" charset="0"/>
              </a:rPr>
              <a:t>Internet applications </a:t>
            </a:r>
            <a:r>
              <a:rPr lang="en-IN" sz="2200" dirty="0" smtClean="0">
                <a:latin typeface="Times New Roman" panose="02020603050405020304" pitchFamily="18" charset="0"/>
                <a:cs typeface="Times New Roman" panose="02020603050405020304" pitchFamily="18" charset="0"/>
              </a:rPr>
              <a:t>that have recently been introduced. </a:t>
            </a:r>
          </a:p>
          <a:p>
            <a:pPr algn="just">
              <a:buFont typeface="Arial" pitchFamily="34" charset="0"/>
              <a:buChar char="•"/>
            </a:pPr>
            <a:r>
              <a:rPr lang="en-IN" sz="2200" dirty="0" smtClean="0">
                <a:latin typeface="Times New Roman" panose="02020603050405020304" pitchFamily="18" charset="0"/>
                <a:cs typeface="Times New Roman" panose="02020603050405020304" pitchFamily="18" charset="0"/>
              </a:rPr>
              <a:t>These new applications, such as IUA (ISDN over IP), M2UA and M3UA (telephony signalling), H.248 (media gateway control), H.323 (IP telephony), and SIP (IP telephony), need a more sophisticated service than TCP can provide. </a:t>
            </a:r>
          </a:p>
          <a:p>
            <a:pPr algn="just">
              <a:buFont typeface="Arial" pitchFamily="34" charset="0"/>
              <a:buChar char="•"/>
            </a:pPr>
            <a:r>
              <a:rPr lang="en-IN" sz="2200" dirty="0" smtClean="0"/>
              <a:t>SCTP combines the best features of UDP and TCP. SCTP is a reliable message oriented protocol. </a:t>
            </a:r>
          </a:p>
          <a:p>
            <a:pPr algn="just">
              <a:buFont typeface="Arial" pitchFamily="34" charset="0"/>
              <a:buChar char="•"/>
            </a:pPr>
            <a:r>
              <a:rPr lang="en-IN" sz="2200" dirty="0" smtClean="0"/>
              <a:t>It </a:t>
            </a:r>
            <a:r>
              <a:rPr lang="en-IN" sz="2200" b="1" dirty="0" smtClean="0"/>
              <a:t>preserves</a:t>
            </a:r>
            <a:r>
              <a:rPr lang="en-IN" sz="2200" dirty="0" smtClean="0"/>
              <a:t> the </a:t>
            </a:r>
            <a:r>
              <a:rPr lang="en-IN" sz="2200" b="1" dirty="0" smtClean="0"/>
              <a:t>message boundaries </a:t>
            </a:r>
            <a:r>
              <a:rPr lang="en-IN" sz="2200" dirty="0" smtClean="0"/>
              <a:t>and at the same time </a:t>
            </a:r>
            <a:r>
              <a:rPr lang="en-IN" sz="2200" b="1" dirty="0" smtClean="0"/>
              <a:t>detects lost data</a:t>
            </a:r>
            <a:r>
              <a:rPr lang="en-IN" sz="2200" dirty="0" smtClean="0"/>
              <a:t>, </a:t>
            </a:r>
            <a:r>
              <a:rPr lang="en-IN" sz="2200" b="1" dirty="0" smtClean="0"/>
              <a:t>duplicate data</a:t>
            </a:r>
            <a:r>
              <a:rPr lang="en-IN" sz="2200" dirty="0" smtClean="0"/>
              <a:t>, and </a:t>
            </a:r>
            <a:r>
              <a:rPr lang="en-IN" sz="2200" b="1" dirty="0" smtClean="0"/>
              <a:t>out-of-order data</a:t>
            </a:r>
            <a:r>
              <a:rPr lang="en-IN" sz="2200" dirty="0" smtClean="0"/>
              <a:t>. It also has </a:t>
            </a:r>
            <a:r>
              <a:rPr lang="en-IN" sz="2200" b="1" dirty="0" smtClean="0"/>
              <a:t>congestion control and flow control mechanisms</a:t>
            </a:r>
            <a:r>
              <a:rPr lang="en-IN" sz="2200" dirty="0" smtClean="0"/>
              <a:t>.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smtClean="0">
                <a:solidFill>
                  <a:schemeClr val="folHlink"/>
                </a:solidFill>
                <a:latin typeface="Times New Roman" pitchFamily="18" charset="0"/>
                <a:cs typeface="Arial" charset="0"/>
              </a:rPr>
              <a:t>Addressing</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3477875"/>
          </a:xfrm>
          <a:prstGeom prst="rect">
            <a:avLst/>
          </a:prstGeom>
        </p:spPr>
        <p:txBody>
          <a:bodyPr wrap="square">
            <a:spAutoFit/>
          </a:bodyPr>
          <a:lstStyle/>
          <a:p>
            <a:pPr algn="just">
              <a:buFont typeface="Arial" pitchFamily="34" charset="0"/>
              <a:buChar char="•"/>
            </a:pPr>
            <a:r>
              <a:rPr lang="en-IN" sz="2200" dirty="0" smtClean="0"/>
              <a:t>The server process must also define itself with a port number. </a:t>
            </a:r>
          </a:p>
          <a:p>
            <a:pPr algn="just">
              <a:buFont typeface="Arial" pitchFamily="34" charset="0"/>
              <a:buChar char="•"/>
            </a:pPr>
            <a:r>
              <a:rPr lang="en-IN" sz="2200" dirty="0" smtClean="0"/>
              <a:t>If the computer at the server site runs a server process and assigns a random number as the port number, the process at the client site that wants to access that server and use its services will not know the port number. </a:t>
            </a:r>
          </a:p>
          <a:p>
            <a:pPr algn="just">
              <a:buFont typeface="Arial" pitchFamily="34" charset="0"/>
              <a:buChar char="•"/>
            </a:pPr>
            <a:r>
              <a:rPr lang="en-IN" sz="2200" dirty="0" smtClean="0"/>
              <a:t>Of</a:t>
            </a:r>
            <a:r>
              <a:rPr lang="en-IN" sz="2200" dirty="0"/>
              <a:t> </a:t>
            </a:r>
            <a:r>
              <a:rPr lang="en-IN" sz="2200" dirty="0" smtClean="0"/>
              <a:t>course, one solution would be to send a special packet and request the port number of a specific server, but this requires more overhead. </a:t>
            </a:r>
          </a:p>
          <a:p>
            <a:pPr algn="just">
              <a:buFont typeface="Arial" pitchFamily="34" charset="0"/>
              <a:buChar char="•"/>
            </a:pPr>
            <a:r>
              <a:rPr lang="en-IN" sz="2200" dirty="0" smtClean="0"/>
              <a:t>The Internet has decided to use universal port numbers for servers; these are called </a:t>
            </a:r>
            <a:r>
              <a:rPr lang="en-IN" sz="2200" b="1" dirty="0" smtClean="0"/>
              <a:t>well-known port numbers.</a:t>
            </a:r>
          </a:p>
          <a:p>
            <a:pPr algn="just">
              <a:buFont typeface="Arial" pitchFamily="34" charset="0"/>
              <a:buChar char="•"/>
            </a:pPr>
            <a:endParaRPr lang="en-IN" sz="22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Services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71406" y="1285861"/>
            <a:ext cx="8858312" cy="3139321"/>
          </a:xfrm>
          <a:prstGeom prst="rect">
            <a:avLst/>
          </a:prstGeom>
        </p:spPr>
        <p:txBody>
          <a:bodyPr wrap="square">
            <a:spAutoFit/>
          </a:bodyPr>
          <a:lstStyle/>
          <a:p>
            <a:pPr algn="just">
              <a:buFont typeface="Arial" pitchFamily="34" charset="0"/>
              <a:buChar char="•"/>
            </a:pPr>
            <a:r>
              <a:rPr lang="en-IN" sz="2200" b="1" i="1" dirty="0" smtClean="0"/>
              <a:t>Process-to-Process Communication</a:t>
            </a:r>
          </a:p>
          <a:p>
            <a:pPr algn="just">
              <a:buFont typeface="Arial" pitchFamily="34" charset="0"/>
              <a:buChar char="•"/>
            </a:pPr>
            <a:r>
              <a:rPr lang="en-IN" sz="2200" b="1" i="1" dirty="0" smtClean="0"/>
              <a:t>Multiple Streams</a:t>
            </a:r>
          </a:p>
          <a:p>
            <a:pPr lvl="1" algn="just">
              <a:buFont typeface="Arial" pitchFamily="34" charset="0"/>
              <a:buChar char="•"/>
            </a:pPr>
            <a:r>
              <a:rPr lang="en-IN" sz="2200" dirty="0" smtClean="0"/>
              <a:t>SCTP allows </a:t>
            </a:r>
            <a:r>
              <a:rPr lang="en-IN" sz="2200" b="1" dirty="0" err="1" smtClean="0"/>
              <a:t>multistream</a:t>
            </a:r>
            <a:r>
              <a:rPr lang="en-IN" sz="2200" b="1" dirty="0" smtClean="0"/>
              <a:t> service in </a:t>
            </a:r>
            <a:r>
              <a:rPr lang="en-IN" sz="2200" dirty="0" smtClean="0"/>
              <a:t>each connection, which is called </a:t>
            </a:r>
            <a:r>
              <a:rPr lang="en-IN" sz="2200" b="1" dirty="0" smtClean="0"/>
              <a:t>association in SCTP terminology. If one of the streams </a:t>
            </a:r>
            <a:r>
              <a:rPr lang="en-IN" sz="2200" dirty="0" smtClean="0"/>
              <a:t>is blocked, the other streams can still deliver their data. The idea is similar to multiple lanes on a highway. Each lane can be used for a different type of traffic. For example, one lane can be used for regular traffic, another for car pools. If the traffic is blocked for regular vehicles, car pool vehicles can still reach their destinations.</a:t>
            </a:r>
            <a:endParaRPr lang="en-IN" sz="2200" dirty="0"/>
          </a:p>
        </p:txBody>
      </p:sp>
      <p:pic>
        <p:nvPicPr>
          <p:cNvPr id="2050" name="Picture 2"/>
          <p:cNvPicPr>
            <a:picLocks noChangeAspect="1" noChangeArrowheads="1"/>
          </p:cNvPicPr>
          <p:nvPr/>
        </p:nvPicPr>
        <p:blipFill>
          <a:blip r:embed="rId3"/>
          <a:srcRect/>
          <a:stretch>
            <a:fillRect/>
          </a:stretch>
        </p:blipFill>
        <p:spPr bwMode="auto">
          <a:xfrm>
            <a:off x="3857620" y="4071942"/>
            <a:ext cx="5048250" cy="257176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Services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2123658"/>
          </a:xfrm>
          <a:prstGeom prst="rect">
            <a:avLst/>
          </a:prstGeom>
        </p:spPr>
        <p:txBody>
          <a:bodyPr wrap="square">
            <a:spAutoFit/>
          </a:bodyPr>
          <a:lstStyle/>
          <a:p>
            <a:pPr algn="just"/>
            <a:r>
              <a:rPr lang="en-IN" sz="2200" b="1" i="1" dirty="0" err="1" smtClean="0"/>
              <a:t>Multihoming</a:t>
            </a:r>
            <a:r>
              <a:rPr lang="en-IN" sz="2200" b="1" i="1" dirty="0" smtClean="0"/>
              <a:t>: </a:t>
            </a:r>
            <a:r>
              <a:rPr lang="en-IN" sz="2200" dirty="0" smtClean="0"/>
              <a:t>An SCTP association, on the other hand, supports </a:t>
            </a:r>
            <a:r>
              <a:rPr lang="en-IN" sz="2200" b="1" dirty="0" err="1" smtClean="0"/>
              <a:t>multihoming</a:t>
            </a:r>
            <a:r>
              <a:rPr lang="en-IN" sz="2200" b="1" dirty="0" smtClean="0"/>
              <a:t> service. The sending and receiving host can define multiple IP addresses </a:t>
            </a:r>
            <a:r>
              <a:rPr lang="en-IN" sz="2200" dirty="0" smtClean="0"/>
              <a:t>in each end for an association. In this </a:t>
            </a:r>
            <a:r>
              <a:rPr lang="en-IN" sz="2200" b="1" dirty="0" smtClean="0"/>
              <a:t>fault-tolerant approach</a:t>
            </a:r>
            <a:r>
              <a:rPr lang="en-IN" sz="2200" dirty="0" smtClean="0"/>
              <a:t>, when one path fails, another interface can be used for data delivery without interruption. This fault-tolerant feature is very helpful when we are sending and receiving a real-time payload such as Internet telephony.</a:t>
            </a:r>
            <a:endParaRPr lang="en-IN" sz="2200" dirty="0"/>
          </a:p>
        </p:txBody>
      </p:sp>
      <p:pic>
        <p:nvPicPr>
          <p:cNvPr id="3074" name="Picture 2"/>
          <p:cNvPicPr>
            <a:picLocks noChangeAspect="1" noChangeArrowheads="1"/>
          </p:cNvPicPr>
          <p:nvPr/>
        </p:nvPicPr>
        <p:blipFill>
          <a:blip r:embed="rId3"/>
          <a:srcRect/>
          <a:stretch>
            <a:fillRect/>
          </a:stretch>
        </p:blipFill>
        <p:spPr bwMode="auto">
          <a:xfrm>
            <a:off x="428596" y="3571876"/>
            <a:ext cx="7929618" cy="264320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Services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1200329"/>
          </a:xfrm>
          <a:prstGeom prst="rect">
            <a:avLst/>
          </a:prstGeom>
        </p:spPr>
        <p:txBody>
          <a:bodyPr wrap="square">
            <a:spAutoFit/>
          </a:bodyPr>
          <a:lstStyle/>
          <a:p>
            <a:pPr algn="just">
              <a:buFont typeface="Arial" pitchFamily="34" charset="0"/>
              <a:buChar char="•"/>
            </a:pPr>
            <a:r>
              <a:rPr lang="en-IN" sz="2400" b="1" i="1" dirty="0" smtClean="0"/>
              <a:t>Full-Duplex Communication</a:t>
            </a:r>
          </a:p>
          <a:p>
            <a:pPr algn="just">
              <a:buFont typeface="Arial" pitchFamily="34" charset="0"/>
              <a:buChar char="•"/>
            </a:pPr>
            <a:r>
              <a:rPr lang="en-IN" sz="2400" b="1" i="1" dirty="0" smtClean="0"/>
              <a:t>Connection-Oriented Service</a:t>
            </a:r>
          </a:p>
          <a:p>
            <a:pPr algn="just">
              <a:buFont typeface="Arial" pitchFamily="34" charset="0"/>
              <a:buChar char="•"/>
            </a:pPr>
            <a:r>
              <a:rPr lang="en-IN" sz="2400" b="1" i="1" dirty="0" smtClean="0"/>
              <a:t>Reliable Service</a:t>
            </a:r>
            <a:endParaRPr lang="en-IN" sz="22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5016758"/>
          </a:xfrm>
          <a:prstGeom prst="rect">
            <a:avLst/>
          </a:prstGeom>
        </p:spPr>
        <p:txBody>
          <a:bodyPr wrap="square">
            <a:spAutoFit/>
          </a:bodyPr>
          <a:lstStyle/>
          <a:p>
            <a:pPr algn="just">
              <a:buFont typeface="Arial" pitchFamily="34" charset="0"/>
              <a:buChar char="•"/>
            </a:pPr>
            <a:r>
              <a:rPr lang="en-IN" sz="2200" b="1" i="1" dirty="0" smtClean="0"/>
              <a:t>Transmission Sequence Number: </a:t>
            </a:r>
            <a:r>
              <a:rPr lang="en-IN" sz="2200" i="1" dirty="0" smtClean="0"/>
              <a:t>T</a:t>
            </a:r>
            <a:r>
              <a:rPr lang="en-IN" sz="2200" dirty="0" smtClean="0"/>
              <a:t>he unit of data in SCTP is a </a:t>
            </a:r>
            <a:r>
              <a:rPr lang="en-IN" sz="2200" b="1" dirty="0" smtClean="0"/>
              <a:t>DATA chunk </a:t>
            </a:r>
            <a:r>
              <a:rPr lang="en-IN" sz="2200" dirty="0" smtClean="0"/>
              <a:t>which may or may not have a one-to-one relationship with the message coming from the process because of fragmentation. Data transfer in SCTP is controlled by numbering the data chunks. SCTP uses a </a:t>
            </a:r>
            <a:r>
              <a:rPr lang="en-IN" sz="2200" b="1" dirty="0" smtClean="0"/>
              <a:t>transmission sequence number (TSN) to </a:t>
            </a:r>
            <a:r>
              <a:rPr lang="en-IN" sz="2200" dirty="0" smtClean="0"/>
              <a:t>number the data chunks. In other words, the TSN in SCTP plays the analogous role to the sequence number in TCP. </a:t>
            </a:r>
            <a:r>
              <a:rPr lang="en-IN" sz="2200" dirty="0" err="1" smtClean="0"/>
              <a:t>TSNs</a:t>
            </a:r>
            <a:r>
              <a:rPr lang="en-IN" sz="2200" dirty="0" smtClean="0"/>
              <a:t> are 32 bits long and randomly initialized between 0 and 2</a:t>
            </a:r>
            <a:r>
              <a:rPr lang="en-IN" sz="2200" b="1" baseline="30000" dirty="0" smtClean="0"/>
              <a:t>32</a:t>
            </a:r>
            <a:r>
              <a:rPr lang="en-IN" sz="2200" dirty="0" smtClean="0"/>
              <a:t> − 1. Each data chunk must carry the corresponding TSN in its header.</a:t>
            </a:r>
          </a:p>
          <a:p>
            <a:pPr>
              <a:buFont typeface="Arial" pitchFamily="34" charset="0"/>
              <a:buChar char="•"/>
            </a:pPr>
            <a:r>
              <a:rPr lang="en-IN" sz="2200" b="1" i="1" dirty="0" smtClean="0"/>
              <a:t>Stream Identifier: </a:t>
            </a:r>
            <a:r>
              <a:rPr lang="en-IN" sz="2200" dirty="0" smtClean="0"/>
              <a:t>In TCP, there is only one stream in each connection. In SCTP, there may be several streams in each association. Each stream in SCTP needs to be identified by using a </a:t>
            </a:r>
            <a:r>
              <a:rPr lang="en-IN" sz="2200" b="1" dirty="0" smtClean="0"/>
              <a:t>stream identifier (SI)</a:t>
            </a:r>
            <a:r>
              <a:rPr lang="en-IN" sz="2200" b="1" i="1" dirty="0" smtClean="0"/>
              <a:t>. Each data chunk must carry the SI in its header so that when it </a:t>
            </a:r>
            <a:r>
              <a:rPr lang="en-IN" sz="2200" dirty="0" smtClean="0"/>
              <a:t>arrives at the destination, it can be properly placed in its stream. The SI is a 16-bit number starting from 0.</a:t>
            </a:r>
            <a:endParaRPr lang="en-IN" sz="22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4832092"/>
          </a:xfrm>
          <a:prstGeom prst="rect">
            <a:avLst/>
          </a:prstGeom>
        </p:spPr>
        <p:txBody>
          <a:bodyPr wrap="square">
            <a:spAutoFit/>
          </a:bodyPr>
          <a:lstStyle/>
          <a:p>
            <a:pPr algn="just">
              <a:buFont typeface="Arial" pitchFamily="34" charset="0"/>
              <a:buChar char="•"/>
            </a:pPr>
            <a:r>
              <a:rPr lang="en-IN" sz="2200" b="1" i="1" dirty="0" smtClean="0"/>
              <a:t>Stream Sequence Number: </a:t>
            </a:r>
            <a:r>
              <a:rPr lang="en-IN" sz="2200" dirty="0" smtClean="0"/>
              <a:t>When a data chunk arrives at the destination SCTP, it is delivered to the appropriate stream and in the proper order. This means that, in addition to an SI, SCTP defines each data chunk in each stream with a </a:t>
            </a:r>
            <a:r>
              <a:rPr lang="en-IN" sz="2200" b="1" dirty="0" smtClean="0"/>
              <a:t>stream sequence number (SSN).</a:t>
            </a:r>
          </a:p>
          <a:p>
            <a:pPr algn="just">
              <a:buFont typeface="Arial" pitchFamily="34" charset="0"/>
              <a:buChar char="•"/>
            </a:pPr>
            <a:r>
              <a:rPr lang="en-IN" sz="2200" b="1" i="1" dirty="0" smtClean="0"/>
              <a:t>Packets </a:t>
            </a:r>
            <a:r>
              <a:rPr lang="en-IN" sz="2200" dirty="0" smtClean="0"/>
              <a:t>In SCTP data carried as data chunks, control information is carried as control chunks. Several control chunks and data chunks can be packed together in a packet. A packet in SCTP plays the same role as a segment in TCP.</a:t>
            </a:r>
          </a:p>
          <a:p>
            <a:pPr algn="just">
              <a:buFont typeface="Arial" pitchFamily="34" charset="0"/>
              <a:buChar char="•"/>
            </a:pPr>
            <a:r>
              <a:rPr lang="en-IN" sz="2200" dirty="0" smtClean="0"/>
              <a:t>The difference between an SCTP packet and a TCP segment:</a:t>
            </a:r>
          </a:p>
          <a:p>
            <a:pPr marL="457200" indent="-457200" algn="just">
              <a:buAutoNum type="arabicPeriod"/>
            </a:pPr>
            <a:r>
              <a:rPr lang="en-IN" sz="2200" dirty="0" smtClean="0"/>
              <a:t>The </a:t>
            </a:r>
            <a:r>
              <a:rPr lang="en-IN" sz="2200" b="1" dirty="0" smtClean="0"/>
              <a:t>control information</a:t>
            </a:r>
            <a:r>
              <a:rPr lang="en-IN" sz="2200" dirty="0" smtClean="0"/>
              <a:t> in TCP is part of the header; the control information in </a:t>
            </a:r>
            <a:r>
              <a:rPr lang="en-IN" sz="2200" b="1" dirty="0" smtClean="0"/>
              <a:t>SCTP is included in the control chunks</a:t>
            </a:r>
            <a:r>
              <a:rPr lang="en-IN" sz="2200" dirty="0" smtClean="0"/>
              <a:t>. There are several types of control chunks; each is used for a different purpose.</a:t>
            </a:r>
          </a:p>
          <a:p>
            <a:pPr marL="457200" indent="-457200" algn="just">
              <a:buAutoNum type="arabicPeriod"/>
            </a:pPr>
            <a:r>
              <a:rPr lang="en-IN" sz="2200" dirty="0" smtClean="0"/>
              <a:t>The data in a TCP segment treated as one entity; an SCTP packet can carry several data chunks; each can belong to a </a:t>
            </a:r>
            <a:r>
              <a:rPr lang="en-IN" sz="2200" b="1" dirty="0" smtClean="0"/>
              <a:t>different stream</a:t>
            </a:r>
            <a:r>
              <a:rPr lang="en-IN" sz="2200" dirty="0" smtClean="0"/>
              <a:t>.</a:t>
            </a:r>
            <a:endParaRPr lang="en-IN" sz="2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pic>
        <p:nvPicPr>
          <p:cNvPr id="4098" name="Picture 2"/>
          <p:cNvPicPr>
            <a:picLocks noChangeAspect="1" noChangeArrowheads="1"/>
          </p:cNvPicPr>
          <p:nvPr/>
        </p:nvPicPr>
        <p:blipFill>
          <a:blip r:embed="rId3"/>
          <a:srcRect/>
          <a:stretch>
            <a:fillRect/>
          </a:stretch>
        </p:blipFill>
        <p:spPr bwMode="auto">
          <a:xfrm>
            <a:off x="285720" y="1643050"/>
            <a:ext cx="8429684" cy="28527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4832092"/>
          </a:xfrm>
          <a:prstGeom prst="rect">
            <a:avLst/>
          </a:prstGeom>
        </p:spPr>
        <p:txBody>
          <a:bodyPr wrap="square">
            <a:spAutoFit/>
          </a:bodyPr>
          <a:lstStyle/>
          <a:p>
            <a:pPr marL="457200" indent="-457200" algn="just">
              <a:buAutoNum type="arabicPeriod" startAt="3"/>
            </a:pPr>
            <a:r>
              <a:rPr lang="en-IN" sz="2200" dirty="0" smtClean="0"/>
              <a:t>The options section, which can be part of a TCP segment, does not exist in an SCTP packet. </a:t>
            </a:r>
            <a:r>
              <a:rPr lang="en-IN" sz="2200" b="1" dirty="0" smtClean="0"/>
              <a:t>Options in SCTP are handled by defining new chunk types</a:t>
            </a:r>
            <a:r>
              <a:rPr lang="en-IN" sz="2200" dirty="0" smtClean="0"/>
              <a:t>.</a:t>
            </a:r>
          </a:p>
          <a:p>
            <a:pPr marL="457200" indent="-457200" algn="just">
              <a:buAutoNum type="arabicPeriod" startAt="3"/>
            </a:pPr>
            <a:r>
              <a:rPr lang="en-IN" sz="2200" dirty="0" smtClean="0"/>
              <a:t>The mandatory part of the TCP header is </a:t>
            </a:r>
            <a:r>
              <a:rPr lang="en-IN" sz="2200" b="1" dirty="0" smtClean="0"/>
              <a:t>20 bytes</a:t>
            </a:r>
            <a:r>
              <a:rPr lang="en-IN" sz="2200" dirty="0" smtClean="0"/>
              <a:t>, while the general header in SCTP is only </a:t>
            </a:r>
            <a:r>
              <a:rPr lang="en-IN" sz="2200" b="1" dirty="0" smtClean="0"/>
              <a:t>12 bytes</a:t>
            </a:r>
            <a:r>
              <a:rPr lang="en-IN" sz="2200" dirty="0" smtClean="0"/>
              <a:t>. The SCTP header is shorter due to the following:</a:t>
            </a:r>
          </a:p>
          <a:p>
            <a:pPr algn="just"/>
            <a:r>
              <a:rPr lang="en-IN" sz="2200" dirty="0" smtClean="0"/>
              <a:t>a. An </a:t>
            </a:r>
            <a:r>
              <a:rPr lang="en-IN" sz="2200" b="1" dirty="0" smtClean="0"/>
              <a:t>SCTP sequence number (TSN) </a:t>
            </a:r>
            <a:r>
              <a:rPr lang="en-IN" sz="2200" dirty="0" smtClean="0"/>
              <a:t>belongs to each data chunk and hence is located in the chunk’s header.</a:t>
            </a:r>
          </a:p>
          <a:p>
            <a:pPr algn="just"/>
            <a:r>
              <a:rPr lang="en-IN" sz="2200" dirty="0" smtClean="0"/>
              <a:t>b. The </a:t>
            </a:r>
            <a:r>
              <a:rPr lang="en-IN" sz="2200" b="1" dirty="0" smtClean="0"/>
              <a:t>acknowledgment number </a:t>
            </a:r>
            <a:r>
              <a:rPr lang="en-IN" sz="2200" dirty="0" smtClean="0"/>
              <a:t>and </a:t>
            </a:r>
            <a:r>
              <a:rPr lang="en-IN" sz="2200" b="1" i="1" dirty="0" smtClean="0"/>
              <a:t>window size </a:t>
            </a:r>
            <a:r>
              <a:rPr lang="en-IN" sz="2200" dirty="0" smtClean="0"/>
              <a:t>are part of each control chunk.</a:t>
            </a:r>
          </a:p>
          <a:p>
            <a:pPr algn="just"/>
            <a:r>
              <a:rPr lang="en-IN" sz="2200" dirty="0" smtClean="0"/>
              <a:t>c. There is </a:t>
            </a:r>
            <a:r>
              <a:rPr lang="en-IN" sz="2200" b="1" dirty="0" smtClean="0"/>
              <a:t>no need for a header length field </a:t>
            </a:r>
            <a:r>
              <a:rPr lang="en-IN" sz="2200" dirty="0" smtClean="0"/>
              <a:t>(shown as HL in the TCP segment) because there are no options to make the length of the header variable; the </a:t>
            </a:r>
            <a:r>
              <a:rPr lang="en-IN" sz="2200" b="1" dirty="0" smtClean="0"/>
              <a:t>SCTP header length is fixed (12 bytes).</a:t>
            </a:r>
          </a:p>
          <a:p>
            <a:pPr algn="just"/>
            <a:r>
              <a:rPr lang="en-IN" sz="2200" dirty="0" smtClean="0"/>
              <a:t>d. There is </a:t>
            </a:r>
            <a:r>
              <a:rPr lang="en-IN" sz="2200" b="1" dirty="0" smtClean="0"/>
              <a:t>no need for an urgent pointer in SCTP.</a:t>
            </a:r>
            <a:endParaRPr lang="en-IN" sz="2200" b="1"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4385816"/>
          </a:xfrm>
          <a:prstGeom prst="rect">
            <a:avLst/>
          </a:prstGeom>
        </p:spPr>
        <p:txBody>
          <a:bodyPr wrap="square">
            <a:spAutoFit/>
          </a:bodyPr>
          <a:lstStyle/>
          <a:p>
            <a:pPr algn="just">
              <a:spcAft>
                <a:spcPts val="600"/>
              </a:spcAft>
            </a:pPr>
            <a:r>
              <a:rPr lang="en-IN" sz="2200" dirty="0" smtClean="0"/>
              <a:t>5. The checksum in TCP is 16 bits; in SCTP, it is </a:t>
            </a:r>
            <a:r>
              <a:rPr lang="en-IN" sz="2200" b="1" dirty="0" smtClean="0"/>
              <a:t>32 bits</a:t>
            </a:r>
            <a:r>
              <a:rPr lang="en-IN" sz="2200" dirty="0" smtClean="0"/>
              <a:t>.</a:t>
            </a:r>
          </a:p>
          <a:p>
            <a:pPr algn="just">
              <a:spcAft>
                <a:spcPts val="600"/>
              </a:spcAft>
            </a:pPr>
            <a:r>
              <a:rPr lang="en-IN" sz="2200" dirty="0" smtClean="0"/>
              <a:t>6. The </a:t>
            </a:r>
            <a:r>
              <a:rPr lang="en-IN" sz="2200" b="1" dirty="0" smtClean="0"/>
              <a:t>verification tag in SCTP is an association identifier, which does not exist in </a:t>
            </a:r>
            <a:r>
              <a:rPr lang="en-IN" sz="2200" dirty="0" smtClean="0"/>
              <a:t>TCP. In TCP, the combination of IP and port addresses defines a connection; in SCTP we may have </a:t>
            </a:r>
            <a:r>
              <a:rPr lang="en-IN" sz="2200" dirty="0" err="1" smtClean="0"/>
              <a:t>multihoming</a:t>
            </a:r>
            <a:r>
              <a:rPr lang="en-IN" sz="2200" dirty="0" smtClean="0"/>
              <a:t> using different IP addresses. A unique verification tag is needed to define each association.</a:t>
            </a:r>
          </a:p>
          <a:p>
            <a:pPr algn="just">
              <a:spcAft>
                <a:spcPts val="600"/>
              </a:spcAft>
            </a:pPr>
            <a:r>
              <a:rPr lang="en-IN" sz="2200" dirty="0" smtClean="0"/>
              <a:t>7. </a:t>
            </a:r>
            <a:r>
              <a:rPr lang="en-IN" sz="2200" b="1" dirty="0" smtClean="0"/>
              <a:t>TCP</a:t>
            </a:r>
            <a:r>
              <a:rPr lang="en-IN" sz="2200" dirty="0" smtClean="0"/>
              <a:t> includes </a:t>
            </a:r>
            <a:r>
              <a:rPr lang="en-IN" sz="2200" b="1" dirty="0" smtClean="0"/>
              <a:t>one sequence number in the header</a:t>
            </a:r>
            <a:r>
              <a:rPr lang="en-IN" sz="2200" dirty="0" smtClean="0"/>
              <a:t>, which defines the number of the first byte in the data section. An </a:t>
            </a:r>
            <a:r>
              <a:rPr lang="en-IN" sz="2200" b="1" dirty="0" smtClean="0"/>
              <a:t>SCTP packet </a:t>
            </a:r>
            <a:r>
              <a:rPr lang="en-IN" sz="2200" dirty="0" smtClean="0"/>
              <a:t>can include several different </a:t>
            </a:r>
            <a:r>
              <a:rPr lang="en-IN" sz="2200" b="1" dirty="0" smtClean="0"/>
              <a:t>data chunks</a:t>
            </a:r>
            <a:r>
              <a:rPr lang="en-IN" sz="2200" dirty="0" smtClean="0"/>
              <a:t>. </a:t>
            </a:r>
            <a:r>
              <a:rPr lang="en-IN" sz="2200" b="1" dirty="0" err="1" smtClean="0"/>
              <a:t>TSNs</a:t>
            </a:r>
            <a:r>
              <a:rPr lang="en-IN" sz="2200" b="1" dirty="0" smtClean="0"/>
              <a:t>, </a:t>
            </a:r>
            <a:r>
              <a:rPr lang="en-IN" sz="2200" b="1" dirty="0" err="1" smtClean="0"/>
              <a:t>SIs</a:t>
            </a:r>
            <a:r>
              <a:rPr lang="en-IN" sz="2200" b="1" dirty="0" smtClean="0"/>
              <a:t>, and </a:t>
            </a:r>
            <a:r>
              <a:rPr lang="en-IN" sz="2200" b="1" dirty="0" err="1" smtClean="0"/>
              <a:t>SSNs</a:t>
            </a:r>
            <a:r>
              <a:rPr lang="en-IN" sz="2200" b="1" dirty="0" smtClean="0"/>
              <a:t> define each data chunk</a:t>
            </a:r>
            <a:r>
              <a:rPr lang="en-IN" sz="2200" dirty="0" smtClean="0"/>
              <a:t>.</a:t>
            </a:r>
          </a:p>
          <a:p>
            <a:pPr algn="just"/>
            <a:r>
              <a:rPr lang="en-IN" sz="2200" dirty="0" smtClean="0"/>
              <a:t>8. Some segments in TCP that carry control information (such as SYN and FIN) need to consume one sequence number; </a:t>
            </a:r>
            <a:r>
              <a:rPr lang="en-IN" sz="2200" b="1" dirty="0" smtClean="0"/>
              <a:t>control chunks in SCTP never use a TSN, SI, or SSN</a:t>
            </a:r>
            <a:r>
              <a:rPr lang="en-IN" sz="2200" dirty="0" smtClean="0"/>
              <a:t>. These three identifiers belong only to </a:t>
            </a:r>
            <a:r>
              <a:rPr lang="en-IN" sz="2200" b="1" dirty="0" smtClean="0"/>
              <a:t>data chunks</a:t>
            </a:r>
            <a:r>
              <a:rPr lang="en-IN" sz="2200" dirty="0" smtClean="0"/>
              <a:t>, not to the </a:t>
            </a:r>
            <a:r>
              <a:rPr lang="en-IN" sz="2200" b="1" dirty="0" smtClean="0"/>
              <a:t>whole packet</a:t>
            </a:r>
            <a:r>
              <a:rPr lang="en-IN" sz="2200" dirty="0" smtClean="0"/>
              <a:t>.</a:t>
            </a:r>
            <a:endParaRPr lang="en-IN" sz="22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4493538"/>
          </a:xfrm>
          <a:prstGeom prst="rect">
            <a:avLst/>
          </a:prstGeom>
        </p:spPr>
        <p:txBody>
          <a:bodyPr wrap="square">
            <a:spAutoFit/>
          </a:bodyPr>
          <a:lstStyle/>
          <a:p>
            <a:pPr algn="just">
              <a:buFont typeface="Arial" pitchFamily="34" charset="0"/>
              <a:buChar char="•"/>
            </a:pPr>
            <a:r>
              <a:rPr lang="en-IN" sz="2200" dirty="0" smtClean="0"/>
              <a:t>Example: In SCTP, we have data chunks, streams, and packets. An association may send many packets, a packet may contain several chunks, and chunks may belong to different streams. To make the definitions of these terms clear, let us suppose that process </a:t>
            </a:r>
            <a:r>
              <a:rPr lang="en-IN" sz="2200" b="1" dirty="0" smtClean="0"/>
              <a:t>A needs to send 11 messages to process B in three streams. </a:t>
            </a:r>
            <a:r>
              <a:rPr lang="en-IN" sz="2200" dirty="0" smtClean="0"/>
              <a:t>The first four messages are in the first stream, the second three messages are in the second stream, and the last four messages are in the third stream. </a:t>
            </a:r>
          </a:p>
          <a:p>
            <a:pPr algn="just">
              <a:buFont typeface="Arial" pitchFamily="34" charset="0"/>
              <a:buChar char="•"/>
            </a:pPr>
            <a:r>
              <a:rPr lang="en-IN" sz="2200" dirty="0" smtClean="0"/>
              <a:t>The application process delivers 11 messages to SCTP, where </a:t>
            </a:r>
            <a:r>
              <a:rPr lang="en-IN" sz="2200" b="1" dirty="0" smtClean="0"/>
              <a:t>each message is earmarked for the appropriate stream</a:t>
            </a:r>
            <a:r>
              <a:rPr lang="en-IN" sz="2200" dirty="0" smtClean="0"/>
              <a:t>. Although the process could deliver one message from the first stream and then another from the second, we assume that it delivers all messages belonging to the first stream first, all messages belonging to the second stream next, and finally, all messages belonging to the last stream.</a:t>
            </a:r>
            <a:endParaRPr lang="en-IN" sz="22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1938992"/>
          </a:xfrm>
          <a:prstGeom prst="rect">
            <a:avLst/>
          </a:prstGeom>
        </p:spPr>
        <p:txBody>
          <a:bodyPr wrap="square">
            <a:spAutoFit/>
          </a:bodyPr>
          <a:lstStyle/>
          <a:p>
            <a:pPr>
              <a:buFont typeface="Arial" pitchFamily="34" charset="0"/>
              <a:buChar char="•"/>
            </a:pPr>
            <a:r>
              <a:rPr lang="en-IN" sz="2400" dirty="0" smtClean="0"/>
              <a:t>It is assumed that the network allows only three data chunks per packet, which means that we need four packets as shown in Figure. Data chunks in stream 0 are carried in the first packet and part of the second packet; those in stream 1 are carried in the second and third packets; those in stream 2 are carried in the third and fourth packets.</a:t>
            </a:r>
            <a:endParaRPr lang="en-IN" sz="2200" dirty="0"/>
          </a:p>
        </p:txBody>
      </p:sp>
      <p:pic>
        <p:nvPicPr>
          <p:cNvPr id="5122" name="Picture 2"/>
          <p:cNvPicPr>
            <a:picLocks noChangeAspect="1" noChangeArrowheads="1"/>
          </p:cNvPicPr>
          <p:nvPr/>
        </p:nvPicPr>
        <p:blipFill>
          <a:blip r:embed="rId3"/>
          <a:srcRect/>
          <a:stretch>
            <a:fillRect/>
          </a:stretch>
        </p:blipFill>
        <p:spPr bwMode="auto">
          <a:xfrm>
            <a:off x="87333" y="3333767"/>
            <a:ext cx="8842385" cy="316706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smtClean="0">
                <a:solidFill>
                  <a:schemeClr val="folHlink"/>
                </a:solidFill>
                <a:latin typeface="Times New Roman" pitchFamily="18" charset="0"/>
                <a:cs typeface="Arial" charset="0"/>
              </a:rPr>
              <a:t>Addressing</a:t>
            </a:r>
            <a:endParaRPr lang="en-US" altLang="en-US" sz="2800" b="1" dirty="0">
              <a:solidFill>
                <a:schemeClr val="folHlink"/>
              </a:solidFill>
              <a:latin typeface="Times New Roman" pitchFamily="18" charset="0"/>
              <a:cs typeface="Arial" charset="0"/>
            </a:endParaRPr>
          </a:p>
        </p:txBody>
      </p:sp>
      <p:pic>
        <p:nvPicPr>
          <p:cNvPr id="2050" name="Picture 2"/>
          <p:cNvPicPr>
            <a:picLocks noChangeAspect="1" noChangeArrowheads="1"/>
          </p:cNvPicPr>
          <p:nvPr/>
        </p:nvPicPr>
        <p:blipFill>
          <a:blip r:embed="rId3"/>
          <a:srcRect/>
          <a:stretch>
            <a:fillRect/>
          </a:stretch>
        </p:blipFill>
        <p:spPr bwMode="auto">
          <a:xfrm>
            <a:off x="214282" y="1648202"/>
            <a:ext cx="8715436" cy="478119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Features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428736"/>
            <a:ext cx="8858312" cy="4493538"/>
          </a:xfrm>
          <a:prstGeom prst="rect">
            <a:avLst/>
          </a:prstGeom>
        </p:spPr>
        <p:txBody>
          <a:bodyPr wrap="square">
            <a:spAutoFit/>
          </a:bodyPr>
          <a:lstStyle/>
          <a:p>
            <a:pPr algn="just">
              <a:buFont typeface="Arial" pitchFamily="34" charset="0"/>
              <a:buChar char="•"/>
            </a:pPr>
            <a:r>
              <a:rPr lang="en-IN" sz="2200" b="1" i="1" dirty="0" smtClean="0"/>
              <a:t>Acknowledgment Number: </a:t>
            </a:r>
            <a:r>
              <a:rPr lang="en-IN" sz="2200" dirty="0" smtClean="0"/>
              <a:t>SCTP acknowledgment numbers are chunk-oriented. They refer to the TSN. A second difference between TCP and SCTP acknowledgments is the control information. In SCTP, however, the control information is carried by control chunks, which do not need a TSN. These control chunks are acknowledged by another control chunk of the appropriate type (some need no acknowledgment). For example, an INIT control chunk is acknowledged by an INIT ACK chunk. There is no need for a sequence number or an acknowledgment number.</a:t>
            </a:r>
          </a:p>
          <a:p>
            <a:pPr algn="just">
              <a:buFont typeface="Arial" pitchFamily="34" charset="0"/>
              <a:buChar char="•"/>
            </a:pPr>
            <a:r>
              <a:rPr lang="en-IN" sz="2200" b="1" i="1" dirty="0" smtClean="0"/>
              <a:t>Flow Control</a:t>
            </a:r>
          </a:p>
          <a:p>
            <a:pPr algn="just">
              <a:buFont typeface="Arial" pitchFamily="34" charset="0"/>
              <a:buChar char="•"/>
            </a:pPr>
            <a:r>
              <a:rPr lang="en-IN" sz="2200" b="1" i="1" dirty="0" smtClean="0"/>
              <a:t>Error Control: </a:t>
            </a:r>
            <a:r>
              <a:rPr lang="en-IN" sz="2200" dirty="0" smtClean="0"/>
              <a:t>Like TCP, SCTP implements error control to provide reliability. TSN numbers and acknowledgment numbers are used for error control.</a:t>
            </a:r>
          </a:p>
          <a:p>
            <a:pPr algn="just">
              <a:buFont typeface="Arial" pitchFamily="34" charset="0"/>
              <a:buChar char="•"/>
            </a:pPr>
            <a:r>
              <a:rPr lang="en-IN" sz="2200" b="1" i="1" dirty="0" smtClean="0"/>
              <a:t>Congestion Control: </a:t>
            </a:r>
            <a:r>
              <a:rPr lang="en-IN" sz="2200" dirty="0" smtClean="0"/>
              <a:t>Like TCP, SCTP implements congestion control to determine how many data chunks can be injected into the network.</a:t>
            </a:r>
            <a:endParaRPr lang="en-IN" sz="22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Packet Format</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14282" y="1500174"/>
            <a:ext cx="8643998" cy="1446550"/>
          </a:xfrm>
          <a:prstGeom prst="rect">
            <a:avLst/>
          </a:prstGeom>
        </p:spPr>
        <p:txBody>
          <a:bodyPr wrap="square">
            <a:spAutoFit/>
          </a:bodyPr>
          <a:lstStyle/>
          <a:p>
            <a:pPr algn="just">
              <a:buFont typeface="Arial" pitchFamily="34" charset="0"/>
              <a:buChar char="•"/>
            </a:pPr>
            <a:r>
              <a:rPr lang="en-IN" sz="2200" dirty="0" smtClean="0"/>
              <a:t>An SCTP packet has a mandatory general header and a set of blocks called chunks. There are two types of chunks: control chunks and data chunks. A control chunk controls and maintains the association; a data chunk carries user data. In a packet, the control chunks come before the data chunks.</a:t>
            </a:r>
            <a:endParaRPr lang="en-IN" sz="2200" dirty="0"/>
          </a:p>
        </p:txBody>
      </p:sp>
      <p:pic>
        <p:nvPicPr>
          <p:cNvPr id="6146" name="Picture 2"/>
          <p:cNvPicPr>
            <a:picLocks noChangeAspect="1" noChangeArrowheads="1"/>
          </p:cNvPicPr>
          <p:nvPr/>
        </p:nvPicPr>
        <p:blipFill>
          <a:blip r:embed="rId3"/>
          <a:srcRect/>
          <a:stretch>
            <a:fillRect/>
          </a:stretch>
        </p:blipFill>
        <p:spPr bwMode="auto">
          <a:xfrm>
            <a:off x="357158" y="3071810"/>
            <a:ext cx="8001056" cy="28575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Packet Format</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14282" y="1500174"/>
            <a:ext cx="8643998" cy="1446550"/>
          </a:xfrm>
          <a:prstGeom prst="rect">
            <a:avLst/>
          </a:prstGeom>
        </p:spPr>
        <p:txBody>
          <a:bodyPr wrap="square">
            <a:spAutoFit/>
          </a:bodyPr>
          <a:lstStyle/>
          <a:p>
            <a:pPr algn="just">
              <a:buFont typeface="Arial" pitchFamily="34" charset="0"/>
              <a:buChar char="•"/>
            </a:pPr>
            <a:r>
              <a:rPr lang="en-IN" sz="2200" b="1" i="1" dirty="0" smtClean="0"/>
              <a:t>General Header: </a:t>
            </a:r>
            <a:r>
              <a:rPr lang="en-IN" sz="2200" dirty="0" smtClean="0"/>
              <a:t>The </a:t>
            </a:r>
            <a:r>
              <a:rPr lang="en-IN" sz="2200" b="1" dirty="0" smtClean="0"/>
              <a:t>general header (packet header) defines the endpoints of each association to which </a:t>
            </a:r>
            <a:r>
              <a:rPr lang="en-IN" sz="2200" dirty="0" smtClean="0"/>
              <a:t>the packet belongs, guarantees that the packet belongs to a particular association, and preserves the integrity of the contents of the packet including the header itself.</a:t>
            </a:r>
            <a:endParaRPr lang="en-IN" sz="2200" dirty="0"/>
          </a:p>
        </p:txBody>
      </p:sp>
      <p:pic>
        <p:nvPicPr>
          <p:cNvPr id="7170" name="Picture 2"/>
          <p:cNvPicPr>
            <a:picLocks noChangeAspect="1" noChangeArrowheads="1"/>
          </p:cNvPicPr>
          <p:nvPr/>
        </p:nvPicPr>
        <p:blipFill>
          <a:blip r:embed="rId3"/>
          <a:srcRect/>
          <a:stretch>
            <a:fillRect/>
          </a:stretch>
        </p:blipFill>
        <p:spPr bwMode="auto">
          <a:xfrm>
            <a:off x="214282" y="3286124"/>
            <a:ext cx="8486429" cy="24288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Packet Format</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14282" y="1500174"/>
            <a:ext cx="8643998" cy="4154984"/>
          </a:xfrm>
          <a:prstGeom prst="rect">
            <a:avLst/>
          </a:prstGeom>
        </p:spPr>
        <p:txBody>
          <a:bodyPr wrap="square">
            <a:spAutoFit/>
          </a:bodyPr>
          <a:lstStyle/>
          <a:p>
            <a:pPr algn="just">
              <a:buFont typeface="Arial" pitchFamily="34" charset="0"/>
              <a:buChar char="•"/>
            </a:pPr>
            <a:r>
              <a:rPr lang="en-IN" sz="2200" b="1" dirty="0" smtClean="0"/>
              <a:t>Source port address. This is a 16-bit field that defines the port number of the process </a:t>
            </a:r>
            <a:r>
              <a:rPr lang="en-IN" sz="2200" dirty="0" smtClean="0"/>
              <a:t>sending the packet.</a:t>
            </a:r>
          </a:p>
          <a:p>
            <a:pPr algn="just">
              <a:buFont typeface="Arial" pitchFamily="34" charset="0"/>
              <a:buChar char="•"/>
            </a:pPr>
            <a:r>
              <a:rPr lang="en-IN" sz="2200" b="1" dirty="0" smtClean="0"/>
              <a:t>Destination port address. This is a 16-bit field that defines the port number of the </a:t>
            </a:r>
            <a:r>
              <a:rPr lang="en-IN" sz="2200" dirty="0" smtClean="0"/>
              <a:t>process receiving the packet.</a:t>
            </a:r>
          </a:p>
          <a:p>
            <a:pPr algn="just">
              <a:buFont typeface="Arial" pitchFamily="34" charset="0"/>
              <a:buChar char="•"/>
            </a:pPr>
            <a:r>
              <a:rPr lang="en-IN" sz="2200" b="1" dirty="0" smtClean="0"/>
              <a:t>Verification tag. This is a number that matches a packet to an association. This </a:t>
            </a:r>
            <a:r>
              <a:rPr lang="en-IN" sz="2200" dirty="0" smtClean="0"/>
              <a:t>prevents a packet from a previous association from being mistaken as a packet in this association. It serves as an identifier for the association; it is repeated in every packet during the association. There is a separate verification used for each direction in the association.</a:t>
            </a:r>
          </a:p>
          <a:p>
            <a:pPr algn="just">
              <a:buFont typeface="Arial" pitchFamily="34" charset="0"/>
              <a:buChar char="•"/>
            </a:pPr>
            <a:r>
              <a:rPr lang="en-IN" sz="2200" dirty="0" smtClean="0"/>
              <a:t> </a:t>
            </a:r>
            <a:r>
              <a:rPr lang="en-IN" sz="2200" b="1" dirty="0" smtClean="0"/>
              <a:t>Checksum. This 32-bit field contains a CRC-32 checksum. Note that the size of </a:t>
            </a:r>
            <a:r>
              <a:rPr lang="en-IN" sz="2200" dirty="0" smtClean="0"/>
              <a:t>the checksum is increased from 16 (in UDP, TCP, and IP) to 32 bits to allow the use of the CRC-32 checksum.</a:t>
            </a:r>
            <a:endParaRPr lang="en-IN" sz="2200"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Packet Format</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71406" y="1357298"/>
            <a:ext cx="8786874" cy="1708160"/>
          </a:xfrm>
          <a:prstGeom prst="rect">
            <a:avLst/>
          </a:prstGeom>
        </p:spPr>
        <p:txBody>
          <a:bodyPr wrap="square">
            <a:spAutoFit/>
          </a:bodyPr>
          <a:lstStyle/>
          <a:p>
            <a:pPr algn="just">
              <a:buFont typeface="Arial" pitchFamily="34" charset="0"/>
              <a:buChar char="•"/>
            </a:pPr>
            <a:r>
              <a:rPr lang="en-IN" sz="2100" b="1" i="1" dirty="0" smtClean="0"/>
              <a:t>Chunks: </a:t>
            </a:r>
            <a:r>
              <a:rPr lang="en-IN" sz="2100" dirty="0" smtClean="0"/>
              <a:t>Control information or user data are carried in chunks. The first three fields are common to all chunks; the information field depends on the type of chunk. The important point to remember is that SCTP requires the information section to be a multiple of 4 bytes; if not, padding bytes (eight 0s) are added at the end of the section.</a:t>
            </a:r>
            <a:endParaRPr lang="en-IN" sz="2100" dirty="0"/>
          </a:p>
        </p:txBody>
      </p:sp>
      <p:pic>
        <p:nvPicPr>
          <p:cNvPr id="8194" name="Picture 2"/>
          <p:cNvPicPr>
            <a:picLocks noChangeAspect="1" noChangeArrowheads="1"/>
          </p:cNvPicPr>
          <p:nvPr/>
        </p:nvPicPr>
        <p:blipFill>
          <a:blip r:embed="rId3"/>
          <a:srcRect/>
          <a:stretch>
            <a:fillRect/>
          </a:stretch>
        </p:blipFill>
        <p:spPr bwMode="auto">
          <a:xfrm>
            <a:off x="428596" y="3000372"/>
            <a:ext cx="8358246" cy="371475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An SCTP Association</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357298"/>
            <a:ext cx="8786874" cy="5940088"/>
          </a:xfrm>
          <a:prstGeom prst="rect">
            <a:avLst/>
          </a:prstGeom>
        </p:spPr>
        <p:txBody>
          <a:bodyPr wrap="square">
            <a:spAutoFit/>
          </a:bodyPr>
          <a:lstStyle/>
          <a:p>
            <a:pPr algn="just">
              <a:buFont typeface="Arial" pitchFamily="34" charset="0"/>
              <a:buChar char="•"/>
            </a:pPr>
            <a:r>
              <a:rPr lang="en-IN" sz="2200" dirty="0" smtClean="0"/>
              <a:t>A connection in SCTP is called an </a:t>
            </a:r>
            <a:r>
              <a:rPr lang="en-IN" sz="2200" i="1" dirty="0" smtClean="0"/>
              <a:t>association to emphasize </a:t>
            </a:r>
            <a:r>
              <a:rPr lang="en-IN" sz="2200" i="1" dirty="0" err="1" smtClean="0"/>
              <a:t>multihoming</a:t>
            </a:r>
            <a:r>
              <a:rPr lang="en-IN" sz="2200" i="1" dirty="0" smtClean="0"/>
              <a:t>.</a:t>
            </a:r>
          </a:p>
          <a:p>
            <a:pPr algn="just">
              <a:buFont typeface="Arial" pitchFamily="34" charset="0"/>
              <a:buChar char="•"/>
            </a:pPr>
            <a:r>
              <a:rPr lang="en-IN" sz="2200" b="1" dirty="0" smtClean="0"/>
              <a:t>Association establishment in SCTP requires a four-way handshake. In this procedure, </a:t>
            </a:r>
            <a:r>
              <a:rPr lang="en-IN" sz="2200" dirty="0" smtClean="0"/>
              <a:t>a process, normally a client, wants to establish an association with another process, normally a server, using SCTP as the transport layer protocol. Similar to TCP, the SCTP server needs to be prepared to receive any association (passive open). Association establishment, however, is initiated by the client (active open). The steps, in a normal situation, are as follows:</a:t>
            </a:r>
          </a:p>
          <a:p>
            <a:pPr algn="just"/>
            <a:r>
              <a:rPr lang="en-IN" sz="2200" dirty="0" smtClean="0"/>
              <a:t>1. The client sends the first packet, which contains an </a:t>
            </a:r>
            <a:r>
              <a:rPr lang="en-IN" sz="2200" b="1" dirty="0" smtClean="0"/>
              <a:t>INIT chunk.</a:t>
            </a:r>
          </a:p>
          <a:p>
            <a:pPr algn="just"/>
            <a:r>
              <a:rPr lang="en-IN" sz="2200" dirty="0" smtClean="0"/>
              <a:t>2. The server sends the second packet, which contains an </a:t>
            </a:r>
            <a:r>
              <a:rPr lang="en-IN" sz="2200" b="1" dirty="0" smtClean="0"/>
              <a:t>INIT ACK chunk.</a:t>
            </a:r>
          </a:p>
          <a:p>
            <a:pPr algn="just"/>
            <a:r>
              <a:rPr lang="en-IN" sz="2200" dirty="0" smtClean="0"/>
              <a:t>3. The client sends the third packet, which includes a </a:t>
            </a:r>
            <a:r>
              <a:rPr lang="en-IN" sz="2200" b="1" dirty="0" smtClean="0"/>
              <a:t>COOKIE ECHO chunk. This </a:t>
            </a:r>
            <a:r>
              <a:rPr lang="en-IN" sz="2200" dirty="0" smtClean="0"/>
              <a:t>is a very simple chunk that echoes, without change, the cookie sent by the server. SCTP allows the inclusion of data chunks in this packet.</a:t>
            </a:r>
          </a:p>
          <a:p>
            <a:pPr algn="just"/>
            <a:r>
              <a:rPr lang="en-IN" sz="2000" dirty="0" smtClean="0"/>
              <a:t>4. The server sends the fourth packet, which includes the </a:t>
            </a:r>
            <a:r>
              <a:rPr lang="en-IN" sz="2000" b="1" dirty="0" smtClean="0"/>
              <a:t>COOKIE ACK chunk that </a:t>
            </a:r>
            <a:r>
              <a:rPr lang="en-IN" sz="2000" dirty="0" smtClean="0"/>
              <a:t>acknowledges the receipt of the COOKIE ECHO chunk. SCTP allows the inclusion of data chunks with this packet.</a:t>
            </a:r>
          </a:p>
          <a:p>
            <a:pPr algn="just"/>
            <a:endParaRPr lang="en-IN" sz="2200"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An SCTP Association</a:t>
            </a:r>
            <a:endParaRPr lang="en-US" altLang="en-US" sz="2800" b="1" dirty="0">
              <a:solidFill>
                <a:schemeClr val="folHlink"/>
              </a:solidFill>
              <a:latin typeface="Times New Roman" pitchFamily="18" charset="0"/>
              <a:cs typeface="Arial" charset="0"/>
            </a:endParaRPr>
          </a:p>
        </p:txBody>
      </p:sp>
      <p:pic>
        <p:nvPicPr>
          <p:cNvPr id="9218" name="Picture 2"/>
          <p:cNvPicPr>
            <a:picLocks noChangeAspect="1" noChangeArrowheads="1"/>
          </p:cNvPicPr>
          <p:nvPr/>
        </p:nvPicPr>
        <p:blipFill>
          <a:blip r:embed="rId3"/>
          <a:srcRect/>
          <a:stretch>
            <a:fillRect/>
          </a:stretch>
        </p:blipFill>
        <p:spPr bwMode="auto">
          <a:xfrm>
            <a:off x="285720" y="1428736"/>
            <a:ext cx="8501122"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An SCTP Association</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500174"/>
            <a:ext cx="8786874" cy="4493538"/>
          </a:xfrm>
          <a:prstGeom prst="rect">
            <a:avLst/>
          </a:prstGeom>
        </p:spPr>
        <p:txBody>
          <a:bodyPr wrap="square">
            <a:spAutoFit/>
          </a:bodyPr>
          <a:lstStyle/>
          <a:p>
            <a:pPr algn="just">
              <a:buFont typeface="Arial" pitchFamily="34" charset="0"/>
              <a:buChar char="•"/>
            </a:pPr>
            <a:r>
              <a:rPr lang="en-IN" sz="2200" dirty="0" smtClean="0"/>
              <a:t>The designers of SCTP have a strategy to prevent SYN flooding attack(Cookie). The strategy is to postpone the allocation of resources until the reception of the third packet, when the IP address of the sender is verified. The information received in the first packet must somehow be saved until the third packet arrives. But if the server saved the information, that would require the allocation of resources (memory); this is the dilemma. The solution is to pack the information and send it back to the client. This is called generating a </a:t>
            </a:r>
            <a:r>
              <a:rPr lang="en-IN" sz="2200" b="1" dirty="0" smtClean="0"/>
              <a:t>cookie. The cookie is sent with the second packet to the address received in the first </a:t>
            </a:r>
            <a:r>
              <a:rPr lang="en-IN" sz="2200" dirty="0" smtClean="0"/>
              <a:t>packet. There are two potential situations:</a:t>
            </a:r>
          </a:p>
          <a:p>
            <a:pPr marL="457200" indent="-457200">
              <a:buAutoNum type="arabicPeriod"/>
            </a:pPr>
            <a:r>
              <a:rPr lang="en-IN" sz="2200" dirty="0" smtClean="0"/>
              <a:t>If the sender of the first packet is an attacker, the server never receives the third packet; the cookie is lost and no resources are allocated. The only effort for the server is creating the cookie.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An SCTP Association</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142844" y="1500174"/>
            <a:ext cx="8786874" cy="2308324"/>
          </a:xfrm>
          <a:prstGeom prst="rect">
            <a:avLst/>
          </a:prstGeom>
        </p:spPr>
        <p:txBody>
          <a:bodyPr wrap="square">
            <a:spAutoFit/>
          </a:bodyPr>
          <a:lstStyle/>
          <a:p>
            <a:pPr algn="just"/>
            <a:r>
              <a:rPr lang="en-IN" sz="2400" dirty="0" smtClean="0"/>
              <a:t>2. If the sender of the first packet is an honest client that needs to make a connection, it receives the second packet, with the cookie. It sends a packet (third in the series) with the cookie, with no changes. The server receives the third packet and knows that it has come from an honest client because the cookie that the sender has sent is there. The server can now allocate resources.</a:t>
            </a:r>
            <a:endParaRPr lang="en-IN" sz="2200"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Data Transfer</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71406" y="1428736"/>
            <a:ext cx="8858312" cy="3570208"/>
          </a:xfrm>
          <a:prstGeom prst="rect">
            <a:avLst/>
          </a:prstGeom>
        </p:spPr>
        <p:txBody>
          <a:bodyPr wrap="square">
            <a:spAutoFit/>
          </a:bodyPr>
          <a:lstStyle/>
          <a:p>
            <a:pPr algn="just">
              <a:buFont typeface="Arial" pitchFamily="34" charset="0"/>
              <a:buChar char="•"/>
            </a:pPr>
            <a:r>
              <a:rPr lang="en-IN" sz="2200" dirty="0" smtClean="0"/>
              <a:t>The whole purpose of an association is to transfer data between two ends. After the association is established, bidirectional data transfer can take place. The client and the server can both send data. Like TCP, SCTP supports piggybacking.</a:t>
            </a:r>
          </a:p>
          <a:p>
            <a:pPr algn="just">
              <a:buFont typeface="Arial" pitchFamily="34" charset="0"/>
              <a:buChar char="•"/>
            </a:pPr>
            <a:r>
              <a:rPr lang="en-IN" sz="2200" dirty="0" smtClean="0"/>
              <a:t>SCTP, on the other hand, recognizes and maintains boundaries. Each message coming from the process is treated as one unit and inserted into a </a:t>
            </a:r>
            <a:r>
              <a:rPr lang="en-IN" sz="2200" b="1" dirty="0" smtClean="0"/>
              <a:t>DATA chunk unless it is </a:t>
            </a:r>
            <a:r>
              <a:rPr lang="en-IN" sz="2200" dirty="0" smtClean="0"/>
              <a:t>fragmented.</a:t>
            </a:r>
          </a:p>
          <a:p>
            <a:pPr algn="just">
              <a:buFont typeface="Arial" pitchFamily="34" charset="0"/>
              <a:buChar char="•"/>
            </a:pPr>
            <a:r>
              <a:rPr lang="en-IN" sz="2400" dirty="0" smtClean="0"/>
              <a:t>Each DATA chunk formed by a message or a fragment of a message has one TSN. Only DATA chunks use </a:t>
            </a:r>
            <a:r>
              <a:rPr lang="en-IN" sz="2400" dirty="0" err="1" smtClean="0"/>
              <a:t>TSNs</a:t>
            </a:r>
            <a:r>
              <a:rPr lang="en-IN" sz="2400" dirty="0" smtClean="0"/>
              <a:t> and only DATA chunks are acknowledged by SACK chunks.</a:t>
            </a:r>
            <a:endParaRPr lang="en-IN" sz="22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a:solidFill>
                  <a:schemeClr val="folHlink"/>
                </a:solidFill>
                <a:latin typeface="Times New Roman" pitchFamily="18" charset="0"/>
                <a:cs typeface="Arial" charset="0"/>
              </a:rPr>
              <a:t>IANA Ranges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3816429"/>
          </a:xfrm>
          <a:prstGeom prst="rect">
            <a:avLst/>
          </a:prstGeom>
        </p:spPr>
        <p:txBody>
          <a:bodyPr wrap="square">
            <a:spAutoFit/>
          </a:bodyPr>
          <a:lstStyle/>
          <a:p>
            <a:pPr algn="just">
              <a:buFont typeface="Arial" pitchFamily="34" charset="0"/>
              <a:buChar char="•"/>
            </a:pPr>
            <a:r>
              <a:rPr lang="en-IN" sz="2200" dirty="0"/>
              <a:t>The IANA (Internet Assigned Number Authority) has divided the port numbers </a:t>
            </a:r>
            <a:r>
              <a:rPr lang="en-IN" sz="2200" dirty="0" smtClean="0"/>
              <a:t>into three </a:t>
            </a:r>
            <a:r>
              <a:rPr lang="en-IN" sz="2200" dirty="0"/>
              <a:t>ranges: well known, registered, and dynamic (or private</a:t>
            </a:r>
            <a:r>
              <a:rPr lang="en-IN" sz="2200" dirty="0" smtClean="0"/>
              <a:t>):</a:t>
            </a:r>
            <a:endParaRPr lang="en-IN" sz="2200" dirty="0"/>
          </a:p>
          <a:p>
            <a:pPr algn="just">
              <a:buFont typeface="Arial" pitchFamily="34" charset="0"/>
              <a:buChar char="•"/>
            </a:pPr>
            <a:r>
              <a:rPr lang="en-IN" sz="2200" b="1" dirty="0" smtClean="0"/>
              <a:t>Well-known </a:t>
            </a:r>
            <a:r>
              <a:rPr lang="en-IN" sz="2200" b="1" dirty="0"/>
              <a:t>ports. The ports ranging from 0 to 1023 are assigned and </a:t>
            </a:r>
            <a:r>
              <a:rPr lang="en-IN" sz="2200" b="1" dirty="0" smtClean="0"/>
              <a:t>controlled </a:t>
            </a:r>
            <a:r>
              <a:rPr lang="en-IN" sz="2200" dirty="0" smtClean="0"/>
              <a:t>by </a:t>
            </a:r>
            <a:r>
              <a:rPr lang="en-IN" sz="2200" dirty="0"/>
              <a:t>IANA. These are the well-known ports.</a:t>
            </a:r>
          </a:p>
          <a:p>
            <a:pPr algn="just">
              <a:buFont typeface="Arial" pitchFamily="34" charset="0"/>
              <a:buChar char="•"/>
            </a:pPr>
            <a:r>
              <a:rPr lang="en-IN" sz="2200" b="1" dirty="0" smtClean="0"/>
              <a:t>Registered </a:t>
            </a:r>
            <a:r>
              <a:rPr lang="en-IN" sz="2200" b="1" dirty="0"/>
              <a:t>ports. The ports ranging from 1024 to 49,151 are not assigned or </a:t>
            </a:r>
            <a:r>
              <a:rPr lang="en-IN" sz="2200" b="1" dirty="0" smtClean="0"/>
              <a:t>controlled </a:t>
            </a:r>
            <a:r>
              <a:rPr lang="en-IN" sz="2200" dirty="0" smtClean="0"/>
              <a:t>by </a:t>
            </a:r>
            <a:r>
              <a:rPr lang="en-IN" sz="2200" dirty="0"/>
              <a:t>IANA. They can only be registered with IANA to prevent duplication.</a:t>
            </a:r>
          </a:p>
          <a:p>
            <a:pPr algn="just">
              <a:buFont typeface="Arial" pitchFamily="34" charset="0"/>
              <a:buChar char="•"/>
            </a:pPr>
            <a:r>
              <a:rPr lang="en-IN" sz="2200" b="1" dirty="0" smtClean="0"/>
              <a:t>Dynamic </a:t>
            </a:r>
            <a:r>
              <a:rPr lang="en-IN" sz="2200" b="1" dirty="0"/>
              <a:t>ports. The ports ranging from 49,152 to 65,535 are neither </a:t>
            </a:r>
            <a:r>
              <a:rPr lang="en-IN" sz="2200" b="1" dirty="0" smtClean="0"/>
              <a:t>controlled </a:t>
            </a:r>
            <a:r>
              <a:rPr lang="en-IN" sz="2200" dirty="0" smtClean="0"/>
              <a:t>nor </a:t>
            </a:r>
            <a:r>
              <a:rPr lang="en-IN" sz="2200" dirty="0"/>
              <a:t>registered. They can be used by any process. These are the ephemeral ports.</a:t>
            </a:r>
          </a:p>
        </p:txBody>
      </p:sp>
      <p:pic>
        <p:nvPicPr>
          <p:cNvPr id="3074" name="Picture 2"/>
          <p:cNvPicPr>
            <a:picLocks noChangeAspect="1" noChangeArrowheads="1"/>
          </p:cNvPicPr>
          <p:nvPr/>
        </p:nvPicPr>
        <p:blipFill>
          <a:blip r:embed="rId3"/>
          <a:srcRect/>
          <a:stretch>
            <a:fillRect/>
          </a:stretch>
        </p:blipFill>
        <p:spPr bwMode="auto">
          <a:xfrm>
            <a:off x="285720" y="5286388"/>
            <a:ext cx="8429684" cy="135732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Data Transfer</a:t>
            </a:r>
            <a:endParaRPr lang="en-US" altLang="en-US" sz="2800" b="1" dirty="0">
              <a:solidFill>
                <a:schemeClr val="folHlink"/>
              </a:solidFill>
              <a:latin typeface="Times New Roman" pitchFamily="18" charset="0"/>
              <a:cs typeface="Arial" charset="0"/>
            </a:endParaRPr>
          </a:p>
        </p:txBody>
      </p:sp>
      <p:pic>
        <p:nvPicPr>
          <p:cNvPr id="10242" name="Picture 2"/>
          <p:cNvPicPr>
            <a:picLocks noChangeAspect="1" noChangeArrowheads="1"/>
          </p:cNvPicPr>
          <p:nvPr/>
        </p:nvPicPr>
        <p:blipFill>
          <a:blip r:embed="rId3"/>
          <a:srcRect/>
          <a:stretch>
            <a:fillRect/>
          </a:stretch>
        </p:blipFill>
        <p:spPr bwMode="auto">
          <a:xfrm>
            <a:off x="500034" y="1142984"/>
            <a:ext cx="7072362" cy="56435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239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sz="2200" dirty="0"/>
          </a:p>
        </p:txBody>
      </p:sp>
      <p:sp>
        <p:nvSpPr>
          <p:cNvPr id="123909"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r>
              <a:rPr lang="en-IN" altLang="en-US" sz="2800" b="1" dirty="0" smtClean="0">
                <a:solidFill>
                  <a:schemeClr val="folHlink"/>
                </a:solidFill>
                <a:latin typeface="Times New Roman" pitchFamily="18" charset="0"/>
                <a:cs typeface="Arial" charset="0"/>
              </a:rPr>
              <a:t>SCTP (Association Termination)</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14282" y="1285860"/>
            <a:ext cx="8715436" cy="2123658"/>
          </a:xfrm>
          <a:prstGeom prst="rect">
            <a:avLst/>
          </a:prstGeom>
        </p:spPr>
        <p:txBody>
          <a:bodyPr wrap="square">
            <a:spAutoFit/>
          </a:bodyPr>
          <a:lstStyle/>
          <a:p>
            <a:pPr algn="just">
              <a:buFont typeface="Arial" pitchFamily="34" charset="0"/>
              <a:buChar char="•"/>
            </a:pPr>
            <a:r>
              <a:rPr lang="en-IN" sz="2200" dirty="0" smtClean="0"/>
              <a:t>In SCTP, either of the two parties involved in exchanging data (client or server) can close the connection. However, unlike TCP, SCTP does not allow a </a:t>
            </a:r>
            <a:r>
              <a:rPr lang="en-IN" sz="2200" dirty="0" err="1" smtClean="0"/>
              <a:t>halfclose</a:t>
            </a:r>
            <a:r>
              <a:rPr lang="en-IN" sz="2200" dirty="0" smtClean="0"/>
              <a:t> situation. If one end closes the association, the other end must stop sending new data. If any data are left over in the queue of the recipient of the termination request, they are sent and the association is closed.</a:t>
            </a:r>
            <a:endParaRPr lang="en-IN" sz="2200" dirty="0"/>
          </a:p>
        </p:txBody>
      </p:sp>
      <p:pic>
        <p:nvPicPr>
          <p:cNvPr id="1026" name="Picture 2"/>
          <p:cNvPicPr>
            <a:picLocks noChangeAspect="1" noChangeArrowheads="1"/>
          </p:cNvPicPr>
          <p:nvPr/>
        </p:nvPicPr>
        <p:blipFill>
          <a:blip r:embed="rId3"/>
          <a:srcRect/>
          <a:stretch>
            <a:fillRect/>
          </a:stretch>
        </p:blipFill>
        <p:spPr bwMode="auto">
          <a:xfrm>
            <a:off x="2368579" y="3000372"/>
            <a:ext cx="6418263" cy="385762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pPr algn="just"/>
            <a:endParaRPr lang="en-IN" sz="2200" dirty="0"/>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a:t>
            </a:r>
            <a:endParaRPr lang="en-US" altLang="en-US" sz="2800" b="1" dirty="0">
              <a:solidFill>
                <a:schemeClr val="folHlink"/>
              </a:solidFill>
              <a:latin typeface="Times New Roman" pitchFamily="18" charset="0"/>
              <a:cs typeface="Arial" charset="0"/>
            </a:endParaRPr>
          </a:p>
        </p:txBody>
      </p:sp>
      <p:sp>
        <p:nvSpPr>
          <p:cNvPr id="7" name="Rectangle 6"/>
          <p:cNvSpPr/>
          <p:nvPr/>
        </p:nvSpPr>
        <p:spPr>
          <a:xfrm>
            <a:off x="71406" y="1428736"/>
            <a:ext cx="8858312" cy="5170646"/>
          </a:xfrm>
          <a:prstGeom prst="rect">
            <a:avLst/>
          </a:prstGeom>
        </p:spPr>
        <p:txBody>
          <a:bodyPr wrap="square">
            <a:spAutoFit/>
          </a:bodyPr>
          <a:lstStyle/>
          <a:p>
            <a:pPr algn="just">
              <a:buFont typeface="Arial" pitchFamily="34" charset="0"/>
              <a:buChar char="•"/>
            </a:pPr>
            <a:r>
              <a:rPr lang="en-IN" sz="2200" dirty="0" smtClean="0"/>
              <a:t>Congestion in a network may occur if the </a:t>
            </a:r>
            <a:r>
              <a:rPr lang="en-IN" sz="2200" b="1" dirty="0" smtClean="0"/>
              <a:t>load on the network—the number of packets sent to the network—is </a:t>
            </a:r>
            <a:r>
              <a:rPr lang="en-IN" sz="2200" dirty="0" smtClean="0"/>
              <a:t>greater than the </a:t>
            </a:r>
            <a:r>
              <a:rPr lang="en-IN" sz="2200" i="1" dirty="0" smtClean="0"/>
              <a:t>capacity of the network—the number of packets a network can handle.</a:t>
            </a:r>
          </a:p>
          <a:p>
            <a:pPr algn="just">
              <a:buFont typeface="Arial" pitchFamily="34" charset="0"/>
              <a:buChar char="•"/>
            </a:pPr>
            <a:r>
              <a:rPr lang="en-IN" sz="2200" b="1" dirty="0" smtClean="0"/>
              <a:t>Congestion control refers to the mechanisms and techniques to control the congestion </a:t>
            </a:r>
            <a:r>
              <a:rPr lang="en-IN" sz="2200" dirty="0" smtClean="0"/>
              <a:t>and keep the load below the capacity.</a:t>
            </a:r>
          </a:p>
          <a:p>
            <a:pPr algn="just">
              <a:buFont typeface="Arial" pitchFamily="34" charset="0"/>
              <a:buChar char="•"/>
            </a:pPr>
            <a:r>
              <a:rPr lang="en-IN" sz="2200" dirty="0" smtClean="0"/>
              <a:t>Congestion happens in any system that involves waiting. For example, congestion happens on a freeway because any abnormality in the flow, such as an accident during rush hour, creates blockage.</a:t>
            </a:r>
          </a:p>
          <a:p>
            <a:pPr algn="just">
              <a:buFont typeface="Arial" pitchFamily="34" charset="0"/>
              <a:buChar char="•"/>
            </a:pPr>
            <a:r>
              <a:rPr lang="en-IN" sz="2200" dirty="0" smtClean="0"/>
              <a:t>Congestion in a network or internet work occurs because routers and switches have queues—buffers that hold the packets before and after processing. </a:t>
            </a:r>
          </a:p>
          <a:p>
            <a:pPr algn="just">
              <a:buFont typeface="Arial" pitchFamily="34" charset="0"/>
              <a:buChar char="•"/>
            </a:pPr>
            <a:r>
              <a:rPr lang="en-IN" sz="2200" dirty="0" smtClean="0"/>
              <a:t>A router, for example, has an input queue and an output queue for each interface. </a:t>
            </a:r>
          </a:p>
          <a:p>
            <a:pPr algn="just">
              <a:buFont typeface="Arial" pitchFamily="34" charset="0"/>
              <a:buChar char="•"/>
            </a:pPr>
            <a:r>
              <a:rPr lang="en-IN" sz="2200" dirty="0" smtClean="0"/>
              <a:t>When a packet arrives at the incoming interface, it undergoes three steps before departing</a:t>
            </a:r>
            <a:endParaRPr lang="en-IN" sz="220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pPr algn="just"/>
            <a:endParaRPr lang="en-IN" sz="2200" dirty="0"/>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a:t>
            </a:r>
            <a:endParaRPr lang="en-US" altLang="en-US" sz="2800" b="1" dirty="0">
              <a:solidFill>
                <a:schemeClr val="folHlink"/>
              </a:solidFill>
              <a:latin typeface="Times New Roman" pitchFamily="18" charset="0"/>
              <a:cs typeface="Arial" charset="0"/>
            </a:endParaRPr>
          </a:p>
        </p:txBody>
      </p:sp>
      <p:sp>
        <p:nvSpPr>
          <p:cNvPr id="7" name="Rectangle 6"/>
          <p:cNvSpPr/>
          <p:nvPr/>
        </p:nvSpPr>
        <p:spPr>
          <a:xfrm>
            <a:off x="71406" y="1428736"/>
            <a:ext cx="8858312" cy="4616648"/>
          </a:xfrm>
          <a:prstGeom prst="rect">
            <a:avLst/>
          </a:prstGeom>
        </p:spPr>
        <p:txBody>
          <a:bodyPr wrap="square">
            <a:spAutoFit/>
          </a:bodyPr>
          <a:lstStyle/>
          <a:p>
            <a:pPr algn="just">
              <a:buFont typeface="Arial" pitchFamily="34" charset="0"/>
              <a:buChar char="•"/>
            </a:pPr>
            <a:r>
              <a:rPr lang="en-IN" sz="2200" dirty="0" smtClean="0"/>
              <a:t>When a packet arrives at the incoming interface, it undergoes three steps before departing:</a:t>
            </a:r>
          </a:p>
          <a:p>
            <a:pPr algn="just"/>
            <a:r>
              <a:rPr lang="en-IN" sz="2200" dirty="0" smtClean="0"/>
              <a:t>1. The packet is put at the end of the input queue while waiting to be checked.</a:t>
            </a:r>
          </a:p>
          <a:p>
            <a:pPr algn="just"/>
            <a:r>
              <a:rPr lang="en-IN" sz="2200" dirty="0" smtClean="0"/>
              <a:t>2. The processing module of the router removes the packet from the input queue once it reaches the front of the queue and uses its  routing table and the destination address to find the route.</a:t>
            </a:r>
          </a:p>
          <a:p>
            <a:pPr algn="just"/>
            <a:r>
              <a:rPr lang="en-IN" sz="2200" dirty="0" smtClean="0"/>
              <a:t>3. The packet is put in the appropriate output queue and waits its turn to be sent.</a:t>
            </a:r>
          </a:p>
          <a:p>
            <a:pPr algn="just">
              <a:buFont typeface="Arial" pitchFamily="34" charset="0"/>
              <a:buChar char="•"/>
            </a:pPr>
            <a:r>
              <a:rPr lang="en-IN" sz="2200" dirty="0" smtClean="0"/>
              <a:t>First, if the rate of packet arrival is higher than the packet processing rate, the input queues become longer and longer. </a:t>
            </a:r>
          </a:p>
          <a:p>
            <a:pPr algn="just">
              <a:buFont typeface="Arial" pitchFamily="34" charset="0"/>
              <a:buChar char="•"/>
            </a:pPr>
            <a:r>
              <a:rPr lang="en-IN" sz="2200" dirty="0" smtClean="0"/>
              <a:t>Second, if the packet departure rate is less than the packet processing rate, the output queues become longer and longer.</a:t>
            </a:r>
            <a:endParaRPr lang="en-IN" sz="22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pPr algn="just"/>
            <a:endParaRPr lang="en-IN" sz="2200" dirty="0"/>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a:t>
            </a:r>
            <a:endParaRPr lang="en-US" altLang="en-US" sz="2800" b="1" dirty="0">
              <a:solidFill>
                <a:schemeClr val="folHlink"/>
              </a:solidFill>
              <a:latin typeface="Times New Roman" pitchFamily="18" charset="0"/>
              <a:cs typeface="Arial" charset="0"/>
            </a:endParaRPr>
          </a:p>
        </p:txBody>
      </p:sp>
      <p:pic>
        <p:nvPicPr>
          <p:cNvPr id="4098" name="Picture 2"/>
          <p:cNvPicPr>
            <a:picLocks noChangeAspect="1" noChangeArrowheads="1"/>
          </p:cNvPicPr>
          <p:nvPr/>
        </p:nvPicPr>
        <p:blipFill>
          <a:blip r:embed="rId3"/>
          <a:srcRect/>
          <a:stretch>
            <a:fillRect/>
          </a:stretch>
        </p:blipFill>
        <p:spPr bwMode="auto">
          <a:xfrm>
            <a:off x="285720" y="1571612"/>
            <a:ext cx="8527955" cy="471490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pPr algn="just"/>
            <a:endParaRPr lang="en-IN" sz="2200" dirty="0"/>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Network Performance</a:t>
            </a:r>
            <a:endParaRPr lang="en-US" altLang="en-US" sz="2800" b="1" dirty="0">
              <a:solidFill>
                <a:schemeClr val="folHlink"/>
              </a:solidFill>
              <a:latin typeface="Times New Roman" pitchFamily="18" charset="0"/>
              <a:cs typeface="Arial" charset="0"/>
            </a:endParaRPr>
          </a:p>
        </p:txBody>
      </p:sp>
      <p:sp>
        <p:nvSpPr>
          <p:cNvPr id="7" name="Rectangle 6"/>
          <p:cNvSpPr/>
          <p:nvPr/>
        </p:nvSpPr>
        <p:spPr>
          <a:xfrm>
            <a:off x="71406" y="1428736"/>
            <a:ext cx="8858312" cy="2954655"/>
          </a:xfrm>
          <a:prstGeom prst="rect">
            <a:avLst/>
          </a:prstGeom>
        </p:spPr>
        <p:txBody>
          <a:bodyPr wrap="square">
            <a:spAutoFit/>
          </a:bodyPr>
          <a:lstStyle/>
          <a:p>
            <a:pPr>
              <a:buFont typeface="Arial" pitchFamily="34" charset="0"/>
              <a:buChar char="•"/>
            </a:pPr>
            <a:r>
              <a:rPr lang="en-IN" sz="2200" dirty="0" smtClean="0"/>
              <a:t>Congestion control involves two factors that measure the performance of a network: </a:t>
            </a:r>
            <a:r>
              <a:rPr lang="en-IN" sz="2200" i="1" dirty="0" smtClean="0"/>
              <a:t>delay </a:t>
            </a:r>
            <a:r>
              <a:rPr lang="en-IN" sz="2200" dirty="0" smtClean="0"/>
              <a:t>and </a:t>
            </a:r>
            <a:r>
              <a:rPr lang="en-IN" sz="2200" i="1" dirty="0" smtClean="0"/>
              <a:t>throughput.</a:t>
            </a:r>
          </a:p>
          <a:p>
            <a:pPr algn="just">
              <a:buFont typeface="Arial" pitchFamily="34" charset="0"/>
              <a:buChar char="•"/>
            </a:pPr>
            <a:r>
              <a:rPr lang="en-IN" sz="2400" b="1" i="1" dirty="0" smtClean="0">
                <a:latin typeface="Times New Roman" panose="02020603050405020304" pitchFamily="18" charset="0"/>
                <a:cs typeface="Times New Roman" panose="02020603050405020304" pitchFamily="18" charset="0"/>
              </a:rPr>
              <a:t>Delay Versus Load</a:t>
            </a:r>
          </a:p>
          <a:p>
            <a:pPr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When the load is much less than the capacity of the network, the </a:t>
            </a:r>
            <a:r>
              <a:rPr lang="en-IN" sz="2400" b="1" dirty="0" smtClean="0">
                <a:latin typeface="Times New Roman" panose="02020603050405020304" pitchFamily="18" charset="0"/>
                <a:cs typeface="Times New Roman" panose="02020603050405020304" pitchFamily="18" charset="0"/>
              </a:rPr>
              <a:t>delay </a:t>
            </a:r>
            <a:r>
              <a:rPr lang="en-IN" sz="2400" dirty="0" smtClean="0">
                <a:latin typeface="Times New Roman" panose="02020603050405020304" pitchFamily="18" charset="0"/>
                <a:cs typeface="Times New Roman" panose="02020603050405020304" pitchFamily="18" charset="0"/>
              </a:rPr>
              <a:t>is at a minimum. </a:t>
            </a:r>
          </a:p>
          <a:p>
            <a:pPr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This minimum delay is composed of propagation delay and processing delay, both of which are negligible. </a:t>
            </a:r>
          </a:p>
          <a:p>
            <a:pPr>
              <a:buFont typeface="Arial" pitchFamily="34" charset="0"/>
              <a:buChar char="•"/>
            </a:pPr>
            <a:endParaRPr lang="en-IN" sz="2200"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smtClean="0"/>
          </a:p>
          <a:p>
            <a:endParaRPr lang="en-IN" dirty="0"/>
          </a:p>
          <a:p>
            <a:pPr algn="just"/>
            <a:r>
              <a:rPr lang="en-IN" sz="2800" dirty="0">
                <a:latin typeface="Times New Roman" panose="02020603050405020304" pitchFamily="18" charset="0"/>
                <a:cs typeface="Times New Roman" panose="02020603050405020304" pitchFamily="18" charset="0"/>
              </a:rPr>
              <a:t>However, when the load reaches the network capacity, the delay increases sharply because we now need to add the waiting time in the queues (for all routers in the path) to the total delay</a:t>
            </a:r>
            <a:endParaRPr lang="en-IN" sz="2800" b="1" i="1" dirty="0">
              <a:latin typeface="Times New Roman" panose="02020603050405020304" pitchFamily="18" charset="0"/>
              <a:cs typeface="Times New Roman" panose="02020603050405020304" pitchFamily="18" charset="0"/>
            </a:endParaRPr>
          </a:p>
          <a:p>
            <a:pPr algn="just"/>
            <a:endParaRPr lang="en-IN"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260648"/>
            <a:ext cx="8208912" cy="3477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444291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Throughput Versus Load</a:t>
            </a:r>
          </a:p>
          <a:p>
            <a:pPr algn="just"/>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can define </a:t>
            </a:r>
            <a:r>
              <a:rPr lang="en-IN" sz="2400" b="1" dirty="0">
                <a:latin typeface="Times New Roman" panose="02020603050405020304" pitchFamily="18" charset="0"/>
                <a:cs typeface="Times New Roman" panose="02020603050405020304" pitchFamily="18" charset="0"/>
              </a:rPr>
              <a:t>throughput </a:t>
            </a:r>
            <a:r>
              <a:rPr lang="en-IN" sz="2400" dirty="0">
                <a:latin typeface="Times New Roman" panose="02020603050405020304" pitchFamily="18" charset="0"/>
                <a:cs typeface="Times New Roman" panose="02020603050405020304" pitchFamily="18" charset="0"/>
              </a:rPr>
              <a:t>in a network as the number of packets </a:t>
            </a:r>
            <a:r>
              <a:rPr lang="en-IN" sz="2400" dirty="0" smtClean="0">
                <a:latin typeface="Times New Roman" panose="02020603050405020304" pitchFamily="18" charset="0"/>
                <a:cs typeface="Times New Roman" panose="02020603050405020304" pitchFamily="18" charset="0"/>
              </a:rPr>
              <a:t>passing through </a:t>
            </a:r>
            <a:r>
              <a:rPr lang="en-IN" sz="2400" dirty="0">
                <a:latin typeface="Times New Roman" panose="02020603050405020304" pitchFamily="18" charset="0"/>
                <a:cs typeface="Times New Roman" panose="02020603050405020304" pitchFamily="18" charset="0"/>
              </a:rPr>
              <a:t>the network in a unit of time.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Notice </a:t>
            </a:r>
            <a:r>
              <a:rPr lang="en-IN" sz="2400" dirty="0">
                <a:latin typeface="Times New Roman" panose="02020603050405020304" pitchFamily="18" charset="0"/>
                <a:cs typeface="Times New Roman" panose="02020603050405020304" pitchFamily="18" charset="0"/>
              </a:rPr>
              <a:t>that when the load is below the </a:t>
            </a:r>
            <a:r>
              <a:rPr lang="en-IN" sz="2400" dirty="0" smtClean="0">
                <a:latin typeface="Times New Roman" panose="02020603050405020304" pitchFamily="18" charset="0"/>
                <a:cs typeface="Times New Roman" panose="02020603050405020304" pitchFamily="18" charset="0"/>
              </a:rPr>
              <a:t>capacity of </a:t>
            </a:r>
            <a:r>
              <a:rPr lang="en-IN" sz="2400" dirty="0">
                <a:latin typeface="Times New Roman" panose="02020603050405020304" pitchFamily="18" charset="0"/>
                <a:cs typeface="Times New Roman" panose="02020603050405020304" pitchFamily="18" charset="0"/>
              </a:rPr>
              <a:t>the network, the throughput increases proportionally with the </a:t>
            </a:r>
            <a:r>
              <a:rPr lang="en-IN" sz="2400" i="1" dirty="0">
                <a:latin typeface="Times New Roman" panose="02020603050405020304" pitchFamily="18" charset="0"/>
                <a:cs typeface="Times New Roman" panose="02020603050405020304" pitchFamily="18" charset="0"/>
              </a:rPr>
              <a:t>load</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expect </a:t>
            </a:r>
            <a:r>
              <a:rPr lang="en-IN" sz="2400" dirty="0" smtClean="0">
                <a:latin typeface="Times New Roman" panose="02020603050405020304" pitchFamily="18" charset="0"/>
                <a:cs typeface="Times New Roman" panose="02020603050405020304" pitchFamily="18" charset="0"/>
              </a:rPr>
              <a:t>the throughput </a:t>
            </a:r>
            <a:r>
              <a:rPr lang="en-IN" sz="2400" dirty="0">
                <a:latin typeface="Times New Roman" panose="02020603050405020304" pitchFamily="18" charset="0"/>
                <a:cs typeface="Times New Roman" panose="02020603050405020304" pitchFamily="18" charset="0"/>
              </a:rPr>
              <a:t>to remain constant after the load reaches the capacity, but instead </a:t>
            </a:r>
            <a:r>
              <a:rPr lang="en-IN" sz="2400" dirty="0" smtClean="0">
                <a:latin typeface="Times New Roman" panose="02020603050405020304" pitchFamily="18" charset="0"/>
                <a:cs typeface="Times New Roman" panose="02020603050405020304" pitchFamily="18" charset="0"/>
              </a:rPr>
              <a:t>the throughput </a:t>
            </a:r>
            <a:r>
              <a:rPr lang="en-IN" sz="2400" dirty="0">
                <a:latin typeface="Times New Roman" panose="02020603050405020304" pitchFamily="18" charset="0"/>
                <a:cs typeface="Times New Roman" panose="02020603050405020304" pitchFamily="18" charset="0"/>
              </a:rPr>
              <a:t>declines sharply.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reason is the discarding of packets by the </a:t>
            </a:r>
            <a:r>
              <a:rPr lang="en-IN" sz="2400" dirty="0" smtClean="0">
                <a:latin typeface="Times New Roman" panose="02020603050405020304" pitchFamily="18" charset="0"/>
                <a:cs typeface="Times New Roman" panose="02020603050405020304" pitchFamily="18" charset="0"/>
              </a:rPr>
              <a:t>routers. When </a:t>
            </a:r>
            <a:r>
              <a:rPr lang="en-IN" sz="2400" dirty="0">
                <a:latin typeface="Times New Roman" panose="02020603050405020304" pitchFamily="18" charset="0"/>
                <a:cs typeface="Times New Roman" panose="02020603050405020304" pitchFamily="18" charset="0"/>
              </a:rPr>
              <a:t>the load exceeds the capacity, the queues become full and the routers have to </a:t>
            </a:r>
            <a:r>
              <a:rPr lang="en-IN" sz="2400" dirty="0" smtClean="0">
                <a:latin typeface="Times New Roman" panose="02020603050405020304" pitchFamily="18" charset="0"/>
                <a:cs typeface="Times New Roman" panose="02020603050405020304" pitchFamily="18" charset="0"/>
              </a:rPr>
              <a:t>discard some </a:t>
            </a:r>
            <a:r>
              <a:rPr lang="en-IN" sz="2400" dirty="0">
                <a:latin typeface="Times New Roman" panose="02020603050405020304" pitchFamily="18" charset="0"/>
                <a:cs typeface="Times New Roman" panose="02020603050405020304" pitchFamily="18" charset="0"/>
              </a:rPr>
              <a:t>packets</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Discarding </a:t>
            </a:r>
            <a:r>
              <a:rPr lang="en-IN" sz="2400" dirty="0">
                <a:latin typeface="Times New Roman" panose="02020603050405020304" pitchFamily="18" charset="0"/>
                <a:cs typeface="Times New Roman" panose="02020603050405020304" pitchFamily="18" charset="0"/>
              </a:rPr>
              <a:t>packets does not reduce the number of packets in </a:t>
            </a:r>
            <a:r>
              <a:rPr lang="en-IN" sz="2400" dirty="0" smtClean="0">
                <a:latin typeface="Times New Roman" panose="02020603050405020304" pitchFamily="18" charset="0"/>
                <a:cs typeface="Times New Roman" panose="02020603050405020304" pitchFamily="18" charset="0"/>
              </a:rPr>
              <a:t>the network </a:t>
            </a:r>
            <a:r>
              <a:rPr lang="en-IN" sz="2400" dirty="0">
                <a:latin typeface="Times New Roman" panose="02020603050405020304" pitchFamily="18" charset="0"/>
                <a:cs typeface="Times New Roman" panose="02020603050405020304" pitchFamily="18" charset="0"/>
              </a:rPr>
              <a:t>because the sources retransmit the packets, using time-out mechanisms, </a:t>
            </a:r>
            <a:r>
              <a:rPr lang="en-IN" sz="2400" dirty="0" smtClean="0">
                <a:latin typeface="Times New Roman" panose="02020603050405020304" pitchFamily="18" charset="0"/>
                <a:cs typeface="Times New Roman" panose="02020603050405020304" pitchFamily="18" charset="0"/>
              </a:rPr>
              <a:t>when the </a:t>
            </a:r>
            <a:r>
              <a:rPr lang="en-IN" sz="2400" dirty="0">
                <a:latin typeface="Times New Roman" panose="02020603050405020304" pitchFamily="18" charset="0"/>
                <a:cs typeface="Times New Roman" panose="02020603050405020304" pitchFamily="18" charset="0"/>
              </a:rPr>
              <a:t>packets do not reach the destinations.</a:t>
            </a:r>
          </a:p>
        </p:txBody>
      </p:sp>
    </p:spTree>
    <p:extLst>
      <p:ext uri="{BB962C8B-B14F-4D97-AF65-F5344CB8AC3E}">
        <p14:creationId xmlns:p14="http://schemas.microsoft.com/office/powerpoint/2010/main" xmlns="" val="7271664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Congestion Control</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rmAutofit/>
          </a:bodyPr>
          <a:lstStyle/>
          <a:p>
            <a:pPr algn="just"/>
            <a:r>
              <a:rPr lang="en-IN" sz="2400" dirty="0">
                <a:latin typeface="Times New Roman" panose="02020603050405020304" pitchFamily="18" charset="0"/>
                <a:cs typeface="Times New Roman" panose="02020603050405020304" pitchFamily="18" charset="0"/>
              </a:rPr>
              <a:t>Congestion control refers to techniques and mechanisms that can either prevent </a:t>
            </a:r>
            <a:r>
              <a:rPr lang="en-IN" sz="2400" dirty="0" smtClean="0">
                <a:latin typeface="Times New Roman" panose="02020603050405020304" pitchFamily="18" charset="0"/>
                <a:cs typeface="Times New Roman" panose="02020603050405020304" pitchFamily="18" charset="0"/>
              </a:rPr>
              <a:t>congestion, before </a:t>
            </a:r>
            <a:r>
              <a:rPr lang="en-IN" sz="2400" dirty="0">
                <a:latin typeface="Times New Roman" panose="02020603050405020304" pitchFamily="18" charset="0"/>
                <a:cs typeface="Times New Roman" panose="02020603050405020304" pitchFamily="18" charset="0"/>
              </a:rPr>
              <a:t>it happens, or remove congestion, after it has happened.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general, </a:t>
            </a:r>
            <a:r>
              <a:rPr lang="en-IN" sz="2400" b="1" dirty="0">
                <a:latin typeface="Times New Roman" panose="02020603050405020304" pitchFamily="18" charset="0"/>
                <a:cs typeface="Times New Roman" panose="02020603050405020304" pitchFamily="18" charset="0"/>
              </a:rPr>
              <a:t>we </a:t>
            </a:r>
            <a:r>
              <a:rPr lang="en-IN" sz="2400" b="1" dirty="0" smtClean="0">
                <a:latin typeface="Times New Roman" panose="02020603050405020304" pitchFamily="18" charset="0"/>
                <a:cs typeface="Times New Roman" panose="02020603050405020304" pitchFamily="18" charset="0"/>
              </a:rPr>
              <a:t>can divide </a:t>
            </a:r>
            <a:r>
              <a:rPr lang="en-IN" sz="2400" b="1" dirty="0">
                <a:latin typeface="Times New Roman" panose="02020603050405020304" pitchFamily="18" charset="0"/>
                <a:cs typeface="Times New Roman" panose="02020603050405020304" pitchFamily="18" charset="0"/>
              </a:rPr>
              <a:t>congestion control mechanisms into two broad categories: open-loop </a:t>
            </a:r>
            <a:r>
              <a:rPr lang="en-IN" sz="2400" b="1" dirty="0" smtClean="0">
                <a:latin typeface="Times New Roman" panose="02020603050405020304" pitchFamily="18" charset="0"/>
                <a:cs typeface="Times New Roman" panose="02020603050405020304" pitchFamily="18" charset="0"/>
              </a:rPr>
              <a:t>congestion control </a:t>
            </a:r>
            <a:r>
              <a:rPr lang="en-IN" sz="2400" b="1" dirty="0">
                <a:latin typeface="Times New Roman" panose="02020603050405020304" pitchFamily="18" charset="0"/>
                <a:cs typeface="Times New Roman" panose="02020603050405020304" pitchFamily="18" charset="0"/>
              </a:rPr>
              <a:t>(prevention) and closed-loop congestion control (removal</a:t>
            </a:r>
            <a:r>
              <a:rPr lang="en-IN" sz="2400" b="1" dirty="0" smtClean="0">
                <a:latin typeface="Times New Roman" panose="02020603050405020304" pitchFamily="18" charset="0"/>
                <a:cs typeface="Times New Roman" panose="02020603050405020304" pitchFamily="18" charset="0"/>
              </a:rPr>
              <a:t>)</a:t>
            </a:r>
          </a:p>
          <a:p>
            <a:pPr algn="just"/>
            <a:endParaRPr lang="en-IN" sz="2400" b="1" i="1" dirty="0">
              <a:latin typeface="Times New Roman" panose="02020603050405020304" pitchFamily="18" charset="0"/>
              <a:cs typeface="Times New Roman" panose="02020603050405020304"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3645024"/>
            <a:ext cx="7488832" cy="28083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470895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Congestion Control</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Open-Loop Congestion Control</a:t>
            </a:r>
          </a:p>
          <a:p>
            <a:pPr algn="just"/>
            <a:r>
              <a:rPr lang="en-IN" sz="2400" dirty="0">
                <a:latin typeface="Times New Roman" panose="02020603050405020304" pitchFamily="18" charset="0"/>
                <a:cs typeface="Times New Roman" panose="02020603050405020304" pitchFamily="18" charset="0"/>
              </a:rPr>
              <a:t>In </a:t>
            </a:r>
            <a:r>
              <a:rPr lang="en-IN" sz="2400" b="1" dirty="0">
                <a:latin typeface="Times New Roman" panose="02020603050405020304" pitchFamily="18" charset="0"/>
                <a:cs typeface="Times New Roman" panose="02020603050405020304" pitchFamily="18" charset="0"/>
              </a:rPr>
              <a:t>open-loop congestion control, </a:t>
            </a:r>
            <a:r>
              <a:rPr lang="en-IN" sz="2400" dirty="0">
                <a:latin typeface="Times New Roman" panose="02020603050405020304" pitchFamily="18" charset="0"/>
                <a:cs typeface="Times New Roman" panose="02020603050405020304" pitchFamily="18" charset="0"/>
              </a:rPr>
              <a:t>policies are applied to prevent congestion before </a:t>
            </a:r>
            <a:r>
              <a:rPr lang="en-IN" sz="2400" dirty="0" smtClean="0">
                <a:latin typeface="Times New Roman" panose="02020603050405020304" pitchFamily="18" charset="0"/>
                <a:cs typeface="Times New Roman" panose="02020603050405020304" pitchFamily="18" charset="0"/>
              </a:rPr>
              <a:t>it happens.</a:t>
            </a:r>
          </a:p>
          <a:p>
            <a:pPr marL="0" indent="0" algn="just">
              <a:buNone/>
            </a:pPr>
            <a:r>
              <a:rPr lang="en-IN" sz="2400" b="1" i="1" dirty="0">
                <a:latin typeface="Times New Roman" panose="02020603050405020304" pitchFamily="18" charset="0"/>
                <a:cs typeface="Times New Roman" panose="02020603050405020304" pitchFamily="18" charset="0"/>
              </a:rPr>
              <a:t>Retransmission Policy</a:t>
            </a:r>
          </a:p>
          <a:p>
            <a:pPr algn="just"/>
            <a:r>
              <a:rPr lang="en-IN" sz="2400" dirty="0">
                <a:latin typeface="Times New Roman" panose="02020603050405020304" pitchFamily="18" charset="0"/>
                <a:cs typeface="Times New Roman" panose="02020603050405020304" pitchFamily="18" charset="0"/>
              </a:rPr>
              <a:t>Retransmission is sometimes unavoidable. If the sender feels that a sent packet is </a:t>
            </a:r>
            <a:r>
              <a:rPr lang="en-IN" sz="2400" dirty="0" smtClean="0">
                <a:latin typeface="Times New Roman" panose="02020603050405020304" pitchFamily="18" charset="0"/>
                <a:cs typeface="Times New Roman" panose="02020603050405020304" pitchFamily="18" charset="0"/>
              </a:rPr>
              <a:t>lost or </a:t>
            </a:r>
            <a:r>
              <a:rPr lang="en-IN" sz="2400" dirty="0">
                <a:latin typeface="Times New Roman" panose="02020603050405020304" pitchFamily="18" charset="0"/>
                <a:cs typeface="Times New Roman" panose="02020603050405020304" pitchFamily="18" charset="0"/>
              </a:rPr>
              <a:t>corrupted, the packet needs to be retransmitted.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Retransmission </a:t>
            </a:r>
            <a:r>
              <a:rPr lang="en-IN" sz="2400" dirty="0">
                <a:latin typeface="Times New Roman" panose="02020603050405020304" pitchFamily="18" charset="0"/>
                <a:cs typeface="Times New Roman" panose="02020603050405020304" pitchFamily="18" charset="0"/>
              </a:rPr>
              <a:t>in general </a:t>
            </a:r>
            <a:r>
              <a:rPr lang="en-IN" sz="2400" dirty="0" smtClean="0">
                <a:latin typeface="Times New Roman" panose="02020603050405020304" pitchFamily="18" charset="0"/>
                <a:cs typeface="Times New Roman" panose="02020603050405020304" pitchFamily="18" charset="0"/>
              </a:rPr>
              <a:t>may increase </a:t>
            </a:r>
            <a:r>
              <a:rPr lang="en-IN" sz="2400" dirty="0">
                <a:latin typeface="Times New Roman" panose="02020603050405020304" pitchFamily="18" charset="0"/>
                <a:cs typeface="Times New Roman" panose="02020603050405020304" pitchFamily="18" charset="0"/>
              </a:rPr>
              <a:t>congestion in the network.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 good retransmission policy can </a:t>
            </a:r>
            <a:r>
              <a:rPr lang="en-IN" sz="2400" dirty="0" smtClean="0">
                <a:latin typeface="Times New Roman" panose="02020603050405020304" pitchFamily="18" charset="0"/>
                <a:cs typeface="Times New Roman" panose="02020603050405020304" pitchFamily="18" charset="0"/>
              </a:rPr>
              <a:t>prevent congestion</a:t>
            </a:r>
            <a:r>
              <a:rPr lang="en-IN" sz="2400" dirty="0">
                <a:latin typeface="Times New Roman" panose="02020603050405020304" pitchFamily="18" charset="0"/>
                <a:cs typeface="Times New Roman" panose="02020603050405020304" pitchFamily="18" charset="0"/>
              </a:rPr>
              <a:t>. The retransmission policy and the retransmission timers must be </a:t>
            </a:r>
            <a:r>
              <a:rPr lang="en-IN" sz="2400" dirty="0" smtClean="0">
                <a:latin typeface="Times New Roman" panose="02020603050405020304" pitchFamily="18" charset="0"/>
                <a:cs typeface="Times New Roman" panose="02020603050405020304" pitchFamily="18" charset="0"/>
              </a:rPr>
              <a:t>designed to </a:t>
            </a:r>
            <a:r>
              <a:rPr lang="en-IN" sz="2400" dirty="0">
                <a:latin typeface="Times New Roman" panose="02020603050405020304" pitchFamily="18" charset="0"/>
                <a:cs typeface="Times New Roman" panose="02020603050405020304" pitchFamily="18" charset="0"/>
              </a:rPr>
              <a:t>optimize efficiency and at the same time prevent congestion.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a:t>
            </a:r>
            <a:r>
              <a:rPr lang="en-IN" sz="2400" dirty="0" smtClean="0">
                <a:latin typeface="Times New Roman" panose="02020603050405020304" pitchFamily="18" charset="0"/>
                <a:cs typeface="Times New Roman" panose="02020603050405020304" pitchFamily="18" charset="0"/>
              </a:rPr>
              <a:t>the retransmission </a:t>
            </a:r>
            <a:r>
              <a:rPr lang="en-IN" sz="2400" dirty="0">
                <a:latin typeface="Times New Roman" panose="02020603050405020304" pitchFamily="18" charset="0"/>
                <a:cs typeface="Times New Roman" panose="02020603050405020304" pitchFamily="18" charset="0"/>
              </a:rPr>
              <a:t>policy used by TCP (explained later) is designed to prevent or </a:t>
            </a:r>
            <a:r>
              <a:rPr lang="en-IN" sz="2400" dirty="0" smtClean="0">
                <a:latin typeface="Times New Roman" panose="02020603050405020304" pitchFamily="18" charset="0"/>
                <a:cs typeface="Times New Roman" panose="02020603050405020304" pitchFamily="18" charset="0"/>
              </a:rPr>
              <a:t>alleviate congestion</a:t>
            </a:r>
            <a:r>
              <a:rPr lang="en-IN" sz="2600" dirty="0">
                <a:latin typeface="Times New Roman" panose="02020603050405020304" pitchFamily="18" charset="0"/>
                <a:cs typeface="Times New Roman" panose="02020603050405020304" pitchFamily="18" charset="0"/>
              </a:rPr>
              <a:t>.</a:t>
            </a:r>
            <a:endParaRPr lang="en-IN"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6562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Process-to-process Delivery:</a:t>
            </a:r>
            <a:r>
              <a:rPr lang="en-IN" sz="2800" b="1" dirty="0"/>
              <a:t> </a:t>
            </a:r>
            <a:r>
              <a:rPr lang="en-IN" altLang="en-US" sz="2800" b="1" dirty="0" smtClean="0">
                <a:solidFill>
                  <a:schemeClr val="folHlink"/>
                </a:solidFill>
                <a:latin typeface="Times New Roman" pitchFamily="18" charset="0"/>
                <a:cs typeface="Arial" charset="0"/>
              </a:rPr>
              <a:t>Socket Addresses</a:t>
            </a:r>
            <a:endParaRPr lang="en-US" altLang="en-US" sz="2800" b="1" dirty="0">
              <a:solidFill>
                <a:schemeClr val="folHlink"/>
              </a:solidFill>
              <a:latin typeface="Times New Roman" pitchFamily="18" charset="0"/>
              <a:cs typeface="Arial" charset="0"/>
            </a:endParaRPr>
          </a:p>
        </p:txBody>
      </p:sp>
      <p:sp>
        <p:nvSpPr>
          <p:cNvPr id="5" name="Rectangle 4"/>
          <p:cNvSpPr/>
          <p:nvPr/>
        </p:nvSpPr>
        <p:spPr>
          <a:xfrm>
            <a:off x="285720" y="1500174"/>
            <a:ext cx="8643998" cy="3323987"/>
          </a:xfrm>
          <a:prstGeom prst="rect">
            <a:avLst/>
          </a:prstGeom>
        </p:spPr>
        <p:txBody>
          <a:bodyPr wrap="square">
            <a:spAutoFit/>
          </a:bodyPr>
          <a:lstStyle/>
          <a:p>
            <a:pPr algn="just">
              <a:buFont typeface="Arial" pitchFamily="34" charset="0"/>
              <a:buChar char="•"/>
            </a:pPr>
            <a:r>
              <a:rPr lang="en-IN" sz="2200" dirty="0"/>
              <a:t>Process-to-process delivery needs two identifiers, IP address and the port number, </a:t>
            </a:r>
            <a:r>
              <a:rPr lang="en-IN" sz="2200" dirty="0" smtClean="0"/>
              <a:t>at each </a:t>
            </a:r>
            <a:r>
              <a:rPr lang="en-IN" sz="2200" dirty="0"/>
              <a:t>end to make a connection. The combination of an IP address and a port number </a:t>
            </a:r>
            <a:r>
              <a:rPr lang="en-IN" sz="2200" dirty="0" smtClean="0"/>
              <a:t>is called </a:t>
            </a:r>
            <a:r>
              <a:rPr lang="en-IN" sz="2200" dirty="0"/>
              <a:t>a </a:t>
            </a:r>
            <a:r>
              <a:rPr lang="en-IN" sz="2200" b="1" dirty="0"/>
              <a:t>socket </a:t>
            </a:r>
            <a:r>
              <a:rPr lang="en-IN" sz="2200" b="1" dirty="0" smtClean="0"/>
              <a:t>address. </a:t>
            </a:r>
          </a:p>
          <a:p>
            <a:pPr algn="just">
              <a:buFont typeface="Arial" pitchFamily="34" charset="0"/>
              <a:buChar char="•"/>
            </a:pPr>
            <a:r>
              <a:rPr lang="en-IN" sz="2400" dirty="0" smtClean="0"/>
              <a:t>A </a:t>
            </a:r>
            <a:r>
              <a:rPr lang="en-IN" sz="2400" dirty="0"/>
              <a:t>transport layer protocol needs a pair of socket addresses: the client socket </a:t>
            </a:r>
            <a:r>
              <a:rPr lang="en-IN" sz="2400" dirty="0" smtClean="0"/>
              <a:t>address and </a:t>
            </a:r>
            <a:r>
              <a:rPr lang="en-IN" sz="2400" dirty="0"/>
              <a:t>the server socket address. </a:t>
            </a:r>
            <a:endParaRPr lang="en-IN" sz="2400" dirty="0" smtClean="0"/>
          </a:p>
          <a:p>
            <a:pPr algn="just">
              <a:buFont typeface="Arial" pitchFamily="34" charset="0"/>
              <a:buChar char="•"/>
            </a:pPr>
            <a:r>
              <a:rPr lang="en-IN" sz="2400" dirty="0" smtClean="0"/>
              <a:t>These </a:t>
            </a:r>
            <a:r>
              <a:rPr lang="en-IN" sz="2400" dirty="0"/>
              <a:t>four pieces of information are part of the IP </a:t>
            </a:r>
            <a:r>
              <a:rPr lang="en-IN" sz="2400" dirty="0" smtClean="0"/>
              <a:t>header and </a:t>
            </a:r>
            <a:r>
              <a:rPr lang="en-IN" sz="2400" dirty="0"/>
              <a:t>the transport layer protocol header. </a:t>
            </a:r>
            <a:endParaRPr lang="en-IN" sz="2400" dirty="0" smtClean="0"/>
          </a:p>
          <a:p>
            <a:pPr algn="just">
              <a:buFont typeface="Arial" pitchFamily="34" charset="0"/>
              <a:buChar char="•"/>
            </a:pPr>
            <a:r>
              <a:rPr lang="en-IN" sz="2400" dirty="0" smtClean="0"/>
              <a:t>The </a:t>
            </a:r>
            <a:r>
              <a:rPr lang="en-IN" sz="2400" dirty="0"/>
              <a:t>IP header contains the IP addresses; </a:t>
            </a:r>
            <a:r>
              <a:rPr lang="en-IN" sz="2400" dirty="0" smtClean="0"/>
              <a:t>the UDP </a:t>
            </a:r>
            <a:r>
              <a:rPr lang="en-IN" sz="2400" dirty="0"/>
              <a:t>or TCP header contains the port numbers.</a:t>
            </a:r>
            <a:endParaRPr lang="en-IN" sz="2200" dirty="0"/>
          </a:p>
        </p:txBody>
      </p:sp>
      <p:pic>
        <p:nvPicPr>
          <p:cNvPr id="4098" name="Picture 2"/>
          <p:cNvPicPr>
            <a:picLocks noChangeAspect="1" noChangeArrowheads="1"/>
          </p:cNvPicPr>
          <p:nvPr/>
        </p:nvPicPr>
        <p:blipFill>
          <a:blip r:embed="rId3"/>
          <a:srcRect/>
          <a:stretch>
            <a:fillRect/>
          </a:stretch>
        </p:blipFill>
        <p:spPr bwMode="auto">
          <a:xfrm>
            <a:off x="714348" y="4857760"/>
            <a:ext cx="7215238" cy="15001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Congestion Control</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Window Policy</a:t>
            </a:r>
          </a:p>
          <a:p>
            <a:pPr algn="just"/>
            <a:r>
              <a:rPr lang="en-IN" sz="2400" dirty="0">
                <a:latin typeface="Times New Roman" panose="02020603050405020304" pitchFamily="18" charset="0"/>
                <a:cs typeface="Times New Roman" panose="02020603050405020304" pitchFamily="18" charset="0"/>
              </a:rPr>
              <a:t>The type of window at the sender may also affect congestion. The Selective </a:t>
            </a:r>
            <a:r>
              <a:rPr lang="en-IN" sz="2400" dirty="0" smtClean="0">
                <a:latin typeface="Times New Roman" panose="02020603050405020304" pitchFamily="18" charset="0"/>
                <a:cs typeface="Times New Roman" panose="02020603050405020304" pitchFamily="18" charset="0"/>
              </a:rPr>
              <a:t>Repeat window </a:t>
            </a:r>
            <a:r>
              <a:rPr lang="en-IN" sz="2400" dirty="0">
                <a:latin typeface="Times New Roman" panose="02020603050405020304" pitchFamily="18" charset="0"/>
                <a:cs typeface="Times New Roman" panose="02020603050405020304" pitchFamily="18" charset="0"/>
              </a:rPr>
              <a:t>is better than the Go-Back-</a:t>
            </a:r>
            <a:r>
              <a:rPr lang="en-IN" sz="2400" i="1" dirty="0">
                <a:latin typeface="Times New Roman" panose="02020603050405020304" pitchFamily="18" charset="0"/>
                <a:cs typeface="Times New Roman" panose="02020603050405020304" pitchFamily="18" charset="0"/>
              </a:rPr>
              <a:t>N </a:t>
            </a:r>
            <a:r>
              <a:rPr lang="en-IN" sz="2400" dirty="0">
                <a:latin typeface="Times New Roman" panose="02020603050405020304" pitchFamily="18" charset="0"/>
                <a:cs typeface="Times New Roman" panose="02020603050405020304" pitchFamily="18" charset="0"/>
              </a:rPr>
              <a:t>window for congestion </a:t>
            </a:r>
            <a:r>
              <a:rPr lang="en-IN" sz="2400" dirty="0" smtClean="0">
                <a:latin typeface="Times New Roman" panose="02020603050405020304" pitchFamily="18" charset="0"/>
                <a:cs typeface="Times New Roman" panose="02020603050405020304" pitchFamily="18" charset="0"/>
              </a:rPr>
              <a:t>control</a:t>
            </a:r>
          </a:p>
          <a:p>
            <a:pPr marL="0" indent="0" algn="just">
              <a:buNone/>
            </a:pPr>
            <a:r>
              <a:rPr lang="en-IN" sz="2400" b="1" i="1" dirty="0">
                <a:latin typeface="Times New Roman" panose="02020603050405020304" pitchFamily="18" charset="0"/>
                <a:cs typeface="Times New Roman" panose="02020603050405020304" pitchFamily="18" charset="0"/>
              </a:rPr>
              <a:t>Acknowledgment Policy</a:t>
            </a:r>
          </a:p>
          <a:p>
            <a:pPr algn="just"/>
            <a:r>
              <a:rPr lang="en-IN" sz="2400" dirty="0">
                <a:latin typeface="Times New Roman" panose="02020603050405020304" pitchFamily="18" charset="0"/>
                <a:cs typeface="Times New Roman" panose="02020603050405020304" pitchFamily="18" charset="0"/>
              </a:rPr>
              <a:t>The acknowledgment policy imposed by the receiver may also affect congestion.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If the receiver </a:t>
            </a:r>
            <a:r>
              <a:rPr lang="en-IN" sz="2400" dirty="0">
                <a:latin typeface="Times New Roman" panose="02020603050405020304" pitchFamily="18" charset="0"/>
                <a:cs typeface="Times New Roman" panose="02020603050405020304" pitchFamily="18" charset="0"/>
              </a:rPr>
              <a:t>does not acknowledge every packet it receives, it may slow down the </a:t>
            </a:r>
            <a:r>
              <a:rPr lang="en-IN" sz="2400" dirty="0" smtClean="0">
                <a:latin typeface="Times New Roman" panose="02020603050405020304" pitchFamily="18" charset="0"/>
                <a:cs typeface="Times New Roman" panose="02020603050405020304" pitchFamily="18" charset="0"/>
              </a:rPr>
              <a:t>sender and </a:t>
            </a:r>
            <a:r>
              <a:rPr lang="en-IN" sz="2400" dirty="0">
                <a:latin typeface="Times New Roman" panose="02020603050405020304" pitchFamily="18" charset="0"/>
                <a:cs typeface="Times New Roman" panose="02020603050405020304" pitchFamily="18" charset="0"/>
              </a:rPr>
              <a:t>help prevent </a:t>
            </a:r>
            <a:r>
              <a:rPr lang="en-IN" sz="2400" dirty="0" smtClean="0">
                <a:latin typeface="Times New Roman" panose="02020603050405020304" pitchFamily="18" charset="0"/>
                <a:cs typeface="Times New Roman" panose="02020603050405020304" pitchFamily="18" charset="0"/>
              </a:rPr>
              <a:t>congestion</a:t>
            </a:r>
          </a:p>
          <a:p>
            <a:pPr marL="0" indent="0" algn="just">
              <a:buNone/>
            </a:pPr>
            <a:r>
              <a:rPr lang="en-IN" sz="2400" b="1" i="1" dirty="0">
                <a:latin typeface="Times New Roman" panose="02020603050405020304" pitchFamily="18" charset="0"/>
                <a:cs typeface="Times New Roman" panose="02020603050405020304" pitchFamily="18" charset="0"/>
              </a:rPr>
              <a:t>Discarding Policy</a:t>
            </a:r>
          </a:p>
          <a:p>
            <a:pPr algn="just"/>
            <a:r>
              <a:rPr lang="en-IN" sz="2400" dirty="0">
                <a:latin typeface="Times New Roman" panose="02020603050405020304" pitchFamily="18" charset="0"/>
                <a:cs typeface="Times New Roman" panose="02020603050405020304" pitchFamily="18" charset="0"/>
              </a:rPr>
              <a:t>A good discarding policy by the routers may prevent congestion and at the same </a:t>
            </a:r>
            <a:r>
              <a:rPr lang="en-IN" sz="2400" dirty="0" smtClean="0">
                <a:latin typeface="Times New Roman" panose="02020603050405020304" pitchFamily="18" charset="0"/>
                <a:cs typeface="Times New Roman" panose="02020603050405020304" pitchFamily="18" charset="0"/>
              </a:rPr>
              <a:t>time may </a:t>
            </a:r>
            <a:r>
              <a:rPr lang="en-IN" sz="2400" dirty="0">
                <a:latin typeface="Times New Roman" panose="02020603050405020304" pitchFamily="18" charset="0"/>
                <a:cs typeface="Times New Roman" panose="02020603050405020304" pitchFamily="18" charset="0"/>
              </a:rPr>
              <a:t>not harm the integrity of the transmission.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856924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i="1" dirty="0" smtClean="0">
                <a:latin typeface="Times New Roman" panose="02020603050405020304" pitchFamily="18" charset="0"/>
                <a:cs typeface="Times New Roman" panose="02020603050405020304" pitchFamily="18" charset="0"/>
              </a:rPr>
              <a:t>Congestion Control</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in audio transmission, </a:t>
            </a:r>
            <a:r>
              <a:rPr lang="en-IN" sz="2400" dirty="0" smtClean="0">
                <a:latin typeface="Times New Roman" panose="02020603050405020304" pitchFamily="18" charset="0"/>
                <a:cs typeface="Times New Roman" panose="02020603050405020304" pitchFamily="18" charset="0"/>
              </a:rPr>
              <a:t>if the </a:t>
            </a:r>
            <a:r>
              <a:rPr lang="en-IN" sz="2400" dirty="0">
                <a:latin typeface="Times New Roman" panose="02020603050405020304" pitchFamily="18" charset="0"/>
                <a:cs typeface="Times New Roman" panose="02020603050405020304" pitchFamily="18" charset="0"/>
              </a:rPr>
              <a:t>policy is to discard less sensitive packets when congestion is likely to happen, </a:t>
            </a:r>
            <a:r>
              <a:rPr lang="en-IN" sz="2400" dirty="0" smtClean="0">
                <a:latin typeface="Times New Roman" panose="02020603050405020304" pitchFamily="18" charset="0"/>
                <a:cs typeface="Times New Roman" panose="02020603050405020304" pitchFamily="18" charset="0"/>
              </a:rPr>
              <a:t>the quality </a:t>
            </a:r>
            <a:r>
              <a:rPr lang="en-IN" sz="2400" dirty="0">
                <a:latin typeface="Times New Roman" panose="02020603050405020304" pitchFamily="18" charset="0"/>
                <a:cs typeface="Times New Roman" panose="02020603050405020304" pitchFamily="18" charset="0"/>
              </a:rPr>
              <a:t>of sound is still preserved and congestion is prevented or alleviated</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b="1" i="1" dirty="0">
                <a:latin typeface="Times New Roman" panose="02020603050405020304" pitchFamily="18" charset="0"/>
                <a:cs typeface="Times New Roman" panose="02020603050405020304" pitchFamily="18" charset="0"/>
              </a:rPr>
              <a:t>Admission Policy</a:t>
            </a:r>
          </a:p>
          <a:p>
            <a:pPr algn="just"/>
            <a:r>
              <a:rPr lang="en-IN" sz="2400" dirty="0">
                <a:latin typeface="Times New Roman" panose="02020603050405020304" pitchFamily="18" charset="0"/>
                <a:cs typeface="Times New Roman" panose="02020603050405020304" pitchFamily="18" charset="0"/>
              </a:rPr>
              <a:t>An admission policy, which is a quality-of-service mechanism, can also prevent </a:t>
            </a:r>
            <a:r>
              <a:rPr lang="en-IN" sz="2400" dirty="0" smtClean="0">
                <a:latin typeface="Times New Roman" panose="02020603050405020304" pitchFamily="18" charset="0"/>
                <a:cs typeface="Times New Roman" panose="02020603050405020304" pitchFamily="18" charset="0"/>
              </a:rPr>
              <a:t>congestion in </a:t>
            </a:r>
            <a:r>
              <a:rPr lang="en-IN" sz="2400" dirty="0">
                <a:latin typeface="Times New Roman" panose="02020603050405020304" pitchFamily="18" charset="0"/>
                <a:cs typeface="Times New Roman" panose="02020603050405020304" pitchFamily="18" charset="0"/>
              </a:rPr>
              <a:t>virtual-circuit networks.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Switches </a:t>
            </a:r>
            <a:r>
              <a:rPr lang="en-IN" sz="2400" dirty="0">
                <a:latin typeface="Times New Roman" panose="02020603050405020304" pitchFamily="18" charset="0"/>
                <a:cs typeface="Times New Roman" panose="02020603050405020304" pitchFamily="18" charset="0"/>
              </a:rPr>
              <a:t>in a flow first check the resource </a:t>
            </a:r>
            <a:r>
              <a:rPr lang="en-IN" sz="2400" dirty="0" smtClean="0">
                <a:latin typeface="Times New Roman" panose="02020603050405020304" pitchFamily="18" charset="0"/>
                <a:cs typeface="Times New Roman" panose="02020603050405020304" pitchFamily="18" charset="0"/>
              </a:rPr>
              <a:t>requirement of </a:t>
            </a:r>
            <a:r>
              <a:rPr lang="en-IN" sz="2400" dirty="0">
                <a:latin typeface="Times New Roman" panose="02020603050405020304" pitchFamily="18" charset="0"/>
                <a:cs typeface="Times New Roman" panose="02020603050405020304" pitchFamily="18" charset="0"/>
              </a:rPr>
              <a:t>a flow before admitting it to the network.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router can deny establishing a </a:t>
            </a:r>
            <a:r>
              <a:rPr lang="en-IN" sz="2400" dirty="0" smtClean="0">
                <a:latin typeface="Times New Roman" panose="02020603050405020304" pitchFamily="18" charset="0"/>
                <a:cs typeface="Times New Roman" panose="02020603050405020304" pitchFamily="18" charset="0"/>
              </a:rPr>
              <a:t>virtual circuit connection </a:t>
            </a:r>
            <a:r>
              <a:rPr lang="en-IN" sz="2400" dirty="0">
                <a:latin typeface="Times New Roman" panose="02020603050405020304" pitchFamily="18" charset="0"/>
                <a:cs typeface="Times New Roman" panose="02020603050405020304" pitchFamily="18" charset="0"/>
              </a:rPr>
              <a:t>if there is congestion in the network or if there is a possibility of </a:t>
            </a:r>
            <a:r>
              <a:rPr lang="en-IN" sz="2400" dirty="0" smtClean="0">
                <a:latin typeface="Times New Roman" panose="02020603050405020304" pitchFamily="18" charset="0"/>
                <a:cs typeface="Times New Roman" panose="02020603050405020304" pitchFamily="18" charset="0"/>
              </a:rPr>
              <a:t>future congestion</a:t>
            </a:r>
            <a:r>
              <a:rPr lang="en-IN" sz="2400" dirty="0">
                <a:latin typeface="Times New Roman" panose="02020603050405020304" pitchFamily="18" charset="0"/>
                <a:cs typeface="Times New Roman" panose="02020603050405020304" pitchFamily="18" charset="0"/>
              </a:rPr>
              <a:t>.</a:t>
            </a: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081234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sz="3200" b="1" i="1" dirty="0" smtClean="0">
                <a:latin typeface="Times New Roman" panose="02020603050405020304" pitchFamily="18" charset="0"/>
                <a:cs typeface="Times New Roman" panose="02020603050405020304" pitchFamily="18" charset="0"/>
              </a:rPr>
              <a:t/>
            </a:r>
            <a:br>
              <a:rPr lang="en-IN" sz="3200" b="1" i="1" dirty="0" smtClean="0">
                <a:latin typeface="Times New Roman" panose="02020603050405020304" pitchFamily="18" charset="0"/>
                <a:cs typeface="Times New Roman" panose="02020603050405020304" pitchFamily="18" charset="0"/>
              </a:rPr>
            </a:br>
            <a:r>
              <a:rPr lang="en-IN" sz="3200" b="1" i="1" dirty="0" smtClean="0">
                <a:latin typeface="Times New Roman" panose="02020603050405020304" pitchFamily="18" charset="0"/>
                <a:cs typeface="Times New Roman" panose="02020603050405020304" pitchFamily="18" charset="0"/>
              </a:rPr>
              <a:t>Congestion Control</a:t>
            </a:r>
            <a:br>
              <a:rPr lang="en-IN" sz="3200" b="1" i="1" dirty="0" smtClean="0">
                <a:latin typeface="Times New Roman" panose="02020603050405020304" pitchFamily="18" charset="0"/>
                <a:cs typeface="Times New Roman" panose="02020603050405020304" pitchFamily="18" charset="0"/>
              </a:rPr>
            </a:br>
            <a:r>
              <a:rPr lang="en-IN" sz="3100" b="1" i="1" dirty="0">
                <a:latin typeface="Times New Roman" panose="02020603050405020304" pitchFamily="18" charset="0"/>
                <a:cs typeface="Times New Roman" panose="02020603050405020304" pitchFamily="18" charset="0"/>
              </a:rPr>
              <a:t>Closed-Loop Congestion Control</a:t>
            </a:r>
            <a:br>
              <a:rPr lang="en-IN" sz="3100" b="1" i="1" dirty="0">
                <a:latin typeface="Times New Roman" panose="02020603050405020304" pitchFamily="18" charset="0"/>
                <a:cs typeface="Times New Roman" panose="02020603050405020304" pitchFamily="18" charset="0"/>
              </a:rPr>
            </a:br>
            <a:endParaRPr lang="en-IN" sz="31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Autofit/>
          </a:bodyPr>
          <a:lstStyle/>
          <a:p>
            <a:pPr algn="just"/>
            <a:r>
              <a:rPr lang="en-IN" sz="2400" b="1" dirty="0" smtClean="0">
                <a:latin typeface="Times New Roman" panose="02020603050405020304" pitchFamily="18" charset="0"/>
                <a:cs typeface="Times New Roman" panose="02020603050405020304" pitchFamily="18" charset="0"/>
              </a:rPr>
              <a:t>Closed-loop </a:t>
            </a:r>
            <a:r>
              <a:rPr lang="en-IN" sz="2400" b="1" dirty="0">
                <a:latin typeface="Times New Roman" panose="02020603050405020304" pitchFamily="18" charset="0"/>
                <a:cs typeface="Times New Roman" panose="02020603050405020304" pitchFamily="18" charset="0"/>
              </a:rPr>
              <a:t>congestion control </a:t>
            </a:r>
            <a:r>
              <a:rPr lang="en-IN" sz="2400" dirty="0">
                <a:latin typeface="Times New Roman" panose="02020603050405020304" pitchFamily="18" charset="0"/>
                <a:cs typeface="Times New Roman" panose="02020603050405020304" pitchFamily="18" charset="0"/>
              </a:rPr>
              <a:t>mechanisms try to alleviate congestion after it </a:t>
            </a:r>
            <a:r>
              <a:rPr lang="en-IN" sz="2400" dirty="0" smtClean="0">
                <a:latin typeface="Times New Roman" panose="02020603050405020304" pitchFamily="18" charset="0"/>
                <a:cs typeface="Times New Roman" panose="02020603050405020304" pitchFamily="18" charset="0"/>
              </a:rPr>
              <a:t>happens. Several </a:t>
            </a:r>
            <a:r>
              <a:rPr lang="en-IN" sz="2400" dirty="0">
                <a:latin typeface="Times New Roman" panose="02020603050405020304" pitchFamily="18" charset="0"/>
                <a:cs typeface="Times New Roman" panose="02020603050405020304" pitchFamily="18" charset="0"/>
              </a:rPr>
              <a:t>mechanisms have been used by different </a:t>
            </a:r>
            <a:r>
              <a:rPr lang="en-IN" sz="2400" dirty="0" smtClean="0">
                <a:latin typeface="Times New Roman" panose="02020603050405020304" pitchFamily="18" charset="0"/>
                <a:cs typeface="Times New Roman" panose="02020603050405020304" pitchFamily="18" charset="0"/>
              </a:rPr>
              <a:t>protocols</a:t>
            </a:r>
          </a:p>
          <a:p>
            <a:pPr marL="0" indent="0" algn="just">
              <a:buNone/>
            </a:pPr>
            <a:r>
              <a:rPr lang="en-IN" sz="2400" b="1" i="1" dirty="0">
                <a:latin typeface="Times New Roman" panose="02020603050405020304" pitchFamily="18" charset="0"/>
                <a:cs typeface="Times New Roman" panose="02020603050405020304" pitchFamily="18" charset="0"/>
              </a:rPr>
              <a:t>Backpressure</a:t>
            </a:r>
          </a:p>
          <a:p>
            <a:pPr algn="just"/>
            <a:r>
              <a:rPr lang="en-IN" sz="2400" dirty="0">
                <a:latin typeface="Times New Roman" panose="02020603050405020304" pitchFamily="18" charset="0"/>
                <a:cs typeface="Times New Roman" panose="02020603050405020304" pitchFamily="18" charset="0"/>
              </a:rPr>
              <a:t>The technique of </a:t>
            </a:r>
            <a:r>
              <a:rPr lang="en-IN" sz="2400" i="1" dirty="0">
                <a:latin typeface="Times New Roman" panose="02020603050405020304" pitchFamily="18" charset="0"/>
                <a:cs typeface="Times New Roman" panose="02020603050405020304" pitchFamily="18" charset="0"/>
              </a:rPr>
              <a:t>backpressure </a:t>
            </a:r>
            <a:r>
              <a:rPr lang="en-IN" sz="2400" dirty="0">
                <a:latin typeface="Times New Roman" panose="02020603050405020304" pitchFamily="18" charset="0"/>
                <a:cs typeface="Times New Roman" panose="02020603050405020304" pitchFamily="18" charset="0"/>
              </a:rPr>
              <a:t>refers to a congestion control mechanism in which </a:t>
            </a:r>
            <a:r>
              <a:rPr lang="en-IN" sz="2400" dirty="0" smtClean="0">
                <a:latin typeface="Times New Roman" panose="02020603050405020304" pitchFamily="18" charset="0"/>
                <a:cs typeface="Times New Roman" panose="02020603050405020304" pitchFamily="18" charset="0"/>
              </a:rPr>
              <a:t>a congested </a:t>
            </a:r>
            <a:r>
              <a:rPr lang="en-IN" sz="2400" dirty="0">
                <a:latin typeface="Times New Roman" panose="02020603050405020304" pitchFamily="18" charset="0"/>
                <a:cs typeface="Times New Roman" panose="02020603050405020304" pitchFamily="18" charset="0"/>
              </a:rPr>
              <a:t>node stops receiving data from the immediate upstream node or nodes.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may </a:t>
            </a:r>
            <a:r>
              <a:rPr lang="en-IN" sz="2400" dirty="0">
                <a:latin typeface="Times New Roman" panose="02020603050405020304" pitchFamily="18" charset="0"/>
                <a:cs typeface="Times New Roman" panose="02020603050405020304" pitchFamily="18" charset="0"/>
              </a:rPr>
              <a:t>cause the upstream node or nodes to become congested, and they, in turn, </a:t>
            </a:r>
            <a:r>
              <a:rPr lang="en-IN" sz="2400" dirty="0" smtClean="0">
                <a:latin typeface="Times New Roman" panose="02020603050405020304" pitchFamily="18" charset="0"/>
                <a:cs typeface="Times New Roman" panose="02020603050405020304" pitchFamily="18" charset="0"/>
              </a:rPr>
              <a:t>reject data </a:t>
            </a:r>
            <a:r>
              <a:rPr lang="en-IN" sz="2400" dirty="0">
                <a:latin typeface="Times New Roman" panose="02020603050405020304" pitchFamily="18" charset="0"/>
                <a:cs typeface="Times New Roman" panose="02020603050405020304" pitchFamily="18" charset="0"/>
              </a:rPr>
              <a:t>from their upstream nodes or nodes. And so 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Backpressure </a:t>
            </a:r>
            <a:r>
              <a:rPr lang="en-IN" sz="2400" dirty="0">
                <a:latin typeface="Times New Roman" panose="02020603050405020304" pitchFamily="18" charset="0"/>
                <a:cs typeface="Times New Roman" panose="02020603050405020304" pitchFamily="18" charset="0"/>
              </a:rPr>
              <a:t>is a </a:t>
            </a:r>
            <a:r>
              <a:rPr lang="en-IN" sz="2400" dirty="0" smtClean="0">
                <a:latin typeface="Times New Roman" panose="02020603050405020304" pitchFamily="18" charset="0"/>
                <a:cs typeface="Times New Roman" panose="02020603050405020304" pitchFamily="18" charset="0"/>
              </a:rPr>
              <a:t>node-to-node congestion </a:t>
            </a:r>
            <a:r>
              <a:rPr lang="en-IN" sz="2400" dirty="0">
                <a:latin typeface="Times New Roman" panose="02020603050405020304" pitchFamily="18" charset="0"/>
                <a:cs typeface="Times New Roman" panose="02020603050405020304" pitchFamily="18" charset="0"/>
              </a:rPr>
              <a:t>control that starts with a node and propagates, in the opposite direction </a:t>
            </a:r>
            <a:r>
              <a:rPr lang="en-IN" sz="2400" dirty="0" smtClean="0">
                <a:latin typeface="Times New Roman" panose="02020603050405020304" pitchFamily="18" charset="0"/>
                <a:cs typeface="Times New Roman" panose="02020603050405020304" pitchFamily="18" charset="0"/>
              </a:rPr>
              <a:t>of data </a:t>
            </a:r>
            <a:r>
              <a:rPr lang="en-IN" sz="2400" dirty="0">
                <a:latin typeface="Times New Roman" panose="02020603050405020304" pitchFamily="18" charset="0"/>
                <a:cs typeface="Times New Roman" panose="02020603050405020304" pitchFamily="18" charset="0"/>
              </a:rPr>
              <a:t>flow, to the source.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456263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sz="3200" b="1" i="1" dirty="0" smtClean="0">
                <a:latin typeface="Times New Roman" panose="02020603050405020304" pitchFamily="18" charset="0"/>
                <a:cs typeface="Times New Roman" panose="02020603050405020304" pitchFamily="18" charset="0"/>
              </a:rPr>
              <a:t/>
            </a:r>
            <a:br>
              <a:rPr lang="en-IN" sz="3200" b="1" i="1" dirty="0" smtClean="0">
                <a:latin typeface="Times New Roman" panose="02020603050405020304" pitchFamily="18" charset="0"/>
                <a:cs typeface="Times New Roman" panose="02020603050405020304" pitchFamily="18" charset="0"/>
              </a:rPr>
            </a:br>
            <a:r>
              <a:rPr lang="en-IN" sz="3200" b="1" i="1" dirty="0" smtClean="0">
                <a:latin typeface="Times New Roman" panose="02020603050405020304" pitchFamily="18" charset="0"/>
                <a:cs typeface="Times New Roman" panose="02020603050405020304" pitchFamily="18" charset="0"/>
              </a:rPr>
              <a:t>Congestion Control</a:t>
            </a:r>
            <a:br>
              <a:rPr lang="en-IN" sz="3200" b="1" i="1" dirty="0" smtClean="0">
                <a:latin typeface="Times New Roman" panose="02020603050405020304" pitchFamily="18" charset="0"/>
                <a:cs typeface="Times New Roman" panose="02020603050405020304" pitchFamily="18" charset="0"/>
              </a:rPr>
            </a:br>
            <a:r>
              <a:rPr lang="en-IN" sz="3100" b="1" i="1" dirty="0">
                <a:latin typeface="Times New Roman" panose="02020603050405020304" pitchFamily="18" charset="0"/>
                <a:cs typeface="Times New Roman" panose="02020603050405020304" pitchFamily="18" charset="0"/>
              </a:rPr>
              <a:t>Closed-Loop Congestion Control</a:t>
            </a:r>
            <a:br>
              <a:rPr lang="en-IN" sz="3100" b="1" i="1" dirty="0">
                <a:latin typeface="Times New Roman" panose="02020603050405020304" pitchFamily="18" charset="0"/>
                <a:cs typeface="Times New Roman" panose="02020603050405020304" pitchFamily="18" charset="0"/>
              </a:rPr>
            </a:br>
            <a:endParaRPr lang="en-IN" sz="31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856984" cy="540060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The backpressure technique can be applied only to virtual circuit networks, in which each node knows the upstream node from which a flow of data is coming. Figure shows the idea of backpressure.</a:t>
            </a:r>
          </a:p>
          <a:p>
            <a:pPr algn="just"/>
            <a:endParaRPr lang="en-IN" sz="2400" b="1" i="1" dirty="0">
              <a:latin typeface="Times New Roman" panose="02020603050405020304" pitchFamily="18" charset="0"/>
              <a:cs typeface="Times New Roman" panose="02020603050405020304" pitchFamily="18" charset="0"/>
            </a:endParaRPr>
          </a:p>
          <a:p>
            <a:pPr algn="just"/>
            <a:endParaRPr lang="en-IN" sz="2400" b="1" i="1" dirty="0" smtClean="0">
              <a:latin typeface="Times New Roman" panose="02020603050405020304" pitchFamily="18" charset="0"/>
              <a:cs typeface="Times New Roman" panose="02020603050405020304" pitchFamily="18" charset="0"/>
            </a:endParaRPr>
          </a:p>
          <a:p>
            <a:pPr algn="just"/>
            <a:endParaRPr lang="en-IN" sz="2400" b="1" i="1" dirty="0">
              <a:latin typeface="Times New Roman" panose="02020603050405020304" pitchFamily="18" charset="0"/>
              <a:cs typeface="Times New Roman" panose="02020603050405020304" pitchFamily="18" charset="0"/>
            </a:endParaRPr>
          </a:p>
          <a:p>
            <a:pPr algn="just"/>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a:latin typeface="Times New Roman" panose="02020603050405020304" pitchFamily="18" charset="0"/>
                <a:cs typeface="Times New Roman" panose="02020603050405020304" pitchFamily="18" charset="0"/>
              </a:rPr>
              <a:t>Choke Packet</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choke packet </a:t>
            </a:r>
            <a:r>
              <a:rPr lang="en-IN" sz="2400" dirty="0">
                <a:latin typeface="Times New Roman" panose="02020603050405020304" pitchFamily="18" charset="0"/>
                <a:cs typeface="Times New Roman" panose="02020603050405020304" pitchFamily="18" charset="0"/>
              </a:rPr>
              <a:t>is a packet sent by a node to the source to inform it of congestion.</a:t>
            </a:r>
          </a:p>
          <a:p>
            <a:pPr algn="just"/>
            <a:r>
              <a:rPr lang="en-IN" sz="2400" dirty="0">
                <a:latin typeface="Times New Roman" panose="02020603050405020304" pitchFamily="18" charset="0"/>
                <a:cs typeface="Times New Roman" panose="02020603050405020304" pitchFamily="18" charset="0"/>
              </a:rPr>
              <a:t>Note the difference between the backpressure and choke packet methods. </a:t>
            </a:r>
          </a:p>
          <a:p>
            <a:pPr algn="just"/>
            <a:endParaRPr lang="en-IN" sz="2400" b="1" i="1" dirty="0">
              <a:latin typeface="Times New Roman" panose="02020603050405020304" pitchFamily="18" charset="0"/>
              <a:cs typeface="Times New Roman" panose="02020603050405020304" pitchFamily="18"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2492896"/>
            <a:ext cx="7920880" cy="1656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439587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6120680"/>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In backpressure, the </a:t>
            </a:r>
            <a:r>
              <a:rPr lang="en-IN" sz="2400" dirty="0">
                <a:latin typeface="Times New Roman" panose="02020603050405020304" pitchFamily="18" charset="0"/>
                <a:cs typeface="Times New Roman" panose="02020603050405020304" pitchFamily="18" charset="0"/>
              </a:rPr>
              <a:t>warning is from one node to its upstream node, although the warning </a:t>
            </a:r>
            <a:r>
              <a:rPr lang="en-IN" sz="2400" dirty="0" smtClean="0">
                <a:latin typeface="Times New Roman" panose="02020603050405020304" pitchFamily="18" charset="0"/>
                <a:cs typeface="Times New Roman" panose="02020603050405020304" pitchFamily="18" charset="0"/>
              </a:rPr>
              <a:t>may eventually </a:t>
            </a:r>
            <a:r>
              <a:rPr lang="en-IN" sz="2400" dirty="0">
                <a:latin typeface="Times New Roman" panose="02020603050405020304" pitchFamily="18" charset="0"/>
                <a:cs typeface="Times New Roman" panose="02020603050405020304" pitchFamily="18" charset="0"/>
              </a:rPr>
              <a:t>reach the source station.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choke packet method, the warning is from </a:t>
            </a:r>
            <a:r>
              <a:rPr lang="en-IN" sz="2400" dirty="0" smtClean="0">
                <a:latin typeface="Times New Roman" panose="02020603050405020304" pitchFamily="18" charset="0"/>
                <a:cs typeface="Times New Roman" panose="02020603050405020304" pitchFamily="18" charset="0"/>
              </a:rPr>
              <a:t>the router</a:t>
            </a:r>
            <a:r>
              <a:rPr lang="en-IN" sz="2400" dirty="0">
                <a:latin typeface="Times New Roman" panose="02020603050405020304" pitchFamily="18" charset="0"/>
                <a:cs typeface="Times New Roman" panose="02020603050405020304" pitchFamily="18" charset="0"/>
              </a:rPr>
              <a:t>, which has encountered congestion, to the source station directly.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intermediate nodes </a:t>
            </a:r>
            <a:r>
              <a:rPr lang="en-IN" sz="2400" dirty="0">
                <a:latin typeface="Times New Roman" panose="02020603050405020304" pitchFamily="18" charset="0"/>
                <a:cs typeface="Times New Roman" panose="02020603050405020304" pitchFamily="18" charset="0"/>
              </a:rPr>
              <a:t>through which the packet has </a:t>
            </a:r>
            <a:r>
              <a:rPr lang="en-IN" sz="2400" dirty="0" smtClean="0">
                <a:latin typeface="Times New Roman" panose="02020603050405020304" pitchFamily="18" charset="0"/>
                <a:cs typeface="Times New Roman" panose="02020603050405020304" pitchFamily="18" charset="0"/>
              </a:rPr>
              <a:t>travelled </a:t>
            </a:r>
            <a:r>
              <a:rPr lang="en-IN" sz="2400" dirty="0">
                <a:latin typeface="Times New Roman" panose="02020603050405020304" pitchFamily="18" charset="0"/>
                <a:cs typeface="Times New Roman" panose="02020603050405020304" pitchFamily="18" charset="0"/>
              </a:rPr>
              <a:t>are not warned.</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3212976"/>
            <a:ext cx="7488832" cy="19442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731119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6120680"/>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Implicit </a:t>
            </a:r>
            <a:r>
              <a:rPr lang="en-IN" sz="2400" b="1" i="1" dirty="0" smtClean="0">
                <a:latin typeface="Times New Roman" panose="02020603050405020304" pitchFamily="18" charset="0"/>
                <a:cs typeface="Times New Roman" panose="02020603050405020304" pitchFamily="18" charset="0"/>
              </a:rPr>
              <a:t>Signalling</a:t>
            </a:r>
            <a:endParaRPr lang="en-IN" sz="2400" b="1" i="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implicit </a:t>
            </a:r>
            <a:r>
              <a:rPr lang="en-IN" sz="2400" dirty="0" smtClean="0">
                <a:latin typeface="Times New Roman" panose="02020603050405020304" pitchFamily="18" charset="0"/>
                <a:cs typeface="Times New Roman" panose="02020603050405020304" pitchFamily="18" charset="0"/>
              </a:rPr>
              <a:t>signalling, </a:t>
            </a:r>
            <a:r>
              <a:rPr lang="en-IN" sz="2400" dirty="0">
                <a:latin typeface="Times New Roman" panose="02020603050405020304" pitchFamily="18" charset="0"/>
                <a:cs typeface="Times New Roman" panose="02020603050405020304" pitchFamily="18" charset="0"/>
              </a:rPr>
              <a:t>there is no communication between the congested node or </a:t>
            </a:r>
            <a:r>
              <a:rPr lang="en-IN" sz="2400" dirty="0" smtClean="0">
                <a:latin typeface="Times New Roman" panose="02020603050405020304" pitchFamily="18" charset="0"/>
                <a:cs typeface="Times New Roman" panose="02020603050405020304" pitchFamily="18" charset="0"/>
              </a:rPr>
              <a:t>nodes and </a:t>
            </a:r>
            <a:r>
              <a:rPr lang="en-IN" sz="2400" dirty="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source</a:t>
            </a:r>
          </a:p>
          <a:p>
            <a:pPr algn="just"/>
            <a:r>
              <a:rPr lang="en-IN" sz="2400" dirty="0">
                <a:latin typeface="Times New Roman" panose="02020603050405020304" pitchFamily="18" charset="0"/>
                <a:cs typeface="Times New Roman" panose="02020603050405020304" pitchFamily="18" charset="0"/>
              </a:rPr>
              <a:t>The source guesses that there is a congestion somewhere in the </a:t>
            </a:r>
            <a:r>
              <a:rPr lang="en-IN" sz="2400" dirty="0" smtClean="0">
                <a:latin typeface="Times New Roman" panose="02020603050405020304" pitchFamily="18" charset="0"/>
                <a:cs typeface="Times New Roman" panose="02020603050405020304" pitchFamily="18" charset="0"/>
              </a:rPr>
              <a:t>network from </a:t>
            </a:r>
            <a:r>
              <a:rPr lang="en-IN" sz="2400" dirty="0">
                <a:latin typeface="Times New Roman" panose="02020603050405020304" pitchFamily="18" charset="0"/>
                <a:cs typeface="Times New Roman" panose="02020603050405020304" pitchFamily="18" charset="0"/>
              </a:rPr>
              <a:t>other symptoms. For example, when a source sends several packets and there </a:t>
            </a:r>
            <a:r>
              <a:rPr lang="en-IN" sz="2400" dirty="0" smtClean="0">
                <a:latin typeface="Times New Roman" panose="02020603050405020304" pitchFamily="18" charset="0"/>
                <a:cs typeface="Times New Roman" panose="02020603050405020304" pitchFamily="18" charset="0"/>
              </a:rPr>
              <a:t>is no </a:t>
            </a:r>
            <a:r>
              <a:rPr lang="en-IN" sz="2400" dirty="0">
                <a:latin typeface="Times New Roman" panose="02020603050405020304" pitchFamily="18" charset="0"/>
                <a:cs typeface="Times New Roman" panose="02020603050405020304" pitchFamily="18" charset="0"/>
              </a:rPr>
              <a:t>acknowledgment for a while, one assumption is that the network is </a:t>
            </a:r>
            <a:r>
              <a:rPr lang="en-IN" sz="2400" dirty="0" smtClean="0">
                <a:latin typeface="Times New Roman" panose="02020603050405020304" pitchFamily="18" charset="0"/>
                <a:cs typeface="Times New Roman" panose="02020603050405020304" pitchFamily="18" charset="0"/>
              </a:rPr>
              <a:t>congested</a:t>
            </a:r>
          </a:p>
          <a:p>
            <a:pPr marL="0" indent="0" algn="just">
              <a:buNone/>
            </a:pPr>
            <a:r>
              <a:rPr lang="en-IN" sz="2400" b="1" i="1" dirty="0">
                <a:latin typeface="Times New Roman" panose="02020603050405020304" pitchFamily="18" charset="0"/>
                <a:cs typeface="Times New Roman" panose="02020603050405020304" pitchFamily="18" charset="0"/>
              </a:rPr>
              <a:t>Explicit </a:t>
            </a:r>
            <a:r>
              <a:rPr lang="en-IN" sz="2400" b="1" i="1" dirty="0" smtClean="0">
                <a:latin typeface="Times New Roman" panose="02020603050405020304" pitchFamily="18" charset="0"/>
                <a:cs typeface="Times New Roman" panose="02020603050405020304" pitchFamily="18" charset="0"/>
              </a:rPr>
              <a:t>Signalling</a:t>
            </a:r>
            <a:endParaRPr lang="en-IN" sz="2400" b="1" i="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node that experiences congestion can explicitly send a signal to the source or destination.</a:t>
            </a:r>
          </a:p>
          <a:p>
            <a:pPr algn="just"/>
            <a:r>
              <a:rPr lang="en-IN" sz="2400" dirty="0">
                <a:latin typeface="Times New Roman" panose="02020603050405020304" pitchFamily="18" charset="0"/>
                <a:cs typeface="Times New Roman" panose="02020603050405020304" pitchFamily="18" charset="0"/>
              </a:rPr>
              <a:t>The explicit </a:t>
            </a:r>
            <a:r>
              <a:rPr lang="en-IN" sz="2400" dirty="0" smtClean="0">
                <a:latin typeface="Times New Roman" panose="02020603050405020304" pitchFamily="18" charset="0"/>
                <a:cs typeface="Times New Roman" panose="02020603050405020304" pitchFamily="18" charset="0"/>
              </a:rPr>
              <a:t>signalling </a:t>
            </a:r>
            <a:r>
              <a:rPr lang="en-IN" sz="2400" dirty="0">
                <a:latin typeface="Times New Roman" panose="02020603050405020304" pitchFamily="18" charset="0"/>
                <a:cs typeface="Times New Roman" panose="02020603050405020304" pitchFamily="18" charset="0"/>
              </a:rPr>
              <a:t>method, however, is different from the choke </a:t>
            </a:r>
            <a:r>
              <a:rPr lang="en-IN" sz="2400" dirty="0" smtClean="0">
                <a:latin typeface="Times New Roman" panose="02020603050405020304" pitchFamily="18" charset="0"/>
                <a:cs typeface="Times New Roman" panose="02020603050405020304" pitchFamily="18" charset="0"/>
              </a:rPr>
              <a:t>packet method.</a:t>
            </a: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choke packet method, a separate packet is used for this purpose; in </a:t>
            </a:r>
            <a:r>
              <a:rPr lang="en-IN" sz="2400" dirty="0" smtClean="0">
                <a:latin typeface="Times New Roman" panose="02020603050405020304" pitchFamily="18" charset="0"/>
                <a:cs typeface="Times New Roman" panose="02020603050405020304" pitchFamily="18" charset="0"/>
              </a:rPr>
              <a:t>the explicit signalling </a:t>
            </a:r>
            <a:r>
              <a:rPr lang="en-IN" sz="2400" dirty="0">
                <a:latin typeface="Times New Roman" panose="02020603050405020304" pitchFamily="18" charset="0"/>
                <a:cs typeface="Times New Roman" panose="02020603050405020304" pitchFamily="18" charset="0"/>
              </a:rPr>
              <a:t>method, the signal is included in the packets that carry data.</a:t>
            </a:r>
          </a:p>
        </p:txBody>
      </p:sp>
    </p:spTree>
    <p:extLst>
      <p:ext uri="{BB962C8B-B14F-4D97-AF65-F5344CB8AC3E}">
        <p14:creationId xmlns:p14="http://schemas.microsoft.com/office/powerpoint/2010/main" xmlns="" val="40982562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568952" cy="597666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Backward </a:t>
            </a:r>
            <a:r>
              <a:rPr lang="en-IN" sz="2400" b="1" dirty="0" smtClean="0">
                <a:latin typeface="Times New Roman" panose="02020603050405020304" pitchFamily="18" charset="0"/>
                <a:cs typeface="Times New Roman" panose="02020603050405020304" pitchFamily="18" charset="0"/>
              </a:rPr>
              <a:t>Signalling </a:t>
            </a: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bit can be set in a packet moving in the direction </a:t>
            </a:r>
            <a:r>
              <a:rPr lang="en-IN" sz="2400" dirty="0" smtClean="0">
                <a:latin typeface="Times New Roman" panose="02020603050405020304" pitchFamily="18" charset="0"/>
                <a:cs typeface="Times New Roman" panose="02020603050405020304" pitchFamily="18" charset="0"/>
              </a:rPr>
              <a:t>opposite to </a:t>
            </a:r>
            <a:r>
              <a:rPr lang="en-IN" sz="2400" dirty="0">
                <a:latin typeface="Times New Roman" panose="02020603050405020304" pitchFamily="18" charset="0"/>
                <a:cs typeface="Times New Roman" panose="02020603050405020304" pitchFamily="18" charset="0"/>
              </a:rPr>
              <a:t>the congestion.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bit can warn the source that there is congestion and that it </a:t>
            </a:r>
            <a:r>
              <a:rPr lang="en-IN" sz="2400" dirty="0" smtClean="0">
                <a:latin typeface="Times New Roman" panose="02020603050405020304" pitchFamily="18" charset="0"/>
                <a:cs typeface="Times New Roman" panose="02020603050405020304" pitchFamily="18" charset="0"/>
              </a:rPr>
              <a:t>needs to </a:t>
            </a:r>
            <a:r>
              <a:rPr lang="en-IN" sz="2400" dirty="0">
                <a:latin typeface="Times New Roman" panose="02020603050405020304" pitchFamily="18" charset="0"/>
                <a:cs typeface="Times New Roman" panose="02020603050405020304" pitchFamily="18" charset="0"/>
              </a:rPr>
              <a:t>slow down to avoid the discarding of packets.</a:t>
            </a:r>
          </a:p>
          <a:p>
            <a:pPr marL="0" indent="0" algn="just">
              <a:buNone/>
            </a:pPr>
            <a:endParaRPr lang="en-IN" sz="2400" b="1" dirty="0" smtClean="0">
              <a:latin typeface="Times New Roman" panose="02020603050405020304" pitchFamily="18" charset="0"/>
              <a:cs typeface="Times New Roman" panose="02020603050405020304" pitchFamily="18" charset="0"/>
            </a:endParaRPr>
          </a:p>
          <a:p>
            <a:pPr marL="0" indent="0" algn="just">
              <a:buNone/>
            </a:pPr>
            <a:r>
              <a:rPr lang="en-IN" sz="2400" b="1" dirty="0" smtClean="0">
                <a:latin typeface="Times New Roman" panose="02020603050405020304" pitchFamily="18" charset="0"/>
                <a:cs typeface="Times New Roman" panose="02020603050405020304" pitchFamily="18" charset="0"/>
              </a:rPr>
              <a:t>Forward Signalling </a:t>
            </a: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bit can be set in a packet moving in the direction of </a:t>
            </a:r>
            <a:r>
              <a:rPr lang="en-IN" sz="2400" dirty="0" smtClean="0">
                <a:latin typeface="Times New Roman" panose="02020603050405020304" pitchFamily="18" charset="0"/>
                <a:cs typeface="Times New Roman" panose="02020603050405020304" pitchFamily="18" charset="0"/>
              </a:rPr>
              <a:t>the congestion</a:t>
            </a:r>
            <a:r>
              <a:rPr lang="en-IN" sz="2400" dirty="0">
                <a:latin typeface="Times New Roman" panose="02020603050405020304" pitchFamily="18" charset="0"/>
                <a:cs typeface="Times New Roman" panose="02020603050405020304" pitchFamily="18" charset="0"/>
              </a:rPr>
              <a:t>. This bit can warn the destination that there is congestion.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receiver </a:t>
            </a:r>
            <a:r>
              <a:rPr lang="en-IN" sz="2400" dirty="0" smtClean="0">
                <a:latin typeface="Times New Roman" panose="02020603050405020304" pitchFamily="18" charset="0"/>
                <a:cs typeface="Times New Roman" panose="02020603050405020304" pitchFamily="18" charset="0"/>
              </a:rPr>
              <a:t>in this </a:t>
            </a:r>
            <a:r>
              <a:rPr lang="en-IN" sz="2400" dirty="0">
                <a:latin typeface="Times New Roman" panose="02020603050405020304" pitchFamily="18" charset="0"/>
                <a:cs typeface="Times New Roman" panose="02020603050405020304" pitchFamily="18" charset="0"/>
              </a:rPr>
              <a:t>case can use policies, such as slowing down the acknowledgments, to alleviate </a:t>
            </a:r>
            <a:r>
              <a:rPr lang="en-IN" sz="2400" dirty="0" smtClean="0">
                <a:latin typeface="Times New Roman" panose="02020603050405020304" pitchFamily="18" charset="0"/>
                <a:cs typeface="Times New Roman" panose="02020603050405020304" pitchFamily="18" charset="0"/>
              </a:rPr>
              <a:t>the congestion</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0004333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4154984"/>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The </a:t>
            </a:r>
            <a:r>
              <a:rPr lang="en-IN" sz="2200" dirty="0"/>
              <a:t>sender window size is determined by the </a:t>
            </a:r>
            <a:r>
              <a:rPr lang="en-IN" sz="2200" dirty="0" smtClean="0"/>
              <a:t>available buffer </a:t>
            </a:r>
            <a:r>
              <a:rPr lang="en-IN" sz="2200" dirty="0"/>
              <a:t>space in the receiver (</a:t>
            </a:r>
            <a:r>
              <a:rPr lang="en-IN" sz="2200" dirty="0" err="1"/>
              <a:t>rwnd</a:t>
            </a:r>
            <a:r>
              <a:rPr lang="en-IN" sz="2200" dirty="0"/>
              <a:t>). </a:t>
            </a:r>
            <a:endParaRPr lang="en-IN" sz="2200" dirty="0" smtClean="0"/>
          </a:p>
          <a:p>
            <a:pPr algn="just">
              <a:buFont typeface="Arial" pitchFamily="34" charset="0"/>
              <a:buChar char="•"/>
            </a:pPr>
            <a:r>
              <a:rPr lang="en-IN" sz="2200" dirty="0" smtClean="0"/>
              <a:t>It is assumed </a:t>
            </a:r>
            <a:r>
              <a:rPr lang="en-IN" sz="2200" dirty="0"/>
              <a:t>that it is only </a:t>
            </a:r>
            <a:r>
              <a:rPr lang="en-IN" sz="2200" dirty="0" smtClean="0"/>
              <a:t>the receiver </a:t>
            </a:r>
            <a:r>
              <a:rPr lang="en-IN" sz="2200" dirty="0"/>
              <a:t>that can dictate to the sender the size of the sender’s window. </a:t>
            </a:r>
            <a:endParaRPr lang="en-IN" sz="2200" dirty="0" smtClean="0"/>
          </a:p>
          <a:p>
            <a:pPr algn="just">
              <a:buFont typeface="Arial" pitchFamily="34" charset="0"/>
              <a:buChar char="•"/>
            </a:pPr>
            <a:r>
              <a:rPr lang="en-IN" sz="2200" dirty="0" smtClean="0"/>
              <a:t>If </a:t>
            </a:r>
            <a:r>
              <a:rPr lang="en-IN" sz="2200" dirty="0"/>
              <a:t>the network cannot deliver the data as fast as they </a:t>
            </a:r>
            <a:r>
              <a:rPr lang="en-IN" sz="2200" dirty="0" smtClean="0"/>
              <a:t>are created </a:t>
            </a:r>
            <a:r>
              <a:rPr lang="en-IN" sz="2200" dirty="0"/>
              <a:t>by the sender, it must tell the sender to slow down. </a:t>
            </a:r>
          </a:p>
          <a:p>
            <a:pPr algn="just">
              <a:buFont typeface="Arial" pitchFamily="34" charset="0"/>
              <a:buChar char="•"/>
            </a:pPr>
            <a:r>
              <a:rPr lang="en-IN" sz="2200" dirty="0"/>
              <a:t>Today, the sender’s window size is determined not only by the receiver but also </a:t>
            </a:r>
            <a:r>
              <a:rPr lang="en-IN" sz="2200" dirty="0" smtClean="0"/>
              <a:t>by congestion </a:t>
            </a:r>
            <a:r>
              <a:rPr lang="en-IN" sz="2200" dirty="0"/>
              <a:t>in the network.</a:t>
            </a:r>
          </a:p>
          <a:p>
            <a:pPr algn="just">
              <a:buFont typeface="Arial" pitchFamily="34" charset="0"/>
              <a:buChar char="•"/>
            </a:pPr>
            <a:r>
              <a:rPr lang="en-IN" sz="2200" dirty="0"/>
              <a:t>The sender has two pieces of information: the receiver-advertised window size </a:t>
            </a:r>
            <a:r>
              <a:rPr lang="en-IN" sz="2200" dirty="0" smtClean="0"/>
              <a:t>and the </a:t>
            </a:r>
            <a:r>
              <a:rPr lang="en-IN" sz="2200" dirty="0"/>
              <a:t>congestion window size. </a:t>
            </a:r>
            <a:endParaRPr lang="en-IN" sz="2200" dirty="0" smtClean="0"/>
          </a:p>
          <a:p>
            <a:pPr algn="just">
              <a:buFont typeface="Arial" pitchFamily="34" charset="0"/>
              <a:buChar char="•"/>
            </a:pPr>
            <a:r>
              <a:rPr lang="en-IN" sz="2200" dirty="0" smtClean="0"/>
              <a:t>The </a:t>
            </a:r>
            <a:r>
              <a:rPr lang="en-IN" sz="2200" dirty="0"/>
              <a:t>actual size of the window is the minimum of these two</a:t>
            </a:r>
            <a:r>
              <a:rPr lang="en-IN" sz="2200" dirty="0" smtClean="0"/>
              <a:t>. Receiver window and congestion window.</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a:t>
            </a:r>
            <a:r>
              <a:rPr lang="en-IN" altLang="en-US" sz="2800" b="1" dirty="0">
                <a:solidFill>
                  <a:schemeClr val="folHlink"/>
                </a:solidFill>
                <a:latin typeface="Times New Roman" pitchFamily="18" charset="0"/>
                <a:cs typeface="Arial" charset="0"/>
              </a:rPr>
              <a:t>Control in </a:t>
            </a:r>
            <a:r>
              <a:rPr lang="en-IN" altLang="en-US" sz="2800" b="1" dirty="0" smtClean="0">
                <a:solidFill>
                  <a:schemeClr val="folHlink"/>
                </a:solidFill>
                <a:latin typeface="Times New Roman" pitchFamily="18" charset="0"/>
                <a:cs typeface="Arial" charset="0"/>
              </a:rPr>
              <a:t>TCP: </a:t>
            </a:r>
            <a:r>
              <a:rPr lang="en-IN" altLang="en-US" sz="2800" b="1" dirty="0">
                <a:solidFill>
                  <a:schemeClr val="folHlink"/>
                </a:solidFill>
                <a:latin typeface="Times New Roman" pitchFamily="18" charset="0"/>
                <a:cs typeface="Arial" charset="0"/>
              </a:rPr>
              <a:t>Congestion Window</a:t>
            </a:r>
            <a:endParaRPr lang="en-US" altLang="en-US" sz="2800" b="1" dirty="0">
              <a:solidFill>
                <a:schemeClr val="folHlink"/>
              </a:solidFill>
              <a:latin typeface="Times New Roman" pitchFamily="18"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642910" y="5956519"/>
            <a:ext cx="7072362" cy="61575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3477875"/>
          </a:xfrm>
          <a:prstGeom prst="rect">
            <a:avLst/>
          </a:prstGeom>
          <a:noFill/>
          <a:ln w="9525">
            <a:noFill/>
            <a:miter lim="800000"/>
            <a:headEnd/>
            <a:tailEnd/>
          </a:ln>
        </p:spPr>
        <p:txBody>
          <a:bodyPr>
            <a:spAutoFit/>
          </a:bodyPr>
          <a:lstStyle/>
          <a:p>
            <a:pPr algn="just">
              <a:buFont typeface="Arial" pitchFamily="34" charset="0"/>
              <a:buChar char="•"/>
            </a:pPr>
            <a:r>
              <a:rPr lang="en-US" altLang="en-US" sz="2200" dirty="0"/>
              <a:t>Congestion handling is based on three phases:</a:t>
            </a:r>
          </a:p>
          <a:p>
            <a:pPr lvl="1" algn="just">
              <a:buFont typeface="Arial" pitchFamily="34" charset="0"/>
              <a:buChar char="•"/>
            </a:pPr>
            <a:r>
              <a:rPr lang="en-US" altLang="en-US" sz="2200" dirty="0"/>
              <a:t>Slow Start</a:t>
            </a:r>
          </a:p>
          <a:p>
            <a:pPr lvl="1" algn="just">
              <a:buFont typeface="Arial" pitchFamily="34" charset="0"/>
              <a:buChar char="•"/>
            </a:pPr>
            <a:r>
              <a:rPr lang="en-US" altLang="en-US" sz="2200" dirty="0"/>
              <a:t>Congestion Avoidance</a:t>
            </a:r>
          </a:p>
          <a:p>
            <a:pPr lvl="1" algn="just">
              <a:buFont typeface="Arial" pitchFamily="34" charset="0"/>
              <a:buChar char="•"/>
            </a:pPr>
            <a:r>
              <a:rPr lang="en-US" altLang="en-US" sz="2200" dirty="0"/>
              <a:t>Congestion Detection</a:t>
            </a:r>
          </a:p>
          <a:p>
            <a:pPr algn="just">
              <a:buFont typeface="Arial" pitchFamily="34" charset="0"/>
              <a:buChar char="•"/>
            </a:pPr>
            <a:r>
              <a:rPr lang="en-IN" sz="2200" dirty="0"/>
              <a:t>In the slow-start phase, the sender </a:t>
            </a:r>
            <a:r>
              <a:rPr lang="en-IN" sz="2200" dirty="0" smtClean="0"/>
              <a:t>starts with </a:t>
            </a:r>
            <a:r>
              <a:rPr lang="en-IN" sz="2200" dirty="0"/>
              <a:t>a very slow rate of transmission, but increases the rate rapidly to reach a </a:t>
            </a:r>
            <a:r>
              <a:rPr lang="en-IN" sz="2200" dirty="0" smtClean="0"/>
              <a:t>threshold.</a:t>
            </a:r>
          </a:p>
          <a:p>
            <a:pPr algn="just">
              <a:buFont typeface="Arial" pitchFamily="34" charset="0"/>
              <a:buChar char="•"/>
            </a:pPr>
            <a:r>
              <a:rPr lang="en-IN" sz="2200" dirty="0" smtClean="0"/>
              <a:t>When </a:t>
            </a:r>
            <a:r>
              <a:rPr lang="en-IN" sz="2200" dirty="0"/>
              <a:t>the threshold is reached, the data rate is reduced to avoid congestion. </a:t>
            </a:r>
            <a:endParaRPr lang="en-IN" sz="2200" dirty="0" smtClean="0"/>
          </a:p>
          <a:p>
            <a:pPr algn="just">
              <a:buFont typeface="Arial" pitchFamily="34" charset="0"/>
              <a:buChar char="•"/>
            </a:pPr>
            <a:r>
              <a:rPr lang="en-IN" sz="2200" dirty="0" smtClean="0"/>
              <a:t>Finally if congestion </a:t>
            </a:r>
            <a:r>
              <a:rPr lang="en-IN" sz="2200" dirty="0"/>
              <a:t>is detected, the sender goes back to the </a:t>
            </a:r>
            <a:r>
              <a:rPr lang="en-IN" sz="2200" dirty="0" smtClean="0"/>
              <a:t>slow start </a:t>
            </a:r>
            <a:r>
              <a:rPr lang="en-IN" sz="2200" dirty="0"/>
              <a:t>or congestion </a:t>
            </a:r>
            <a:r>
              <a:rPr lang="en-IN" sz="2200" dirty="0" smtClean="0"/>
              <a:t>avoidance phase </a:t>
            </a:r>
            <a:r>
              <a:rPr lang="en-IN" sz="2200" dirty="0"/>
              <a:t>based on how the congestion is detected.</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a:t>
            </a:r>
            <a:r>
              <a:rPr lang="en-IN" altLang="en-US" sz="2800" b="1" dirty="0">
                <a:solidFill>
                  <a:schemeClr val="folHlink"/>
                </a:solidFill>
                <a:latin typeface="Times New Roman" pitchFamily="18" charset="0"/>
                <a:cs typeface="Arial" charset="0"/>
              </a:rPr>
              <a:t>Control in </a:t>
            </a:r>
            <a:r>
              <a:rPr lang="en-IN" altLang="en-US" sz="2800" b="1" dirty="0" smtClean="0">
                <a:solidFill>
                  <a:schemeClr val="folHlink"/>
                </a:solidFill>
                <a:latin typeface="Times New Roman" pitchFamily="18" charset="0"/>
                <a:cs typeface="Arial" charset="0"/>
              </a:rPr>
              <a:t>TCP: </a:t>
            </a:r>
            <a:r>
              <a:rPr lang="en-IN" altLang="en-US" sz="2800" b="1" dirty="0">
                <a:solidFill>
                  <a:schemeClr val="folHlink"/>
                </a:solidFill>
                <a:latin typeface="Times New Roman" pitchFamily="18" charset="0"/>
                <a:cs typeface="Arial" charset="0"/>
              </a:rPr>
              <a:t>Congestion Policy</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5170646"/>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The </a:t>
            </a:r>
            <a:r>
              <a:rPr lang="en-IN" sz="2200" dirty="0"/>
              <a:t>size of the </a:t>
            </a:r>
            <a:r>
              <a:rPr lang="en-IN" sz="2200" dirty="0" smtClean="0"/>
              <a:t>congestion window </a:t>
            </a:r>
            <a:r>
              <a:rPr lang="en-IN" sz="2200" dirty="0"/>
              <a:t>(</a:t>
            </a:r>
            <a:r>
              <a:rPr lang="en-IN" sz="2200" i="1" dirty="0" err="1"/>
              <a:t>cwnd</a:t>
            </a:r>
            <a:r>
              <a:rPr lang="en-IN" sz="2200" i="1" dirty="0"/>
              <a:t>) starts with one maximum segment size (MSS). </a:t>
            </a:r>
            <a:endParaRPr lang="en-IN" sz="2200" i="1" dirty="0" smtClean="0"/>
          </a:p>
          <a:p>
            <a:pPr algn="just">
              <a:buFont typeface="Arial" pitchFamily="34" charset="0"/>
              <a:buChar char="•"/>
            </a:pPr>
            <a:r>
              <a:rPr lang="en-IN" sz="2200" i="1" dirty="0" smtClean="0"/>
              <a:t>The </a:t>
            </a:r>
            <a:r>
              <a:rPr lang="en-IN" sz="2200" i="1" dirty="0"/>
              <a:t>MSS </a:t>
            </a:r>
            <a:r>
              <a:rPr lang="en-IN" sz="2200" i="1" dirty="0" smtClean="0"/>
              <a:t>is </a:t>
            </a:r>
            <a:r>
              <a:rPr lang="en-IN" sz="2200" dirty="0" smtClean="0"/>
              <a:t>determined </a:t>
            </a:r>
            <a:r>
              <a:rPr lang="en-IN" sz="2200" dirty="0"/>
              <a:t>during connection establishment by using an option of the same name. </a:t>
            </a:r>
            <a:endParaRPr lang="en-IN" sz="2200" dirty="0" smtClean="0"/>
          </a:p>
          <a:p>
            <a:pPr algn="just">
              <a:buFont typeface="Arial" pitchFamily="34" charset="0"/>
              <a:buChar char="•"/>
            </a:pPr>
            <a:r>
              <a:rPr lang="en-IN" sz="2200" dirty="0" smtClean="0"/>
              <a:t>The size </a:t>
            </a:r>
            <a:r>
              <a:rPr lang="en-IN" sz="2200" dirty="0"/>
              <a:t>of the window increases one MSS each time an acknowledgment is received. </a:t>
            </a:r>
            <a:endParaRPr lang="en-IN" sz="2200" dirty="0" smtClean="0"/>
          </a:p>
          <a:p>
            <a:pPr algn="just">
              <a:buFont typeface="Arial" pitchFamily="34" charset="0"/>
              <a:buChar char="•"/>
            </a:pPr>
            <a:r>
              <a:rPr lang="en-IN" sz="2200" dirty="0" smtClean="0"/>
              <a:t>As the name </a:t>
            </a:r>
            <a:r>
              <a:rPr lang="en-IN" sz="2200" dirty="0"/>
              <a:t>implies, the window starts slowly, but grows exponentially. </a:t>
            </a:r>
            <a:endParaRPr lang="en-IN" sz="2200" dirty="0" smtClean="0"/>
          </a:p>
          <a:p>
            <a:pPr algn="just">
              <a:buFont typeface="Arial" pitchFamily="34" charset="0"/>
              <a:buChar char="•"/>
            </a:pPr>
            <a:r>
              <a:rPr lang="en-US" altLang="en-US" sz="2200" dirty="0" smtClean="0">
                <a:latin typeface="Times New Roman" pitchFamily="18" charset="0"/>
                <a:cs typeface="Times New Roman" pitchFamily="18" charset="0"/>
              </a:rPr>
              <a:t>It is assumed in example that receiver window (</a:t>
            </a:r>
            <a:r>
              <a:rPr lang="en-US" altLang="en-US" sz="2200" dirty="0" err="1" smtClean="0">
                <a:latin typeface="Times New Roman" pitchFamily="18" charset="0"/>
                <a:cs typeface="Times New Roman" pitchFamily="18" charset="0"/>
              </a:rPr>
              <a:t>rwnd</a:t>
            </a:r>
            <a:r>
              <a:rPr lang="en-US" altLang="en-US" sz="2200" dirty="0" smtClean="0">
                <a:latin typeface="Times New Roman" pitchFamily="18" charset="0"/>
                <a:cs typeface="Times New Roman" pitchFamily="18" charset="0"/>
              </a:rPr>
              <a:t>) is much higher than congestion window (</a:t>
            </a:r>
            <a:r>
              <a:rPr lang="en-US" altLang="en-US" sz="2200" dirty="0" err="1" smtClean="0">
                <a:latin typeface="Times New Roman" pitchFamily="18" charset="0"/>
                <a:cs typeface="Times New Roman" pitchFamily="18" charset="0"/>
              </a:rPr>
              <a:t>cwnd</a:t>
            </a:r>
            <a:r>
              <a:rPr lang="en-US" altLang="en-US" sz="2200" dirty="0" smtClean="0">
                <a:latin typeface="Times New Roman" pitchFamily="18" charset="0"/>
                <a:cs typeface="Times New Roman" pitchFamily="18" charset="0"/>
              </a:rPr>
              <a:t>) and each segment is acknowledged individually.</a:t>
            </a:r>
          </a:p>
          <a:p>
            <a:pPr algn="just">
              <a:buFont typeface="Arial" pitchFamily="34" charset="0"/>
              <a:buChar char="•"/>
            </a:pPr>
            <a:r>
              <a:rPr lang="en-IN" sz="2200" dirty="0" smtClean="0"/>
              <a:t>The </a:t>
            </a:r>
            <a:r>
              <a:rPr lang="en-IN" sz="2200" dirty="0"/>
              <a:t>sender starts with </a:t>
            </a:r>
            <a:r>
              <a:rPr lang="en-IN" sz="2200" i="1" dirty="0" err="1"/>
              <a:t>cwnd</a:t>
            </a:r>
            <a:r>
              <a:rPr lang="en-IN" sz="2200" i="1" dirty="0"/>
              <a:t> = 1 MSS. This means that the sender can send </a:t>
            </a:r>
            <a:r>
              <a:rPr lang="en-IN" sz="2200" i="1" dirty="0" smtClean="0"/>
              <a:t>only </a:t>
            </a:r>
            <a:r>
              <a:rPr lang="en-IN" sz="2200" dirty="0" smtClean="0"/>
              <a:t>one </a:t>
            </a:r>
            <a:r>
              <a:rPr lang="en-IN" sz="2200" dirty="0"/>
              <a:t>segment. After receipt of the acknowledgment for segment 1, the size of </a:t>
            </a:r>
            <a:r>
              <a:rPr lang="en-IN" sz="2200" dirty="0" smtClean="0"/>
              <a:t>the congestion </a:t>
            </a:r>
            <a:r>
              <a:rPr lang="en-IN" sz="2200" dirty="0"/>
              <a:t>window is increased by 1, which means that </a:t>
            </a:r>
            <a:r>
              <a:rPr lang="en-IN" sz="2200" i="1" dirty="0" err="1"/>
              <a:t>cwnd</a:t>
            </a:r>
            <a:r>
              <a:rPr lang="en-IN" sz="2200" i="1" dirty="0"/>
              <a:t> is now 2. Now </a:t>
            </a:r>
            <a:r>
              <a:rPr lang="en-IN" sz="2200" i="1" dirty="0" smtClean="0"/>
              <a:t>two </a:t>
            </a:r>
            <a:r>
              <a:rPr lang="en-IN" sz="2200" dirty="0" smtClean="0"/>
              <a:t>more </a:t>
            </a:r>
            <a:r>
              <a:rPr lang="en-IN" sz="2200" dirty="0"/>
              <a:t>segments can be sent. When each acknowledgment is received, the size </a:t>
            </a:r>
            <a:r>
              <a:rPr lang="en-IN" sz="2200" dirty="0" smtClean="0"/>
              <a:t>of the </a:t>
            </a:r>
            <a:r>
              <a:rPr lang="en-IN" sz="2200" dirty="0"/>
              <a:t>window is increased by 1 MSS. When all seven segments are </a:t>
            </a:r>
            <a:r>
              <a:rPr lang="en-IN" sz="2200" dirty="0" smtClean="0"/>
              <a:t>acknowledged, </a:t>
            </a:r>
            <a:r>
              <a:rPr lang="en-IN" sz="2200" i="1" dirty="0" err="1" smtClean="0"/>
              <a:t>cwnd</a:t>
            </a:r>
            <a:r>
              <a:rPr lang="en-IN" sz="2200" i="1" dirty="0" smtClean="0"/>
              <a:t> </a:t>
            </a:r>
            <a:r>
              <a:rPr lang="en-IN" sz="2200" i="1" dirty="0"/>
              <a:t>= 8.</a:t>
            </a:r>
            <a:endParaRPr lang="en-US" altLang="en-US" sz="2200" dirty="0">
              <a:latin typeface="Times New Roman" pitchFamily="18" charset="0"/>
              <a:cs typeface="Times New Roman" pitchFamily="18" charset="0"/>
            </a:endParaRP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nSpc>
                <a:spcPct val="150000"/>
              </a:lnSpc>
            </a:pPr>
            <a:r>
              <a:rPr lang="en-IN" altLang="en-US" sz="2500" b="1" dirty="0" smtClean="0">
                <a:solidFill>
                  <a:schemeClr val="folHlink"/>
                </a:solidFill>
                <a:latin typeface="Times New Roman" pitchFamily="18" charset="0"/>
                <a:cs typeface="Arial" charset="0"/>
              </a:rPr>
              <a:t>Congestion Control in TCP</a:t>
            </a:r>
            <a:r>
              <a:rPr lang="en-IN" altLang="en-US" sz="2500" b="1" dirty="0">
                <a:solidFill>
                  <a:schemeClr val="folHlink"/>
                </a:solidFill>
                <a:latin typeface="Times New Roman" pitchFamily="18" charset="0"/>
                <a:cs typeface="Arial" charset="0"/>
              </a:rPr>
              <a:t>: Slow Start: Exponential </a:t>
            </a:r>
            <a:r>
              <a:rPr lang="en-IN" altLang="en-US" sz="2500" b="1" dirty="0" smtClean="0">
                <a:solidFill>
                  <a:schemeClr val="folHlink"/>
                </a:solidFill>
                <a:latin typeface="Times New Roman" pitchFamily="18" charset="0"/>
                <a:cs typeface="Arial" charset="0"/>
              </a:rPr>
              <a:t>Increase</a:t>
            </a:r>
            <a:endParaRPr lang="en-US" altLang="en-US" sz="25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357166"/>
            <a:ext cx="8763000" cy="796947"/>
          </a:xfrm>
          <a:prstGeom prst="rect">
            <a:avLst/>
          </a:prstGeom>
          <a:noFill/>
          <a:ln w="9525">
            <a:noFill/>
            <a:miter lim="800000"/>
            <a:headEnd/>
            <a:tailEnd/>
          </a:ln>
        </p:spPr>
        <p:txBody>
          <a:bodyPr/>
          <a:lstStyle/>
          <a:p>
            <a:pPr algn="ctr">
              <a:lnSpc>
                <a:spcPct val="150000"/>
              </a:lnSpc>
            </a:pPr>
            <a:r>
              <a:rPr lang="en-IN" altLang="en-US" sz="2400" b="1" dirty="0" smtClean="0">
                <a:solidFill>
                  <a:schemeClr val="folHlink"/>
                </a:solidFill>
                <a:latin typeface="Times New Roman" pitchFamily="18" charset="0"/>
                <a:cs typeface="Arial" charset="0"/>
              </a:rPr>
              <a:t>Process-to-process Delivery:</a:t>
            </a:r>
            <a:r>
              <a:rPr lang="en-IN" sz="2400" b="1" dirty="0"/>
              <a:t> </a:t>
            </a:r>
            <a:r>
              <a:rPr lang="en-IN" altLang="en-US" sz="2400" b="1" dirty="0">
                <a:solidFill>
                  <a:schemeClr val="folHlink"/>
                </a:solidFill>
                <a:latin typeface="Times New Roman" pitchFamily="18" charset="0"/>
                <a:cs typeface="Arial" charset="0"/>
              </a:rPr>
              <a:t>Connectionless Versus Connection-Oriented Service</a:t>
            </a:r>
            <a:endParaRPr lang="en-US" altLang="en-US" sz="2400" b="1" dirty="0">
              <a:solidFill>
                <a:schemeClr val="folHlink"/>
              </a:solidFill>
              <a:latin typeface="Times New Roman" pitchFamily="18" charset="0"/>
              <a:cs typeface="Arial" charset="0"/>
            </a:endParaRPr>
          </a:p>
        </p:txBody>
      </p:sp>
      <p:sp>
        <p:nvSpPr>
          <p:cNvPr id="5" name="Rectangle 4"/>
          <p:cNvSpPr/>
          <p:nvPr/>
        </p:nvSpPr>
        <p:spPr>
          <a:xfrm>
            <a:off x="285720" y="1500174"/>
            <a:ext cx="8643998" cy="3416320"/>
          </a:xfrm>
          <a:prstGeom prst="rect">
            <a:avLst/>
          </a:prstGeom>
        </p:spPr>
        <p:txBody>
          <a:bodyPr wrap="square">
            <a:spAutoFit/>
          </a:bodyPr>
          <a:lstStyle/>
          <a:p>
            <a:pPr>
              <a:buFont typeface="Arial" pitchFamily="34" charset="0"/>
              <a:buChar char="•"/>
            </a:pPr>
            <a:r>
              <a:rPr lang="en-IN" sz="2400" dirty="0"/>
              <a:t>In a </a:t>
            </a:r>
            <a:r>
              <a:rPr lang="en-IN" sz="2400" b="1" dirty="0"/>
              <a:t>connectionless service, the packets are sent from one party to another with no </a:t>
            </a:r>
            <a:r>
              <a:rPr lang="en-IN" sz="2400" b="1" dirty="0" smtClean="0"/>
              <a:t>need </a:t>
            </a:r>
            <a:r>
              <a:rPr lang="en-IN" sz="2400" dirty="0" smtClean="0"/>
              <a:t>for </a:t>
            </a:r>
            <a:r>
              <a:rPr lang="en-IN" sz="2400" dirty="0"/>
              <a:t>connection establishment or connection release.  </a:t>
            </a:r>
            <a:r>
              <a:rPr lang="en-IN" sz="2400" dirty="0" smtClean="0"/>
              <a:t>The </a:t>
            </a:r>
            <a:r>
              <a:rPr lang="en-IN" sz="2400" dirty="0"/>
              <a:t>packets are not numbered; </a:t>
            </a:r>
            <a:r>
              <a:rPr lang="en-IN" sz="2400" dirty="0" smtClean="0"/>
              <a:t>they may </a:t>
            </a:r>
            <a:r>
              <a:rPr lang="en-IN" sz="2400" dirty="0"/>
              <a:t>be delayed or lost or may arrive out of sequence.  </a:t>
            </a:r>
            <a:r>
              <a:rPr lang="en-IN" sz="2400" dirty="0" smtClean="0"/>
              <a:t>There </a:t>
            </a:r>
            <a:r>
              <a:rPr lang="en-IN" sz="2400" dirty="0"/>
              <a:t>is no </a:t>
            </a:r>
            <a:r>
              <a:rPr lang="en-IN" sz="2400" dirty="0" smtClean="0"/>
              <a:t>acknowledgment either</a:t>
            </a:r>
            <a:r>
              <a:rPr lang="en-IN" sz="2400" dirty="0"/>
              <a:t>. </a:t>
            </a:r>
            <a:r>
              <a:rPr lang="en-IN" sz="2400" dirty="0" smtClean="0"/>
              <a:t>E.g. UDP.</a:t>
            </a:r>
          </a:p>
          <a:p>
            <a:pPr>
              <a:buFont typeface="Arial" pitchFamily="34" charset="0"/>
              <a:buChar char="•"/>
            </a:pPr>
            <a:endParaRPr lang="en-US" sz="2400" dirty="0"/>
          </a:p>
          <a:p>
            <a:pPr>
              <a:buFont typeface="Arial" pitchFamily="34" charset="0"/>
              <a:buChar char="•"/>
            </a:pPr>
            <a:r>
              <a:rPr lang="en-IN" sz="2400" dirty="0"/>
              <a:t>In a </a:t>
            </a:r>
            <a:r>
              <a:rPr lang="en-IN" sz="2400" b="1" dirty="0"/>
              <a:t>connection-oriented service, a connection is first established between the </a:t>
            </a:r>
            <a:r>
              <a:rPr lang="en-IN" sz="2400" b="1" dirty="0" smtClean="0"/>
              <a:t>sender </a:t>
            </a:r>
            <a:r>
              <a:rPr lang="en-IN" sz="2400" dirty="0" smtClean="0"/>
              <a:t>and </a:t>
            </a:r>
            <a:r>
              <a:rPr lang="en-IN" sz="2400" dirty="0"/>
              <a:t>the receiver. Data are transferred. At the end, the connection is released. </a:t>
            </a:r>
            <a:r>
              <a:rPr lang="en-IN" sz="2400" dirty="0" smtClean="0"/>
              <a:t>E.g. TCP &amp; SCTP.</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nSpc>
                <a:spcPct val="150000"/>
              </a:lnSpc>
            </a:pPr>
            <a:r>
              <a:rPr lang="en-IN" altLang="en-US" sz="2500" b="1" dirty="0" smtClean="0">
                <a:solidFill>
                  <a:schemeClr val="folHlink"/>
                </a:solidFill>
                <a:latin typeface="Times New Roman" pitchFamily="18" charset="0"/>
                <a:cs typeface="Arial" charset="0"/>
              </a:rPr>
              <a:t>Congestion Control in TCP</a:t>
            </a:r>
            <a:r>
              <a:rPr lang="en-IN" altLang="en-US" sz="2500" b="1" dirty="0">
                <a:solidFill>
                  <a:schemeClr val="folHlink"/>
                </a:solidFill>
                <a:latin typeface="Times New Roman" pitchFamily="18" charset="0"/>
                <a:cs typeface="Arial" charset="0"/>
              </a:rPr>
              <a:t>: Slow Start: Exponential </a:t>
            </a:r>
            <a:r>
              <a:rPr lang="en-IN" altLang="en-US" sz="2500" b="1" dirty="0" smtClean="0">
                <a:solidFill>
                  <a:schemeClr val="folHlink"/>
                </a:solidFill>
                <a:latin typeface="Times New Roman" pitchFamily="18" charset="0"/>
                <a:cs typeface="Arial" charset="0"/>
              </a:rPr>
              <a:t>Increase</a:t>
            </a:r>
            <a:endParaRPr lang="en-US" altLang="en-US" sz="2500" b="1" dirty="0">
              <a:solidFill>
                <a:schemeClr val="folHlink"/>
              </a:solidFill>
              <a:latin typeface="Times New Roman" pitchFamily="18" charset="0"/>
              <a:cs typeface="Arial" charset="0"/>
            </a:endParaRPr>
          </a:p>
        </p:txBody>
      </p:sp>
      <p:pic>
        <p:nvPicPr>
          <p:cNvPr id="2050" name="Picture 2"/>
          <p:cNvPicPr>
            <a:picLocks noChangeAspect="1" noChangeArrowheads="1"/>
          </p:cNvPicPr>
          <p:nvPr/>
        </p:nvPicPr>
        <p:blipFill>
          <a:blip r:embed="rId3"/>
          <a:srcRect/>
          <a:stretch>
            <a:fillRect/>
          </a:stretch>
        </p:blipFill>
        <p:spPr bwMode="auto">
          <a:xfrm>
            <a:off x="428596" y="1500174"/>
            <a:ext cx="8001056" cy="53614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nSpc>
                <a:spcPct val="150000"/>
              </a:lnSpc>
            </a:pPr>
            <a:r>
              <a:rPr lang="en-IN" altLang="en-US" sz="2500" b="1" dirty="0" smtClean="0">
                <a:solidFill>
                  <a:schemeClr val="folHlink"/>
                </a:solidFill>
                <a:latin typeface="Times New Roman" pitchFamily="18" charset="0"/>
                <a:cs typeface="Arial" charset="0"/>
              </a:rPr>
              <a:t>Congestion Control in TCP</a:t>
            </a:r>
            <a:r>
              <a:rPr lang="en-IN" altLang="en-US" sz="2500" b="1" dirty="0">
                <a:solidFill>
                  <a:schemeClr val="folHlink"/>
                </a:solidFill>
                <a:latin typeface="Times New Roman" pitchFamily="18" charset="0"/>
                <a:cs typeface="Arial" charset="0"/>
              </a:rPr>
              <a:t>: Slow Start: Exponential </a:t>
            </a:r>
            <a:r>
              <a:rPr lang="en-IN" altLang="en-US" sz="2500" b="1" dirty="0" smtClean="0">
                <a:solidFill>
                  <a:schemeClr val="folHlink"/>
                </a:solidFill>
                <a:latin typeface="Times New Roman" pitchFamily="18" charset="0"/>
                <a:cs typeface="Arial" charset="0"/>
              </a:rPr>
              <a:t>Increase</a:t>
            </a:r>
            <a:endParaRPr lang="en-US" altLang="en-US" sz="2500" b="1" dirty="0">
              <a:solidFill>
                <a:schemeClr val="folHlink"/>
              </a:solidFill>
              <a:latin typeface="Times New Roman" pitchFamily="18" charset="0"/>
              <a:cs typeface="Arial" charset="0"/>
            </a:endParaRPr>
          </a:p>
        </p:txBody>
      </p:sp>
      <p:sp>
        <p:nvSpPr>
          <p:cNvPr id="5" name="Rectangle 4"/>
          <p:cNvSpPr/>
          <p:nvPr/>
        </p:nvSpPr>
        <p:spPr>
          <a:xfrm>
            <a:off x="214282" y="1500174"/>
            <a:ext cx="8643998" cy="2462213"/>
          </a:xfrm>
          <a:prstGeom prst="rect">
            <a:avLst/>
          </a:prstGeom>
        </p:spPr>
        <p:txBody>
          <a:bodyPr wrap="square">
            <a:spAutoFit/>
          </a:bodyPr>
          <a:lstStyle/>
          <a:p>
            <a:pPr algn="just">
              <a:buFont typeface="Arial" pitchFamily="34" charset="0"/>
              <a:buChar char="•"/>
            </a:pPr>
            <a:r>
              <a:rPr lang="en-IN" sz="2200" dirty="0" smtClean="0"/>
              <a:t>Slow start cannot continue indefinitely. There must be a threshold to stop this phase. </a:t>
            </a:r>
          </a:p>
          <a:p>
            <a:pPr algn="just">
              <a:buFont typeface="Arial" pitchFamily="34" charset="0"/>
              <a:buChar char="•"/>
            </a:pPr>
            <a:r>
              <a:rPr lang="en-IN" sz="2200" dirty="0" smtClean="0"/>
              <a:t>The sender keeps track of a variable named </a:t>
            </a:r>
            <a:r>
              <a:rPr lang="en-IN" sz="2200" dirty="0" err="1" smtClean="0"/>
              <a:t>ssthresh</a:t>
            </a:r>
            <a:r>
              <a:rPr lang="en-IN" sz="2200" dirty="0" smtClean="0"/>
              <a:t> (slow-start threshold).</a:t>
            </a:r>
          </a:p>
          <a:p>
            <a:pPr algn="just">
              <a:buFont typeface="Arial" pitchFamily="34" charset="0"/>
              <a:buChar char="•"/>
            </a:pPr>
            <a:r>
              <a:rPr lang="en-IN" sz="2200" dirty="0" smtClean="0"/>
              <a:t>When the size of window in bytes reaches this threshold, slow start stops and the next phase starts. </a:t>
            </a:r>
          </a:p>
          <a:p>
            <a:pPr algn="just">
              <a:buFont typeface="Arial" pitchFamily="34" charset="0"/>
              <a:buChar char="•"/>
            </a:pPr>
            <a:r>
              <a:rPr lang="en-IN" sz="2200" dirty="0" smtClean="0"/>
              <a:t>In most implementations the value of </a:t>
            </a:r>
            <a:r>
              <a:rPr lang="en-IN" sz="2200" dirty="0" err="1" smtClean="0"/>
              <a:t>ssthresh</a:t>
            </a:r>
            <a:r>
              <a:rPr lang="en-IN" sz="2200" dirty="0" smtClean="0"/>
              <a:t> is 65,535 bytes.</a:t>
            </a:r>
            <a:endParaRPr lang="en-IN" sz="2200"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3908762"/>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When the size of the congestion window reaches the slow-start threshold, the slow-start phase stops and the additive phase begins.</a:t>
            </a:r>
          </a:p>
          <a:p>
            <a:pPr algn="just">
              <a:buFont typeface="Arial" pitchFamily="34" charset="0"/>
              <a:buChar char="•"/>
            </a:pPr>
            <a:r>
              <a:rPr lang="en-IN" sz="2200" dirty="0" smtClean="0"/>
              <a:t>In this algorithm, each time the whole window of segments is acknowledged (one round), the size of the congestion window is increased by 1. </a:t>
            </a:r>
          </a:p>
          <a:p>
            <a:pPr algn="just">
              <a:buFont typeface="Arial" pitchFamily="34" charset="0"/>
              <a:buChar char="•"/>
            </a:pPr>
            <a:r>
              <a:rPr lang="en-IN" sz="2200" dirty="0" smtClean="0"/>
              <a:t>To show the idea, we apply this algorithm to the same scenario as slow start, although we will see that the congestion avoidance algorithm usually starts when the size of the window is much greater than 1.</a:t>
            </a:r>
          </a:p>
          <a:p>
            <a:pPr algn="just">
              <a:buFont typeface="Arial" pitchFamily="34" charset="0"/>
              <a:buChar char="•"/>
            </a:pPr>
            <a:r>
              <a:rPr lang="en-IN" sz="2400" dirty="0" smtClean="0"/>
              <a:t>In this case, after the sender has received acknowledgments for a complete window size of segments, the size of the window is increased by one segment.</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32" y="571480"/>
            <a:ext cx="9072594" cy="533400"/>
          </a:xfrm>
          <a:prstGeom prst="rect">
            <a:avLst/>
          </a:prstGeom>
          <a:noFill/>
          <a:ln w="9525">
            <a:noFill/>
            <a:miter lim="800000"/>
            <a:headEnd/>
            <a:tailEnd/>
          </a:ln>
        </p:spPr>
        <p:txBody>
          <a:bodyPr/>
          <a:lstStyle/>
          <a:p>
            <a:pPr>
              <a:lnSpc>
                <a:spcPct val="150000"/>
              </a:lnSpc>
            </a:pPr>
            <a:r>
              <a:rPr lang="en-IN" altLang="en-US" sz="2300" b="1" dirty="0" smtClean="0">
                <a:solidFill>
                  <a:schemeClr val="folHlink"/>
                </a:solidFill>
                <a:latin typeface="Times New Roman" pitchFamily="18" charset="0"/>
                <a:cs typeface="Arial" charset="0"/>
              </a:rPr>
              <a:t>Congestion </a:t>
            </a:r>
            <a:r>
              <a:rPr lang="en-IN" altLang="en-US" sz="2300" b="1" dirty="0">
                <a:solidFill>
                  <a:schemeClr val="folHlink"/>
                </a:solidFill>
                <a:latin typeface="Times New Roman" pitchFamily="18" charset="0"/>
                <a:cs typeface="Arial" charset="0"/>
              </a:rPr>
              <a:t>Control in </a:t>
            </a:r>
            <a:r>
              <a:rPr lang="en-IN" altLang="en-US" sz="2300" b="1" dirty="0" smtClean="0">
                <a:solidFill>
                  <a:schemeClr val="folHlink"/>
                </a:solidFill>
                <a:latin typeface="Times New Roman" pitchFamily="18" charset="0"/>
                <a:cs typeface="Arial" charset="0"/>
              </a:rPr>
              <a:t>TCP: Congestion Avoidance: Additive Increase</a:t>
            </a:r>
            <a:endParaRPr lang="en-US" altLang="en-US" sz="23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32" y="571480"/>
            <a:ext cx="9072594" cy="533400"/>
          </a:xfrm>
          <a:prstGeom prst="rect">
            <a:avLst/>
          </a:prstGeom>
          <a:noFill/>
          <a:ln w="9525">
            <a:noFill/>
            <a:miter lim="800000"/>
            <a:headEnd/>
            <a:tailEnd/>
          </a:ln>
        </p:spPr>
        <p:txBody>
          <a:bodyPr/>
          <a:lstStyle/>
          <a:p>
            <a:pPr>
              <a:lnSpc>
                <a:spcPct val="150000"/>
              </a:lnSpc>
            </a:pPr>
            <a:r>
              <a:rPr lang="en-IN" altLang="en-US" sz="2300" b="1" dirty="0" smtClean="0">
                <a:solidFill>
                  <a:schemeClr val="folHlink"/>
                </a:solidFill>
                <a:latin typeface="Times New Roman" pitchFamily="18" charset="0"/>
                <a:cs typeface="Arial" charset="0"/>
              </a:rPr>
              <a:t>Congestion </a:t>
            </a:r>
            <a:r>
              <a:rPr lang="en-IN" altLang="en-US" sz="2300" b="1" dirty="0">
                <a:solidFill>
                  <a:schemeClr val="folHlink"/>
                </a:solidFill>
                <a:latin typeface="Times New Roman" pitchFamily="18" charset="0"/>
                <a:cs typeface="Arial" charset="0"/>
              </a:rPr>
              <a:t>Control in </a:t>
            </a:r>
            <a:r>
              <a:rPr lang="en-IN" altLang="en-US" sz="2300" b="1" dirty="0" smtClean="0">
                <a:solidFill>
                  <a:schemeClr val="folHlink"/>
                </a:solidFill>
                <a:latin typeface="Times New Roman" pitchFamily="18" charset="0"/>
                <a:cs typeface="Arial" charset="0"/>
              </a:rPr>
              <a:t>TCP: Congestion Avoidance: Additive Increase</a:t>
            </a:r>
            <a:endParaRPr lang="en-US" altLang="en-US" sz="2300" b="1" dirty="0">
              <a:solidFill>
                <a:schemeClr val="folHlink"/>
              </a:solidFill>
              <a:latin typeface="Times New Roman" pitchFamily="18"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500034" y="1428736"/>
            <a:ext cx="7643866" cy="542926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2123658"/>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If congestion occurs, the congestion window size must be decreased. </a:t>
            </a:r>
          </a:p>
          <a:p>
            <a:pPr algn="just">
              <a:buFont typeface="Arial" pitchFamily="34" charset="0"/>
              <a:buChar char="•"/>
            </a:pPr>
            <a:r>
              <a:rPr lang="en-IN" sz="2200" dirty="0" smtClean="0"/>
              <a:t>The only way the sender can guess that congestion has occurred is by the need to retransmit a segment. However, retransmission can occur in one of two cases: when a timer times out or when three </a:t>
            </a:r>
            <a:r>
              <a:rPr lang="en-IN" sz="2200" dirty="0" err="1" smtClean="0"/>
              <a:t>ACKs</a:t>
            </a:r>
            <a:r>
              <a:rPr lang="en-IN" sz="2200" dirty="0" smtClean="0"/>
              <a:t> are received. In both cases, the size of the threshold is dropped to one-half, a </a:t>
            </a:r>
            <a:r>
              <a:rPr lang="en-IN" sz="2200" b="1" dirty="0" smtClean="0"/>
              <a:t>multiplicative decrease. </a:t>
            </a:r>
          </a:p>
        </p:txBody>
      </p:sp>
      <p:sp>
        <p:nvSpPr>
          <p:cNvPr id="191493" name="Title 4"/>
          <p:cNvSpPr txBox="1">
            <a:spLocks/>
          </p:cNvSpPr>
          <p:nvPr/>
        </p:nvSpPr>
        <p:spPr bwMode="auto">
          <a:xfrm>
            <a:off x="-32" y="571480"/>
            <a:ext cx="9072594" cy="533400"/>
          </a:xfrm>
          <a:prstGeom prst="rect">
            <a:avLst/>
          </a:prstGeom>
          <a:noFill/>
          <a:ln w="9525">
            <a:noFill/>
            <a:miter lim="800000"/>
            <a:headEnd/>
            <a:tailEnd/>
          </a:ln>
        </p:spPr>
        <p:txBody>
          <a:bodyPr/>
          <a:lstStyle/>
          <a:p>
            <a:pPr>
              <a:lnSpc>
                <a:spcPct val="150000"/>
              </a:lnSpc>
            </a:pPr>
            <a:r>
              <a:rPr lang="en-IN" altLang="en-US" sz="2200" b="1" dirty="0" smtClean="0">
                <a:solidFill>
                  <a:schemeClr val="folHlink"/>
                </a:solidFill>
                <a:latin typeface="Times New Roman" pitchFamily="18" charset="0"/>
                <a:cs typeface="Arial" charset="0"/>
              </a:rPr>
              <a:t>Congestion </a:t>
            </a:r>
            <a:r>
              <a:rPr lang="en-IN" altLang="en-US" sz="2200" b="1" dirty="0">
                <a:solidFill>
                  <a:schemeClr val="folHlink"/>
                </a:solidFill>
                <a:latin typeface="Times New Roman" pitchFamily="18" charset="0"/>
                <a:cs typeface="Arial" charset="0"/>
              </a:rPr>
              <a:t>Control in </a:t>
            </a:r>
            <a:r>
              <a:rPr lang="en-IN" altLang="en-US" sz="2200" b="1" dirty="0" err="1" smtClean="0">
                <a:solidFill>
                  <a:schemeClr val="folHlink"/>
                </a:solidFill>
                <a:latin typeface="Times New Roman" pitchFamily="18" charset="0"/>
                <a:cs typeface="Arial" charset="0"/>
              </a:rPr>
              <a:t>TCP:Congestion</a:t>
            </a:r>
            <a:r>
              <a:rPr lang="en-IN" altLang="en-US" sz="2200" b="1" dirty="0" smtClean="0">
                <a:solidFill>
                  <a:schemeClr val="folHlink"/>
                </a:solidFill>
                <a:latin typeface="Times New Roman" pitchFamily="18" charset="0"/>
                <a:cs typeface="Arial" charset="0"/>
              </a:rPr>
              <a:t> Detection: Multiplicative Decrease</a:t>
            </a:r>
            <a:endParaRPr lang="en-US" altLang="en-US" sz="22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357298"/>
            <a:ext cx="8915400" cy="5509200"/>
          </a:xfrm>
          <a:prstGeom prst="rect">
            <a:avLst/>
          </a:prstGeom>
          <a:noFill/>
          <a:ln w="9525">
            <a:noFill/>
            <a:miter lim="800000"/>
            <a:headEnd/>
            <a:tailEnd/>
          </a:ln>
        </p:spPr>
        <p:txBody>
          <a:bodyPr>
            <a:spAutoFit/>
          </a:bodyPr>
          <a:lstStyle/>
          <a:p>
            <a:pPr algn="just"/>
            <a:r>
              <a:rPr lang="en-IN" sz="2200" b="1" dirty="0" smtClean="0"/>
              <a:t>Most </a:t>
            </a:r>
            <a:r>
              <a:rPr lang="en-IN" sz="2200" dirty="0" smtClean="0"/>
              <a:t>TCP implementations have two reactions:</a:t>
            </a:r>
          </a:p>
          <a:p>
            <a:pPr marL="457200" indent="-457200" algn="just">
              <a:buAutoNum type="arabicPeriod"/>
            </a:pPr>
            <a:r>
              <a:rPr lang="en-IN" sz="2200" dirty="0" smtClean="0"/>
              <a:t>If a time-out occurs, there is a stronger possibility of congestion; a segment has probably been dropped in the network, and there is no news about the sent segments. In this case TCP reacts strongly:</a:t>
            </a:r>
          </a:p>
          <a:p>
            <a:pPr algn="just"/>
            <a:r>
              <a:rPr lang="en-IN" sz="2200" dirty="0" smtClean="0"/>
              <a:t>a. It sets the value of the threshold to one-half of the current window size.</a:t>
            </a:r>
          </a:p>
          <a:p>
            <a:pPr algn="just"/>
            <a:r>
              <a:rPr lang="en-IN" sz="2200" dirty="0" smtClean="0"/>
              <a:t>b. It sets </a:t>
            </a:r>
            <a:r>
              <a:rPr lang="en-IN" sz="2200" i="1" dirty="0" err="1" smtClean="0"/>
              <a:t>cwnd</a:t>
            </a:r>
            <a:r>
              <a:rPr lang="en-IN" sz="2200" i="1" dirty="0" smtClean="0"/>
              <a:t> to the size of one segment.</a:t>
            </a:r>
          </a:p>
          <a:p>
            <a:pPr algn="just"/>
            <a:r>
              <a:rPr lang="en-IN" sz="2200" dirty="0" smtClean="0"/>
              <a:t>c. It starts the slow-start phase again.</a:t>
            </a:r>
          </a:p>
          <a:p>
            <a:pPr algn="just"/>
            <a:endParaRPr lang="en-IN" sz="2200" dirty="0" smtClean="0"/>
          </a:p>
          <a:p>
            <a:pPr algn="just"/>
            <a:r>
              <a:rPr lang="en-IN" sz="2200" dirty="0" smtClean="0"/>
              <a:t>2. If three </a:t>
            </a:r>
            <a:r>
              <a:rPr lang="en-IN" sz="2200" dirty="0" err="1" smtClean="0"/>
              <a:t>ACKs</a:t>
            </a:r>
            <a:r>
              <a:rPr lang="en-IN" sz="2200" dirty="0" smtClean="0"/>
              <a:t> are received, there is a weaker possibility of congestion; a segment may have been dropped, but some segments after that may have arrived safely since three </a:t>
            </a:r>
            <a:r>
              <a:rPr lang="en-IN" sz="2200" dirty="0" err="1" smtClean="0"/>
              <a:t>ACKs</a:t>
            </a:r>
            <a:r>
              <a:rPr lang="en-IN" sz="2200" dirty="0" smtClean="0"/>
              <a:t> are received. This is called fast transmission and fast recovery. In this case, TCP has a weaker reaction:</a:t>
            </a:r>
          </a:p>
          <a:p>
            <a:pPr algn="just"/>
            <a:r>
              <a:rPr lang="en-IN" sz="2200" dirty="0" smtClean="0"/>
              <a:t>a. It sets the value of the threshold to one-half of the current window size.</a:t>
            </a:r>
          </a:p>
          <a:p>
            <a:pPr algn="just"/>
            <a:r>
              <a:rPr lang="en-IN" sz="2200" dirty="0" smtClean="0"/>
              <a:t>b. It sets </a:t>
            </a:r>
            <a:r>
              <a:rPr lang="en-IN" sz="2200" i="1" dirty="0" err="1" smtClean="0"/>
              <a:t>cwnd</a:t>
            </a:r>
            <a:r>
              <a:rPr lang="en-IN" sz="2200" i="1" dirty="0" smtClean="0"/>
              <a:t> to the value of the threshold (some implementations add three </a:t>
            </a:r>
            <a:r>
              <a:rPr lang="en-IN" sz="2200" dirty="0" smtClean="0"/>
              <a:t>segment sizes to the threshold).</a:t>
            </a:r>
          </a:p>
          <a:p>
            <a:pPr algn="just"/>
            <a:r>
              <a:rPr lang="en-IN" sz="2200" dirty="0" smtClean="0"/>
              <a:t>c. It starts the congestion avoidance phase.</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32" y="571480"/>
            <a:ext cx="9072594" cy="533400"/>
          </a:xfrm>
          <a:prstGeom prst="rect">
            <a:avLst/>
          </a:prstGeom>
          <a:noFill/>
          <a:ln w="9525">
            <a:noFill/>
            <a:miter lim="800000"/>
            <a:headEnd/>
            <a:tailEnd/>
          </a:ln>
        </p:spPr>
        <p:txBody>
          <a:bodyPr/>
          <a:lstStyle/>
          <a:p>
            <a:pPr>
              <a:lnSpc>
                <a:spcPct val="150000"/>
              </a:lnSpc>
            </a:pPr>
            <a:r>
              <a:rPr lang="en-IN" altLang="en-US" sz="2200" b="1" dirty="0" smtClean="0">
                <a:solidFill>
                  <a:schemeClr val="folHlink"/>
                </a:solidFill>
                <a:latin typeface="Times New Roman" pitchFamily="18" charset="0"/>
                <a:cs typeface="Arial" charset="0"/>
              </a:rPr>
              <a:t>Congestion </a:t>
            </a:r>
            <a:r>
              <a:rPr lang="en-IN" altLang="en-US" sz="2200" b="1" dirty="0">
                <a:solidFill>
                  <a:schemeClr val="folHlink"/>
                </a:solidFill>
                <a:latin typeface="Times New Roman" pitchFamily="18" charset="0"/>
                <a:cs typeface="Arial" charset="0"/>
              </a:rPr>
              <a:t>Control in </a:t>
            </a:r>
            <a:r>
              <a:rPr lang="en-IN" altLang="en-US" sz="2200" b="1" dirty="0" err="1" smtClean="0">
                <a:solidFill>
                  <a:schemeClr val="folHlink"/>
                </a:solidFill>
                <a:latin typeface="Times New Roman" pitchFamily="18" charset="0"/>
                <a:cs typeface="Arial" charset="0"/>
              </a:rPr>
              <a:t>TCP:Congestion</a:t>
            </a:r>
            <a:r>
              <a:rPr lang="en-IN" altLang="en-US" sz="2200" b="1" dirty="0" smtClean="0">
                <a:solidFill>
                  <a:schemeClr val="folHlink"/>
                </a:solidFill>
                <a:latin typeface="Times New Roman" pitchFamily="18" charset="0"/>
                <a:cs typeface="Arial" charset="0"/>
              </a:rPr>
              <a:t> Detection: Multiplicative Decrease</a:t>
            </a:r>
            <a:endParaRPr lang="en-US" altLang="en-US" sz="22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TCP Congestion Policy Summary</a:t>
            </a:r>
            <a:endParaRPr lang="en-US" altLang="en-US" sz="2800" b="1" dirty="0">
              <a:solidFill>
                <a:schemeClr val="folHlink"/>
              </a:solidFill>
              <a:latin typeface="Times New Roman" pitchFamily="18" charset="0"/>
              <a:cs typeface="Arial" charset="0"/>
            </a:endParaRPr>
          </a:p>
        </p:txBody>
      </p:sp>
      <p:pic>
        <p:nvPicPr>
          <p:cNvPr id="2050" name="Picture 2"/>
          <p:cNvPicPr>
            <a:picLocks noChangeAspect="1" noChangeArrowheads="1"/>
          </p:cNvPicPr>
          <p:nvPr/>
        </p:nvPicPr>
        <p:blipFill>
          <a:blip r:embed="rId3"/>
          <a:srcRect/>
          <a:stretch>
            <a:fillRect/>
          </a:stretch>
        </p:blipFill>
        <p:spPr bwMode="auto">
          <a:xfrm>
            <a:off x="214282" y="1428736"/>
            <a:ext cx="8715436" cy="531496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4493538"/>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In Example, it is assumed that the maximum window size is 32 segments. </a:t>
            </a:r>
          </a:p>
          <a:p>
            <a:pPr algn="just">
              <a:buFont typeface="Arial" pitchFamily="34" charset="0"/>
              <a:buChar char="•"/>
            </a:pPr>
            <a:r>
              <a:rPr lang="en-IN" sz="2200" dirty="0" smtClean="0"/>
              <a:t>The threshold is set to 16 segments (one-half of the maximum window size). </a:t>
            </a:r>
          </a:p>
          <a:p>
            <a:pPr algn="just">
              <a:buFont typeface="Arial" pitchFamily="34" charset="0"/>
              <a:buChar char="•"/>
            </a:pPr>
            <a:r>
              <a:rPr lang="en-IN" sz="2200" dirty="0" smtClean="0"/>
              <a:t>In the </a:t>
            </a:r>
            <a:r>
              <a:rPr lang="en-IN" sz="2200" i="1" dirty="0" smtClean="0"/>
              <a:t>slow-start phase the window size starts from 1 and grows exponentially </a:t>
            </a:r>
            <a:r>
              <a:rPr lang="en-IN" sz="2200" dirty="0" smtClean="0"/>
              <a:t>until it reaches the threshold. </a:t>
            </a:r>
          </a:p>
          <a:p>
            <a:pPr algn="just">
              <a:buFont typeface="Arial" pitchFamily="34" charset="0"/>
              <a:buChar char="•"/>
            </a:pPr>
            <a:r>
              <a:rPr lang="en-IN" sz="2200" dirty="0" smtClean="0"/>
              <a:t>After it reaches the threshold, the </a:t>
            </a:r>
            <a:r>
              <a:rPr lang="en-IN" sz="2200" i="1" dirty="0" smtClean="0"/>
              <a:t>congestion avoidance (additive increase) procedure allows the window size to increase linearly until a timeout </a:t>
            </a:r>
            <a:r>
              <a:rPr lang="en-IN" sz="2200" dirty="0" smtClean="0"/>
              <a:t>occurs or the maximum window size is reached.</a:t>
            </a:r>
          </a:p>
          <a:p>
            <a:pPr algn="just">
              <a:buFont typeface="Arial" pitchFamily="34" charset="0"/>
              <a:buChar char="•"/>
            </a:pPr>
            <a:r>
              <a:rPr lang="en-IN" sz="2200" dirty="0" smtClean="0"/>
              <a:t>In Figure, the time-out occurs when the window size is 20. At this moment, the </a:t>
            </a:r>
            <a:r>
              <a:rPr lang="en-IN" sz="2200" i="1" dirty="0" smtClean="0"/>
              <a:t>multiplicative decrease procedure takes </a:t>
            </a:r>
            <a:r>
              <a:rPr lang="en-IN" sz="2200" dirty="0" smtClean="0"/>
              <a:t>over and reduces the threshold to one-half of the previous window size. </a:t>
            </a:r>
          </a:p>
          <a:p>
            <a:pPr algn="just">
              <a:buFont typeface="Arial" pitchFamily="34" charset="0"/>
              <a:buChar char="•"/>
            </a:pPr>
            <a:r>
              <a:rPr lang="en-IN" sz="2200" dirty="0" smtClean="0"/>
              <a:t>The previous window size was 20 when the time-out happened so the new threshold is now 10.</a:t>
            </a: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a:t>
            </a:r>
            <a:r>
              <a:rPr lang="en-IN" altLang="en-US" sz="2800" b="1" dirty="0">
                <a:solidFill>
                  <a:schemeClr val="folHlink"/>
                </a:solidFill>
                <a:latin typeface="Times New Roman" pitchFamily="18" charset="0"/>
                <a:cs typeface="Arial" charset="0"/>
              </a:rPr>
              <a:t>Control in TCP</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2" name="TextBox 7"/>
          <p:cNvSpPr txBox="1">
            <a:spLocks noChangeArrowheads="1"/>
          </p:cNvSpPr>
          <p:nvPr/>
        </p:nvSpPr>
        <p:spPr bwMode="auto">
          <a:xfrm>
            <a:off x="127000" y="1524000"/>
            <a:ext cx="8915400" cy="2800767"/>
          </a:xfrm>
          <a:prstGeom prst="rect">
            <a:avLst/>
          </a:prstGeom>
          <a:noFill/>
          <a:ln w="9525">
            <a:noFill/>
            <a:miter lim="800000"/>
            <a:headEnd/>
            <a:tailEnd/>
          </a:ln>
        </p:spPr>
        <p:txBody>
          <a:bodyPr>
            <a:spAutoFit/>
          </a:bodyPr>
          <a:lstStyle/>
          <a:p>
            <a:pPr algn="just">
              <a:buFont typeface="Arial" pitchFamily="34" charset="0"/>
              <a:buChar char="•"/>
            </a:pPr>
            <a:r>
              <a:rPr lang="en-IN" sz="2200" dirty="0" smtClean="0"/>
              <a:t>TCP moves to slow start again and starts with a window size of 1, and TCP moves to additive increase when the new threshold is reached. </a:t>
            </a:r>
          </a:p>
          <a:p>
            <a:pPr algn="just">
              <a:buFont typeface="Arial" pitchFamily="34" charset="0"/>
              <a:buChar char="•"/>
            </a:pPr>
            <a:r>
              <a:rPr lang="en-IN" sz="2200" dirty="0" smtClean="0"/>
              <a:t>When the window size is 12, a three-</a:t>
            </a:r>
            <a:r>
              <a:rPr lang="en-IN" sz="2200" dirty="0" err="1" smtClean="0"/>
              <a:t>ACKs</a:t>
            </a:r>
            <a:r>
              <a:rPr lang="en-IN" sz="2200" dirty="0" smtClean="0"/>
              <a:t> event happens. The multiplicative decrease procedure takes over again.</a:t>
            </a:r>
          </a:p>
          <a:p>
            <a:pPr algn="just">
              <a:buFont typeface="Arial" pitchFamily="34" charset="0"/>
              <a:buChar char="•"/>
            </a:pPr>
            <a:r>
              <a:rPr lang="en-IN" sz="2200" dirty="0" smtClean="0"/>
              <a:t>The threshold is set to 6 and TCP goes to the additive increase phase this time. </a:t>
            </a:r>
          </a:p>
          <a:p>
            <a:pPr algn="just">
              <a:buFont typeface="Arial" pitchFamily="34" charset="0"/>
              <a:buChar char="•"/>
            </a:pPr>
            <a:r>
              <a:rPr lang="en-IN" sz="2200" dirty="0" smtClean="0"/>
              <a:t>It remains in this phase until another time-out or another three </a:t>
            </a:r>
            <a:r>
              <a:rPr lang="en-IN" sz="2200" dirty="0" err="1" smtClean="0"/>
              <a:t>ACKs</a:t>
            </a:r>
            <a:r>
              <a:rPr lang="en-IN" sz="2200" dirty="0" smtClean="0"/>
              <a:t> happen.</a:t>
            </a:r>
            <a:endParaRPr lang="en-US" altLang="en-US" sz="2200" b="1" dirty="0">
              <a:latin typeface="Times New Roman" pitchFamily="18" charset="0"/>
              <a:cs typeface="Times New Roman" pitchFamily="18" charset="0"/>
            </a:endParaRPr>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a:t>
            </a:r>
            <a:r>
              <a:rPr lang="en-IN" altLang="en-US" sz="2800" b="1" dirty="0">
                <a:solidFill>
                  <a:schemeClr val="folHlink"/>
                </a:solidFill>
                <a:latin typeface="Times New Roman" pitchFamily="18" charset="0"/>
                <a:cs typeface="Arial" charset="0"/>
              </a:rPr>
              <a:t>Control in TCP</a:t>
            </a:r>
            <a:endParaRPr lang="en-US" altLang="en-US" sz="2800" b="1" dirty="0">
              <a:solidFill>
                <a:schemeClr val="folHlink"/>
              </a:solidFill>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14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1493" name="Title 4"/>
          <p:cNvSpPr txBox="1">
            <a:spLocks/>
          </p:cNvSpPr>
          <p:nvPr/>
        </p:nvSpPr>
        <p:spPr bwMode="auto">
          <a:xfrm>
            <a:off x="127000" y="620713"/>
            <a:ext cx="8763000" cy="533400"/>
          </a:xfrm>
          <a:prstGeom prst="rect">
            <a:avLst/>
          </a:prstGeom>
          <a:noFill/>
          <a:ln w="9525">
            <a:noFill/>
            <a:miter lim="800000"/>
            <a:headEnd/>
            <a:tailEnd/>
          </a:ln>
        </p:spPr>
        <p:txBody>
          <a:bodyPr/>
          <a:lstStyle/>
          <a:p>
            <a:pPr algn="ctr">
              <a:lnSpc>
                <a:spcPct val="150000"/>
              </a:lnSpc>
            </a:pPr>
            <a:r>
              <a:rPr lang="en-IN" altLang="en-US" sz="2800" b="1" dirty="0" smtClean="0">
                <a:solidFill>
                  <a:schemeClr val="folHlink"/>
                </a:solidFill>
                <a:latin typeface="Times New Roman" pitchFamily="18" charset="0"/>
                <a:cs typeface="Arial" charset="0"/>
              </a:rPr>
              <a:t>Congestion </a:t>
            </a:r>
            <a:r>
              <a:rPr lang="en-IN" altLang="en-US" sz="2800" b="1" dirty="0">
                <a:solidFill>
                  <a:schemeClr val="folHlink"/>
                </a:solidFill>
                <a:latin typeface="Times New Roman" pitchFamily="18" charset="0"/>
                <a:cs typeface="Arial" charset="0"/>
              </a:rPr>
              <a:t>Control in TCP</a:t>
            </a:r>
            <a:endParaRPr lang="en-US" altLang="en-US" sz="2800" b="1" dirty="0">
              <a:solidFill>
                <a:schemeClr val="folHlink"/>
              </a:solidFill>
              <a:latin typeface="Times New Roman" pitchFamily="18" charset="0"/>
              <a:cs typeface="Arial" charset="0"/>
            </a:endParaRPr>
          </a:p>
        </p:txBody>
      </p:sp>
      <p:pic>
        <p:nvPicPr>
          <p:cNvPr id="3074" name="Picture 2"/>
          <p:cNvPicPr>
            <a:picLocks noChangeAspect="1" noChangeArrowheads="1"/>
          </p:cNvPicPr>
          <p:nvPr/>
        </p:nvPicPr>
        <p:blipFill>
          <a:blip r:embed="rId3"/>
          <a:srcRect/>
          <a:stretch>
            <a:fillRect/>
          </a:stretch>
        </p:blipFill>
        <p:spPr bwMode="auto">
          <a:xfrm>
            <a:off x="0" y="1428736"/>
            <a:ext cx="8546781"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8648</Words>
  <Application>Microsoft Office PowerPoint</Application>
  <PresentationFormat>On-screen Show (4:3)</PresentationFormat>
  <Paragraphs>479</Paragraphs>
  <Slides>99</Slides>
  <Notes>82</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Flow Control in TCP</vt:lpstr>
      <vt:lpstr>Flow Control in TCP</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Congestion Control</vt:lpstr>
      <vt:lpstr>Congestion Control</vt:lpstr>
      <vt:lpstr>Congestion Control</vt:lpstr>
      <vt:lpstr>Congestion Control</vt:lpstr>
      <vt:lpstr> Congestion Control Closed-Loop Congestion Control </vt:lpstr>
      <vt:lpstr> Congestion Control Closed-Loop Congestion Control </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Sangeeta</dc:creator>
  <cp:lastModifiedBy>ankit</cp:lastModifiedBy>
  <cp:revision>183</cp:revision>
  <dcterms:created xsi:type="dcterms:W3CDTF">2018-04-08T02:22:08Z</dcterms:created>
  <dcterms:modified xsi:type="dcterms:W3CDTF">2018-04-17T10:59:17Z</dcterms:modified>
</cp:coreProperties>
</file>