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7"/>
  </p:notesMasterIdLst>
  <p:sldIdLst>
    <p:sldId id="257" r:id="rId2"/>
    <p:sldId id="258" r:id="rId3"/>
    <p:sldId id="259" r:id="rId4"/>
    <p:sldId id="263" r:id="rId5"/>
    <p:sldId id="260" r:id="rId6"/>
    <p:sldId id="261" r:id="rId7"/>
    <p:sldId id="262" r:id="rId8"/>
    <p:sldId id="264" r:id="rId9"/>
    <p:sldId id="268" r:id="rId10"/>
    <p:sldId id="265" r:id="rId11"/>
    <p:sldId id="266" r:id="rId12"/>
    <p:sldId id="267" r:id="rId13"/>
    <p:sldId id="269" r:id="rId14"/>
    <p:sldId id="270" r:id="rId15"/>
    <p:sldId id="271" r:id="rId16"/>
    <p:sldId id="272" r:id="rId17"/>
    <p:sldId id="276" r:id="rId18"/>
    <p:sldId id="273" r:id="rId19"/>
    <p:sldId id="274" r:id="rId20"/>
    <p:sldId id="275" r:id="rId21"/>
    <p:sldId id="301" r:id="rId22"/>
    <p:sldId id="277" r:id="rId23"/>
    <p:sldId id="278" r:id="rId24"/>
    <p:sldId id="279" r:id="rId25"/>
    <p:sldId id="280" r:id="rId26"/>
    <p:sldId id="281" r:id="rId27"/>
    <p:sldId id="282" r:id="rId28"/>
    <p:sldId id="289" r:id="rId29"/>
    <p:sldId id="283" r:id="rId30"/>
    <p:sldId id="290" r:id="rId31"/>
    <p:sldId id="284" r:id="rId32"/>
    <p:sldId id="286" r:id="rId33"/>
    <p:sldId id="292" r:id="rId34"/>
    <p:sldId id="291" r:id="rId35"/>
    <p:sldId id="287" r:id="rId36"/>
    <p:sldId id="288" r:id="rId37"/>
    <p:sldId id="302" r:id="rId38"/>
    <p:sldId id="293" r:id="rId39"/>
    <p:sldId id="295" r:id="rId40"/>
    <p:sldId id="294" r:id="rId41"/>
    <p:sldId id="296" r:id="rId42"/>
    <p:sldId id="285" r:id="rId43"/>
    <p:sldId id="297" r:id="rId44"/>
    <p:sldId id="298"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53" r:id="rId58"/>
    <p:sldId id="315" r:id="rId59"/>
    <p:sldId id="316" r:id="rId60"/>
    <p:sldId id="317" r:id="rId61"/>
    <p:sldId id="318" r:id="rId62"/>
    <p:sldId id="319" r:id="rId63"/>
    <p:sldId id="497" r:id="rId64"/>
    <p:sldId id="417" r:id="rId65"/>
    <p:sldId id="320" r:id="rId66"/>
    <p:sldId id="498" r:id="rId67"/>
    <p:sldId id="499" r:id="rId68"/>
    <p:sldId id="500" r:id="rId69"/>
    <p:sldId id="501" r:id="rId70"/>
    <p:sldId id="502" r:id="rId71"/>
    <p:sldId id="503" r:id="rId72"/>
    <p:sldId id="504" r:id="rId73"/>
    <p:sldId id="321" r:id="rId74"/>
    <p:sldId id="355" r:id="rId75"/>
    <p:sldId id="323" r:id="rId76"/>
    <p:sldId id="324" r:id="rId77"/>
    <p:sldId id="505" r:id="rId78"/>
    <p:sldId id="325" r:id="rId79"/>
    <p:sldId id="326" r:id="rId80"/>
    <p:sldId id="327" r:id="rId81"/>
    <p:sldId id="328" r:id="rId82"/>
    <p:sldId id="329" r:id="rId83"/>
    <p:sldId id="330" r:id="rId84"/>
    <p:sldId id="331" r:id="rId85"/>
    <p:sldId id="332" r:id="rId86"/>
    <p:sldId id="333" r:id="rId87"/>
    <p:sldId id="419" r:id="rId88"/>
    <p:sldId id="334" r:id="rId89"/>
    <p:sldId id="335" r:id="rId90"/>
    <p:sldId id="336" r:id="rId91"/>
    <p:sldId id="420" r:id="rId92"/>
    <p:sldId id="421" r:id="rId93"/>
    <p:sldId id="422" r:id="rId94"/>
    <p:sldId id="423" r:id="rId95"/>
    <p:sldId id="424" r:id="rId96"/>
    <p:sldId id="425" r:id="rId97"/>
    <p:sldId id="432" r:id="rId98"/>
    <p:sldId id="337" r:id="rId99"/>
    <p:sldId id="338" r:id="rId100"/>
    <p:sldId id="339" r:id="rId101"/>
    <p:sldId id="340" r:id="rId102"/>
    <p:sldId id="341" r:id="rId103"/>
    <p:sldId id="342" r:id="rId104"/>
    <p:sldId id="426" r:id="rId105"/>
    <p:sldId id="343" r:id="rId106"/>
    <p:sldId id="344" r:id="rId107"/>
    <p:sldId id="345" r:id="rId108"/>
    <p:sldId id="346" r:id="rId109"/>
    <p:sldId id="347" r:id="rId110"/>
    <p:sldId id="348" r:id="rId111"/>
    <p:sldId id="435" r:id="rId112"/>
    <p:sldId id="349" r:id="rId113"/>
    <p:sldId id="350" r:id="rId114"/>
    <p:sldId id="427" r:id="rId115"/>
    <p:sldId id="428" r:id="rId116"/>
    <p:sldId id="429" r:id="rId117"/>
    <p:sldId id="430" r:id="rId118"/>
    <p:sldId id="434" r:id="rId119"/>
    <p:sldId id="436" r:id="rId120"/>
    <p:sldId id="437" r:id="rId121"/>
    <p:sldId id="438" r:id="rId122"/>
    <p:sldId id="439" r:id="rId123"/>
    <p:sldId id="440" r:id="rId124"/>
    <p:sldId id="442" r:id="rId125"/>
    <p:sldId id="441" r:id="rId126"/>
    <p:sldId id="431" r:id="rId127"/>
    <p:sldId id="357" r:id="rId128"/>
    <p:sldId id="358" r:id="rId129"/>
    <p:sldId id="359" r:id="rId130"/>
    <p:sldId id="360" r:id="rId131"/>
    <p:sldId id="447" r:id="rId132"/>
    <p:sldId id="361" r:id="rId133"/>
    <p:sldId id="446" r:id="rId134"/>
    <p:sldId id="362" r:id="rId135"/>
    <p:sldId id="363" r:id="rId136"/>
    <p:sldId id="496" r:id="rId137"/>
    <p:sldId id="448" r:id="rId138"/>
    <p:sldId id="449" r:id="rId139"/>
    <p:sldId id="450" r:id="rId140"/>
    <p:sldId id="451" r:id="rId141"/>
    <p:sldId id="452" r:id="rId142"/>
    <p:sldId id="453" r:id="rId143"/>
    <p:sldId id="492" r:id="rId144"/>
    <p:sldId id="493" r:id="rId145"/>
    <p:sldId id="490" r:id="rId146"/>
    <p:sldId id="491" r:id="rId147"/>
    <p:sldId id="454" r:id="rId148"/>
    <p:sldId id="455" r:id="rId149"/>
    <p:sldId id="456" r:id="rId150"/>
    <p:sldId id="457" r:id="rId151"/>
    <p:sldId id="458" r:id="rId152"/>
    <p:sldId id="459" r:id="rId153"/>
    <p:sldId id="460" r:id="rId154"/>
    <p:sldId id="461" r:id="rId155"/>
    <p:sldId id="462" r:id="rId156"/>
    <p:sldId id="463" r:id="rId157"/>
    <p:sldId id="494" r:id="rId158"/>
    <p:sldId id="464" r:id="rId159"/>
    <p:sldId id="466" r:id="rId160"/>
    <p:sldId id="468" r:id="rId161"/>
    <p:sldId id="469" r:id="rId162"/>
    <p:sldId id="470" r:id="rId163"/>
    <p:sldId id="471" r:id="rId164"/>
    <p:sldId id="473" r:id="rId165"/>
    <p:sldId id="474" r:id="rId166"/>
    <p:sldId id="475" r:id="rId167"/>
    <p:sldId id="472" r:id="rId168"/>
    <p:sldId id="476" r:id="rId169"/>
    <p:sldId id="477" r:id="rId170"/>
    <p:sldId id="478" r:id="rId171"/>
    <p:sldId id="479" r:id="rId172"/>
    <p:sldId id="480" r:id="rId173"/>
    <p:sldId id="481" r:id="rId174"/>
    <p:sldId id="482" r:id="rId175"/>
    <p:sldId id="483" r:id="rId176"/>
    <p:sldId id="484" r:id="rId177"/>
    <p:sldId id="485" r:id="rId178"/>
    <p:sldId id="486" r:id="rId179"/>
    <p:sldId id="487" r:id="rId180"/>
    <p:sldId id="488" r:id="rId181"/>
    <p:sldId id="489" r:id="rId182"/>
    <p:sldId id="495" r:id="rId183"/>
    <p:sldId id="506" r:id="rId184"/>
    <p:sldId id="507" r:id="rId185"/>
    <p:sldId id="508" r:id="rId186"/>
    <p:sldId id="509" r:id="rId187"/>
    <p:sldId id="510" r:id="rId188"/>
    <p:sldId id="511" r:id="rId189"/>
    <p:sldId id="512" r:id="rId190"/>
    <p:sldId id="513" r:id="rId191"/>
    <p:sldId id="514" r:id="rId192"/>
    <p:sldId id="515" r:id="rId193"/>
    <p:sldId id="517" r:id="rId194"/>
    <p:sldId id="518" r:id="rId195"/>
    <p:sldId id="519" r:id="rId1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6" d="100"/>
          <a:sy n="96" d="100"/>
        </p:scale>
        <p:origin x="105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notesMaster" Target="notesMasters/notesMaster1.xml"/><Relationship Id="rId201"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A7401-A7E3-4E92-B962-6BB4B0629136}" type="datetimeFigureOut">
              <a:rPr lang="en-US" smtClean="0"/>
              <a:pPr/>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0702D8-5055-4AE5-8C84-FDCE3BC095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702D8-5055-4AE5-8C84-FDCE3BC09533}" type="slidenum">
              <a:rPr lang="en-US" smtClean="0"/>
              <a:pPr/>
              <a:t>64</a:t>
            </a:fld>
            <a:endParaRPr lang="en-US"/>
          </a:p>
        </p:txBody>
      </p:sp>
    </p:spTree>
    <p:extLst>
      <p:ext uri="{BB962C8B-B14F-4D97-AF65-F5344CB8AC3E}">
        <p14:creationId xmlns:p14="http://schemas.microsoft.com/office/powerpoint/2010/main" val="3275839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p:spPr>
        <p:txBody>
          <a:bodyPr/>
          <a:lstStyle/>
          <a:p>
            <a:endParaRPr lang="en-US" altLang="en-US"/>
          </a:p>
        </p:txBody>
      </p:sp>
      <p:sp>
        <p:nvSpPr>
          <p:cNvPr id="2048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p:spPr>
        <p:txBody>
          <a:bodyPr/>
          <a:lstStyle/>
          <a:p>
            <a:endParaRPr lang="en-US" altLang="en-US"/>
          </a:p>
        </p:txBody>
      </p:sp>
      <p:sp>
        <p:nvSpPr>
          <p:cNvPr id="2458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p:spPr>
        <p:txBody>
          <a:bodyPr/>
          <a:lstStyle/>
          <a:p>
            <a:endParaRPr lang="en-US" altLang="en-US"/>
          </a:p>
        </p:txBody>
      </p:sp>
      <p:sp>
        <p:nvSpPr>
          <p:cNvPr id="2662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p:spPr>
        <p:txBody>
          <a:bodyPr/>
          <a:lstStyle/>
          <a:p>
            <a:endParaRPr lang="en-US" altLang="en-US"/>
          </a:p>
        </p:txBody>
      </p:sp>
      <p:sp>
        <p:nvSpPr>
          <p:cNvPr id="3072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p:spPr>
        <p:txBody>
          <a:bodyPr/>
          <a:lstStyle/>
          <a:p>
            <a:endParaRPr lang="en-US" altLang="en-US"/>
          </a:p>
        </p:txBody>
      </p:sp>
      <p:sp>
        <p:nvSpPr>
          <p:cNvPr id="3277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p:spPr>
        <p:txBody>
          <a:bodyPr/>
          <a:lstStyle/>
          <a:p>
            <a:endParaRPr lang="en-US" altLang="en-US"/>
          </a:p>
        </p:txBody>
      </p:sp>
      <p:sp>
        <p:nvSpPr>
          <p:cNvPr id="3482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p:spPr>
        <p:txBody>
          <a:bodyPr/>
          <a:lstStyle/>
          <a:p>
            <a:endParaRPr lang="en-US" altLang="en-US"/>
          </a:p>
        </p:txBody>
      </p:sp>
      <p:sp>
        <p:nvSpPr>
          <p:cNvPr id="3686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p:spPr>
        <p:txBody>
          <a:bodyPr/>
          <a:lstStyle/>
          <a:p>
            <a:endParaRPr lang="en-US" altLang="en-US"/>
          </a:p>
        </p:txBody>
      </p:sp>
      <p:sp>
        <p:nvSpPr>
          <p:cNvPr id="4096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p:spPr>
        <p:txBody>
          <a:bodyPr/>
          <a:lstStyle/>
          <a:p>
            <a:endParaRPr lang="en-US" altLang="en-US"/>
          </a:p>
        </p:txBody>
      </p:sp>
      <p:sp>
        <p:nvSpPr>
          <p:cNvPr id="4506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p:spPr>
        <p:txBody>
          <a:bodyPr/>
          <a:lstStyle/>
          <a:p>
            <a:endParaRPr lang="en-US" altLang="en-US"/>
          </a:p>
        </p:txBody>
      </p:sp>
      <p:sp>
        <p:nvSpPr>
          <p:cNvPr id="4506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702D8-5055-4AE5-8C84-FDCE3BC09533}" type="slidenum">
              <a:rPr lang="en-US" smtClean="0"/>
              <a:pPr/>
              <a:t>133</a:t>
            </a:fld>
            <a:endParaRPr lang="en-US"/>
          </a:p>
        </p:txBody>
      </p:sp>
    </p:spTree>
    <p:extLst>
      <p:ext uri="{BB962C8B-B14F-4D97-AF65-F5344CB8AC3E}">
        <p14:creationId xmlns:p14="http://schemas.microsoft.com/office/powerpoint/2010/main" val="903586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p:spPr>
        <p:txBody>
          <a:bodyPr/>
          <a:lstStyle/>
          <a:p>
            <a:endParaRPr lang="en-US" altLang="en-US"/>
          </a:p>
        </p:txBody>
      </p:sp>
      <p:sp>
        <p:nvSpPr>
          <p:cNvPr id="38916"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p:spPr>
        <p:txBody>
          <a:bodyPr/>
          <a:lstStyle/>
          <a:p>
            <a:endParaRPr lang="en-US" altLang="en-US"/>
          </a:p>
        </p:txBody>
      </p:sp>
      <p:sp>
        <p:nvSpPr>
          <p:cNvPr id="4301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p:spPr>
        <p:txBody>
          <a:bodyPr/>
          <a:lstStyle/>
          <a:p>
            <a:endParaRPr lang="en-US" altLang="en-US"/>
          </a:p>
        </p:txBody>
      </p:sp>
      <p:sp>
        <p:nvSpPr>
          <p:cNvPr id="4710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p:cNvSpPr>
          <p:nvPr>
            <p:ph type="body" idx="1"/>
          </p:nvPr>
        </p:nvSpPr>
        <p:spPr>
          <a:noFill/>
          <a:ln/>
        </p:spPr>
        <p:txBody>
          <a:bodyPr/>
          <a:lstStyle/>
          <a:p>
            <a:endParaRPr lang="en-US" altLang="en-US"/>
          </a:p>
        </p:txBody>
      </p:sp>
      <p:sp>
        <p:nvSpPr>
          <p:cNvPr id="49156"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ChangeArrowheads="1" noTextEdit="1"/>
          </p:cNvSpPr>
          <p:nvPr>
            <p:ph type="sldImg"/>
          </p:nvPr>
        </p:nvSpPr>
        <p:spPr>
          <a:ln/>
        </p:spPr>
      </p:sp>
      <p:sp>
        <p:nvSpPr>
          <p:cNvPr id="51203" name="Notes Placeholder 2"/>
          <p:cNvSpPr>
            <a:spLocks noGrp="1"/>
          </p:cNvSpPr>
          <p:nvPr>
            <p:ph type="body" idx="1"/>
          </p:nvPr>
        </p:nvSpPr>
        <p:spPr>
          <a:noFill/>
          <a:ln/>
        </p:spPr>
        <p:txBody>
          <a:bodyPr/>
          <a:lstStyle/>
          <a:p>
            <a:endParaRPr lang="en-US" altLang="en-US"/>
          </a:p>
        </p:txBody>
      </p:sp>
      <p:sp>
        <p:nvSpPr>
          <p:cNvPr id="5120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p:spPr>
        <p:txBody>
          <a:bodyPr/>
          <a:lstStyle/>
          <a:p>
            <a:endParaRPr lang="en-US" altLang="en-US"/>
          </a:p>
        </p:txBody>
      </p:sp>
      <p:sp>
        <p:nvSpPr>
          <p:cNvPr id="5325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p:spPr>
        <p:txBody>
          <a:bodyPr/>
          <a:lstStyle/>
          <a:p>
            <a:endParaRPr lang="en-US" altLang="en-US"/>
          </a:p>
        </p:txBody>
      </p:sp>
      <p:sp>
        <p:nvSpPr>
          <p:cNvPr id="5325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a:ln/>
        </p:spPr>
      </p:sp>
      <p:sp>
        <p:nvSpPr>
          <p:cNvPr id="55299" name="Notes Placeholder 2"/>
          <p:cNvSpPr>
            <a:spLocks noGrp="1"/>
          </p:cNvSpPr>
          <p:nvPr>
            <p:ph type="body" idx="1"/>
          </p:nvPr>
        </p:nvSpPr>
        <p:spPr>
          <a:noFill/>
          <a:ln/>
        </p:spPr>
        <p:txBody>
          <a:bodyPr/>
          <a:lstStyle/>
          <a:p>
            <a:endParaRPr lang="en-US" altLang="en-US"/>
          </a:p>
        </p:txBody>
      </p:sp>
      <p:sp>
        <p:nvSpPr>
          <p:cNvPr id="5530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p:spPr>
        <p:txBody>
          <a:bodyPr/>
          <a:lstStyle/>
          <a:p>
            <a:endParaRPr lang="en-US" altLang="en-US"/>
          </a:p>
        </p:txBody>
      </p:sp>
      <p:sp>
        <p:nvSpPr>
          <p:cNvPr id="5325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a:ln/>
        </p:spPr>
      </p:sp>
      <p:sp>
        <p:nvSpPr>
          <p:cNvPr id="57347" name="Notes Placeholder 2"/>
          <p:cNvSpPr>
            <a:spLocks noGrp="1"/>
          </p:cNvSpPr>
          <p:nvPr>
            <p:ph type="body" idx="1"/>
          </p:nvPr>
        </p:nvSpPr>
        <p:spPr>
          <a:noFill/>
          <a:ln/>
        </p:spPr>
        <p:txBody>
          <a:bodyPr/>
          <a:lstStyle/>
          <a:p>
            <a:endParaRPr lang="en-US" altLang="en-US"/>
          </a:p>
        </p:txBody>
      </p:sp>
      <p:sp>
        <p:nvSpPr>
          <p:cNvPr id="5734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p:spPr>
        <p:txBody>
          <a:bodyPr/>
          <a:lstStyle/>
          <a:p>
            <a:endParaRPr lang="en-US" altLang="en-US"/>
          </a:p>
        </p:txBody>
      </p:sp>
      <p:sp>
        <p:nvSpPr>
          <p:cNvPr id="614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p:cNvSpPr>
          <p:nvPr>
            <p:ph type="body" idx="1"/>
          </p:nvPr>
        </p:nvSpPr>
        <p:spPr>
          <a:noFill/>
          <a:ln/>
        </p:spPr>
        <p:txBody>
          <a:bodyPr/>
          <a:lstStyle/>
          <a:p>
            <a:endParaRPr lang="en-US" altLang="en-US"/>
          </a:p>
        </p:txBody>
      </p:sp>
      <p:sp>
        <p:nvSpPr>
          <p:cNvPr id="59396"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ChangeArrowheads="1" noTextEdit="1"/>
          </p:cNvSpPr>
          <p:nvPr>
            <p:ph type="sldImg"/>
          </p:nvPr>
        </p:nvSpPr>
        <p:spPr>
          <a:ln/>
        </p:spPr>
      </p:sp>
      <p:sp>
        <p:nvSpPr>
          <p:cNvPr id="61443" name="Notes Placeholder 2"/>
          <p:cNvSpPr>
            <a:spLocks noGrp="1"/>
          </p:cNvSpPr>
          <p:nvPr>
            <p:ph type="body" idx="1"/>
          </p:nvPr>
        </p:nvSpPr>
        <p:spPr>
          <a:noFill/>
          <a:ln/>
        </p:spPr>
        <p:txBody>
          <a:bodyPr/>
          <a:lstStyle/>
          <a:p>
            <a:endParaRPr lang="en-US" altLang="en-US"/>
          </a:p>
        </p:txBody>
      </p:sp>
      <p:sp>
        <p:nvSpPr>
          <p:cNvPr id="6144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p:spPr>
        <p:txBody>
          <a:bodyPr/>
          <a:lstStyle/>
          <a:p>
            <a:endParaRPr lang="en-US" altLang="en-US"/>
          </a:p>
        </p:txBody>
      </p:sp>
      <p:sp>
        <p:nvSpPr>
          <p:cNvPr id="3482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p:spPr>
        <p:txBody>
          <a:bodyPr/>
          <a:lstStyle/>
          <a:p>
            <a:endParaRPr lang="en-US" altLang="en-US"/>
          </a:p>
        </p:txBody>
      </p:sp>
      <p:sp>
        <p:nvSpPr>
          <p:cNvPr id="8196"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p:cNvSpPr>
          <p:nvPr>
            <p:ph type="body" idx="1"/>
          </p:nvPr>
        </p:nvSpPr>
        <p:spPr>
          <a:noFill/>
          <a:ln/>
        </p:spPr>
        <p:txBody>
          <a:bodyPr/>
          <a:lstStyle/>
          <a:p>
            <a:endParaRPr lang="en-US" altLang="en-US"/>
          </a:p>
        </p:txBody>
      </p:sp>
      <p:sp>
        <p:nvSpPr>
          <p:cNvPr id="10244"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p:spPr>
        <p:txBody>
          <a:bodyPr/>
          <a:lstStyle/>
          <a:p>
            <a:endParaRPr lang="en-US" altLang="en-US"/>
          </a:p>
        </p:txBody>
      </p:sp>
      <p:sp>
        <p:nvSpPr>
          <p:cNvPr id="12292"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p:spPr>
        <p:txBody>
          <a:bodyPr/>
          <a:lstStyle/>
          <a:p>
            <a:endParaRPr lang="en-US" altLang="en-US"/>
          </a:p>
        </p:txBody>
      </p:sp>
      <p:sp>
        <p:nvSpPr>
          <p:cNvPr id="14340"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p:spPr>
        <p:txBody>
          <a:bodyPr/>
          <a:lstStyle/>
          <a:p>
            <a:endParaRPr lang="en-US" altLang="en-US"/>
          </a:p>
        </p:txBody>
      </p:sp>
      <p:sp>
        <p:nvSpPr>
          <p:cNvPr id="16388"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p:spPr>
        <p:txBody>
          <a:bodyPr/>
          <a:lstStyle/>
          <a:p>
            <a:endParaRPr lang="en-US" altLang="en-US"/>
          </a:p>
        </p:txBody>
      </p:sp>
      <p:sp>
        <p:nvSpPr>
          <p:cNvPr id="18436" name="Footer Placeholder 3"/>
          <p:cNvSpPr>
            <a:spLocks noGrp="1" noChangeArrowheads="1"/>
          </p:cNvSpPr>
          <p:nvPr>
            <p:ph type="ftr" sz="quarter" idx="4"/>
          </p:nvPr>
        </p:nvSpPr>
        <p:spPr>
          <a:noFill/>
        </p:spPr>
        <p:txBody>
          <a:bodyPr/>
          <a:lstStyle/>
          <a:p>
            <a:pPr fontAlgn="base">
              <a:spcBef>
                <a:spcPct val="0"/>
              </a:spcBef>
              <a:spcAft>
                <a:spcPct val="0"/>
              </a:spcAft>
            </a:pPr>
            <a:r>
              <a:rPr lang="en-US"/>
              <a:t>mailto: aruntripathi@kiet.edu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E6723-0BC4-4C23-A5FF-8BB8F2B7CB3A}" type="datetimeFigureOut">
              <a:rPr lang="en-US" smtClean="0"/>
              <a:pPr/>
              <a:t>11/29/2022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BE49B7-E5DB-4BDD-89A8-30F45D1E1CC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E6723-0BC4-4C23-A5FF-8BB8F2B7CB3A}" type="datetimeFigureOut">
              <a:rPr lang="en-US" smtClean="0"/>
              <a:pPr/>
              <a:t>11/29/2022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E49B7-E5DB-4BDD-89A8-30F45D1E1CC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3.gif"/><Relationship Id="rId4" Type="http://schemas.openxmlformats.org/officeDocument/2006/relationships/image" Target="../media/image62.gif"/></Relationships>
</file>

<file path=ppt/slides/_rels/slide1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hyperlink" Target="https://www.gatevidyalay.com/ip-address-classes-of-ip-address-types/" TargetMode="External"/><Relationship Id="rId2" Type="http://schemas.openxmlformats.org/officeDocument/2006/relationships/hyperlink" Target="https://en.wikipedia.org/wiki/Internet_Protocol" TargetMode="External"/><Relationship Id="rId1" Type="http://schemas.openxmlformats.org/officeDocument/2006/relationships/slideLayout" Target="../slideLayouts/slideLayout7.xml"/><Relationship Id="rId4" Type="http://schemas.openxmlformats.org/officeDocument/2006/relationships/hyperlink" Target="https://www.gatevidyalay.com/packet-switching-switching-in-computer-networks/" TargetMode="External"/></Relationships>
</file>

<file path=ppt/slides/_rels/slide1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media.geeksforgeeks.org/wp-content/cdn-uploads/IP_addressing_4.jpg"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media.geeksforgeeks.org/wp-content/cdn-uploads/IP_addressing_7.jpg"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media.geeksforgeeks.org/wp-content/cdn-uploads/IP_addressing_8.jpg"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Switching</a:t>
            </a:r>
            <a:endParaRPr lang="en-IN" dirty="0"/>
          </a:p>
        </p:txBody>
      </p:sp>
      <p:sp>
        <p:nvSpPr>
          <p:cNvPr id="3" name="Content Placeholder 2"/>
          <p:cNvSpPr>
            <a:spLocks noGrp="1"/>
          </p:cNvSpPr>
          <p:nvPr>
            <p:ph idx="1"/>
          </p:nvPr>
        </p:nvSpPr>
        <p:spPr>
          <a:xfrm>
            <a:off x="285720" y="1285860"/>
            <a:ext cx="8572560" cy="4840303"/>
          </a:xfrm>
        </p:spPr>
        <p:txBody>
          <a:bodyPr>
            <a:normAutofit fontScale="85000" lnSpcReduction="20000"/>
          </a:bodyPr>
          <a:lstStyle/>
          <a:p>
            <a:pPr algn="just"/>
            <a:r>
              <a:rPr lang="en-IN" dirty="0"/>
              <a:t>A network is a set of connected devices. Whenever multiple devices are used, there is problem that how to connect them to make one-to-one communication possible.</a:t>
            </a:r>
          </a:p>
          <a:p>
            <a:pPr algn="just"/>
            <a:r>
              <a:rPr lang="en-IN" dirty="0"/>
              <a:t>A better solution is </a:t>
            </a:r>
            <a:r>
              <a:rPr lang="en-IN" b="1" dirty="0"/>
              <a:t>switching. </a:t>
            </a:r>
          </a:p>
          <a:p>
            <a:pPr algn="just"/>
            <a:r>
              <a:rPr lang="en-IN" b="1" dirty="0"/>
              <a:t>A switched network consists of a series of interlinked </a:t>
            </a:r>
            <a:r>
              <a:rPr lang="en-IN" dirty="0"/>
              <a:t>nodes, called </a:t>
            </a:r>
            <a:r>
              <a:rPr lang="en-IN" b="1" dirty="0"/>
              <a:t>switches. Switches are devices capable of creating temporary connections </a:t>
            </a:r>
            <a:r>
              <a:rPr lang="en-IN" dirty="0"/>
              <a:t>between two or more devices linked to the switch. </a:t>
            </a:r>
          </a:p>
          <a:p>
            <a:pPr algn="just"/>
            <a:r>
              <a:rPr lang="en-IN" dirty="0"/>
              <a:t>In a switched network, some of these nodes are connected to the end systems (computers or telephones, for example). Others are used only for routing. </a:t>
            </a:r>
          </a:p>
          <a:p>
            <a:pPr algn="just"/>
            <a:r>
              <a:rPr lang="en-IN" dirty="0"/>
              <a:t>Figure shows a switched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CIRCUIT-SWITCHED NETWORKS</a:t>
            </a:r>
            <a:endParaRPr lang="en-IN" dirty="0"/>
          </a:p>
        </p:txBody>
      </p:sp>
      <p:sp>
        <p:nvSpPr>
          <p:cNvPr id="3" name="Content Placeholder 2"/>
          <p:cNvSpPr>
            <a:spLocks noGrp="1"/>
          </p:cNvSpPr>
          <p:nvPr>
            <p:ph idx="1"/>
          </p:nvPr>
        </p:nvSpPr>
        <p:spPr/>
        <p:txBody>
          <a:bodyPr/>
          <a:lstStyle/>
          <a:p>
            <a:pPr algn="just"/>
            <a:r>
              <a:rPr lang="en-IN" b="1" i="1" dirty="0"/>
              <a:t>Data Transfer Phase</a:t>
            </a:r>
          </a:p>
          <a:p>
            <a:pPr lvl="1" algn="just"/>
            <a:r>
              <a:rPr lang="en-IN" dirty="0"/>
              <a:t>After the establishment of the dedicated circuit (channels), the two parties can transfer data.</a:t>
            </a:r>
          </a:p>
          <a:p>
            <a:pPr algn="just"/>
            <a:r>
              <a:rPr lang="en-IN" b="1" i="1" dirty="0"/>
              <a:t>Teardown Phase</a:t>
            </a:r>
          </a:p>
          <a:p>
            <a:pPr lvl="1" algn="just"/>
            <a:r>
              <a:rPr lang="en-IN" dirty="0"/>
              <a:t>When one of the parties needs to disconnect, a signal is sent to each switch to release the resources.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IPV4: </a:t>
            </a:r>
            <a:r>
              <a:rPr lang="en-IN" b="1" dirty="0"/>
              <a:t>Network Address Translation (NAT)</a:t>
            </a:r>
            <a:endParaRPr lang="en-IN" dirty="0"/>
          </a:p>
        </p:txBody>
      </p:sp>
      <p:sp>
        <p:nvSpPr>
          <p:cNvPr id="3" name="Content Placeholder 2"/>
          <p:cNvSpPr>
            <a:spLocks noGrp="1"/>
          </p:cNvSpPr>
          <p:nvPr>
            <p:ph idx="1"/>
          </p:nvPr>
        </p:nvSpPr>
        <p:spPr>
          <a:xfrm>
            <a:off x="214282" y="1571612"/>
            <a:ext cx="8715436" cy="2428892"/>
          </a:xfrm>
        </p:spPr>
        <p:txBody>
          <a:bodyPr>
            <a:normAutofit/>
          </a:bodyPr>
          <a:lstStyle/>
          <a:p>
            <a:pPr algn="just"/>
            <a:r>
              <a:rPr lang="en-IN" sz="2200" dirty="0"/>
              <a:t>The private network uses private addresses. The router that</a:t>
            </a:r>
          </a:p>
          <a:p>
            <a:pPr algn="just">
              <a:buNone/>
            </a:pPr>
            <a:r>
              <a:rPr lang="en-IN" sz="2200" dirty="0"/>
              <a:t>	connects the network to the global address uses one private address and one global address. The private network is transparent to the rest of the Internet; the rest of the Internet sees only the NAT router with the address 200.24.5.8.</a:t>
            </a:r>
          </a:p>
        </p:txBody>
      </p:sp>
      <p:pic>
        <p:nvPicPr>
          <p:cNvPr id="2050" name="Picture 2"/>
          <p:cNvPicPr>
            <a:picLocks noChangeAspect="1" noChangeArrowheads="1"/>
          </p:cNvPicPr>
          <p:nvPr/>
        </p:nvPicPr>
        <p:blipFill>
          <a:blip r:embed="rId2"/>
          <a:srcRect/>
          <a:stretch>
            <a:fillRect/>
          </a:stretch>
        </p:blipFill>
        <p:spPr bwMode="auto">
          <a:xfrm>
            <a:off x="285720" y="4143380"/>
            <a:ext cx="8501122" cy="2294572"/>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Network Address Translation (NAT): </a:t>
            </a:r>
            <a:r>
              <a:rPr lang="en-IN" b="1" i="1" dirty="0"/>
              <a:t>Address Translation</a:t>
            </a:r>
            <a:endParaRPr lang="en-IN" dirty="0"/>
          </a:p>
        </p:txBody>
      </p:sp>
      <p:sp>
        <p:nvSpPr>
          <p:cNvPr id="3" name="Content Placeholder 2"/>
          <p:cNvSpPr>
            <a:spLocks noGrp="1"/>
          </p:cNvSpPr>
          <p:nvPr>
            <p:ph idx="1"/>
          </p:nvPr>
        </p:nvSpPr>
        <p:spPr>
          <a:xfrm>
            <a:off x="214282" y="1500174"/>
            <a:ext cx="8572560" cy="2071702"/>
          </a:xfrm>
        </p:spPr>
        <p:txBody>
          <a:bodyPr>
            <a:normAutofit/>
          </a:bodyPr>
          <a:lstStyle/>
          <a:p>
            <a:pPr algn="just"/>
            <a:r>
              <a:rPr lang="en-IN" sz="2200" dirty="0"/>
              <a:t>All the outgoing packets go through the NAT router, which replaces the </a:t>
            </a:r>
            <a:r>
              <a:rPr lang="en-IN" sz="2200" i="1" dirty="0"/>
              <a:t>source address </a:t>
            </a:r>
            <a:r>
              <a:rPr lang="en-IN" sz="2200" dirty="0"/>
              <a:t>in the packet with the global NAT address. </a:t>
            </a:r>
          </a:p>
          <a:p>
            <a:pPr algn="just"/>
            <a:r>
              <a:rPr lang="en-IN" sz="2200" dirty="0"/>
              <a:t>All incoming packets also pass through the NAT router, which replaces the </a:t>
            </a:r>
            <a:r>
              <a:rPr lang="en-IN" sz="2200" i="1" dirty="0"/>
              <a:t>destination address in the packet (the NAT router global </a:t>
            </a:r>
            <a:r>
              <a:rPr lang="en-IN" sz="2200" dirty="0"/>
              <a:t>address) with the appropriate private address. </a:t>
            </a:r>
          </a:p>
        </p:txBody>
      </p:sp>
      <p:pic>
        <p:nvPicPr>
          <p:cNvPr id="3074" name="Picture 2"/>
          <p:cNvPicPr>
            <a:picLocks noChangeAspect="1" noChangeArrowheads="1"/>
          </p:cNvPicPr>
          <p:nvPr/>
        </p:nvPicPr>
        <p:blipFill>
          <a:blip r:embed="rId2"/>
          <a:srcRect/>
          <a:stretch>
            <a:fillRect/>
          </a:stretch>
        </p:blipFill>
        <p:spPr bwMode="auto">
          <a:xfrm>
            <a:off x="285720" y="3429000"/>
            <a:ext cx="8643998" cy="2928958"/>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14"/>
            <a:ext cx="8858312" cy="1143000"/>
          </a:xfrm>
        </p:spPr>
        <p:txBody>
          <a:bodyPr>
            <a:normAutofit fontScale="90000"/>
          </a:bodyPr>
          <a:lstStyle/>
          <a:p>
            <a:r>
              <a:rPr lang="en-IN" b="1" dirty="0"/>
              <a:t>Network Address Translation (NAT): </a:t>
            </a:r>
            <a:r>
              <a:rPr lang="en-IN" b="1" i="1" dirty="0"/>
              <a:t>Translation Table</a:t>
            </a:r>
            <a:endParaRPr lang="en-IN" dirty="0"/>
          </a:p>
        </p:txBody>
      </p:sp>
      <p:sp>
        <p:nvSpPr>
          <p:cNvPr id="3" name="Content Placeholder 2"/>
          <p:cNvSpPr>
            <a:spLocks noGrp="1"/>
          </p:cNvSpPr>
          <p:nvPr>
            <p:ph idx="1"/>
          </p:nvPr>
        </p:nvSpPr>
        <p:spPr>
          <a:xfrm>
            <a:off x="142844" y="1142984"/>
            <a:ext cx="8786874" cy="4829196"/>
          </a:xfrm>
        </p:spPr>
        <p:txBody>
          <a:bodyPr>
            <a:noAutofit/>
          </a:bodyPr>
          <a:lstStyle/>
          <a:p>
            <a:pPr algn="just"/>
            <a:r>
              <a:rPr lang="en-US" sz="2400" dirty="0"/>
              <a:t>The NAT router identify the private IP destination addresses which belongs to one specific host with the help of translation table.</a:t>
            </a:r>
          </a:p>
          <a:p>
            <a:pPr algn="just"/>
            <a:r>
              <a:rPr lang="en-IN" sz="2400" dirty="0"/>
              <a:t>In its simplest form, a translation table has only two columns: the private address and the external address (destination address of the packet). </a:t>
            </a:r>
          </a:p>
          <a:p>
            <a:pPr algn="just"/>
            <a:r>
              <a:rPr lang="en-IN" sz="2400" dirty="0"/>
              <a:t>When the router translates the source address of the outgoing packet, it also makes note of the destination address—where the packet is going. </a:t>
            </a:r>
          </a:p>
          <a:p>
            <a:pPr algn="just"/>
            <a:r>
              <a:rPr lang="en-IN" sz="2400" dirty="0"/>
              <a:t>When the response comes back from the destination, the router uses the source address of the packet (as the external address) to find the private address of the packet.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42852"/>
            <a:ext cx="8643998" cy="6572271"/>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Network Address Translation (NAT): </a:t>
            </a:r>
            <a:r>
              <a:rPr lang="en-IN" b="1" i="1" dirty="0"/>
              <a:t>Translation Table</a:t>
            </a:r>
            <a:endParaRPr lang="en-IN" dirty="0"/>
          </a:p>
        </p:txBody>
      </p:sp>
      <p:sp>
        <p:nvSpPr>
          <p:cNvPr id="3" name="Content Placeholder 2"/>
          <p:cNvSpPr>
            <a:spLocks noGrp="1"/>
          </p:cNvSpPr>
          <p:nvPr>
            <p:ph idx="1"/>
          </p:nvPr>
        </p:nvSpPr>
        <p:spPr>
          <a:xfrm>
            <a:off x="457200" y="1600200"/>
            <a:ext cx="8229600" cy="2328865"/>
          </a:xfrm>
        </p:spPr>
        <p:txBody>
          <a:bodyPr>
            <a:normAutofit lnSpcReduction="10000"/>
          </a:bodyPr>
          <a:lstStyle/>
          <a:p>
            <a:r>
              <a:rPr lang="en-US" sz="2200" dirty="0"/>
              <a:t>Because of only one global address, only one private network can access the same external hosts.  This restriction can overcome with following methods:</a:t>
            </a:r>
          </a:p>
          <a:p>
            <a:pPr lvl="1"/>
            <a:r>
              <a:rPr lang="en-US" sz="2400" dirty="0"/>
              <a:t>One, more than one global addresses can be used.  Still there is restriction.</a:t>
            </a:r>
          </a:p>
          <a:p>
            <a:pPr lvl="1"/>
            <a:r>
              <a:rPr lang="en-US" sz="2400" dirty="0"/>
              <a:t>Second, Add more information in Translation table.</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642910" y="4286256"/>
            <a:ext cx="7643866" cy="1857388"/>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Network Address Translation (NAT): </a:t>
            </a:r>
            <a:r>
              <a:rPr lang="en-IN" b="1" i="1" dirty="0"/>
              <a:t>Translation Table</a:t>
            </a:r>
            <a:endParaRPr lang="en-IN" dirty="0"/>
          </a:p>
        </p:txBody>
      </p:sp>
      <p:sp>
        <p:nvSpPr>
          <p:cNvPr id="3" name="Content Placeholder 2"/>
          <p:cNvSpPr>
            <a:spLocks noGrp="1"/>
          </p:cNvSpPr>
          <p:nvPr>
            <p:ph idx="1"/>
          </p:nvPr>
        </p:nvSpPr>
        <p:spPr/>
        <p:txBody>
          <a:bodyPr>
            <a:noAutofit/>
          </a:bodyPr>
          <a:lstStyle/>
          <a:p>
            <a:r>
              <a:rPr lang="en-IN" sz="2400" dirty="0"/>
              <a:t>NAT is used mostly by ISPs which assign one single address to a customer. </a:t>
            </a:r>
          </a:p>
          <a:p>
            <a:r>
              <a:rPr lang="en-IN" sz="2400" dirty="0"/>
              <a:t>The customer, however, may be a member of a private network that has many private addresses. </a:t>
            </a:r>
          </a:p>
          <a:p>
            <a:r>
              <a:rPr lang="en-IN" sz="2400" dirty="0"/>
              <a:t>In this case, communication with the Internet is always initiated from the customer site, using a client program such as HTTP, TELNET, or FTP to access the corresponding server program. </a:t>
            </a:r>
          </a:p>
          <a:p>
            <a:r>
              <a:rPr lang="en-IN" sz="2400" dirty="0"/>
              <a:t>For example, when e-mail that originates from a non-customer site is received by the ISP e-mail server, the e-mail is stored in the mailbox of the customer until retrieved. </a:t>
            </a:r>
          </a:p>
          <a:p>
            <a:r>
              <a:rPr lang="en-IN" sz="2400" dirty="0"/>
              <a:t>A private network cannot run a server program for clients outside of its network if it is using NAT technology.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ADDRESSES</a:t>
            </a:r>
            <a:endParaRPr lang="en-IN" dirty="0"/>
          </a:p>
        </p:txBody>
      </p:sp>
      <p:sp>
        <p:nvSpPr>
          <p:cNvPr id="3" name="Content Placeholder 2"/>
          <p:cNvSpPr>
            <a:spLocks noGrp="1"/>
          </p:cNvSpPr>
          <p:nvPr>
            <p:ph idx="1"/>
          </p:nvPr>
        </p:nvSpPr>
        <p:spPr>
          <a:xfrm>
            <a:off x="71438" y="1214423"/>
            <a:ext cx="8929718" cy="3143272"/>
          </a:xfrm>
        </p:spPr>
        <p:txBody>
          <a:bodyPr>
            <a:normAutofit/>
          </a:bodyPr>
          <a:lstStyle/>
          <a:p>
            <a:pPr algn="just"/>
            <a:r>
              <a:rPr lang="en-IN" sz="2400" b="1" dirty="0"/>
              <a:t>Structure: </a:t>
            </a:r>
            <a:r>
              <a:rPr lang="en-IN" sz="2400" dirty="0"/>
              <a:t>An </a:t>
            </a:r>
            <a:r>
              <a:rPr lang="en-IN" sz="2400" b="1" dirty="0"/>
              <a:t>IPv6 address consists of 16 bytes (octets); it is 128 bits long.</a:t>
            </a:r>
          </a:p>
          <a:p>
            <a:pPr algn="just"/>
            <a:r>
              <a:rPr lang="en-IN" sz="2400" b="1" i="1" dirty="0"/>
              <a:t>Hexadecimal Colon Notation: </a:t>
            </a:r>
            <a:r>
              <a:rPr lang="en-IN" sz="2400" dirty="0"/>
              <a:t>To make addresses more readable, IPv6 specifies </a:t>
            </a:r>
            <a:r>
              <a:rPr lang="en-IN" sz="2400" b="1" dirty="0"/>
              <a:t>hexadecimal colon notation. In this notation, </a:t>
            </a:r>
            <a:r>
              <a:rPr lang="en-IN" sz="2400" dirty="0"/>
              <a:t>128 bits is divided into eight sections, each 2 bytes in length. Two bytes in hexadecimal notation requires four hexadecimal digits. Therefore, the address consists of </a:t>
            </a:r>
            <a:r>
              <a:rPr lang="en-IN" sz="2400" dirty="0">
                <a:solidFill>
                  <a:srgbClr val="FF0000"/>
                </a:solidFill>
              </a:rPr>
              <a:t>32 hexadecimal</a:t>
            </a:r>
            <a:r>
              <a:rPr lang="en-IN" sz="2400" dirty="0"/>
              <a:t> digits, with every four digits separated by a colon</a:t>
            </a:r>
          </a:p>
        </p:txBody>
      </p:sp>
      <p:pic>
        <p:nvPicPr>
          <p:cNvPr id="5122" name="Picture 2"/>
          <p:cNvPicPr>
            <a:picLocks noChangeAspect="1" noChangeArrowheads="1"/>
          </p:cNvPicPr>
          <p:nvPr/>
        </p:nvPicPr>
        <p:blipFill>
          <a:blip r:embed="rId2"/>
          <a:srcRect/>
          <a:stretch>
            <a:fillRect/>
          </a:stretch>
        </p:blipFill>
        <p:spPr bwMode="auto">
          <a:xfrm>
            <a:off x="142876" y="4214818"/>
            <a:ext cx="8643966" cy="2357454"/>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IN" b="1" dirty="0"/>
              <a:t>IPv6 ADDRESSES</a:t>
            </a:r>
            <a:endParaRPr lang="en-IN" dirty="0"/>
          </a:p>
        </p:txBody>
      </p:sp>
      <p:sp>
        <p:nvSpPr>
          <p:cNvPr id="3" name="Content Placeholder 2"/>
          <p:cNvSpPr>
            <a:spLocks noGrp="1"/>
          </p:cNvSpPr>
          <p:nvPr>
            <p:ph idx="1"/>
          </p:nvPr>
        </p:nvSpPr>
        <p:spPr>
          <a:xfrm>
            <a:off x="142844" y="1214422"/>
            <a:ext cx="8715436" cy="5286412"/>
          </a:xfrm>
        </p:spPr>
        <p:txBody>
          <a:bodyPr>
            <a:normAutofit fontScale="92500"/>
          </a:bodyPr>
          <a:lstStyle/>
          <a:p>
            <a:pPr algn="just"/>
            <a:r>
              <a:rPr lang="en-IN" dirty="0"/>
              <a:t>Although the IP address, even in hexadecimal format, is very long, many of the digits are zeros. </a:t>
            </a:r>
          </a:p>
          <a:p>
            <a:pPr algn="just"/>
            <a:r>
              <a:rPr lang="en-IN" dirty="0"/>
              <a:t>In this case, we can abbreviate the address. The leading zeros of a section (four digits between two colons) can be omitted. </a:t>
            </a:r>
          </a:p>
          <a:p>
            <a:pPr algn="just"/>
            <a:r>
              <a:rPr lang="en-IN" dirty="0"/>
              <a:t>Only the leading zeros can be dropped, not the trailing zeros</a:t>
            </a:r>
          </a:p>
          <a:p>
            <a:pPr algn="just"/>
            <a:endParaRPr lang="en-IN" dirty="0"/>
          </a:p>
          <a:p>
            <a:pPr algn="just"/>
            <a:r>
              <a:rPr lang="en-IN" dirty="0"/>
              <a:t>https://www.techrepublic.com/blog/10-things/10-things-you-should-know-about-ipv6-addressing/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9173" y="285728"/>
            <a:ext cx="8779107" cy="5929354"/>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IPv6 ADDRESSES</a:t>
            </a:r>
            <a:endParaRPr lang="en-IN" dirty="0"/>
          </a:p>
        </p:txBody>
      </p:sp>
      <p:sp>
        <p:nvSpPr>
          <p:cNvPr id="3" name="Content Placeholder 2"/>
          <p:cNvSpPr>
            <a:spLocks noGrp="1"/>
          </p:cNvSpPr>
          <p:nvPr>
            <p:ph idx="1"/>
          </p:nvPr>
        </p:nvSpPr>
        <p:spPr>
          <a:xfrm>
            <a:off x="214282" y="1214422"/>
            <a:ext cx="8643998" cy="5429288"/>
          </a:xfrm>
        </p:spPr>
        <p:txBody>
          <a:bodyPr>
            <a:normAutofit fontScale="92500" lnSpcReduction="20000"/>
          </a:bodyPr>
          <a:lstStyle/>
          <a:p>
            <a:pPr algn="just"/>
            <a:r>
              <a:rPr lang="en-IN" dirty="0"/>
              <a:t>Using this form of </a:t>
            </a:r>
            <a:r>
              <a:rPr lang="en-IN" b="1" dirty="0"/>
              <a:t>abbreviation, 0074 can be written as 74, 000F as F, and 0000 as 0.</a:t>
            </a:r>
          </a:p>
          <a:p>
            <a:pPr algn="just"/>
            <a:r>
              <a:rPr lang="en-IN" dirty="0"/>
              <a:t>Further abbreviations are possible if there are consecutive sections consisting of zeros only. </a:t>
            </a:r>
          </a:p>
          <a:p>
            <a:pPr algn="just"/>
            <a:r>
              <a:rPr lang="en-IN" dirty="0"/>
              <a:t>We can remove the zeros altogether and replace them with a double semicolon. </a:t>
            </a:r>
          </a:p>
          <a:p>
            <a:pPr algn="just"/>
            <a:r>
              <a:rPr lang="en-IN" dirty="0"/>
              <a:t>Note that this type of abbreviation is allowed only once per address. </a:t>
            </a:r>
          </a:p>
          <a:p>
            <a:pPr algn="just"/>
            <a:r>
              <a:rPr lang="en-IN" dirty="0"/>
              <a:t>If there are two runs of zero sections, only one of them can be abbreviated. </a:t>
            </a:r>
          </a:p>
          <a:p>
            <a:pPr algn="just"/>
            <a:r>
              <a:rPr lang="en-IN" dirty="0" err="1"/>
              <a:t>Reexpansion</a:t>
            </a:r>
            <a:r>
              <a:rPr lang="en-IN" dirty="0"/>
              <a:t> of the abbreviated address is very simple: Align the unabbreviated portions and insert zeros to get the original expanded address.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CIRCUIT-SWITCHED NETWORKS: Efficiency</a:t>
            </a:r>
            <a:endParaRPr lang="en-IN" dirty="0"/>
          </a:p>
        </p:txBody>
      </p:sp>
      <p:sp>
        <p:nvSpPr>
          <p:cNvPr id="3" name="Content Placeholder 2"/>
          <p:cNvSpPr>
            <a:spLocks noGrp="1"/>
          </p:cNvSpPr>
          <p:nvPr>
            <p:ph idx="1"/>
          </p:nvPr>
        </p:nvSpPr>
        <p:spPr>
          <a:xfrm>
            <a:off x="214282" y="1500174"/>
            <a:ext cx="8715436" cy="4625989"/>
          </a:xfrm>
        </p:spPr>
        <p:txBody>
          <a:bodyPr>
            <a:normAutofit/>
          </a:bodyPr>
          <a:lstStyle/>
          <a:p>
            <a:pPr algn="just"/>
            <a:r>
              <a:rPr lang="en-IN" dirty="0"/>
              <a:t>It can be argued that circuit-switched networks are not as efficient as the other two types of networks because resources are allocated during the entire duration of the connection.</a:t>
            </a:r>
          </a:p>
          <a:p>
            <a:pPr algn="just"/>
            <a:r>
              <a:rPr lang="en-IN" dirty="0"/>
              <a:t>These resources are unavailable to other connections.</a:t>
            </a:r>
          </a:p>
          <a:p>
            <a:pPr algn="just"/>
            <a:r>
              <a:rPr lang="en-IN" dirty="0"/>
              <a:t>In this case, allowing resources to be dedicated means that other connections are deprived.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785927"/>
            <a:ext cx="8643998" cy="2071702"/>
          </a:xfrm>
        </p:spPr>
        <p:txBody>
          <a:bodyPr>
            <a:normAutofit/>
          </a:bodyPr>
          <a:lstStyle/>
          <a:p>
            <a:pPr algn="just"/>
            <a:r>
              <a:rPr lang="en-IN" sz="2200" dirty="0"/>
              <a:t>Expand the address 0:15::1:12:1213 to its original.</a:t>
            </a:r>
          </a:p>
          <a:p>
            <a:pPr algn="just"/>
            <a:r>
              <a:rPr lang="en-IN" sz="2200" b="1" dirty="0"/>
              <a:t>Solution </a:t>
            </a:r>
            <a:r>
              <a:rPr lang="en-IN" sz="2200" dirty="0"/>
              <a:t>We first need to align the left side of the double colon to the left of the original pattern and the right side of the double colon to the right of the original pattern to find how many 0s we need to replace the double colon.</a:t>
            </a:r>
          </a:p>
        </p:txBody>
      </p:sp>
      <p:pic>
        <p:nvPicPr>
          <p:cNvPr id="2050" name="Picture 2"/>
          <p:cNvPicPr>
            <a:picLocks noChangeAspect="1" noChangeArrowheads="1"/>
          </p:cNvPicPr>
          <p:nvPr/>
        </p:nvPicPr>
        <p:blipFill>
          <a:blip r:embed="rId2"/>
          <a:srcRect/>
          <a:stretch>
            <a:fillRect/>
          </a:stretch>
        </p:blipFill>
        <p:spPr bwMode="auto">
          <a:xfrm>
            <a:off x="642910" y="3929066"/>
            <a:ext cx="7608887" cy="928694"/>
          </a:xfrm>
          <a:prstGeom prst="rect">
            <a:avLst/>
          </a:prstGeom>
          <a:noFill/>
          <a:ln w="9525">
            <a:noFill/>
            <a:miter lim="800000"/>
            <a:headEnd/>
            <a:tailEnd/>
          </a:ln>
          <a:effectLst/>
        </p:spPr>
      </p:pic>
      <p:sp>
        <p:nvSpPr>
          <p:cNvPr id="5" name="Rectangle 4"/>
          <p:cNvSpPr/>
          <p:nvPr/>
        </p:nvSpPr>
        <p:spPr>
          <a:xfrm>
            <a:off x="785786" y="5072074"/>
            <a:ext cx="4556119" cy="430887"/>
          </a:xfrm>
          <a:prstGeom prst="rect">
            <a:avLst/>
          </a:prstGeom>
        </p:spPr>
        <p:txBody>
          <a:bodyPr wrap="none">
            <a:spAutoFit/>
          </a:bodyPr>
          <a:lstStyle/>
          <a:p>
            <a:r>
              <a:rPr lang="en-IN" sz="2200" dirty="0"/>
              <a:t>This means that the original address is</a:t>
            </a:r>
          </a:p>
        </p:txBody>
      </p:sp>
      <p:pic>
        <p:nvPicPr>
          <p:cNvPr id="2051" name="Picture 3"/>
          <p:cNvPicPr>
            <a:picLocks noChangeAspect="1" noChangeArrowheads="1"/>
          </p:cNvPicPr>
          <p:nvPr/>
        </p:nvPicPr>
        <p:blipFill>
          <a:blip r:embed="rId3"/>
          <a:srcRect/>
          <a:stretch>
            <a:fillRect/>
          </a:stretch>
        </p:blipFill>
        <p:spPr bwMode="auto">
          <a:xfrm>
            <a:off x="357158" y="5857892"/>
            <a:ext cx="7599363" cy="642942"/>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85818"/>
          </a:xfrm>
        </p:spPr>
        <p:txBody>
          <a:bodyPr/>
          <a:lstStyle/>
          <a:p>
            <a:r>
              <a:rPr lang="en-US" dirty="0"/>
              <a:t>IPV6 Features</a:t>
            </a:r>
            <a:endParaRPr lang="en-IN" dirty="0"/>
          </a:p>
        </p:txBody>
      </p:sp>
      <p:sp>
        <p:nvSpPr>
          <p:cNvPr id="3" name="Content Placeholder 2"/>
          <p:cNvSpPr>
            <a:spLocks noGrp="1"/>
          </p:cNvSpPr>
          <p:nvPr>
            <p:ph idx="1"/>
          </p:nvPr>
        </p:nvSpPr>
        <p:spPr>
          <a:xfrm>
            <a:off x="214282" y="857232"/>
            <a:ext cx="8643998" cy="5715040"/>
          </a:xfrm>
        </p:spPr>
        <p:txBody>
          <a:bodyPr>
            <a:normAutofit lnSpcReduction="10000"/>
          </a:bodyPr>
          <a:lstStyle/>
          <a:p>
            <a:r>
              <a:rPr lang="en-IN" dirty="0"/>
              <a:t>Larger Address Space</a:t>
            </a:r>
          </a:p>
          <a:p>
            <a:r>
              <a:rPr lang="en-IN" dirty="0"/>
              <a:t>Simplified Header</a:t>
            </a:r>
          </a:p>
          <a:p>
            <a:r>
              <a:rPr lang="en-IN" dirty="0"/>
              <a:t>End-to-end Connectivity (No Need of NAT)</a:t>
            </a:r>
          </a:p>
          <a:p>
            <a:r>
              <a:rPr lang="en-IN" dirty="0"/>
              <a:t>Auto-configuration (No need of DHCP)</a:t>
            </a:r>
          </a:p>
          <a:p>
            <a:r>
              <a:rPr lang="en-IN" dirty="0"/>
              <a:t>Faster Forwarding/Routing</a:t>
            </a:r>
          </a:p>
          <a:p>
            <a:r>
              <a:rPr lang="en-IN" dirty="0" err="1"/>
              <a:t>IPSec</a:t>
            </a:r>
            <a:endParaRPr lang="en-IN" dirty="0"/>
          </a:p>
          <a:p>
            <a:r>
              <a:rPr lang="en-IN" dirty="0"/>
              <a:t>No Broadcast</a:t>
            </a:r>
          </a:p>
          <a:p>
            <a:r>
              <a:rPr lang="en-IN" dirty="0" err="1"/>
              <a:t>Anycast</a:t>
            </a:r>
            <a:r>
              <a:rPr lang="en-IN" dirty="0"/>
              <a:t> Support</a:t>
            </a:r>
          </a:p>
          <a:p>
            <a:r>
              <a:rPr lang="en-IN" dirty="0"/>
              <a:t>Mobility (Same IP address in different geographical areas)</a:t>
            </a:r>
          </a:p>
          <a:p>
            <a:endParaRPr lang="en-I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b="1" dirty="0"/>
              <a:t>Address Space</a:t>
            </a:r>
            <a:endParaRPr lang="en-IN" dirty="0"/>
          </a:p>
        </p:txBody>
      </p:sp>
      <p:sp>
        <p:nvSpPr>
          <p:cNvPr id="3" name="Content Placeholder 2"/>
          <p:cNvSpPr>
            <a:spLocks noGrp="1"/>
          </p:cNvSpPr>
          <p:nvPr>
            <p:ph idx="1"/>
          </p:nvPr>
        </p:nvSpPr>
        <p:spPr>
          <a:xfrm>
            <a:off x="214282" y="785794"/>
            <a:ext cx="8715436" cy="3429024"/>
          </a:xfrm>
        </p:spPr>
        <p:txBody>
          <a:bodyPr>
            <a:normAutofit/>
          </a:bodyPr>
          <a:lstStyle/>
          <a:p>
            <a:pPr algn="just">
              <a:spcBef>
                <a:spcPts val="0"/>
              </a:spcBef>
            </a:pPr>
            <a:r>
              <a:rPr lang="en-IN" sz="2000" dirty="0"/>
              <a:t>IPv6 has a much larger address space; 2</a:t>
            </a:r>
            <a:r>
              <a:rPr lang="en-IN" sz="2000" baseline="30000" dirty="0"/>
              <a:t>128</a:t>
            </a:r>
            <a:r>
              <a:rPr lang="en-IN" sz="2000" dirty="0"/>
              <a:t> addresses are available. </a:t>
            </a:r>
          </a:p>
          <a:p>
            <a:pPr algn="just">
              <a:spcBef>
                <a:spcPts val="0"/>
              </a:spcBef>
            </a:pPr>
            <a:r>
              <a:rPr lang="en-IN" sz="2000" dirty="0"/>
              <a:t>The designers of IPv6 divided the address into several categories. </a:t>
            </a:r>
          </a:p>
          <a:p>
            <a:pPr algn="just">
              <a:spcBef>
                <a:spcPts val="0"/>
              </a:spcBef>
            </a:pPr>
            <a:r>
              <a:rPr lang="en-IN" sz="2000" dirty="0"/>
              <a:t>A few leftmost bits, called the </a:t>
            </a:r>
            <a:r>
              <a:rPr lang="en-IN" sz="2000" i="1" dirty="0"/>
              <a:t>type prefix, in each address define its category. The type prefix is variable in length, but it is </a:t>
            </a:r>
            <a:r>
              <a:rPr lang="en-IN" sz="2000" dirty="0"/>
              <a:t>designed such that no code is identical to the first part of any other code. </a:t>
            </a:r>
          </a:p>
          <a:p>
            <a:pPr algn="just">
              <a:spcBef>
                <a:spcPts val="0"/>
              </a:spcBef>
            </a:pPr>
            <a:r>
              <a:rPr lang="en-IN" sz="2000" dirty="0"/>
              <a:t>In this way, there is no ambiguity; when an address is given, the type prefix can easily be determined. Table shows the prefix for each type of address. The third column shows the fraction of each type of address relative to the whole address space.</a:t>
            </a:r>
          </a:p>
        </p:txBody>
      </p:sp>
      <p:pic>
        <p:nvPicPr>
          <p:cNvPr id="3074" name="Picture 2"/>
          <p:cNvPicPr>
            <a:picLocks noChangeAspect="1" noChangeArrowheads="1"/>
          </p:cNvPicPr>
          <p:nvPr/>
        </p:nvPicPr>
        <p:blipFill>
          <a:blip r:embed="rId2"/>
          <a:srcRect/>
          <a:stretch>
            <a:fillRect/>
          </a:stretch>
        </p:blipFill>
        <p:spPr bwMode="auto">
          <a:xfrm>
            <a:off x="1500166" y="3571876"/>
            <a:ext cx="7094537" cy="3214686"/>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6009" y="357166"/>
            <a:ext cx="8662271" cy="6286544"/>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lstStyle/>
          <a:p>
            <a:r>
              <a:rPr lang="en-IN" b="1" i="1" dirty="0" err="1"/>
              <a:t>Unicast</a:t>
            </a:r>
            <a:r>
              <a:rPr lang="en-IN" b="1" i="1" dirty="0"/>
              <a:t> Addresses</a:t>
            </a:r>
            <a:endParaRPr lang="en-IN" dirty="0"/>
          </a:p>
        </p:txBody>
      </p:sp>
      <p:sp>
        <p:nvSpPr>
          <p:cNvPr id="3" name="Content Placeholder 2"/>
          <p:cNvSpPr>
            <a:spLocks noGrp="1"/>
          </p:cNvSpPr>
          <p:nvPr>
            <p:ph idx="1"/>
          </p:nvPr>
        </p:nvSpPr>
        <p:spPr>
          <a:xfrm>
            <a:off x="0" y="857233"/>
            <a:ext cx="8929718" cy="2786082"/>
          </a:xfrm>
        </p:spPr>
        <p:txBody>
          <a:bodyPr>
            <a:normAutofit/>
          </a:bodyPr>
          <a:lstStyle/>
          <a:p>
            <a:pPr algn="just"/>
            <a:r>
              <a:rPr lang="en-IN" sz="2200" dirty="0"/>
              <a:t>A </a:t>
            </a:r>
            <a:r>
              <a:rPr lang="en-IN" sz="2200" b="1" dirty="0" err="1"/>
              <a:t>unicast</a:t>
            </a:r>
            <a:r>
              <a:rPr lang="en-IN" sz="2200" b="1" dirty="0"/>
              <a:t> address defines a single computer. The packet sent to a </a:t>
            </a:r>
            <a:r>
              <a:rPr lang="en-IN" sz="2200" b="1" dirty="0" err="1"/>
              <a:t>unicast</a:t>
            </a:r>
            <a:r>
              <a:rPr lang="en-IN" sz="2200" b="1" dirty="0"/>
              <a:t> address must </a:t>
            </a:r>
            <a:r>
              <a:rPr lang="en-IN" sz="2200" dirty="0"/>
              <a:t>be delivered to that specific computer. </a:t>
            </a:r>
          </a:p>
          <a:p>
            <a:pPr algn="just"/>
            <a:r>
              <a:rPr lang="en-IN" sz="2200" dirty="0"/>
              <a:t>IPv6 defines two types of </a:t>
            </a:r>
            <a:r>
              <a:rPr lang="en-IN" sz="2200" dirty="0" err="1"/>
              <a:t>unicast</a:t>
            </a:r>
            <a:r>
              <a:rPr lang="en-IN" sz="2200" dirty="0"/>
              <a:t> addresses: geographically based and provider-based. </a:t>
            </a:r>
          </a:p>
          <a:p>
            <a:pPr algn="just"/>
            <a:r>
              <a:rPr lang="en-IN" sz="2200" dirty="0"/>
              <a:t>Only the second type here; the first type is left for future definition. </a:t>
            </a:r>
          </a:p>
          <a:p>
            <a:pPr algn="just"/>
            <a:r>
              <a:rPr lang="en-IN" sz="2200" dirty="0"/>
              <a:t>The provider-based address is generally used by a normal host as a </a:t>
            </a:r>
            <a:r>
              <a:rPr lang="en-IN" sz="2200" dirty="0" err="1"/>
              <a:t>unicast</a:t>
            </a:r>
            <a:r>
              <a:rPr lang="en-IN" sz="2200" dirty="0"/>
              <a:t> address.</a:t>
            </a:r>
          </a:p>
        </p:txBody>
      </p:sp>
      <p:pic>
        <p:nvPicPr>
          <p:cNvPr id="5122" name="Picture 2"/>
          <p:cNvPicPr>
            <a:picLocks noChangeAspect="1" noChangeArrowheads="1"/>
          </p:cNvPicPr>
          <p:nvPr/>
        </p:nvPicPr>
        <p:blipFill>
          <a:blip r:embed="rId2"/>
          <a:srcRect/>
          <a:stretch>
            <a:fillRect/>
          </a:stretch>
        </p:blipFill>
        <p:spPr bwMode="auto">
          <a:xfrm>
            <a:off x="214282" y="3571876"/>
            <a:ext cx="8643998" cy="2833690"/>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t>Unicast</a:t>
            </a:r>
            <a:r>
              <a:rPr lang="en-IN" b="1" i="1" dirty="0"/>
              <a:t> Addresses</a:t>
            </a:r>
            <a:endParaRPr lang="en-IN" dirty="0"/>
          </a:p>
        </p:txBody>
      </p:sp>
      <p:sp>
        <p:nvSpPr>
          <p:cNvPr id="3" name="Content Placeholder 2"/>
          <p:cNvSpPr>
            <a:spLocks noGrp="1"/>
          </p:cNvSpPr>
          <p:nvPr>
            <p:ph idx="1"/>
          </p:nvPr>
        </p:nvSpPr>
        <p:spPr>
          <a:xfrm>
            <a:off x="214282" y="1600200"/>
            <a:ext cx="8715436" cy="4525963"/>
          </a:xfrm>
        </p:spPr>
        <p:txBody>
          <a:bodyPr>
            <a:normAutofit fontScale="92500"/>
          </a:bodyPr>
          <a:lstStyle/>
          <a:p>
            <a:pPr algn="just"/>
            <a:r>
              <a:rPr lang="en-IN" dirty="0"/>
              <a:t>Fields for the provider-based address are as follows:</a:t>
            </a:r>
          </a:p>
          <a:p>
            <a:pPr lvl="1" algn="just"/>
            <a:r>
              <a:rPr lang="en-IN" b="1" dirty="0"/>
              <a:t>Type identifier. This 3-bit field defines the address as a provider-based address.</a:t>
            </a:r>
          </a:p>
          <a:p>
            <a:pPr lvl="1" algn="just"/>
            <a:r>
              <a:rPr lang="en-IN" b="1" dirty="0"/>
              <a:t>Registry identifier. This 5-bit field indicates the agency that has registered the </a:t>
            </a:r>
            <a:r>
              <a:rPr lang="en-IN" dirty="0"/>
              <a:t>address. </a:t>
            </a:r>
          </a:p>
          <a:p>
            <a:pPr lvl="1" algn="just"/>
            <a:r>
              <a:rPr lang="en-IN" dirty="0"/>
              <a:t>Currently three registry </a:t>
            </a:r>
            <a:r>
              <a:rPr lang="en-IN" dirty="0" err="1"/>
              <a:t>centers</a:t>
            </a:r>
            <a:r>
              <a:rPr lang="en-IN" dirty="0"/>
              <a:t> have been defined. INTERNIC (code 11000) is the </a:t>
            </a:r>
            <a:r>
              <a:rPr lang="en-IN" dirty="0" err="1"/>
              <a:t>center</a:t>
            </a:r>
            <a:r>
              <a:rPr lang="en-IN" dirty="0"/>
              <a:t> for North America; RIPNIC (code 01000) is the </a:t>
            </a:r>
            <a:r>
              <a:rPr lang="en-IN" dirty="0" err="1"/>
              <a:t>center</a:t>
            </a:r>
            <a:r>
              <a:rPr lang="en-IN" dirty="0"/>
              <a:t> for European registration; and APNIC (code 10100) is for Asian and Pacific countries.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t>Unicast</a:t>
            </a:r>
            <a:r>
              <a:rPr lang="en-IN" b="1" i="1" dirty="0"/>
              <a:t> Addresses</a:t>
            </a:r>
            <a:endParaRPr lang="en-IN" dirty="0"/>
          </a:p>
        </p:txBody>
      </p:sp>
      <p:sp>
        <p:nvSpPr>
          <p:cNvPr id="3" name="Content Placeholder 2"/>
          <p:cNvSpPr>
            <a:spLocks noGrp="1"/>
          </p:cNvSpPr>
          <p:nvPr>
            <p:ph idx="1"/>
          </p:nvPr>
        </p:nvSpPr>
        <p:spPr>
          <a:xfrm>
            <a:off x="457200" y="1285860"/>
            <a:ext cx="8229600" cy="5214974"/>
          </a:xfrm>
        </p:spPr>
        <p:txBody>
          <a:bodyPr>
            <a:normAutofit fontScale="70000" lnSpcReduction="20000"/>
          </a:bodyPr>
          <a:lstStyle/>
          <a:p>
            <a:pPr algn="just"/>
            <a:r>
              <a:rPr lang="en-IN" b="1" dirty="0"/>
              <a:t>Provider identifier. This variable-length field identifies the provider for Internet </a:t>
            </a:r>
            <a:r>
              <a:rPr lang="en-IN" dirty="0"/>
              <a:t>access (such as an ISP). A 16-bit length is recommended for this field.</a:t>
            </a:r>
          </a:p>
          <a:p>
            <a:pPr algn="just"/>
            <a:r>
              <a:rPr lang="en-IN" b="1" dirty="0"/>
              <a:t>Subscriber identifier. When an organization subscribes to the Internet through a </a:t>
            </a:r>
            <a:r>
              <a:rPr lang="en-IN" dirty="0"/>
              <a:t>provider, it is assigned a subscriber identification. A 24-bit length is recommended for this field.</a:t>
            </a:r>
          </a:p>
          <a:p>
            <a:pPr algn="just"/>
            <a:r>
              <a:rPr lang="en-IN" b="1" dirty="0"/>
              <a:t>Subnet identifier. Each subscriber can have many different </a:t>
            </a:r>
            <a:r>
              <a:rPr lang="en-IN" b="1" dirty="0" err="1"/>
              <a:t>subnetworks</a:t>
            </a:r>
            <a:r>
              <a:rPr lang="en-IN" b="1" dirty="0"/>
              <a:t>, and each </a:t>
            </a:r>
            <a:r>
              <a:rPr lang="en-IN" dirty="0" err="1"/>
              <a:t>subnetwork</a:t>
            </a:r>
            <a:r>
              <a:rPr lang="en-IN" dirty="0"/>
              <a:t> can have an identifier. The subnet identifier defines a specific </a:t>
            </a:r>
            <a:r>
              <a:rPr lang="en-IN" dirty="0" err="1"/>
              <a:t>subnetwork</a:t>
            </a:r>
            <a:r>
              <a:rPr lang="en-IN" dirty="0"/>
              <a:t> under the territory of the subscriber. A 32-bit length is recommended for this field.</a:t>
            </a:r>
          </a:p>
          <a:p>
            <a:pPr algn="just"/>
            <a:r>
              <a:rPr lang="en-IN" b="1" dirty="0"/>
              <a:t>Node identifier. The last field defines the identity of the node connected to a subnet. </a:t>
            </a:r>
            <a:r>
              <a:rPr lang="en-IN" dirty="0"/>
              <a:t>A length of 48 bits is recommended for this field to make it compatible with the 48-bit link (physical) address used by Ethernet. In the future, this link address will probably be the same as the node physical address.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b="1" i="1" dirty="0"/>
              <a:t>Multicast Addresses</a:t>
            </a:r>
            <a:endParaRPr lang="en-IN" dirty="0"/>
          </a:p>
        </p:txBody>
      </p:sp>
      <p:sp>
        <p:nvSpPr>
          <p:cNvPr id="3" name="Content Placeholder 2"/>
          <p:cNvSpPr>
            <a:spLocks noGrp="1"/>
          </p:cNvSpPr>
          <p:nvPr>
            <p:ph idx="1"/>
          </p:nvPr>
        </p:nvSpPr>
        <p:spPr>
          <a:xfrm>
            <a:off x="457200" y="831863"/>
            <a:ext cx="8229600" cy="1811319"/>
          </a:xfrm>
        </p:spPr>
        <p:txBody>
          <a:bodyPr>
            <a:normAutofit lnSpcReduction="10000"/>
          </a:bodyPr>
          <a:lstStyle/>
          <a:p>
            <a:pPr algn="just"/>
            <a:r>
              <a:rPr lang="en-IN" sz="2200" dirty="0"/>
              <a:t>Multicast addresses are used to define a group of hosts instead of just one. </a:t>
            </a:r>
          </a:p>
          <a:p>
            <a:pPr algn="just"/>
            <a:r>
              <a:rPr lang="en-IN" sz="2200" dirty="0"/>
              <a:t>A packet sent to a </a:t>
            </a:r>
            <a:r>
              <a:rPr lang="en-IN" sz="2200" b="1" dirty="0"/>
              <a:t>multicast address must be delivered to each member of the group. Figure </a:t>
            </a:r>
            <a:r>
              <a:rPr lang="en-IN" sz="2200" dirty="0"/>
              <a:t>shows the format of a multicast address.</a:t>
            </a:r>
          </a:p>
        </p:txBody>
      </p:sp>
      <p:pic>
        <p:nvPicPr>
          <p:cNvPr id="5" name="Picture 2"/>
          <p:cNvPicPr>
            <a:picLocks noChangeAspect="1" noChangeArrowheads="1"/>
          </p:cNvPicPr>
          <p:nvPr/>
        </p:nvPicPr>
        <p:blipFill>
          <a:blip r:embed="rId2"/>
          <a:srcRect/>
          <a:stretch>
            <a:fillRect/>
          </a:stretch>
        </p:blipFill>
        <p:spPr bwMode="auto">
          <a:xfrm>
            <a:off x="142876" y="2500306"/>
            <a:ext cx="8858280" cy="4143404"/>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76"/>
            <a:ext cx="8229600" cy="1143000"/>
          </a:xfrm>
        </p:spPr>
        <p:txBody>
          <a:bodyPr/>
          <a:lstStyle/>
          <a:p>
            <a:r>
              <a:rPr lang="en-IN" b="1" i="1" dirty="0"/>
              <a:t>Multicast Addresses</a:t>
            </a:r>
            <a:endParaRPr lang="en-IN" dirty="0"/>
          </a:p>
        </p:txBody>
      </p:sp>
      <p:sp>
        <p:nvSpPr>
          <p:cNvPr id="3" name="Content Placeholder 2"/>
          <p:cNvSpPr>
            <a:spLocks noGrp="1"/>
          </p:cNvSpPr>
          <p:nvPr>
            <p:ph idx="1"/>
          </p:nvPr>
        </p:nvSpPr>
        <p:spPr>
          <a:xfrm>
            <a:off x="71406" y="642918"/>
            <a:ext cx="8858312" cy="6215082"/>
          </a:xfrm>
        </p:spPr>
        <p:txBody>
          <a:bodyPr>
            <a:normAutofit/>
          </a:bodyPr>
          <a:lstStyle/>
          <a:p>
            <a:r>
              <a:rPr lang="en-IN" sz="2200" dirty="0"/>
              <a:t>The second field is a flag that defines the group address as either permanent or transient. </a:t>
            </a:r>
          </a:p>
          <a:p>
            <a:r>
              <a:rPr lang="en-IN" sz="2200" dirty="0"/>
              <a:t>A permanent group address is defined by the Internet authorities and can be accessed at all times. </a:t>
            </a:r>
          </a:p>
          <a:p>
            <a:r>
              <a:rPr lang="en-IN" sz="2200" dirty="0"/>
              <a:t>A transient group address, on the other hand, is used only temporarily. Systems engaged in a teleconference, for example, can use a transient group address. </a:t>
            </a:r>
          </a:p>
          <a:p>
            <a:r>
              <a:rPr lang="en-IN" sz="2200" dirty="0"/>
              <a:t>The third field defines the scope of the group address. Many different scopes have been defined,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Anycast</a:t>
            </a:r>
            <a:r>
              <a:rPr lang="en-US" dirty="0"/>
              <a:t> Address</a:t>
            </a:r>
            <a:endParaRPr lang="en-IN" dirty="0"/>
          </a:p>
        </p:txBody>
      </p:sp>
      <p:sp>
        <p:nvSpPr>
          <p:cNvPr id="3" name="Content Placeholder 2"/>
          <p:cNvSpPr>
            <a:spLocks noGrp="1"/>
          </p:cNvSpPr>
          <p:nvPr>
            <p:ph idx="1"/>
          </p:nvPr>
        </p:nvSpPr>
        <p:spPr>
          <a:xfrm>
            <a:off x="0" y="1214422"/>
            <a:ext cx="8929718" cy="5357850"/>
          </a:xfrm>
        </p:spPr>
        <p:txBody>
          <a:bodyPr>
            <a:normAutofit/>
          </a:bodyPr>
          <a:lstStyle/>
          <a:p>
            <a:pPr algn="just"/>
            <a:r>
              <a:rPr lang="en-IN" sz="2200" dirty="0"/>
              <a:t>IPv6 also defines </a:t>
            </a:r>
            <a:r>
              <a:rPr lang="en-IN" sz="2200" dirty="0" err="1"/>
              <a:t>anycast</a:t>
            </a:r>
            <a:r>
              <a:rPr lang="en-IN" sz="2200" dirty="0"/>
              <a:t> addresses. An </a:t>
            </a:r>
            <a:r>
              <a:rPr lang="en-IN" sz="2200" b="1" dirty="0" err="1"/>
              <a:t>anycast</a:t>
            </a:r>
            <a:r>
              <a:rPr lang="en-IN" sz="2200" b="1" dirty="0"/>
              <a:t> address, like a multicast address, also </a:t>
            </a:r>
            <a:r>
              <a:rPr lang="en-IN" sz="2200" dirty="0"/>
              <a:t>defines a group of nodes. </a:t>
            </a:r>
          </a:p>
          <a:p>
            <a:pPr algn="just"/>
            <a:r>
              <a:rPr lang="en-IN" sz="2200" dirty="0"/>
              <a:t>However, a packet destined for an </a:t>
            </a:r>
            <a:r>
              <a:rPr lang="en-IN" sz="2200" dirty="0" err="1"/>
              <a:t>anycast</a:t>
            </a:r>
            <a:r>
              <a:rPr lang="en-IN" sz="2200" dirty="0"/>
              <a:t> address is delivered to only one of the members of the </a:t>
            </a:r>
            <a:r>
              <a:rPr lang="en-IN" sz="2200" dirty="0" err="1"/>
              <a:t>anycast</a:t>
            </a:r>
            <a:r>
              <a:rPr lang="en-IN" sz="2200" dirty="0"/>
              <a:t> group, the nearest one (the one with the shortest route). </a:t>
            </a:r>
          </a:p>
          <a:p>
            <a:pPr algn="just"/>
            <a:r>
              <a:rPr lang="en-IN" sz="2200" dirty="0"/>
              <a:t>Although the definition of an </a:t>
            </a:r>
            <a:r>
              <a:rPr lang="en-IN" sz="2200" dirty="0" err="1"/>
              <a:t>anycast</a:t>
            </a:r>
            <a:r>
              <a:rPr lang="en-IN" sz="2200" dirty="0"/>
              <a:t> address is still debatable, one possible use is to assign an </a:t>
            </a:r>
            <a:r>
              <a:rPr lang="en-IN" sz="2200" dirty="0" err="1"/>
              <a:t>anycast</a:t>
            </a:r>
            <a:r>
              <a:rPr lang="en-IN" sz="2200" dirty="0"/>
              <a:t> address to all routers of an ISP that covers a large logical area in the Internet. </a:t>
            </a:r>
          </a:p>
          <a:p>
            <a:pPr algn="just"/>
            <a:r>
              <a:rPr lang="en-IN" sz="2200" dirty="0"/>
              <a:t>The routers outside the ISP deliver a packet destined for the ISP to the nearest ISP router. </a:t>
            </a:r>
          </a:p>
          <a:p>
            <a:pPr algn="just"/>
            <a:r>
              <a:rPr lang="en-IN" sz="2200" dirty="0"/>
              <a:t>No block is assigned for </a:t>
            </a:r>
            <a:r>
              <a:rPr lang="en-IN" sz="2200" dirty="0" err="1"/>
              <a:t>anycast</a:t>
            </a:r>
            <a:r>
              <a:rPr lang="en-IN" sz="2200" dirty="0"/>
              <a:t> addresses.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fontScale="90000"/>
          </a:bodyPr>
          <a:lstStyle/>
          <a:p>
            <a:r>
              <a:rPr lang="en-IN" b="1" dirty="0"/>
              <a:t>CIRCUIT-SWITCHED NETWORKS: Delay</a:t>
            </a:r>
            <a:endParaRPr lang="en-IN" dirty="0"/>
          </a:p>
        </p:txBody>
      </p:sp>
      <p:sp>
        <p:nvSpPr>
          <p:cNvPr id="3" name="Content Placeholder 2"/>
          <p:cNvSpPr>
            <a:spLocks noGrp="1"/>
          </p:cNvSpPr>
          <p:nvPr>
            <p:ph idx="1"/>
          </p:nvPr>
        </p:nvSpPr>
        <p:spPr>
          <a:xfrm>
            <a:off x="-32" y="928670"/>
            <a:ext cx="9072594" cy="5929330"/>
          </a:xfrm>
        </p:spPr>
        <p:txBody>
          <a:bodyPr>
            <a:noAutofit/>
          </a:bodyPr>
          <a:lstStyle/>
          <a:p>
            <a:pPr algn="just"/>
            <a:r>
              <a:rPr lang="en-IN" sz="2400" dirty="0"/>
              <a:t>Although a circuit-switched network normally has </a:t>
            </a:r>
            <a:r>
              <a:rPr lang="en-IN" sz="2400" b="1" dirty="0"/>
              <a:t>low efficiency</a:t>
            </a:r>
            <a:r>
              <a:rPr lang="en-IN" sz="2400" dirty="0"/>
              <a:t>, the </a:t>
            </a:r>
            <a:r>
              <a:rPr lang="en-IN" sz="2400" b="1" dirty="0"/>
              <a:t>delay</a:t>
            </a:r>
            <a:r>
              <a:rPr lang="en-IN" sz="2400" dirty="0"/>
              <a:t> in this type of network is </a:t>
            </a:r>
            <a:r>
              <a:rPr lang="en-IN" sz="2400" b="1" dirty="0"/>
              <a:t>minimal</a:t>
            </a:r>
            <a:r>
              <a:rPr lang="en-IN" sz="2400" dirty="0"/>
              <a:t>. </a:t>
            </a:r>
          </a:p>
          <a:p>
            <a:pPr algn="just"/>
            <a:r>
              <a:rPr lang="en-IN" sz="2400" dirty="0"/>
              <a:t>During data transfer the data are not delayed at each switch; the resources are allocated for the duration of the connection.</a:t>
            </a:r>
          </a:p>
          <a:p>
            <a:pPr algn="just"/>
            <a:r>
              <a:rPr lang="en-IN" sz="2400" dirty="0"/>
              <a:t>The </a:t>
            </a:r>
            <a:r>
              <a:rPr lang="en-IN" sz="2400" b="1" dirty="0"/>
              <a:t>total delay </a:t>
            </a:r>
            <a:r>
              <a:rPr lang="en-IN" sz="2400" dirty="0"/>
              <a:t>is due to the time needed </a:t>
            </a:r>
            <a:r>
              <a:rPr lang="en-IN" sz="2400" b="1" dirty="0"/>
              <a:t>to create the connection</a:t>
            </a:r>
            <a:r>
              <a:rPr lang="en-IN" sz="2400" dirty="0"/>
              <a:t>, </a:t>
            </a:r>
            <a:r>
              <a:rPr lang="en-IN" sz="2400" b="1" dirty="0"/>
              <a:t>transfer data</a:t>
            </a:r>
            <a:r>
              <a:rPr lang="en-IN" sz="2400" dirty="0"/>
              <a:t>, and </a:t>
            </a:r>
            <a:r>
              <a:rPr lang="en-IN" sz="2400" b="1" dirty="0"/>
              <a:t>disconnect the circuit</a:t>
            </a:r>
            <a:r>
              <a:rPr lang="en-IN" sz="2400" dirty="0"/>
              <a:t>. </a:t>
            </a:r>
          </a:p>
          <a:p>
            <a:pPr algn="just"/>
            <a:r>
              <a:rPr lang="en-IN" sz="2400" dirty="0"/>
              <a:t>The delay caused by the setup is the sum of four parts: the </a:t>
            </a:r>
            <a:r>
              <a:rPr lang="en-IN" sz="2400" b="1" dirty="0"/>
              <a:t>propagation time </a:t>
            </a:r>
            <a:r>
              <a:rPr lang="en-IN" sz="2400" dirty="0"/>
              <a:t>of the </a:t>
            </a:r>
            <a:r>
              <a:rPr lang="en-IN" sz="2400" b="1" dirty="0"/>
              <a:t>source computer request</a:t>
            </a:r>
            <a:r>
              <a:rPr lang="en-IN" sz="2400" dirty="0"/>
              <a:t>, the </a:t>
            </a:r>
            <a:r>
              <a:rPr lang="en-IN" sz="2400" b="1" dirty="0"/>
              <a:t>request signal </a:t>
            </a:r>
            <a:r>
              <a:rPr lang="en-IN" sz="2400" dirty="0"/>
              <a:t>transfer time, the </a:t>
            </a:r>
            <a:r>
              <a:rPr lang="en-IN" sz="2400" b="1" dirty="0"/>
              <a:t>propagation time</a:t>
            </a:r>
            <a:r>
              <a:rPr lang="en-IN" sz="2400" dirty="0"/>
              <a:t> of the </a:t>
            </a:r>
            <a:r>
              <a:rPr lang="en-IN" sz="2400" b="1" dirty="0"/>
              <a:t>acknowledgment</a:t>
            </a:r>
            <a:r>
              <a:rPr lang="en-IN" sz="2400" dirty="0"/>
              <a:t> from the destination computer, and the </a:t>
            </a:r>
            <a:r>
              <a:rPr lang="en-IN" sz="2400" b="1" dirty="0"/>
              <a:t>signal transfer time </a:t>
            </a:r>
            <a:r>
              <a:rPr lang="en-IN" sz="2400" dirty="0"/>
              <a:t>of the acknowledgment.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i="1" dirty="0"/>
              <a:t>Address Mapping</a:t>
            </a:r>
            <a:endParaRPr lang="en-IN" dirty="0"/>
          </a:p>
        </p:txBody>
      </p:sp>
      <p:sp>
        <p:nvSpPr>
          <p:cNvPr id="3" name="Content Placeholder 2"/>
          <p:cNvSpPr>
            <a:spLocks noGrp="1"/>
          </p:cNvSpPr>
          <p:nvPr>
            <p:ph idx="1"/>
          </p:nvPr>
        </p:nvSpPr>
        <p:spPr>
          <a:xfrm>
            <a:off x="142844" y="928670"/>
            <a:ext cx="8786874" cy="5500726"/>
          </a:xfrm>
        </p:spPr>
        <p:txBody>
          <a:bodyPr>
            <a:noAutofit/>
          </a:bodyPr>
          <a:lstStyle/>
          <a:p>
            <a:pPr algn="just"/>
            <a:r>
              <a:rPr lang="en-IN" sz="2200" dirty="0"/>
              <a:t>An internet is made of a combination of physical networks connected by internetworking devices such as routers. </a:t>
            </a:r>
          </a:p>
          <a:p>
            <a:pPr algn="just"/>
            <a:r>
              <a:rPr lang="en-IN" sz="2200" dirty="0"/>
              <a:t>A packet starting from a source host may pass through several different physical networks before finally reaching the destination host. </a:t>
            </a:r>
          </a:p>
          <a:p>
            <a:pPr algn="just"/>
            <a:r>
              <a:rPr lang="en-IN" sz="2200" dirty="0"/>
              <a:t>The hosts and routers are recognized at the network level by their logical (IP) addresses.</a:t>
            </a:r>
          </a:p>
          <a:p>
            <a:pPr algn="just"/>
            <a:r>
              <a:rPr lang="en-IN" sz="2200" dirty="0"/>
              <a:t>However, packets pass through physical networks to reach these hosts and routers.</a:t>
            </a:r>
          </a:p>
          <a:p>
            <a:pPr algn="just"/>
            <a:r>
              <a:rPr lang="en-IN" sz="2200" dirty="0"/>
              <a:t>At the physical level, the hosts and routers are recognized by their physical addresses.</a:t>
            </a:r>
          </a:p>
          <a:p>
            <a:r>
              <a:rPr lang="en-IN" sz="2200" dirty="0"/>
              <a:t>A </a:t>
            </a:r>
            <a:r>
              <a:rPr lang="en-IN" sz="2200" b="1" dirty="0"/>
              <a:t>physical address is a local address which is unique locally but is not necessarily unique universally.</a:t>
            </a:r>
          </a:p>
          <a:p>
            <a:r>
              <a:rPr lang="en-IN" sz="2200" dirty="0"/>
              <a:t> It is usually (but not always) implemented in hardware. </a:t>
            </a:r>
          </a:p>
          <a:p>
            <a:r>
              <a:rPr lang="en-IN" sz="2200" dirty="0"/>
              <a:t>An example of a physical address is the 48-bit MAC address in the Ethernet protocol, which is imprinted on the NIC installed in the host or router.</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i="1" dirty="0"/>
              <a:t>Address Mapping</a:t>
            </a:r>
            <a:endParaRPr lang="en-IN" dirty="0"/>
          </a:p>
        </p:txBody>
      </p:sp>
      <p:sp>
        <p:nvSpPr>
          <p:cNvPr id="3" name="Content Placeholder 2"/>
          <p:cNvSpPr>
            <a:spLocks noGrp="1"/>
          </p:cNvSpPr>
          <p:nvPr>
            <p:ph idx="1"/>
          </p:nvPr>
        </p:nvSpPr>
        <p:spPr>
          <a:xfrm>
            <a:off x="142844" y="928670"/>
            <a:ext cx="8786874" cy="5500726"/>
          </a:xfrm>
        </p:spPr>
        <p:txBody>
          <a:bodyPr>
            <a:noAutofit/>
          </a:bodyPr>
          <a:lstStyle/>
          <a:p>
            <a:pPr algn="just"/>
            <a:r>
              <a:rPr lang="en-IN" sz="2200" dirty="0"/>
              <a:t>The physical address and the logical address are two different identifiers. </a:t>
            </a:r>
          </a:p>
          <a:p>
            <a:pPr algn="just"/>
            <a:r>
              <a:rPr lang="en-IN" sz="2200" dirty="0"/>
              <a:t>Both addresses are required because a physical network such as Ethernet can have two different protocols at the network layer such as IP and IPX (Novell) at the same time. </a:t>
            </a:r>
          </a:p>
          <a:p>
            <a:pPr algn="just"/>
            <a:r>
              <a:rPr lang="en-IN" sz="2200" dirty="0"/>
              <a:t>Likewise, a packet at a network layer such as IP may pass through different physical networks such as Ethernet and </a:t>
            </a:r>
            <a:r>
              <a:rPr lang="en-IN" sz="2200" dirty="0" err="1"/>
              <a:t>LocalTalk</a:t>
            </a:r>
            <a:r>
              <a:rPr lang="en-IN" sz="2200" dirty="0"/>
              <a:t> (Apple).</a:t>
            </a:r>
          </a:p>
          <a:p>
            <a:pPr algn="just"/>
            <a:r>
              <a:rPr lang="en-IN" sz="2200" dirty="0"/>
              <a:t>This means that delivery of a packet to a host or a router requires two levels of addressing: logical and physical. </a:t>
            </a:r>
          </a:p>
          <a:p>
            <a:pPr algn="just"/>
            <a:r>
              <a:rPr lang="en-IN" sz="2200" dirty="0"/>
              <a:t>There is need to be able to map a logical address to its corresponding physical address and vice versa. </a:t>
            </a:r>
          </a:p>
          <a:p>
            <a:pPr algn="just"/>
            <a:r>
              <a:rPr lang="en-IN" sz="2200" dirty="0"/>
              <a:t>These can be done by using either static or dynamic mapping.</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b="1" dirty="0"/>
              <a:t>Static mapping</a:t>
            </a:r>
            <a:endParaRPr lang="en-IN" dirty="0"/>
          </a:p>
        </p:txBody>
      </p:sp>
      <p:sp>
        <p:nvSpPr>
          <p:cNvPr id="3" name="Content Placeholder 2"/>
          <p:cNvSpPr>
            <a:spLocks noGrp="1"/>
          </p:cNvSpPr>
          <p:nvPr>
            <p:ph idx="1"/>
          </p:nvPr>
        </p:nvSpPr>
        <p:spPr>
          <a:xfrm>
            <a:off x="142844" y="857232"/>
            <a:ext cx="8858312" cy="5715016"/>
          </a:xfrm>
        </p:spPr>
        <p:txBody>
          <a:bodyPr>
            <a:noAutofit/>
          </a:bodyPr>
          <a:lstStyle/>
          <a:p>
            <a:pPr algn="just"/>
            <a:r>
              <a:rPr lang="en-IN" sz="2200" b="1" dirty="0"/>
              <a:t>Static mapping involves in the creation of a table that associates a logical address </a:t>
            </a:r>
            <a:r>
              <a:rPr lang="en-IN" sz="2200" dirty="0"/>
              <a:t>with a physical address. </a:t>
            </a:r>
          </a:p>
          <a:p>
            <a:pPr algn="just"/>
            <a:r>
              <a:rPr lang="en-IN" sz="2200" dirty="0"/>
              <a:t>This table is stored in each machine on the network. </a:t>
            </a:r>
          </a:p>
          <a:p>
            <a:pPr algn="just"/>
            <a:r>
              <a:rPr lang="en-IN" sz="2200" dirty="0"/>
              <a:t>Each machine that knows, for example, the IP address of another machine but not its physical address can look it up in the table. </a:t>
            </a:r>
          </a:p>
          <a:p>
            <a:pPr algn="just"/>
            <a:r>
              <a:rPr lang="en-IN" sz="2200" dirty="0"/>
              <a:t>This has some limitations because physical addresses may change in the following ways:</a:t>
            </a:r>
          </a:p>
          <a:p>
            <a:pPr algn="just">
              <a:buNone/>
            </a:pPr>
            <a:r>
              <a:rPr lang="en-IN" sz="2200" dirty="0"/>
              <a:t>1. A machine could change its NIC, resulting in a new physical address.</a:t>
            </a:r>
          </a:p>
          <a:p>
            <a:pPr algn="just">
              <a:buNone/>
            </a:pPr>
            <a:r>
              <a:rPr lang="en-IN" sz="2200" dirty="0"/>
              <a:t>2. In some LANs, such as </a:t>
            </a:r>
            <a:r>
              <a:rPr lang="en-IN" sz="2200" dirty="0" err="1"/>
              <a:t>LocalTalk</a:t>
            </a:r>
            <a:r>
              <a:rPr lang="en-IN" sz="2200" dirty="0"/>
              <a:t>, the physical address changes every time the computer is turned on.</a:t>
            </a:r>
          </a:p>
          <a:p>
            <a:pPr algn="just">
              <a:buNone/>
            </a:pPr>
            <a:r>
              <a:rPr lang="en-IN" sz="2200" dirty="0"/>
              <a:t>3. A mobile computer can move from one physical network to another, resulting in a change in its physical address.</a:t>
            </a:r>
          </a:p>
          <a:p>
            <a:pPr algn="just"/>
            <a:r>
              <a:rPr lang="en-IN" sz="2200" dirty="0"/>
              <a:t>To implement these changes, a static mapping table must be updated periodically. </a:t>
            </a:r>
          </a:p>
          <a:p>
            <a:pPr algn="just"/>
            <a:r>
              <a:rPr lang="en-IN" sz="2200" dirty="0"/>
              <a:t>This overhead could affect network performance.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496944" cy="1800200"/>
          </a:xfrm>
        </p:spPr>
        <p:txBody>
          <a:bodyPr>
            <a:normAutofit fontScale="90000"/>
          </a:bodyPr>
          <a:lstStyle/>
          <a:p>
            <a:r>
              <a:rPr lang="en-IN" sz="3200" b="1" dirty="0"/>
              <a:t>Dynamic mapping: </a:t>
            </a:r>
            <a:r>
              <a:rPr lang="en-US" sz="3200" b="1" dirty="0"/>
              <a:t>Use a protocol to find another address </a:t>
            </a:r>
            <a:br>
              <a:rPr lang="en-IN" sz="3200" b="1" dirty="0"/>
            </a:br>
            <a:r>
              <a:rPr lang="en-IN" sz="3200" b="1" dirty="0"/>
              <a:t>Address Resolution Protocol (ARP)</a:t>
            </a:r>
            <a:br>
              <a:rPr lang="en-IN" sz="3200" b="1" dirty="0"/>
            </a:br>
            <a:r>
              <a:rPr lang="en-IN" sz="3200" b="1" dirty="0"/>
              <a:t> Mapping Logical to Physical Address</a:t>
            </a:r>
            <a:endParaRPr lang="en-IN" sz="3200" dirty="0"/>
          </a:p>
        </p:txBody>
      </p:sp>
      <p:sp>
        <p:nvSpPr>
          <p:cNvPr id="3" name="Content Placeholder 2"/>
          <p:cNvSpPr>
            <a:spLocks noGrp="1"/>
          </p:cNvSpPr>
          <p:nvPr>
            <p:ph idx="1"/>
          </p:nvPr>
        </p:nvSpPr>
        <p:spPr>
          <a:xfrm>
            <a:off x="79019" y="1264781"/>
            <a:ext cx="9072594" cy="5572164"/>
          </a:xfrm>
        </p:spPr>
        <p:txBody>
          <a:bodyPr>
            <a:noAutofit/>
          </a:bodyPr>
          <a:lstStyle/>
          <a:p>
            <a:pPr algn="just">
              <a:buNone/>
            </a:pPr>
            <a:endParaRPr lang="en-IN" sz="2050" dirty="0"/>
          </a:p>
          <a:p>
            <a:pPr algn="just">
              <a:buNone/>
            </a:pPr>
            <a:endParaRPr lang="en-IN" sz="2050" dirty="0"/>
          </a:p>
          <a:p>
            <a:pPr algn="just">
              <a:buFont typeface="Wingdings" panose="05000000000000000000" pitchFamily="2" charset="2"/>
              <a:buChar char="Ø"/>
            </a:pPr>
            <a:r>
              <a:rPr lang="en-IN" sz="2050" dirty="0"/>
              <a:t>The sender knows the IP address of the target. </a:t>
            </a:r>
          </a:p>
          <a:p>
            <a:pPr algn="just">
              <a:buFont typeface="Wingdings" panose="05000000000000000000" pitchFamily="2" charset="2"/>
              <a:buChar char="Ø"/>
            </a:pPr>
            <a:r>
              <a:rPr lang="en-IN" sz="2050" dirty="0"/>
              <a:t>IP asks ARP to create an </a:t>
            </a:r>
            <a:r>
              <a:rPr lang="en-IN" sz="2050" b="1" dirty="0"/>
              <a:t>ARP request message</a:t>
            </a:r>
            <a:r>
              <a:rPr lang="en-IN" sz="2050" dirty="0"/>
              <a:t>, filling in the sender physical address, the sender IP address, and the target IP address. The target physical address field is filled with 0s.</a:t>
            </a:r>
          </a:p>
          <a:p>
            <a:pPr algn="just">
              <a:buFont typeface="Wingdings" panose="05000000000000000000" pitchFamily="2" charset="2"/>
              <a:buChar char="Ø"/>
            </a:pPr>
            <a:r>
              <a:rPr lang="en-IN" sz="2050" dirty="0"/>
              <a:t>The message is passed to the data link layer where it is encapsulated in a frame by using the physical address of the sender as the source address and the physical broadcast address as the destination address.</a:t>
            </a:r>
          </a:p>
          <a:p>
            <a:pPr algn="just">
              <a:buFont typeface="Wingdings" panose="05000000000000000000" pitchFamily="2" charset="2"/>
              <a:buChar char="Ø"/>
            </a:pPr>
            <a:r>
              <a:rPr lang="en-IN" sz="2050" dirty="0"/>
              <a:t>Every host or router receives the frame. Because the frame contains a </a:t>
            </a:r>
            <a:r>
              <a:rPr lang="en-IN" sz="2050" b="1" dirty="0"/>
              <a:t>broadcast destination address, all stations remove the message and pass it to ARP. All machines except the one targeted drop the packet. The target machine recognizes its IP address.</a:t>
            </a:r>
          </a:p>
          <a:p>
            <a:pPr algn="just">
              <a:buFont typeface="Wingdings" panose="05000000000000000000" pitchFamily="2" charset="2"/>
              <a:buChar char="Ø"/>
            </a:pPr>
            <a:r>
              <a:rPr lang="en-IN" sz="2050" dirty="0"/>
              <a:t>The target machine replies with an </a:t>
            </a:r>
            <a:r>
              <a:rPr lang="en-IN" sz="2050" b="1" dirty="0"/>
              <a:t>ARP reply </a:t>
            </a:r>
            <a:r>
              <a:rPr lang="en-IN" sz="2050" dirty="0"/>
              <a:t>message that contains its physical address. The </a:t>
            </a:r>
            <a:r>
              <a:rPr lang="en-IN" sz="2050" b="1" dirty="0"/>
              <a:t>message is </a:t>
            </a:r>
            <a:r>
              <a:rPr lang="en-IN" sz="2050" b="1" dirty="0" err="1"/>
              <a:t>unicast</a:t>
            </a:r>
            <a:r>
              <a:rPr lang="en-IN" sz="2050" b="1" dirty="0"/>
              <a:t>.</a:t>
            </a:r>
          </a:p>
          <a:p>
            <a:pPr algn="just">
              <a:buNone/>
            </a:pPr>
            <a:endParaRPr lang="en-IN" sz="205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IN" dirty="0"/>
              <a:t>ARP </a:t>
            </a:r>
          </a:p>
        </p:txBody>
      </p:sp>
      <p:sp>
        <p:nvSpPr>
          <p:cNvPr id="3" name="Content Placeholder 2"/>
          <p:cNvSpPr>
            <a:spLocks noGrp="1"/>
          </p:cNvSpPr>
          <p:nvPr>
            <p:ph idx="1"/>
          </p:nvPr>
        </p:nvSpPr>
        <p:spPr>
          <a:xfrm>
            <a:off x="424987" y="620688"/>
            <a:ext cx="8229600" cy="5472608"/>
          </a:xfrm>
        </p:spPr>
        <p:txBody>
          <a:bodyPr>
            <a:noAutofit/>
          </a:bodyPr>
          <a:lstStyle/>
          <a:p>
            <a:pPr algn="just"/>
            <a:r>
              <a:rPr lang="en-IN" sz="2400" dirty="0">
                <a:latin typeface="Times New Roman" panose="02020603050405020304" pitchFamily="18" charset="0"/>
                <a:cs typeface="Times New Roman" panose="02020603050405020304" pitchFamily="18" charset="0"/>
              </a:rPr>
              <a:t>The sender receives the reply message. It now knows the physical address of the target machine.</a:t>
            </a:r>
          </a:p>
          <a:p>
            <a:pPr algn="just"/>
            <a:r>
              <a:rPr lang="en-IN" sz="2400" dirty="0">
                <a:latin typeface="Times New Roman" panose="02020603050405020304" pitchFamily="18" charset="0"/>
                <a:cs typeface="Times New Roman" panose="02020603050405020304" pitchFamily="18" charset="0"/>
              </a:rPr>
              <a:t>The IP datagram, which carries data for the target machine, is now encapsulated in a frame and is unicast to the destination.</a:t>
            </a:r>
          </a:p>
          <a:p>
            <a:pPr algn="just"/>
            <a:r>
              <a:rPr lang="en-IN" sz="2400" dirty="0">
                <a:latin typeface="Times New Roman" panose="02020603050405020304" pitchFamily="18" charset="0"/>
                <a:cs typeface="Times New Roman" panose="02020603050405020304" pitchFamily="18" charset="0"/>
              </a:rPr>
              <a:t>A system that receives an ARP reply stores the mapping in the cache memory and keeps it for 20 to 30 minutes unless the space in the cache is exhausted. </a:t>
            </a:r>
          </a:p>
          <a:p>
            <a:pPr algn="just"/>
            <a:r>
              <a:rPr lang="en-IN" sz="2400" dirty="0">
                <a:latin typeface="Times New Roman" panose="02020603050405020304" pitchFamily="18" charset="0"/>
                <a:cs typeface="Times New Roman" panose="02020603050405020304" pitchFamily="18" charset="0"/>
              </a:rPr>
              <a:t>Before sending an ARP request, the system first checks its cache to see if it can find the mapping.</a:t>
            </a:r>
          </a:p>
          <a:p>
            <a:pPr algn="just"/>
            <a:r>
              <a:rPr lang="en-IN" sz="2400" dirty="0">
                <a:latin typeface="Times New Roman" panose="02020603050405020304" pitchFamily="18" charset="0"/>
                <a:cs typeface="Times New Roman" panose="02020603050405020304" pitchFamily="18" charset="0"/>
              </a:rPr>
              <a:t>An ARP packet is encapsulated directly into a data link frame. </a:t>
            </a:r>
          </a:p>
          <a:p>
            <a:pPr algn="just"/>
            <a:r>
              <a:rPr lang="en-IN" sz="2400" dirty="0">
                <a:latin typeface="Times New Roman" panose="02020603050405020304" pitchFamily="18" charset="0"/>
                <a:cs typeface="Times New Roman" panose="02020603050405020304" pitchFamily="18" charset="0"/>
              </a:rPr>
              <a:t>An ARP packet is encapsulated in an Ethernet frame. </a:t>
            </a:r>
          </a:p>
          <a:p>
            <a:pPr algn="just"/>
            <a:r>
              <a:rPr lang="en-IN" sz="2400" dirty="0">
                <a:latin typeface="Times New Roman" panose="02020603050405020304" pitchFamily="18" charset="0"/>
                <a:cs typeface="Times New Roman" panose="02020603050405020304" pitchFamily="18" charset="0"/>
              </a:rPr>
              <a:t>Note that the type field indicates that the data carried by the frame are an ARP packet.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82603"/>
            <a:ext cx="8929718" cy="6561107"/>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We need protocols to create a mapping between physical and logical addresses.</a:t>
            </a:r>
          </a:p>
          <a:p>
            <a:r>
              <a:rPr lang="en-US" dirty="0"/>
              <a:t>IP packets use logical (host-to-host) addresses. These packets, however, need to be encapsulated in a frame, which needs physical addresses (node-to-node). We will see that a protocol called </a:t>
            </a:r>
            <a:r>
              <a:rPr lang="en-US" b="1" dirty="0"/>
              <a:t>ARP, the Address Resolution Protocol, is designed for this purpose. </a:t>
            </a:r>
          </a:p>
          <a:p>
            <a:r>
              <a:rPr lang="en-US" b="1" dirty="0"/>
              <a:t>We </a:t>
            </a:r>
            <a:r>
              <a:rPr lang="en-US" dirty="0"/>
              <a:t>sometimes need reverse mapping—mapping a physical address to a logical address. </a:t>
            </a:r>
          </a:p>
          <a:p>
            <a:r>
              <a:rPr lang="en-US" dirty="0"/>
              <a:t>For example, when booting a diskless network or leasing an IP address to a host. Three protocols are designed for this purpose: RARP, BOOTP, and DHCP.</a:t>
            </a:r>
          </a:p>
        </p:txBody>
      </p:sp>
      <p:sp>
        <p:nvSpPr>
          <p:cNvPr id="6" name="Title 1"/>
          <p:cNvSpPr>
            <a:spLocks noGrp="1"/>
          </p:cNvSpPr>
          <p:nvPr>
            <p:ph type="title"/>
          </p:nvPr>
        </p:nvSpPr>
        <p:spPr>
          <a:xfrm>
            <a:off x="142844" y="417514"/>
            <a:ext cx="8858312" cy="796908"/>
          </a:xfrm>
        </p:spPr>
        <p:txBody>
          <a:bodyPr>
            <a:normAutofit fontScale="90000"/>
          </a:bodyPr>
          <a:lstStyle/>
          <a:p>
            <a:r>
              <a:rPr lang="en-US" b="1" cap="all" dirty="0"/>
              <a:t>ARP – ADDRESS RESOLUTION Protocol</a:t>
            </a:r>
            <a:br>
              <a:rPr lang="en-US" b="1" cap="all" dirty="0"/>
            </a:b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ARP Frame Format and types</a:t>
            </a:r>
            <a:br>
              <a:rPr lang="en-US" b="1" dirty="0"/>
            </a:br>
            <a:endParaRPr lang="en-US" dirty="0"/>
          </a:p>
        </p:txBody>
      </p:sp>
      <p:pic>
        <p:nvPicPr>
          <p:cNvPr id="4098" name="Picture 2" descr="ARP Packet Format">
            <a:extLst>
              <a:ext uri="{FF2B5EF4-FFF2-40B4-BE49-F238E27FC236}">
                <a16:creationId xmlns:a16="http://schemas.microsoft.com/office/drawing/2014/main" id="{93CFBA44-5970-1203-3F87-3C313D1144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8136904" cy="54586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715436" cy="6286544"/>
          </a:xfrm>
        </p:spPr>
        <p:txBody>
          <a:bodyPr>
            <a:normAutofit fontScale="47500" lnSpcReduction="20000"/>
          </a:bodyPr>
          <a:lstStyle/>
          <a:p>
            <a:pPr fontAlgn="base"/>
            <a:r>
              <a:rPr lang="en-US" sz="6000" b="1" dirty="0"/>
              <a:t>Hardware type</a:t>
            </a:r>
            <a:br>
              <a:rPr lang="en-US" sz="6000" dirty="0"/>
            </a:br>
            <a:r>
              <a:rPr lang="en-US" sz="6000" dirty="0"/>
              <a:t>Each data link layer protocol is assigned a number used in this field. For Ethernet it is 1.</a:t>
            </a:r>
          </a:p>
          <a:p>
            <a:pPr fontAlgn="base"/>
            <a:r>
              <a:rPr lang="en-US" sz="6000" b="1" dirty="0"/>
              <a:t>Protocol</a:t>
            </a:r>
            <a:r>
              <a:rPr lang="en-US" sz="6000" dirty="0"/>
              <a:t> </a:t>
            </a:r>
            <a:r>
              <a:rPr lang="en-US" sz="6000" b="1" dirty="0"/>
              <a:t>type</a:t>
            </a:r>
            <a:br>
              <a:rPr lang="en-US" sz="6000" dirty="0"/>
            </a:br>
            <a:r>
              <a:rPr lang="en-US" sz="6000" dirty="0"/>
              <a:t>Each protocol is assigned a number used in this field. For example, IPv4 is 0x0800.</a:t>
            </a:r>
          </a:p>
          <a:p>
            <a:pPr fontAlgn="base"/>
            <a:r>
              <a:rPr lang="en-US" sz="6000" b="1" dirty="0"/>
              <a:t>Hardware length</a:t>
            </a:r>
            <a:br>
              <a:rPr lang="en-US" sz="6000" dirty="0"/>
            </a:br>
            <a:r>
              <a:rPr lang="en-US" sz="6000" dirty="0"/>
              <a:t>Length in bytes of a hardware address. Ethernet addresses are 6 bytes long.</a:t>
            </a:r>
          </a:p>
          <a:p>
            <a:pPr fontAlgn="base"/>
            <a:r>
              <a:rPr lang="en-US" sz="6000" b="1" dirty="0"/>
              <a:t>Protocol length</a:t>
            </a:r>
            <a:br>
              <a:rPr lang="en-US" sz="6000" dirty="0"/>
            </a:br>
            <a:r>
              <a:rPr lang="en-US" sz="6000" dirty="0"/>
              <a:t>Length in bytes of a logical address. IPv4 addresses are 4 bytes long.</a:t>
            </a:r>
          </a:p>
          <a:p>
            <a:pPr fontAlgn="base"/>
            <a:r>
              <a:rPr lang="en-US" sz="6000" b="1" dirty="0"/>
              <a:t>Operation</a:t>
            </a:r>
            <a:br>
              <a:rPr lang="en-US" sz="6000" dirty="0"/>
            </a:br>
            <a:r>
              <a:rPr lang="en-US" sz="6000" dirty="0"/>
              <a:t>Specifies the operation the sender is performing: 1 for request, and 2 for reply.</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8229600" cy="4525963"/>
          </a:xfrm>
        </p:spPr>
        <p:txBody>
          <a:bodyPr>
            <a:normAutofit lnSpcReduction="10000"/>
          </a:bodyPr>
          <a:lstStyle/>
          <a:p>
            <a:r>
              <a:rPr lang="en-US" dirty="0"/>
              <a:t>There are actually four types of ARP messages that may be sent by the ARP protocol. These are identified by four values in the “operation” field of an ARP message. The types of message are:</a:t>
            </a:r>
          </a:p>
          <a:p>
            <a:r>
              <a:rPr lang="en-US" dirty="0"/>
              <a:t>1.ARP request</a:t>
            </a:r>
            <a:br>
              <a:rPr lang="en-US" dirty="0"/>
            </a:br>
            <a:r>
              <a:rPr lang="en-US" dirty="0"/>
              <a:t>2.ARP reply</a:t>
            </a:r>
            <a:br>
              <a:rPr lang="en-US" dirty="0"/>
            </a:br>
            <a:r>
              <a:rPr lang="en-US" dirty="0"/>
              <a:t>3.RARP request</a:t>
            </a:r>
            <a:br>
              <a:rPr lang="en-US" dirty="0"/>
            </a:br>
            <a:r>
              <a:rPr lang="en-US" dirty="0"/>
              <a:t>4.RARP reply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fontScale="90000"/>
          </a:bodyPr>
          <a:lstStyle/>
          <a:p>
            <a:r>
              <a:rPr lang="en-IN" b="1" dirty="0"/>
              <a:t>CIRCUIT-SWITCHED NETWORKS: Delay</a:t>
            </a:r>
            <a:endParaRPr lang="en-IN" dirty="0"/>
          </a:p>
        </p:txBody>
      </p:sp>
      <p:sp>
        <p:nvSpPr>
          <p:cNvPr id="3" name="Content Placeholder 2"/>
          <p:cNvSpPr>
            <a:spLocks noGrp="1"/>
          </p:cNvSpPr>
          <p:nvPr>
            <p:ph idx="1"/>
          </p:nvPr>
        </p:nvSpPr>
        <p:spPr>
          <a:xfrm>
            <a:off x="71406" y="928670"/>
            <a:ext cx="9072594" cy="5929330"/>
          </a:xfrm>
        </p:spPr>
        <p:txBody>
          <a:bodyPr>
            <a:noAutofit/>
          </a:bodyPr>
          <a:lstStyle/>
          <a:p>
            <a:pPr algn="just"/>
            <a:r>
              <a:rPr lang="en-IN" sz="2000" dirty="0"/>
              <a:t>Although a circuit-switched network normally has low efficiency, the delay in this type of network is minimal. </a:t>
            </a:r>
          </a:p>
          <a:p>
            <a:pPr algn="just"/>
            <a:r>
              <a:rPr lang="en-IN" sz="2000" dirty="0"/>
              <a:t>During data transfer the data are not delayed at each switch; the resources are allocated for the duration of the connection.</a:t>
            </a:r>
          </a:p>
          <a:p>
            <a:r>
              <a:rPr lang="en-IN" sz="2000" dirty="0"/>
              <a:t>The total delay is due to the time needed to create the connection, transfer data, and disconnect the circuit. </a:t>
            </a:r>
          </a:p>
          <a:p>
            <a:r>
              <a:rPr lang="en-IN" sz="2000" dirty="0"/>
              <a:t>The delay caused by the setup is the sum of four parts: the propagation time of the source computer request (slope of the first </a:t>
            </a:r>
            <a:r>
              <a:rPr lang="en-IN" sz="2000" dirty="0" err="1"/>
              <a:t>gray</a:t>
            </a:r>
            <a:r>
              <a:rPr lang="en-IN" sz="2000" dirty="0"/>
              <a:t> box), the request signal transfer time (height of the first </a:t>
            </a:r>
            <a:r>
              <a:rPr lang="en-IN" sz="2000" dirty="0" err="1"/>
              <a:t>gray</a:t>
            </a:r>
            <a:r>
              <a:rPr lang="en-IN" sz="2000" dirty="0"/>
              <a:t> box), the propagation time of the acknowledgment from the destination computer (slope of the second </a:t>
            </a:r>
            <a:r>
              <a:rPr lang="en-IN" sz="2000" dirty="0" err="1"/>
              <a:t>gray</a:t>
            </a:r>
            <a:r>
              <a:rPr lang="en-IN" sz="2000" dirty="0"/>
              <a:t> box), and the signal transfer time of the acknowledgment (height of the second </a:t>
            </a:r>
            <a:r>
              <a:rPr lang="en-IN" sz="2000" dirty="0" err="1"/>
              <a:t>gray</a:t>
            </a:r>
            <a:r>
              <a:rPr lang="en-IN" sz="2000" dirty="0"/>
              <a:t> box). </a:t>
            </a:r>
          </a:p>
          <a:p>
            <a:r>
              <a:rPr lang="en-IN" sz="2000" dirty="0"/>
              <a:t>The delay due to data transfer is the sum of two parts: the propagation time (slope of the </a:t>
            </a:r>
            <a:r>
              <a:rPr lang="en-IN" sz="2000" dirty="0" err="1"/>
              <a:t>colored</a:t>
            </a:r>
            <a:r>
              <a:rPr lang="en-IN" sz="2000" dirty="0"/>
              <a:t> box) and data transfer time (height of the </a:t>
            </a:r>
            <a:r>
              <a:rPr lang="en-IN" sz="2000" dirty="0" err="1"/>
              <a:t>colored</a:t>
            </a:r>
            <a:r>
              <a:rPr lang="en-IN" sz="2000" dirty="0"/>
              <a:t> box), which can be very long. </a:t>
            </a:r>
          </a:p>
          <a:p>
            <a:r>
              <a:rPr lang="en-IN" sz="2000" dirty="0"/>
              <a:t>The third box shows the time needed to tear down the circuit. </a:t>
            </a:r>
          </a:p>
          <a:p>
            <a:r>
              <a:rPr lang="en-IN" sz="2000" dirty="0"/>
              <a:t>We have shown the case in which the receiver requests disconnection, which creates the maximum delay.</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b="1" dirty="0"/>
              <a:t>Sender hardware address</a:t>
            </a:r>
            <a:br>
              <a:rPr lang="en-US" dirty="0"/>
            </a:br>
            <a:r>
              <a:rPr lang="en-US" dirty="0"/>
              <a:t>Hardware address of the sender.</a:t>
            </a:r>
          </a:p>
          <a:p>
            <a:pPr fontAlgn="base"/>
            <a:r>
              <a:rPr lang="en-US" b="1" dirty="0"/>
              <a:t>Sender protocol address</a:t>
            </a:r>
            <a:br>
              <a:rPr lang="en-US" dirty="0"/>
            </a:br>
            <a:r>
              <a:rPr lang="en-US" dirty="0"/>
              <a:t>Protocol address of the sender.</a:t>
            </a:r>
          </a:p>
          <a:p>
            <a:pPr fontAlgn="base"/>
            <a:r>
              <a:rPr lang="en-US" b="1" dirty="0"/>
              <a:t>Target hardware address</a:t>
            </a:r>
            <a:br>
              <a:rPr lang="en-US" dirty="0"/>
            </a:br>
            <a:r>
              <a:rPr lang="en-US" dirty="0"/>
              <a:t>Hardware address of the intended receiver. This field is zero on request.</a:t>
            </a:r>
          </a:p>
          <a:p>
            <a:pPr fontAlgn="base"/>
            <a:r>
              <a:rPr lang="en-US" b="1" dirty="0"/>
              <a:t>Target protocol address</a:t>
            </a:r>
            <a:br>
              <a:rPr lang="en-US" dirty="0"/>
            </a:br>
            <a:r>
              <a:rPr lang="en-US" dirty="0"/>
              <a:t>Protocol address of the intended receiver.</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Proxy ARP</a:t>
            </a:r>
            <a:endParaRPr lang="en-IN" dirty="0"/>
          </a:p>
        </p:txBody>
      </p:sp>
      <p:sp>
        <p:nvSpPr>
          <p:cNvPr id="3" name="Content Placeholder 2"/>
          <p:cNvSpPr>
            <a:spLocks noGrp="1"/>
          </p:cNvSpPr>
          <p:nvPr>
            <p:ph idx="1"/>
          </p:nvPr>
        </p:nvSpPr>
        <p:spPr>
          <a:xfrm>
            <a:off x="214282" y="1357298"/>
            <a:ext cx="8715436" cy="5286412"/>
          </a:xfrm>
        </p:spPr>
        <p:txBody>
          <a:bodyPr>
            <a:normAutofit/>
          </a:bodyPr>
          <a:lstStyle/>
          <a:p>
            <a:r>
              <a:rPr lang="en-US" sz="2200" dirty="0"/>
              <a:t>Proxy ARP is used to create </a:t>
            </a:r>
            <a:r>
              <a:rPr lang="en-US" sz="2200" dirty="0" err="1"/>
              <a:t>subnetting</a:t>
            </a:r>
            <a:r>
              <a:rPr lang="en-US" sz="2200" dirty="0"/>
              <a:t> effect means one proxy </a:t>
            </a:r>
            <a:r>
              <a:rPr lang="en-IN" sz="2200" dirty="0"/>
              <a:t>ARP that acts on behalf of a set of hosts.</a:t>
            </a:r>
          </a:p>
          <a:p>
            <a:r>
              <a:rPr lang="en-IN" sz="2200" dirty="0"/>
              <a:t>Whenever a router running a proxy ARP receives an ARP request looking for the IP address of one of these hosts, the router sends an ARP reply announcing its own hardware (physical) address. </a:t>
            </a:r>
          </a:p>
          <a:p>
            <a:r>
              <a:rPr lang="en-IN" sz="2200" dirty="0"/>
              <a:t>After </a:t>
            </a:r>
            <a:r>
              <a:rPr lang="en-IN" sz="2200"/>
              <a:t>the router receives </a:t>
            </a:r>
            <a:r>
              <a:rPr lang="en-IN" sz="2200" dirty="0"/>
              <a:t>the actual IP packet, it sends the packet to the appropriate host or router.</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Mapping Physical to Logical Address: RARP, BOOTP, and DHCP</a:t>
            </a:r>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are occasions in which a host knows its physical address, but needs to know its logical address. This may happen in two cases:</a:t>
            </a:r>
          </a:p>
          <a:p>
            <a:pPr algn="just">
              <a:lnSpc>
                <a:spcPct val="150000"/>
              </a:lnSpc>
              <a:buNone/>
            </a:pPr>
            <a:r>
              <a:rPr lang="en-US" sz="2000" dirty="0">
                <a:latin typeface="Times New Roman" panose="02020603050405020304" pitchFamily="18" charset="0"/>
                <a:cs typeface="Times New Roman" panose="02020603050405020304" pitchFamily="18" charset="0"/>
              </a:rPr>
              <a:t>1. A diskless station is just booted. The station can find its physical address by checking its interface, but it does not know its IP address.</a:t>
            </a:r>
          </a:p>
          <a:p>
            <a:pPr algn="just">
              <a:lnSpc>
                <a:spcPct val="150000"/>
              </a:lnSpc>
              <a:buNone/>
            </a:pPr>
            <a:r>
              <a:rPr lang="en-US" sz="2000" dirty="0">
                <a:latin typeface="Times New Roman" panose="02020603050405020304" pitchFamily="18" charset="0"/>
                <a:cs typeface="Times New Roman" panose="02020603050405020304" pitchFamily="18" charset="0"/>
              </a:rPr>
              <a:t>2. An organization does not have enough IP addresses to assign to each station; it needs to assign IP addresses on demand. The station can send its physical address and ask for a short time lease.</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Mapping Physical to Logical Address: RARP, BOOTP, and DHCP</a:t>
            </a:r>
            <a:endParaRPr lang="en-US" dirty="0"/>
          </a:p>
        </p:txBody>
      </p:sp>
      <p:pic>
        <p:nvPicPr>
          <p:cNvPr id="4" name="Content Placeholder 3" descr="Image result"/>
          <p:cNvPicPr>
            <a:picLocks noGrp="1"/>
          </p:cNvPicPr>
          <p:nvPr>
            <p:ph idx="1"/>
          </p:nvPr>
        </p:nvPicPr>
        <p:blipFill>
          <a:blip r:embed="rId3"/>
          <a:srcRect/>
          <a:stretch>
            <a:fillRect/>
          </a:stretch>
        </p:blipFill>
        <p:spPr bwMode="auto">
          <a:xfrm>
            <a:off x="1" y="1600200"/>
            <a:ext cx="9144000" cy="52578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 result for rarp packet format"/>
          <p:cNvPicPr>
            <a:picLocks noGrp="1"/>
          </p:cNvPicPr>
          <p:nvPr>
            <p:ph idx="1"/>
          </p:nvPr>
        </p:nvPicPr>
        <p:blipFill>
          <a:blip r:embed="rId2"/>
          <a:srcRect/>
          <a:stretch>
            <a:fillRect/>
          </a:stretch>
        </p:blipFill>
        <p:spPr bwMode="auto">
          <a:xfrm>
            <a:off x="714348" y="1268760"/>
            <a:ext cx="8034881" cy="5303512"/>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RARP (Reverse Address Resolution Protocol)</a:t>
            </a:r>
          </a:p>
        </p:txBody>
      </p:sp>
      <p:sp>
        <p:nvSpPr>
          <p:cNvPr id="3" name="Content Placeholder 2"/>
          <p:cNvSpPr>
            <a:spLocks noGrp="1"/>
          </p:cNvSpPr>
          <p:nvPr>
            <p:ph idx="1"/>
          </p:nvPr>
        </p:nvSpPr>
        <p:spPr/>
        <p:txBody>
          <a:bodyPr>
            <a:normAutofit fontScale="70000" lnSpcReduction="20000"/>
          </a:bodyPr>
          <a:lstStyle/>
          <a:p>
            <a:r>
              <a:rPr lang="en-US" dirty="0"/>
              <a:t>RARP (Reverse Address Resolution Protocol) is a protocol by which a physical machine in a local area network can request to learn its IP</a:t>
            </a:r>
            <a:r>
              <a:rPr lang="en-US" u="sng" dirty="0"/>
              <a:t> </a:t>
            </a:r>
            <a:r>
              <a:rPr lang="en-US" dirty="0"/>
              <a:t>address from a gateway server's Address Resolution Protocol (ARP) table or cache.</a:t>
            </a:r>
          </a:p>
          <a:p>
            <a:r>
              <a:rPr lang="en-US" dirty="0"/>
              <a:t> A network administrator creates a table in a local area network's gateway router that maps the physical machine (or Media Access Control - MAC</a:t>
            </a:r>
            <a:r>
              <a:rPr lang="en-US" u="sng" dirty="0"/>
              <a:t> </a:t>
            </a:r>
            <a:r>
              <a:rPr lang="en-US" dirty="0"/>
              <a:t>address) addresses to corresponding Internet Protocol addresses. </a:t>
            </a:r>
          </a:p>
          <a:p>
            <a:r>
              <a:rPr lang="en-US" dirty="0"/>
              <a:t>When a new machine is set up, its RARP client program requests from the RARP server on the router to be sent its IP address. Assuming that an entry has been set up in the router table, the RARP server will return the IP address to the machine which can store it for future use.</a:t>
            </a:r>
          </a:p>
          <a:p>
            <a:r>
              <a:rPr lang="en-US" dirty="0"/>
              <a:t>Request for Comments RFC903</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C3DBAF-6E42-62B3-1EFE-51E07E1FE79F}"/>
              </a:ext>
            </a:extLst>
          </p:cNvPr>
          <p:cNvGraphicFramePr>
            <a:graphicFrameLocks noGrp="1"/>
          </p:cNvGraphicFramePr>
          <p:nvPr>
            <p:extLst>
              <p:ext uri="{D42A27DB-BD31-4B8C-83A1-F6EECF244321}">
                <p14:modId xmlns:p14="http://schemas.microsoft.com/office/powerpoint/2010/main" val="2981048797"/>
              </p:ext>
            </p:extLst>
          </p:nvPr>
        </p:nvGraphicFramePr>
        <p:xfrm>
          <a:off x="539552" y="909196"/>
          <a:ext cx="8032124" cy="3734081"/>
        </p:xfrm>
        <a:graphic>
          <a:graphicData uri="http://schemas.openxmlformats.org/drawingml/2006/table">
            <a:tbl>
              <a:tblPr/>
              <a:tblGrid>
                <a:gridCol w="4016062">
                  <a:extLst>
                    <a:ext uri="{9D8B030D-6E8A-4147-A177-3AD203B41FA5}">
                      <a16:colId xmlns:a16="http://schemas.microsoft.com/office/drawing/2014/main" val="4204144847"/>
                    </a:ext>
                  </a:extLst>
                </a:gridCol>
                <a:gridCol w="4016062">
                  <a:extLst>
                    <a:ext uri="{9D8B030D-6E8A-4147-A177-3AD203B41FA5}">
                      <a16:colId xmlns:a16="http://schemas.microsoft.com/office/drawing/2014/main" val="1992917252"/>
                    </a:ext>
                  </a:extLst>
                </a:gridCol>
              </a:tblGrid>
              <a:tr h="454395">
                <a:tc>
                  <a:txBody>
                    <a:bodyPr/>
                    <a:lstStyle/>
                    <a:p>
                      <a:pPr algn="l" fontAlgn="base"/>
                      <a:r>
                        <a:rPr lang="en-US" sz="1400" b="0" dirty="0">
                          <a:effectLst/>
                        </a:rPr>
                        <a:t>RARP</a:t>
                      </a:r>
                    </a:p>
                  </a:txBody>
                  <a:tcPr marL="30480" marR="30480" marT="30480" marB="30480" anchor="ctr">
                    <a:lnL>
                      <a:noFill/>
                    </a:lnL>
                    <a:lnR>
                      <a:noFill/>
                    </a:lnR>
                    <a:lnT>
                      <a:noFill/>
                    </a:lnT>
                    <a:lnB>
                      <a:noFill/>
                    </a:lnB>
                    <a:solidFill>
                      <a:srgbClr val="4CB96B"/>
                    </a:solidFill>
                  </a:tcPr>
                </a:tc>
                <a:tc>
                  <a:txBody>
                    <a:bodyPr/>
                    <a:lstStyle/>
                    <a:p>
                      <a:pPr algn="l" fontAlgn="base"/>
                      <a:r>
                        <a:rPr lang="en-US" sz="1400" b="0">
                          <a:effectLst/>
                        </a:rPr>
                        <a:t>ARP</a:t>
                      </a:r>
                    </a:p>
                  </a:txBody>
                  <a:tcPr marL="30480" marR="30480" marT="30480" marB="30480" anchor="ctr">
                    <a:lnL>
                      <a:noFill/>
                    </a:lnL>
                    <a:lnR>
                      <a:noFill/>
                    </a:lnR>
                    <a:lnT>
                      <a:noFill/>
                    </a:lnT>
                    <a:lnB>
                      <a:noFill/>
                    </a:lnB>
                    <a:solidFill>
                      <a:srgbClr val="4CB96B"/>
                    </a:solidFill>
                  </a:tcPr>
                </a:tc>
                <a:extLst>
                  <a:ext uri="{0D108BD9-81ED-4DB2-BD59-A6C34878D82A}">
                    <a16:rowId xmlns:a16="http://schemas.microsoft.com/office/drawing/2014/main" val="3582201051"/>
                  </a:ext>
                </a:extLst>
              </a:tr>
              <a:tr h="984523">
                <a:tc>
                  <a:txBody>
                    <a:bodyPr/>
                    <a:lstStyle/>
                    <a:p>
                      <a:pPr algn="l" fontAlgn="base"/>
                      <a:r>
                        <a:rPr lang="en-US" sz="2400" b="0" dirty="0">
                          <a:effectLst/>
                          <a:latin typeface="Times New Roman" panose="02020603050405020304" pitchFamily="18" charset="0"/>
                          <a:cs typeface="Times New Roman" panose="02020603050405020304" pitchFamily="18" charset="0"/>
                        </a:rPr>
                        <a:t>RARP stands for Reverse Address Resolution Protocol</a:t>
                      </a:r>
                    </a:p>
                  </a:txBody>
                  <a:tcPr marL="76200" marR="76200" marT="106680" marB="106680" anchor="ctr">
                    <a:lnL>
                      <a:noFill/>
                    </a:lnL>
                    <a:lnR>
                      <a:noFill/>
                    </a:lnR>
                    <a:lnT>
                      <a:noFill/>
                    </a:lnT>
                    <a:lnB>
                      <a:noFill/>
                    </a:lnB>
                  </a:tcPr>
                </a:tc>
                <a:tc>
                  <a:txBody>
                    <a:bodyPr/>
                    <a:lstStyle/>
                    <a:p>
                      <a:pPr algn="l" fontAlgn="base"/>
                      <a:r>
                        <a:rPr lang="en-US" sz="2400" b="0">
                          <a:effectLst/>
                          <a:latin typeface="Times New Roman" panose="02020603050405020304" pitchFamily="18" charset="0"/>
                          <a:cs typeface="Times New Roman" panose="02020603050405020304" pitchFamily="18" charset="0"/>
                        </a:rPr>
                        <a:t>ARP stands for Address Resolution Protocol</a:t>
                      </a:r>
                    </a:p>
                  </a:txBody>
                  <a:tcPr marL="76200" marR="76200" marT="106680" marB="106680" anchor="ctr">
                    <a:lnL>
                      <a:noFill/>
                    </a:lnL>
                    <a:lnR>
                      <a:noFill/>
                    </a:lnR>
                    <a:lnT>
                      <a:noFill/>
                    </a:lnT>
                    <a:lnB>
                      <a:noFill/>
                    </a:lnB>
                  </a:tcPr>
                </a:tc>
                <a:extLst>
                  <a:ext uri="{0D108BD9-81ED-4DB2-BD59-A6C34878D82A}">
                    <a16:rowId xmlns:a16="http://schemas.microsoft.com/office/drawing/2014/main" val="478081129"/>
                  </a:ext>
                </a:extLst>
              </a:tr>
              <a:tr h="984523">
                <a:tc>
                  <a:txBody>
                    <a:bodyPr/>
                    <a:lstStyle/>
                    <a:p>
                      <a:pPr algn="l" fontAlgn="base"/>
                      <a:r>
                        <a:rPr lang="en-US" sz="2400" b="0" dirty="0">
                          <a:effectLst/>
                          <a:latin typeface="Times New Roman" panose="02020603050405020304" pitchFamily="18" charset="0"/>
                          <a:cs typeface="Times New Roman" panose="02020603050405020304" pitchFamily="18" charset="0"/>
                        </a:rPr>
                        <a:t>The MAC address is known, and the IP address is requested</a:t>
                      </a:r>
                    </a:p>
                  </a:txBody>
                  <a:tcPr marL="76200" marR="76200" marT="106680" marB="106680" anchor="ctr">
                    <a:lnL>
                      <a:noFill/>
                    </a:lnL>
                    <a:lnR>
                      <a:noFill/>
                    </a:lnR>
                    <a:lnT>
                      <a:noFill/>
                    </a:lnT>
                    <a:lnB>
                      <a:noFill/>
                    </a:lnB>
                  </a:tcPr>
                </a:tc>
                <a:tc>
                  <a:txBody>
                    <a:bodyPr/>
                    <a:lstStyle/>
                    <a:p>
                      <a:pPr algn="l" fontAlgn="base"/>
                      <a:r>
                        <a:rPr lang="en-US" sz="2400" b="0" dirty="0">
                          <a:effectLst/>
                          <a:latin typeface="Times New Roman" panose="02020603050405020304" pitchFamily="18" charset="0"/>
                          <a:cs typeface="Times New Roman" panose="02020603050405020304" pitchFamily="18" charset="0"/>
                        </a:rPr>
                        <a:t>The IP address is known, and the MAC address is being requested</a:t>
                      </a:r>
                    </a:p>
                  </a:txBody>
                  <a:tcPr marL="76200" marR="76200" marT="106680" marB="106680" anchor="ctr">
                    <a:lnL>
                      <a:noFill/>
                    </a:lnL>
                    <a:lnR>
                      <a:noFill/>
                    </a:lnR>
                    <a:lnT>
                      <a:noFill/>
                    </a:lnT>
                    <a:lnB>
                      <a:noFill/>
                    </a:lnB>
                  </a:tcPr>
                </a:tc>
                <a:extLst>
                  <a:ext uri="{0D108BD9-81ED-4DB2-BD59-A6C34878D82A}">
                    <a16:rowId xmlns:a16="http://schemas.microsoft.com/office/drawing/2014/main" val="1882379098"/>
                  </a:ext>
                </a:extLst>
              </a:tr>
              <a:tr h="984523">
                <a:tc>
                  <a:txBody>
                    <a:bodyPr/>
                    <a:lstStyle/>
                    <a:p>
                      <a:pPr algn="l" fontAlgn="base"/>
                      <a:r>
                        <a:rPr lang="en-US" sz="2400" b="0">
                          <a:effectLst/>
                          <a:latin typeface="Times New Roman" panose="02020603050405020304" pitchFamily="18" charset="0"/>
                          <a:cs typeface="Times New Roman" panose="02020603050405020304" pitchFamily="18" charset="0"/>
                        </a:rPr>
                        <a:t>It uses the value 3 for requests and 4 for responses</a:t>
                      </a:r>
                    </a:p>
                  </a:txBody>
                  <a:tcPr marL="76200" marR="76200" marT="106680" marB="106680" anchor="ctr">
                    <a:lnL>
                      <a:noFill/>
                    </a:lnL>
                    <a:lnR>
                      <a:noFill/>
                    </a:lnR>
                    <a:lnT>
                      <a:noFill/>
                    </a:lnT>
                    <a:lnB>
                      <a:noFill/>
                    </a:lnB>
                  </a:tcPr>
                </a:tc>
                <a:tc>
                  <a:txBody>
                    <a:bodyPr/>
                    <a:lstStyle/>
                    <a:p>
                      <a:pPr algn="l" fontAlgn="base"/>
                      <a:r>
                        <a:rPr lang="en-US" sz="2400" b="0" dirty="0">
                          <a:effectLst/>
                          <a:latin typeface="Times New Roman" panose="02020603050405020304" pitchFamily="18" charset="0"/>
                          <a:cs typeface="Times New Roman" panose="02020603050405020304" pitchFamily="18" charset="0"/>
                        </a:rPr>
                        <a:t>It uses the value 1 for requests and 2 for responses</a:t>
                      </a:r>
                    </a:p>
                  </a:txBody>
                  <a:tcPr marL="76200" marR="76200" marT="106680" marB="106680" anchor="ctr">
                    <a:lnL>
                      <a:noFill/>
                    </a:lnL>
                    <a:lnR>
                      <a:noFill/>
                    </a:lnR>
                    <a:lnT>
                      <a:noFill/>
                    </a:lnT>
                    <a:lnB>
                      <a:noFill/>
                    </a:lnB>
                  </a:tcPr>
                </a:tc>
                <a:extLst>
                  <a:ext uri="{0D108BD9-81ED-4DB2-BD59-A6C34878D82A}">
                    <a16:rowId xmlns:a16="http://schemas.microsoft.com/office/drawing/2014/main" val="3767553240"/>
                  </a:ext>
                </a:extLst>
              </a:tr>
            </a:tbl>
          </a:graphicData>
        </a:graphic>
      </p:graphicFrame>
      <p:sp>
        <p:nvSpPr>
          <p:cNvPr id="3" name="Rectangle 1">
            <a:extLst>
              <a:ext uri="{FF2B5EF4-FFF2-40B4-BE49-F238E27FC236}">
                <a16:creationId xmlns:a16="http://schemas.microsoft.com/office/drawing/2014/main" id="{D0DBE5C4-41C8-F56C-A6FB-A3D1E2162733}"/>
              </a:ext>
            </a:extLst>
          </p:cNvPr>
          <p:cNvSpPr>
            <a:spLocks noChangeArrowheads="1"/>
          </p:cNvSpPr>
          <p:nvPr/>
        </p:nvSpPr>
        <p:spPr bwMode="auto">
          <a:xfrm>
            <a:off x="794812" y="260648"/>
            <a:ext cx="777686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How is RARP different from ARP </a:t>
            </a:r>
            <a:r>
              <a:rPr kumimoji="0" lang="en-US" altLang="en-US" sz="1200" b="1" i="0" u="none" strike="noStrike" cap="none" normalizeH="0" baseline="0" dirty="0">
                <a:ln>
                  <a:noFill/>
                </a:ln>
                <a:solidFill>
                  <a:srgbClr val="273239"/>
                </a:solidFill>
                <a:effectLst/>
                <a:latin typeface="urw-din"/>
              </a:rPr>
              <a:t>?</a:t>
            </a: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3220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Bootstrap Protocol (BOOTP)</a:t>
            </a:r>
            <a:endParaRPr lang="en-IN" dirty="0"/>
          </a:p>
        </p:txBody>
      </p:sp>
      <p:sp>
        <p:nvSpPr>
          <p:cNvPr id="3" name="Content Placeholder 2"/>
          <p:cNvSpPr>
            <a:spLocks noGrp="1"/>
          </p:cNvSpPr>
          <p:nvPr>
            <p:ph idx="1"/>
          </p:nvPr>
        </p:nvSpPr>
        <p:spPr>
          <a:xfrm>
            <a:off x="214282" y="1285860"/>
            <a:ext cx="8229600" cy="4525963"/>
          </a:xfrm>
        </p:spPr>
        <p:txBody>
          <a:bodyPr>
            <a:normAutofit/>
          </a:bodyPr>
          <a:lstStyle/>
          <a:p>
            <a:pPr algn="just"/>
            <a:r>
              <a:rPr lang="en-IN" sz="2200" dirty="0"/>
              <a:t>The </a:t>
            </a:r>
            <a:r>
              <a:rPr lang="en-IN" sz="2200" b="1" dirty="0"/>
              <a:t>Bootstrap Protocol (BOOTP) is a client/server protocol designed to map </a:t>
            </a:r>
            <a:r>
              <a:rPr lang="en-IN" sz="2200" dirty="0"/>
              <a:t>physical address to logical address mapping. BOOTP is an </a:t>
            </a:r>
            <a:r>
              <a:rPr lang="en-IN" sz="2200" b="1" dirty="0"/>
              <a:t>application layer protocol</a:t>
            </a:r>
            <a:r>
              <a:rPr lang="en-IN" sz="2200" dirty="0"/>
              <a:t>.</a:t>
            </a:r>
          </a:p>
          <a:p>
            <a:pPr algn="just"/>
            <a:r>
              <a:rPr lang="en-IN" sz="2200" dirty="0"/>
              <a:t>The administrator may put the client and the server on the </a:t>
            </a:r>
            <a:r>
              <a:rPr lang="en-IN" sz="2200" b="1" dirty="0"/>
              <a:t>same network or on different </a:t>
            </a:r>
            <a:r>
              <a:rPr lang="en-IN" sz="2400" b="1" dirty="0"/>
              <a:t>networks</a:t>
            </a:r>
            <a:r>
              <a:rPr lang="en-IN" sz="2400" dirty="0"/>
              <a:t>. </a:t>
            </a:r>
          </a:p>
          <a:p>
            <a:pPr algn="just"/>
            <a:r>
              <a:rPr lang="en-IN" sz="2400" dirty="0"/>
              <a:t>BOOTP messages are encapsulated in a User Datagram Protocol (UDP packet), and the UDP packet itself is encapsulated in an IP packet.</a:t>
            </a:r>
          </a:p>
          <a:p>
            <a:r>
              <a:rPr lang="en-IN" sz="2400" dirty="0"/>
              <a:t>The client simply uses </a:t>
            </a:r>
            <a:r>
              <a:rPr lang="en-IN" sz="2400" b="1" dirty="0"/>
              <a:t>all 0s as the source IP address </a:t>
            </a:r>
            <a:r>
              <a:rPr lang="en-IN" sz="2400" dirty="0"/>
              <a:t>and all </a:t>
            </a:r>
            <a:r>
              <a:rPr lang="en-IN" sz="2400" b="1" dirty="0"/>
              <a:t>1s </a:t>
            </a:r>
            <a:r>
              <a:rPr lang="en-IN" sz="2400" dirty="0"/>
              <a:t>as the destination IP address.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n-IN" b="1" dirty="0"/>
              <a:t>Bootstrap Protocol (BOOTP)</a:t>
            </a:r>
            <a:endParaRPr lang="en-IN" dirty="0"/>
          </a:p>
        </p:txBody>
      </p:sp>
      <p:sp>
        <p:nvSpPr>
          <p:cNvPr id="3" name="Content Placeholder 2"/>
          <p:cNvSpPr>
            <a:spLocks noGrp="1"/>
          </p:cNvSpPr>
          <p:nvPr>
            <p:ph idx="1"/>
          </p:nvPr>
        </p:nvSpPr>
        <p:spPr>
          <a:xfrm>
            <a:off x="142844" y="642918"/>
            <a:ext cx="8786874" cy="5429288"/>
          </a:xfrm>
        </p:spPr>
        <p:txBody>
          <a:bodyPr>
            <a:noAutofit/>
          </a:bodyPr>
          <a:lstStyle/>
          <a:p>
            <a:pPr algn="just"/>
            <a:r>
              <a:rPr lang="en-IN" sz="2200" dirty="0"/>
              <a:t>The BOOTP request is broadcast because the client does not know the IP address of the server. </a:t>
            </a:r>
          </a:p>
          <a:p>
            <a:pPr algn="just"/>
            <a:r>
              <a:rPr lang="en-IN" sz="2200" dirty="0"/>
              <a:t>A broadcast IP datagram cannot pass through any router. To solve the problem, there is a need for an intermediary. </a:t>
            </a:r>
          </a:p>
          <a:p>
            <a:pPr algn="just"/>
            <a:r>
              <a:rPr lang="en-IN" sz="2200" dirty="0"/>
              <a:t>One of the hosts (or a router that can be configured to operate at the application layer) can be used as a relay. </a:t>
            </a:r>
          </a:p>
          <a:p>
            <a:pPr algn="just"/>
            <a:r>
              <a:rPr lang="en-IN" sz="2200" dirty="0"/>
              <a:t>The host in this case is called a </a:t>
            </a:r>
            <a:r>
              <a:rPr lang="en-IN" sz="2200" b="1" dirty="0"/>
              <a:t>relay agent. </a:t>
            </a:r>
          </a:p>
          <a:p>
            <a:pPr algn="just"/>
            <a:r>
              <a:rPr lang="en-IN" sz="2200" b="1" dirty="0"/>
              <a:t>The relay agent knows the </a:t>
            </a:r>
            <a:r>
              <a:rPr lang="en-IN" sz="2200" b="1" dirty="0" err="1"/>
              <a:t>unicast</a:t>
            </a:r>
            <a:r>
              <a:rPr lang="en-IN" sz="2200" b="1" dirty="0"/>
              <a:t> </a:t>
            </a:r>
            <a:r>
              <a:rPr lang="en-IN" sz="2200" dirty="0"/>
              <a:t>address of a BOOTP server. </a:t>
            </a:r>
          </a:p>
          <a:p>
            <a:pPr algn="just"/>
            <a:r>
              <a:rPr lang="en-IN" sz="2200" dirty="0"/>
              <a:t>When it receives this type of packet, it encapsulates the message in a </a:t>
            </a:r>
            <a:r>
              <a:rPr lang="en-IN" sz="2200" dirty="0" err="1"/>
              <a:t>unicast</a:t>
            </a:r>
            <a:r>
              <a:rPr lang="en-IN" sz="2200" dirty="0"/>
              <a:t> datagram and sends the request to the BOOTP server. </a:t>
            </a:r>
          </a:p>
          <a:p>
            <a:pPr algn="just"/>
            <a:r>
              <a:rPr lang="en-IN" sz="2200" dirty="0"/>
              <a:t>The packet, carrying a </a:t>
            </a:r>
            <a:r>
              <a:rPr lang="en-IN" sz="2200" dirty="0" err="1"/>
              <a:t>unicast</a:t>
            </a:r>
            <a:r>
              <a:rPr lang="en-IN" sz="2200" dirty="0"/>
              <a:t> destination address, is routed by any router and reaches the BOOTP server. </a:t>
            </a:r>
          </a:p>
          <a:p>
            <a:pPr algn="just"/>
            <a:r>
              <a:rPr lang="en-IN" sz="2200" dirty="0"/>
              <a:t>The BOOTP server knows the message comes from a relay agent because one of the fields in the request message defines the IP address of the relay agent. </a:t>
            </a:r>
          </a:p>
          <a:p>
            <a:pPr algn="just"/>
            <a:r>
              <a:rPr lang="en-IN" sz="2200" dirty="0"/>
              <a:t>The relay agent, after receiving the reply, sends it to the BOOTP client.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188639"/>
            <a:ext cx="8929718" cy="619268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Packet Switched: DATAGRAM NETWORKS</a:t>
            </a:r>
            <a:endParaRPr lang="en-IN" sz="3600" dirty="0"/>
          </a:p>
        </p:txBody>
      </p:sp>
      <p:sp>
        <p:nvSpPr>
          <p:cNvPr id="3" name="Content Placeholder 2"/>
          <p:cNvSpPr>
            <a:spLocks noGrp="1"/>
          </p:cNvSpPr>
          <p:nvPr>
            <p:ph idx="1"/>
          </p:nvPr>
        </p:nvSpPr>
        <p:spPr>
          <a:xfrm>
            <a:off x="285720" y="1285860"/>
            <a:ext cx="8572560" cy="5286412"/>
          </a:xfrm>
        </p:spPr>
        <p:txBody>
          <a:bodyPr>
            <a:normAutofit fontScale="92500" lnSpcReduction="20000"/>
          </a:bodyPr>
          <a:lstStyle/>
          <a:p>
            <a:pPr algn="just"/>
            <a:r>
              <a:rPr lang="en-IN" dirty="0"/>
              <a:t>In data communications, The need to send messages from one end system to another.</a:t>
            </a:r>
          </a:p>
          <a:p>
            <a:pPr algn="just"/>
            <a:r>
              <a:rPr lang="en-IN" dirty="0"/>
              <a:t>If the message is going to pass through a packet-switched network, it needs to be divided into packets of fixed or variable size. </a:t>
            </a:r>
          </a:p>
          <a:p>
            <a:pPr algn="just"/>
            <a:r>
              <a:rPr lang="en-IN" dirty="0"/>
              <a:t>The size of the packet is determined by the network and the governing protocol.</a:t>
            </a:r>
          </a:p>
          <a:p>
            <a:pPr algn="just"/>
            <a:r>
              <a:rPr lang="en-IN" dirty="0"/>
              <a:t>In packet switching, there is no resource allocation for a packet. </a:t>
            </a:r>
          </a:p>
          <a:p>
            <a:pPr algn="just"/>
            <a:r>
              <a:rPr lang="en-IN" dirty="0"/>
              <a:t>This means that there is no reserved bandwidth on the links, and there is no scheduled processing time for each packet.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338"/>
            <a:ext cx="8229600" cy="1143000"/>
          </a:xfrm>
        </p:spPr>
        <p:txBody>
          <a:bodyPr>
            <a:normAutofit/>
          </a:bodyPr>
          <a:lstStyle/>
          <a:p>
            <a:r>
              <a:rPr lang="en-IN" sz="3200" b="1" dirty="0"/>
              <a:t>Dynamic Host Configuration Protocol (DHCP)</a:t>
            </a:r>
            <a:endParaRPr lang="en-IN" sz="3200" dirty="0"/>
          </a:p>
        </p:txBody>
      </p:sp>
      <p:sp>
        <p:nvSpPr>
          <p:cNvPr id="3" name="Content Placeholder 2"/>
          <p:cNvSpPr>
            <a:spLocks noGrp="1"/>
          </p:cNvSpPr>
          <p:nvPr>
            <p:ph idx="1"/>
          </p:nvPr>
        </p:nvSpPr>
        <p:spPr>
          <a:xfrm>
            <a:off x="142844" y="714356"/>
            <a:ext cx="8786874" cy="5857916"/>
          </a:xfrm>
        </p:spPr>
        <p:txBody>
          <a:bodyPr>
            <a:normAutofit/>
          </a:bodyPr>
          <a:lstStyle/>
          <a:p>
            <a:pPr algn="just"/>
            <a:r>
              <a:rPr lang="en-IN" sz="2200" dirty="0"/>
              <a:t>BOOTP is not a </a:t>
            </a:r>
            <a:r>
              <a:rPr lang="en-IN" sz="2200" b="1" dirty="0"/>
              <a:t>dynamic configuration protocol. When a client requests its IP </a:t>
            </a:r>
            <a:r>
              <a:rPr lang="en-IN" sz="2200" dirty="0"/>
              <a:t>address, the BOOTP server consults a table that matches the physical address of the client with its IP address. </a:t>
            </a:r>
          </a:p>
          <a:p>
            <a:pPr algn="just"/>
            <a:r>
              <a:rPr lang="en-IN" sz="2200" dirty="0"/>
              <a:t>This implies that the binding between the physical address and the IP address of the client already exists. </a:t>
            </a:r>
          </a:p>
          <a:p>
            <a:pPr algn="just"/>
            <a:r>
              <a:rPr lang="en-IN" sz="2200" dirty="0"/>
              <a:t>The binding is predetermined.</a:t>
            </a:r>
          </a:p>
          <a:p>
            <a:pPr algn="just"/>
            <a:r>
              <a:rPr lang="en-IN" sz="2200" dirty="0"/>
              <a:t>However, what if a host moves from one physical network to another? What if a host wants a temporary IP address? BOOTP cannot handle these situations because the binding between the physical and IP addresses is static and fixed in a table until changed by the administrator. </a:t>
            </a:r>
          </a:p>
          <a:p>
            <a:pPr algn="just"/>
            <a:r>
              <a:rPr lang="en-IN" sz="2200" dirty="0"/>
              <a:t>BOOTP is a </a:t>
            </a:r>
            <a:r>
              <a:rPr lang="en-IN" sz="2200" b="1" dirty="0"/>
              <a:t>static configuration protocol.</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Dynamic Host Configuration Protocol (DHCP)</a:t>
            </a:r>
            <a:endParaRPr lang="en-IN" sz="3200" dirty="0"/>
          </a:p>
        </p:txBody>
      </p:sp>
      <p:sp>
        <p:nvSpPr>
          <p:cNvPr id="3" name="Content Placeholder 2"/>
          <p:cNvSpPr>
            <a:spLocks noGrp="1"/>
          </p:cNvSpPr>
          <p:nvPr>
            <p:ph idx="1"/>
          </p:nvPr>
        </p:nvSpPr>
        <p:spPr>
          <a:xfrm>
            <a:off x="323528" y="1600200"/>
            <a:ext cx="8606190" cy="4525963"/>
          </a:xfrm>
        </p:spPr>
        <p:txBody>
          <a:bodyPr>
            <a:normAutofit/>
          </a:bodyPr>
          <a:lstStyle/>
          <a:p>
            <a:pPr algn="just"/>
            <a:r>
              <a:rPr lang="en-IN" sz="2200" b="1" dirty="0"/>
              <a:t>Static Address Allocation In this capacity DHCP acts as BOOTP does. It is backward compatible </a:t>
            </a:r>
            <a:r>
              <a:rPr lang="en-IN" sz="2200" dirty="0"/>
              <a:t>with BOOTP, which means a host running the BOOTP client can request a static address from a DHCP server. A DHCP server has a database that statically binds physical addresses to IP addresses.</a:t>
            </a:r>
          </a:p>
          <a:p>
            <a:pPr algn="just"/>
            <a:r>
              <a:rPr lang="en-IN" sz="2200" b="1" dirty="0"/>
              <a:t>Dynamic Address Allocation DHCP has a second database with a pool of available </a:t>
            </a:r>
            <a:r>
              <a:rPr lang="en-IN" sz="2200" dirty="0"/>
              <a:t>IP addresses. This second database makes DHCP dynamic. When a DHCP client requests a temporary IP address, the DHCP server goes to the pool of available (unused) IP addresses and assigns an IP address for a negotiable period of time.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338"/>
            <a:ext cx="8229600" cy="1143000"/>
          </a:xfrm>
        </p:spPr>
        <p:txBody>
          <a:bodyPr>
            <a:normAutofit/>
          </a:bodyPr>
          <a:lstStyle/>
          <a:p>
            <a:r>
              <a:rPr lang="en-IN" sz="3200" b="1" dirty="0"/>
              <a:t>Dynamic Host Configuration Protocol (DHCP)</a:t>
            </a:r>
            <a:endParaRPr lang="en-IN" sz="3200" dirty="0"/>
          </a:p>
        </p:txBody>
      </p:sp>
      <p:sp>
        <p:nvSpPr>
          <p:cNvPr id="3" name="Content Placeholder 2"/>
          <p:cNvSpPr>
            <a:spLocks noGrp="1"/>
          </p:cNvSpPr>
          <p:nvPr>
            <p:ph idx="1"/>
          </p:nvPr>
        </p:nvSpPr>
        <p:spPr>
          <a:xfrm>
            <a:off x="142844" y="714356"/>
            <a:ext cx="8786874" cy="5857916"/>
          </a:xfrm>
        </p:spPr>
        <p:txBody>
          <a:bodyPr>
            <a:noAutofit/>
          </a:bodyPr>
          <a:lstStyle/>
          <a:p>
            <a:pPr algn="just"/>
            <a:r>
              <a:rPr lang="en-IN" sz="2200" dirty="0"/>
              <a:t>When a DHCP client sends a request to a DHCP server, the server first checks its static database. </a:t>
            </a:r>
          </a:p>
          <a:p>
            <a:pPr algn="just"/>
            <a:r>
              <a:rPr lang="en-IN" sz="2200" dirty="0"/>
              <a:t>If an entry with the requested physical address exists in the static database, the permanent IP address of the client is returned. </a:t>
            </a:r>
          </a:p>
          <a:p>
            <a:pPr algn="just"/>
            <a:r>
              <a:rPr lang="en-IN" sz="2200" dirty="0"/>
              <a:t>On the other hand, if </a:t>
            </a:r>
            <a:r>
              <a:rPr lang="en-IN" sz="2200" b="1" dirty="0"/>
              <a:t>the entry does not exist</a:t>
            </a:r>
            <a:r>
              <a:rPr lang="en-IN" sz="2200" dirty="0"/>
              <a:t> in the static database, the server </a:t>
            </a:r>
            <a:r>
              <a:rPr lang="en-IN" sz="2200" b="1" dirty="0"/>
              <a:t>selects an IP address from the available pool</a:t>
            </a:r>
            <a:r>
              <a:rPr lang="en-IN" sz="2200" dirty="0"/>
              <a:t>, assigns the address to the client, and adds the entry to the dynamic database.</a:t>
            </a:r>
          </a:p>
          <a:p>
            <a:pPr algn="just"/>
            <a:r>
              <a:rPr lang="en-IN" sz="2200" dirty="0"/>
              <a:t>The dynamic aspect of DHCP is needed when a host moves from network to network or is connected and disconnected from a network.</a:t>
            </a:r>
          </a:p>
          <a:p>
            <a:pPr algn="just"/>
            <a:r>
              <a:rPr lang="en-IN" sz="2200" dirty="0"/>
              <a:t>DHCP provides temporary IP addresses for a limited time.</a:t>
            </a:r>
          </a:p>
          <a:p>
            <a:pPr algn="just"/>
            <a:r>
              <a:rPr lang="en-IN" sz="2200" dirty="0"/>
              <a:t>The addresses assigned from the pool are temporary addresses. The DHCP server issues a </a:t>
            </a:r>
            <a:r>
              <a:rPr lang="en-IN" sz="2200" b="1" dirty="0"/>
              <a:t>lease for a specific time. When the lease expires, the client must either stop </a:t>
            </a:r>
            <a:r>
              <a:rPr lang="en-IN" sz="2200" dirty="0"/>
              <a:t>using the IP address or renew the lease. </a:t>
            </a:r>
          </a:p>
          <a:p>
            <a:pPr algn="just"/>
            <a:r>
              <a:rPr lang="en-IN" sz="2200" dirty="0"/>
              <a:t>The server has the option to agree or disagree with the renewal. </a:t>
            </a:r>
          </a:p>
          <a:p>
            <a:pPr algn="just"/>
            <a:r>
              <a:rPr lang="en-IN" sz="2200" dirty="0"/>
              <a:t>If the server disagrees, the client stops using the address.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kit\Desktop\DHCP1.png"/>
          <p:cNvPicPr>
            <a:picLocks noGrp="1" noChangeAspect="1" noChangeArrowheads="1"/>
          </p:cNvPicPr>
          <p:nvPr>
            <p:ph idx="1"/>
          </p:nvPr>
        </p:nvPicPr>
        <p:blipFill>
          <a:blip r:embed="rId2"/>
          <a:srcRect/>
          <a:stretch>
            <a:fillRect/>
          </a:stretch>
        </p:blipFill>
        <p:spPr bwMode="auto">
          <a:xfrm>
            <a:off x="899592" y="1340768"/>
            <a:ext cx="6643734" cy="3884642"/>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kit\Desktop\dhcp_working.jpg"/>
          <p:cNvPicPr>
            <a:picLocks noGrp="1" noChangeAspect="1" noChangeArrowheads="1"/>
          </p:cNvPicPr>
          <p:nvPr>
            <p:ph idx="1"/>
          </p:nvPr>
        </p:nvPicPr>
        <p:blipFill>
          <a:blip r:embed="rId2"/>
          <a:srcRect/>
          <a:stretch>
            <a:fillRect/>
          </a:stretch>
        </p:blipFill>
        <p:spPr bwMode="auto">
          <a:xfrm>
            <a:off x="1187624" y="836712"/>
            <a:ext cx="7416824" cy="4968552"/>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RARP = I broadcast MAC address, you give me IP address. end of conversation.</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BOOTP = I broadcast MAC address, you give me IP address, default gateway, subnet mask, maybe a cookie, and other options. IP address is fixed in a table.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DHCP = like BOOTP - but IP address is dynamic. </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kit\Desktop\Untitled.png"/>
          <p:cNvPicPr>
            <a:picLocks noGrp="1" noChangeAspect="1" noChangeArrowheads="1"/>
          </p:cNvPicPr>
          <p:nvPr>
            <p:ph idx="1"/>
          </p:nvPr>
        </p:nvPicPr>
        <p:blipFill>
          <a:blip r:embed="rId2"/>
          <a:srcRect/>
          <a:stretch>
            <a:fillRect/>
          </a:stretch>
        </p:blipFill>
        <p:spPr bwMode="auto">
          <a:xfrm>
            <a:off x="214315" y="0"/>
            <a:ext cx="8786841" cy="6858000"/>
          </a:xfrm>
          <a:prstGeom prst="rect">
            <a:avLst/>
          </a:prstGeom>
          <a:noFill/>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C6119-4F55-47A3-BAE2-603F44AF1AEF}"/>
              </a:ext>
            </a:extLst>
          </p:cNvPr>
          <p:cNvSpPr txBox="1"/>
          <p:nvPr/>
        </p:nvSpPr>
        <p:spPr>
          <a:xfrm>
            <a:off x="76200" y="1428736"/>
            <a:ext cx="9067800" cy="5534719"/>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Wingdings" pitchFamily="2" charset="2"/>
              <a:buChar char="v"/>
              <a:defRPr/>
            </a:pPr>
            <a:r>
              <a:rPr lang="en-US" sz="2000" dirty="0">
                <a:solidFill>
                  <a:schemeClr val="tx1">
                    <a:lumMod val="95000"/>
                    <a:lumOff val="5000"/>
                  </a:schemeClr>
                </a:solidFill>
                <a:latin typeface="Times New Roman" pitchFamily="18" charset="0"/>
                <a:cs typeface="Times New Roman" pitchFamily="18" charset="0"/>
              </a:rPr>
              <a:t>The network layer supervises the handling of the packets by the underlying physical Networks </a:t>
            </a:r>
          </a:p>
          <a:p>
            <a:pPr marL="342900" indent="-342900" eaLnBrk="1" fontAlgn="auto" hangingPunct="1">
              <a:lnSpc>
                <a:spcPct val="150000"/>
              </a:lnSpc>
              <a:spcBef>
                <a:spcPts val="0"/>
              </a:spcBef>
              <a:spcAft>
                <a:spcPts val="0"/>
              </a:spcAft>
              <a:buFont typeface="Wingdings" pitchFamily="2" charset="2"/>
              <a:buChar char="v"/>
              <a:defRPr/>
            </a:pPr>
            <a:r>
              <a:rPr lang="en-US" sz="2000" dirty="0">
                <a:solidFill>
                  <a:schemeClr val="tx1">
                    <a:lumMod val="95000"/>
                    <a:lumOff val="5000"/>
                  </a:schemeClr>
                </a:solidFill>
                <a:latin typeface="Times New Roman" pitchFamily="18" charset="0"/>
                <a:cs typeface="Times New Roman" pitchFamily="18" charset="0"/>
              </a:rPr>
              <a:t>It can be broadly classified as</a:t>
            </a:r>
          </a:p>
          <a:p>
            <a:pPr marL="800100" lvl="1" indent="-342900" eaLnBrk="1" fontAlgn="auto" hangingPunct="1">
              <a:lnSpc>
                <a:spcPct val="150000"/>
              </a:lnSpc>
              <a:spcBef>
                <a:spcPts val="0"/>
              </a:spcBef>
              <a:spcAft>
                <a:spcPts val="0"/>
              </a:spcAft>
              <a:buFont typeface="Wingdings" pitchFamily="2" charset="2"/>
              <a:buChar char="Ø"/>
              <a:defRPr/>
            </a:pPr>
            <a:r>
              <a:rPr lang="en-US" sz="2000" dirty="0">
                <a:solidFill>
                  <a:srgbClr val="0033CC"/>
                </a:solidFill>
                <a:latin typeface="Times New Roman" pitchFamily="18" charset="0"/>
                <a:cs typeface="Arial" charset="0"/>
              </a:rPr>
              <a:t>Direct Delivery</a:t>
            </a:r>
          </a:p>
          <a:p>
            <a:pPr marL="1257300" lvl="2" indent="-342900">
              <a:lnSpc>
                <a:spcPct val="150000"/>
              </a:lnSpc>
              <a:buFont typeface="Wingdings" pitchFamily="2" charset="2"/>
              <a:buChar char="Ø"/>
              <a:defRPr/>
            </a:pPr>
            <a:r>
              <a:rPr lang="en-IN" sz="2000" dirty="0"/>
              <a:t>Direct delivery occurs when the source and destination of the packet are located on the same physical network or when the delivery is between the last router and the destination host.</a:t>
            </a:r>
            <a:endParaRPr lang="en-US" sz="2000" dirty="0">
              <a:solidFill>
                <a:srgbClr val="0033CC"/>
              </a:solidFill>
              <a:latin typeface="Times New Roman" pitchFamily="18" charset="0"/>
              <a:cs typeface="Arial" charset="0"/>
            </a:endParaRPr>
          </a:p>
          <a:p>
            <a:pPr marL="800100" lvl="1" indent="-342900" eaLnBrk="1" fontAlgn="auto" hangingPunct="1">
              <a:lnSpc>
                <a:spcPct val="150000"/>
              </a:lnSpc>
              <a:spcBef>
                <a:spcPts val="0"/>
              </a:spcBef>
              <a:spcAft>
                <a:spcPts val="0"/>
              </a:spcAft>
              <a:buFont typeface="Wingdings" pitchFamily="2" charset="2"/>
              <a:buChar char="Ø"/>
              <a:defRPr/>
            </a:pPr>
            <a:r>
              <a:rPr lang="en-US" sz="2000" dirty="0">
                <a:solidFill>
                  <a:srgbClr val="0033CC"/>
                </a:solidFill>
                <a:latin typeface="Times New Roman" pitchFamily="18" charset="0"/>
                <a:cs typeface="Arial" charset="0"/>
              </a:rPr>
              <a:t>Indirect Delivery </a:t>
            </a:r>
          </a:p>
          <a:p>
            <a:pPr marL="1257300" lvl="2" indent="-342900">
              <a:lnSpc>
                <a:spcPct val="150000"/>
              </a:lnSpc>
              <a:buFont typeface="Wingdings" pitchFamily="2" charset="2"/>
              <a:buChar char="Ø"/>
              <a:defRPr/>
            </a:pPr>
            <a:r>
              <a:rPr lang="en-IN" sz="2000" dirty="0"/>
              <a:t>In an </a:t>
            </a:r>
            <a:r>
              <a:rPr lang="en-IN" sz="2000" b="1" dirty="0"/>
              <a:t>indirect delivery, the packet goes from router to router until it </a:t>
            </a:r>
            <a:r>
              <a:rPr lang="en-IN" sz="2000" dirty="0"/>
              <a:t>reaches the one connected to the same physical network as its final destination.</a:t>
            </a:r>
            <a:endParaRPr lang="en-US" sz="2000" dirty="0">
              <a:solidFill>
                <a:srgbClr val="0033CC"/>
              </a:solidFill>
              <a:latin typeface="Times New Roman" pitchFamily="18" charset="0"/>
              <a:cs typeface="Arial" charset="0"/>
            </a:endParaRPr>
          </a:p>
          <a:p>
            <a:pPr marL="342900" indent="-342900" eaLnBrk="1" fontAlgn="auto" hangingPunct="1">
              <a:lnSpc>
                <a:spcPts val="3500"/>
              </a:lnSpc>
              <a:spcBef>
                <a:spcPts val="0"/>
              </a:spcBef>
              <a:spcAft>
                <a:spcPts val="0"/>
              </a:spcAft>
              <a:buFont typeface="Wingdings" pitchFamily="2" charset="2"/>
              <a:buChar char="v"/>
              <a:defRPr/>
            </a:pPr>
            <a:endParaRPr lang="en-US" sz="2000" dirty="0">
              <a:solidFill>
                <a:schemeClr val="tx1">
                  <a:lumMod val="95000"/>
                  <a:lumOff val="5000"/>
                </a:schemeClr>
              </a:solidFill>
              <a:latin typeface="Times New Roman" pitchFamily="18" charset="0"/>
              <a:cs typeface="Times New Roman" pitchFamily="18" charset="0"/>
            </a:endParaRPr>
          </a:p>
        </p:txBody>
      </p:sp>
      <p:sp>
        <p:nvSpPr>
          <p:cNvPr id="51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1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125"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eaLnBrk="1" hangingPunct="1"/>
            <a:r>
              <a:rPr lang="en-US" altLang="en-US" sz="2800" b="1">
                <a:solidFill>
                  <a:schemeClr val="folHlink"/>
                </a:solidFill>
                <a:latin typeface="Times New Roman" pitchFamily="18" charset="0"/>
                <a:cs typeface="Arial" charset="0"/>
              </a:rPr>
              <a:t>Packet Delivery</a:t>
            </a:r>
          </a:p>
          <a:p>
            <a:pPr algn="ctr" eaLnBrk="1" hangingPunct="1"/>
            <a:endParaRPr lang="en-US" altLang="en-US" sz="2800" b="1">
              <a:solidFill>
                <a:schemeClr val="folHlink"/>
              </a:solidFill>
              <a:latin typeface="Times New Roman" pitchFamily="18" charset="0"/>
              <a:cs typeface="Arial" charset="0"/>
            </a:endParaRP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9316" y="142852"/>
            <a:ext cx="8993932" cy="6215106"/>
          </a:xfrm>
          <a:prstGeom prst="rect">
            <a:avLst/>
          </a:prstGeom>
          <a:noFill/>
          <a:ln w="9525">
            <a:noFill/>
            <a:miter lim="800000"/>
            <a:headEnd/>
            <a:tailEnd/>
          </a:ln>
          <a:effec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717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7172" name="Title 4"/>
          <p:cNvSpPr txBox="1">
            <a:spLocks/>
          </p:cNvSpPr>
          <p:nvPr/>
        </p:nvSpPr>
        <p:spPr bwMode="auto">
          <a:xfrm>
            <a:off x="762000" y="685800"/>
            <a:ext cx="7391400" cy="533400"/>
          </a:xfrm>
          <a:prstGeom prst="rect">
            <a:avLst/>
          </a:prstGeom>
          <a:noFill/>
          <a:ln w="9525">
            <a:noFill/>
            <a:miter lim="800000"/>
            <a:headEnd/>
            <a:tailEnd/>
          </a:ln>
        </p:spPr>
        <p:txBody>
          <a:bodyPr/>
          <a:lstStyle/>
          <a:p>
            <a:pPr marL="0" lvl="1" algn="ctr" eaLnBrk="1" hangingPunct="1"/>
            <a:r>
              <a:rPr lang="en-US" altLang="en-US" sz="2800" b="1">
                <a:solidFill>
                  <a:schemeClr val="folHlink"/>
                </a:solidFill>
                <a:latin typeface="Times New Roman" pitchFamily="18" charset="0"/>
                <a:cs typeface="Arial" charset="0"/>
              </a:rPr>
              <a:t>Packet Forwarding Techniques</a:t>
            </a:r>
          </a:p>
        </p:txBody>
      </p:sp>
      <p:sp>
        <p:nvSpPr>
          <p:cNvPr id="8" name="TextBox 7">
            <a:extLst>
              <a:ext uri="{FF2B5EF4-FFF2-40B4-BE49-F238E27FC236}">
                <a16:creationId xmlns:a16="http://schemas.microsoft.com/office/drawing/2014/main" id="{E39F2F3C-EAB0-4104-BA2E-03A0AE067031}"/>
              </a:ext>
            </a:extLst>
          </p:cNvPr>
          <p:cNvSpPr txBox="1"/>
          <p:nvPr/>
        </p:nvSpPr>
        <p:spPr>
          <a:xfrm>
            <a:off x="76200" y="1371600"/>
            <a:ext cx="8763000" cy="5040313"/>
          </a:xfrm>
          <a:prstGeom prst="rect">
            <a:avLst/>
          </a:prstGeom>
          <a:noFill/>
        </p:spPr>
        <p:txBody>
          <a:bodyPr>
            <a:spAutoFit/>
          </a:bodyPr>
          <a:lstStyle/>
          <a:p>
            <a:pPr marL="342900" indent="-342900" algn="just" eaLnBrk="1" fontAlgn="auto" hangingPunct="1">
              <a:lnSpc>
                <a:spcPts val="39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The Forwarding means to place the packet in its route to its destination</a:t>
            </a:r>
          </a:p>
          <a:p>
            <a:pPr marL="342900" indent="-342900" algn="just" eaLnBrk="1" fontAlgn="auto" hangingPunct="1">
              <a:lnSpc>
                <a:spcPts val="39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Forwarding requires a host or a router to have a routing table</a:t>
            </a:r>
          </a:p>
          <a:p>
            <a:pPr marL="342900" indent="-342900" algn="just" eaLnBrk="1" fontAlgn="auto" hangingPunct="1">
              <a:lnSpc>
                <a:spcPts val="39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When a host has a packet to send or when a router has received a packet to be forwarded, it looks at this table to find the route to the final destination</a:t>
            </a:r>
          </a:p>
          <a:p>
            <a:pPr marL="342900" indent="-342900" algn="just" eaLnBrk="1" fontAlgn="auto" hangingPunct="1">
              <a:lnSpc>
                <a:spcPts val="39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However, this simple solution is impossible today in an internetwork such as the Internet because the number of entries needed in the routing table would make table lookups inefficient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Packet Switched: DATAGRAM NETWORKS</a:t>
            </a:r>
            <a:endParaRPr lang="en-IN" sz="3600" dirty="0"/>
          </a:p>
        </p:txBody>
      </p:sp>
      <p:sp>
        <p:nvSpPr>
          <p:cNvPr id="3" name="Content Placeholder 2"/>
          <p:cNvSpPr>
            <a:spLocks noGrp="1"/>
          </p:cNvSpPr>
          <p:nvPr>
            <p:ph idx="1"/>
          </p:nvPr>
        </p:nvSpPr>
        <p:spPr/>
        <p:txBody>
          <a:bodyPr>
            <a:normAutofit fontScale="92500" lnSpcReduction="20000"/>
          </a:bodyPr>
          <a:lstStyle/>
          <a:p>
            <a:r>
              <a:rPr lang="en-IN" dirty="0"/>
              <a:t>Resources are allocated on demand. </a:t>
            </a:r>
          </a:p>
          <a:p>
            <a:r>
              <a:rPr lang="en-IN" dirty="0"/>
              <a:t>The allocation is done on a first come, first-served basis. </a:t>
            </a:r>
          </a:p>
          <a:p>
            <a:r>
              <a:rPr lang="en-IN" dirty="0"/>
              <a:t>When a switch receives a packet, no matter what is the source or destination, the packet must wait if there are other packets being processed. </a:t>
            </a:r>
          </a:p>
          <a:p>
            <a:r>
              <a:rPr lang="en-IN" dirty="0"/>
              <a:t>As with other systems in our daily life, this lack of reservation may create delay. </a:t>
            </a:r>
          </a:p>
          <a:p>
            <a:r>
              <a:rPr lang="en-IN" dirty="0"/>
              <a:t>For example, if we do not have a reservation at a restaurant, we might have to wait.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921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9220" name="Title 4"/>
          <p:cNvSpPr txBox="1">
            <a:spLocks/>
          </p:cNvSpPr>
          <p:nvPr/>
        </p:nvSpPr>
        <p:spPr bwMode="auto">
          <a:xfrm>
            <a:off x="762000" y="685800"/>
            <a:ext cx="7391400" cy="533400"/>
          </a:xfrm>
          <a:prstGeom prst="rect">
            <a:avLst/>
          </a:prstGeom>
          <a:noFill/>
          <a:ln w="9525">
            <a:noFill/>
            <a:miter lim="800000"/>
            <a:headEnd/>
            <a:tailEnd/>
          </a:ln>
        </p:spPr>
        <p:txBody>
          <a:bodyPr/>
          <a:lstStyle/>
          <a:p>
            <a:pPr marL="0" lvl="1" algn="ctr" eaLnBrk="1" hangingPunct="1"/>
            <a:r>
              <a:rPr lang="en-US" altLang="en-US" sz="2800" b="1">
                <a:solidFill>
                  <a:schemeClr val="folHlink"/>
                </a:solidFill>
                <a:latin typeface="Times New Roman" pitchFamily="18" charset="0"/>
                <a:cs typeface="Arial" charset="0"/>
              </a:rPr>
              <a:t>Packet Forwarding Methods</a:t>
            </a:r>
          </a:p>
        </p:txBody>
      </p:sp>
      <p:sp>
        <p:nvSpPr>
          <p:cNvPr id="8" name="TextBox 7">
            <a:extLst>
              <a:ext uri="{FF2B5EF4-FFF2-40B4-BE49-F238E27FC236}">
                <a16:creationId xmlns:a16="http://schemas.microsoft.com/office/drawing/2014/main" id="{316E774B-11CE-4E99-972F-E3BD10A86F06}"/>
              </a:ext>
            </a:extLst>
          </p:cNvPr>
          <p:cNvSpPr txBox="1"/>
          <p:nvPr/>
        </p:nvSpPr>
        <p:spPr>
          <a:xfrm>
            <a:off x="123825" y="1676400"/>
            <a:ext cx="8763000" cy="2308225"/>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Next-Hop Method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Route Method</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Network-Specific Method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Host-Specific Method</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126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1268"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lnSpc>
                <a:spcPct val="150000"/>
              </a:lnSpc>
            </a:pPr>
            <a:r>
              <a:rPr lang="en-US" altLang="en-US" sz="2800" b="1" dirty="0">
                <a:solidFill>
                  <a:schemeClr val="folHlink"/>
                </a:solidFill>
                <a:latin typeface="Times New Roman" pitchFamily="18" charset="0"/>
                <a:cs typeface="Arial" charset="0"/>
              </a:rPr>
              <a:t>Route Method and Next-Hop Method</a:t>
            </a:r>
          </a:p>
          <a:p>
            <a:pPr algn="ctr" eaLnBrk="1" hangingPunct="1">
              <a:lnSpc>
                <a:spcPct val="150000"/>
              </a:lnSpc>
            </a:pPr>
            <a:r>
              <a:rPr lang="en-US" altLang="en-US" sz="2800" b="1" dirty="0">
                <a:solidFill>
                  <a:schemeClr val="folHlink"/>
                </a:solidFill>
                <a:latin typeface="Times New Roman" pitchFamily="18" charset="0"/>
                <a:cs typeface="Arial" charset="0"/>
              </a:rPr>
              <a:t>  </a:t>
            </a:r>
          </a:p>
        </p:txBody>
      </p:sp>
      <p:sp>
        <p:nvSpPr>
          <p:cNvPr id="8" name="TextBox 7">
            <a:extLst>
              <a:ext uri="{FF2B5EF4-FFF2-40B4-BE49-F238E27FC236}">
                <a16:creationId xmlns:a16="http://schemas.microsoft.com/office/drawing/2014/main" id="{C2D73DB7-6073-4212-ADAF-8A804B27CEC8}"/>
              </a:ext>
            </a:extLst>
          </p:cNvPr>
          <p:cNvSpPr txBox="1"/>
          <p:nvPr/>
        </p:nvSpPr>
        <p:spPr>
          <a:xfrm>
            <a:off x="152400" y="1676400"/>
            <a:ext cx="8763000" cy="3970338"/>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One technique </a:t>
            </a:r>
            <a:r>
              <a:rPr lang="en-US" sz="2400" dirty="0">
                <a:solidFill>
                  <a:srgbClr val="FF0000"/>
                </a:solidFill>
                <a:latin typeface="Times New Roman" pitchFamily="18" charset="0"/>
                <a:cs typeface="Times New Roman" pitchFamily="18" charset="0"/>
              </a:rPr>
              <a:t>to reduce the contents of a routing table is called the next-hop method</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In this technique, the </a:t>
            </a:r>
            <a:r>
              <a:rPr lang="en-US" sz="2400" dirty="0">
                <a:solidFill>
                  <a:srgbClr val="00CC00"/>
                </a:solidFill>
                <a:latin typeface="Times New Roman" pitchFamily="18" charset="0"/>
                <a:cs typeface="Times New Roman" pitchFamily="18" charset="0"/>
              </a:rPr>
              <a:t>routing table holds only the address of the next hop instead of information about the complete route </a:t>
            </a:r>
            <a:r>
              <a:rPr lang="en-US" sz="2400" dirty="0">
                <a:solidFill>
                  <a:schemeClr val="tx1">
                    <a:lumMod val="95000"/>
                    <a:lumOff val="5000"/>
                  </a:schemeClr>
                </a:solidFill>
                <a:latin typeface="Times New Roman" pitchFamily="18" charset="0"/>
                <a:cs typeface="Times New Roman" pitchFamily="18" charset="0"/>
              </a:rPr>
              <a:t>(route method).</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The entries of a routing table must be consistent with one another</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331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3316" name="Title 4"/>
          <p:cNvSpPr txBox="1">
            <a:spLocks/>
          </p:cNvSpPr>
          <p:nvPr/>
        </p:nvSpPr>
        <p:spPr bwMode="auto">
          <a:xfrm>
            <a:off x="762000" y="685800"/>
            <a:ext cx="7391400" cy="533400"/>
          </a:xfrm>
          <a:prstGeom prst="rect">
            <a:avLst/>
          </a:prstGeom>
          <a:noFill/>
          <a:ln w="9525">
            <a:noFill/>
            <a:miter lim="800000"/>
            <a:headEnd/>
            <a:tailEnd/>
          </a:ln>
        </p:spPr>
        <p:txBody>
          <a:bodyPr/>
          <a:lstStyle/>
          <a:p>
            <a:pPr algn="ctr">
              <a:lnSpc>
                <a:spcPct val="150000"/>
              </a:lnSpc>
            </a:pPr>
            <a:r>
              <a:rPr lang="en-US" altLang="en-US" sz="2800" b="1" dirty="0">
                <a:solidFill>
                  <a:schemeClr val="folHlink"/>
                </a:solidFill>
                <a:latin typeface="Times New Roman" pitchFamily="18" charset="0"/>
                <a:cs typeface="Arial" charset="0"/>
              </a:rPr>
              <a:t>Route Method and Next-Hop Method</a:t>
            </a:r>
          </a:p>
        </p:txBody>
      </p:sp>
      <p:pic>
        <p:nvPicPr>
          <p:cNvPr id="13317" name="Picture 6"/>
          <p:cNvPicPr>
            <a:picLocks noChangeAspect="1" noChangeArrowheads="1"/>
          </p:cNvPicPr>
          <p:nvPr/>
        </p:nvPicPr>
        <p:blipFill>
          <a:blip r:embed="rId3"/>
          <a:srcRect/>
          <a:stretch>
            <a:fillRect/>
          </a:stretch>
        </p:blipFill>
        <p:spPr bwMode="auto">
          <a:xfrm>
            <a:off x="762000" y="1752600"/>
            <a:ext cx="7559675" cy="4105275"/>
          </a:xfrm>
          <a:prstGeom prst="rect">
            <a:avLst/>
          </a:prstGeom>
          <a:noFill/>
          <a:ln w="9525">
            <a:noFill/>
            <a:miter lim="800000"/>
            <a:headEnd/>
            <a:tailEnd/>
          </a:ln>
          <a:effectLst/>
        </p:spPr>
      </p:pic>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536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5364"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Network-Specific and Host-Specific Method</a:t>
            </a:r>
          </a:p>
          <a:p>
            <a:pPr algn="ctr" eaLnBrk="1" hangingPunct="1">
              <a:lnSpc>
                <a:spcPct val="150000"/>
              </a:lnSpc>
            </a:pPr>
            <a:endParaRPr lang="en-US" altLang="en-US" sz="2800" b="1">
              <a:solidFill>
                <a:schemeClr val="folHlink"/>
              </a:solidFill>
              <a:latin typeface="Times New Roman" pitchFamily="18" charset="0"/>
              <a:cs typeface="Arial" charset="0"/>
            </a:endParaRPr>
          </a:p>
        </p:txBody>
      </p:sp>
      <p:sp>
        <p:nvSpPr>
          <p:cNvPr id="8" name="TextBox 7">
            <a:extLst>
              <a:ext uri="{FF2B5EF4-FFF2-40B4-BE49-F238E27FC236}">
                <a16:creationId xmlns:a16="http://schemas.microsoft.com/office/drawing/2014/main" id="{63F5DEBA-40DE-4AAF-B6F6-501AC95BCF52}"/>
              </a:ext>
            </a:extLst>
          </p:cNvPr>
          <p:cNvSpPr txBox="1"/>
          <p:nvPr/>
        </p:nvSpPr>
        <p:spPr>
          <a:xfrm>
            <a:off x="152400" y="1676400"/>
            <a:ext cx="8763000" cy="4524375"/>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Another technique to </a:t>
            </a:r>
            <a:r>
              <a:rPr lang="en-US" sz="2400" dirty="0">
                <a:solidFill>
                  <a:srgbClr val="FF0000"/>
                </a:solidFill>
                <a:latin typeface="Times New Roman" pitchFamily="18" charset="0"/>
                <a:cs typeface="Times New Roman" pitchFamily="18" charset="0"/>
              </a:rPr>
              <a:t>reduce the routing table and simplify the searching process is called the network-specific method</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Instead of having an entry for every destination host connected to the same physical network (host-specific method) </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We  have </a:t>
            </a:r>
            <a:r>
              <a:rPr lang="en-US" sz="2400" dirty="0">
                <a:solidFill>
                  <a:srgbClr val="3333FF"/>
                </a:solidFill>
                <a:latin typeface="Times New Roman" pitchFamily="18" charset="0"/>
                <a:cs typeface="Times New Roman" pitchFamily="18" charset="0"/>
              </a:rPr>
              <a:t>only one entry that defines the address of the destination network itself</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In other words, we treat all hosts connected to the same network as one single entity</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741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7412"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a:lnSpc>
                <a:spcPct val="150000"/>
              </a:lnSpc>
            </a:pPr>
            <a:r>
              <a:rPr lang="en-US" altLang="en-US" sz="2800" b="1" dirty="0">
                <a:solidFill>
                  <a:schemeClr val="folHlink"/>
                </a:solidFill>
                <a:latin typeface="Times New Roman" pitchFamily="18" charset="0"/>
                <a:cs typeface="Arial" charset="0"/>
              </a:rPr>
              <a:t>Host-Specific and Network-Specific Method</a:t>
            </a:r>
          </a:p>
          <a:p>
            <a:pPr algn="ctr" eaLnBrk="1" hangingPunct="1">
              <a:lnSpc>
                <a:spcPct val="150000"/>
              </a:lnSpc>
            </a:pPr>
            <a:endParaRPr lang="en-US" altLang="en-US" sz="2800" b="1" dirty="0">
              <a:solidFill>
                <a:schemeClr val="folHlink"/>
              </a:solidFill>
              <a:latin typeface="Times New Roman" pitchFamily="18" charset="0"/>
              <a:cs typeface="Arial" charset="0"/>
            </a:endParaRPr>
          </a:p>
        </p:txBody>
      </p:sp>
      <p:pic>
        <p:nvPicPr>
          <p:cNvPr id="17413" name="Picture 6"/>
          <p:cNvPicPr>
            <a:picLocks noChangeAspect="1" noChangeArrowheads="1"/>
          </p:cNvPicPr>
          <p:nvPr/>
        </p:nvPicPr>
        <p:blipFill>
          <a:blip r:embed="rId3"/>
          <a:srcRect/>
          <a:stretch>
            <a:fillRect/>
          </a:stretch>
        </p:blipFill>
        <p:spPr bwMode="auto">
          <a:xfrm>
            <a:off x="298450" y="2286000"/>
            <a:ext cx="8620125" cy="3222625"/>
          </a:xfrm>
          <a:prstGeom prst="rect">
            <a:avLst/>
          </a:prstGeom>
          <a:noFill/>
          <a:ln w="9525">
            <a:noFill/>
            <a:miter lim="800000"/>
            <a:headEnd/>
            <a:tailEnd/>
          </a:ln>
          <a:effectLst/>
        </p:spPr>
      </p:pic>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1945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19460"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Default Route</a:t>
            </a:r>
          </a:p>
        </p:txBody>
      </p:sp>
      <p:sp>
        <p:nvSpPr>
          <p:cNvPr id="19461" name="TextBox 7"/>
          <p:cNvSpPr txBox="1">
            <a:spLocks noChangeArrowheads="1"/>
          </p:cNvSpPr>
          <p:nvPr/>
        </p:nvSpPr>
        <p:spPr bwMode="auto">
          <a:xfrm>
            <a:off x="152400" y="1676400"/>
            <a:ext cx="8763000" cy="3416300"/>
          </a:xfrm>
          <a:prstGeom prst="rect">
            <a:avLst/>
          </a:prstGeom>
          <a:noFill/>
          <a:ln w="9525">
            <a:noFill/>
            <a:miter lim="800000"/>
            <a:headEnd/>
            <a:tailEnd/>
          </a:ln>
        </p:spPr>
        <p:txBody>
          <a:bodyPr>
            <a:spAutoFit/>
          </a:bodyPr>
          <a:lstStyle/>
          <a:p>
            <a:pPr marL="342900" indent="-342900" algn="just" eaLnBrk="1" hangingPunct="1">
              <a:lnSpc>
                <a:spcPct val="150000"/>
              </a:lnSpc>
              <a:buFont typeface="Wingdings" pitchFamily="2" charset="2"/>
              <a:buChar char="v"/>
            </a:pPr>
            <a:r>
              <a:rPr lang="en-US" altLang="en-US" sz="2400" b="1" dirty="0">
                <a:latin typeface="Times New Roman" pitchFamily="18" charset="0"/>
                <a:cs typeface="Times New Roman" pitchFamily="18" charset="0"/>
              </a:rPr>
              <a:t>A default route of a computer that is participating in computer networking is the packet forwarding rule (route) taking effect when no other route can be determined for a given Internet Protocol (IP) destination address</a:t>
            </a:r>
          </a:p>
          <a:p>
            <a:pPr marL="342900" indent="-342900" algn="just" eaLnBrk="1" hangingPunct="1">
              <a:lnSpc>
                <a:spcPct val="150000"/>
              </a:lnSpc>
              <a:buFont typeface="Wingdings" pitchFamily="2" charset="2"/>
              <a:buChar char="v"/>
            </a:pPr>
            <a:r>
              <a:rPr lang="en-US" altLang="en-US" sz="2400" b="1" dirty="0">
                <a:latin typeface="Times New Roman" pitchFamily="18" charset="0"/>
                <a:cs typeface="Times New Roman" pitchFamily="18" charset="0"/>
              </a:rPr>
              <a:t>All packets for destinations not established in the routing table are sent via the default route</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7224" y="571480"/>
            <a:ext cx="7727210" cy="5500726"/>
          </a:xfrm>
          <a:prstGeom prst="rect">
            <a:avLst/>
          </a:prstGeom>
          <a:noFill/>
          <a:ln w="9525">
            <a:noFill/>
            <a:miter lim="800000"/>
            <a:headEnd/>
            <a:tailEnd/>
          </a:ln>
          <a:effec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E7D43-FD51-1031-9E78-981437ACA9F0}"/>
              </a:ext>
            </a:extLst>
          </p:cNvPr>
          <p:cNvSpPr txBox="1"/>
          <p:nvPr/>
        </p:nvSpPr>
        <p:spPr>
          <a:xfrm>
            <a:off x="611560" y="332656"/>
            <a:ext cx="7920880" cy="6588342"/>
          </a:xfrm>
          <a:prstGeom prst="rect">
            <a:avLst/>
          </a:prstGeom>
          <a:noFill/>
        </p:spPr>
        <p:txBody>
          <a:bodyPr wrap="square">
            <a:spAutoFit/>
          </a:bodyPr>
          <a:lstStyle/>
          <a:p>
            <a:pPr algn="just">
              <a:lnSpc>
                <a:spcPct val="150000"/>
              </a:lnSpc>
            </a:pPr>
            <a:r>
              <a:rPr lang="en-US" sz="1800" b="1" i="0" dirty="0">
                <a:solidFill>
                  <a:srgbClr val="273239"/>
                </a:solidFill>
                <a:effectLst/>
                <a:latin typeface="urw-din"/>
              </a:rPr>
              <a:t>Routing and Routing Protocols</a:t>
            </a:r>
          </a:p>
          <a:p>
            <a:pPr marL="342900" indent="-342900" algn="just">
              <a:lnSpc>
                <a:spcPct val="150000"/>
              </a:lnSpc>
              <a:buFont typeface="Wingdings"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Routing is a process in which the layer 3 devices find the optimal path to deliver a packet from one network to another. </a:t>
            </a:r>
            <a:r>
              <a:rPr lang="en-US" dirty="0">
                <a:latin typeface="Times New Roman" panose="02020603050405020304" pitchFamily="18" charset="0"/>
                <a:cs typeface="Times New Roman" pitchFamily="18" charset="0"/>
              </a:rPr>
              <a:t>Communication between one sender and one receiver is called </a:t>
            </a:r>
            <a:r>
              <a:rPr lang="en-US" b="1" dirty="0">
                <a:latin typeface="Times New Roman" panose="02020603050405020304" pitchFamily="18" charset="0"/>
                <a:cs typeface="Times New Roman" pitchFamily="18" charset="0"/>
              </a:rPr>
              <a:t>unicast routing. </a:t>
            </a:r>
          </a:p>
          <a:p>
            <a:pPr algn="just">
              <a:lnSpc>
                <a:spcPct val="150000"/>
              </a:lnSpc>
            </a:pPr>
            <a:r>
              <a:rPr lang="en-US" b="1" dirty="0">
                <a:latin typeface="Times New Roman" panose="02020603050405020304" pitchFamily="18" charset="0"/>
                <a:cs typeface="Times New Roman" pitchFamily="18" charset="0"/>
              </a:rPr>
              <a:t>Routing Properties</a:t>
            </a:r>
          </a:p>
          <a:p>
            <a:pPr eaLnBrk="1" hangingPunct="1">
              <a:lnSpc>
                <a:spcPct val="90000"/>
              </a:lnSpc>
              <a:spcBef>
                <a:spcPts val="600"/>
              </a:spcBef>
              <a:buClr>
                <a:srgbClr val="FF0000"/>
              </a:buClr>
              <a:buFont typeface="Times New Roman" panose="02020603050405020304" pitchFamily="18" charset="0"/>
              <a:buAutoNum type="arabicPeriod"/>
            </a:pPr>
            <a:r>
              <a:rPr lang="en-US" altLang="en-US" dirty="0">
                <a:solidFill>
                  <a:srgbClr val="000000"/>
                </a:solidFill>
                <a:latin typeface="Times New Roman" panose="02020603050405020304" pitchFamily="18" charset="0"/>
                <a:cs typeface="Times New Roman" panose="02020603050405020304" pitchFamily="18" charset="0"/>
              </a:rPr>
              <a:t>correctness</a:t>
            </a:r>
          </a:p>
          <a:p>
            <a:pPr eaLnBrk="1" hangingPunct="1">
              <a:lnSpc>
                <a:spcPct val="90000"/>
              </a:lnSpc>
              <a:spcBef>
                <a:spcPts val="600"/>
              </a:spcBef>
              <a:buClr>
                <a:srgbClr val="FF0000"/>
              </a:buClr>
              <a:buFont typeface="Times New Roman" panose="02020603050405020304" pitchFamily="18" charset="0"/>
              <a:buAutoNum type="arabicPeriod"/>
            </a:pPr>
            <a:r>
              <a:rPr lang="en-US" altLang="en-US" dirty="0">
                <a:solidFill>
                  <a:srgbClr val="000000"/>
                </a:solidFill>
                <a:latin typeface="Times New Roman" panose="02020603050405020304" pitchFamily="18" charset="0"/>
                <a:cs typeface="Times New Roman" panose="02020603050405020304" pitchFamily="18" charset="0"/>
              </a:rPr>
              <a:t>simplicity</a:t>
            </a:r>
          </a:p>
          <a:p>
            <a:pPr eaLnBrk="1" hangingPunct="1">
              <a:lnSpc>
                <a:spcPct val="90000"/>
              </a:lnSpc>
              <a:spcBef>
                <a:spcPts val="600"/>
              </a:spcBef>
              <a:buClr>
                <a:srgbClr val="FF0000"/>
              </a:buClr>
              <a:buFont typeface="Times New Roman" panose="02020603050405020304" pitchFamily="18" charset="0"/>
              <a:buAutoNum type="arabicPeriod"/>
            </a:pPr>
            <a:r>
              <a:rPr lang="en-US" altLang="en-US" dirty="0">
                <a:solidFill>
                  <a:srgbClr val="000000"/>
                </a:solidFill>
                <a:latin typeface="Times New Roman" panose="02020603050405020304" pitchFamily="18" charset="0"/>
                <a:cs typeface="Times New Roman" panose="02020603050405020304" pitchFamily="18" charset="0"/>
              </a:rPr>
              <a:t>robustness</a:t>
            </a:r>
          </a:p>
          <a:p>
            <a:pPr lvl="1" eaLnBrk="1" hangingPunct="1">
              <a:lnSpc>
                <a:spcPct val="90000"/>
              </a:lnSpc>
              <a:spcBef>
                <a:spcPts val="500"/>
              </a:spcBef>
              <a:buClr>
                <a:srgbClr val="FF0000"/>
              </a:buClr>
              <a:buFont typeface="Arial" panose="020B0604020202020204" pitchFamily="34" charset="0"/>
              <a:buChar char="•"/>
            </a:pPr>
            <a:r>
              <a:rPr lang="en-US" altLang="en-US" dirty="0">
                <a:solidFill>
                  <a:srgbClr val="3333CC"/>
                </a:solidFill>
                <a:latin typeface="Times New Roman" panose="02020603050405020304" pitchFamily="18" charset="0"/>
                <a:cs typeface="Times New Roman" panose="02020603050405020304" pitchFamily="18" charset="0"/>
              </a:rPr>
              <a:t>updating possibility </a:t>
            </a:r>
          </a:p>
          <a:p>
            <a:pPr lvl="1" eaLnBrk="1" hangingPunct="1">
              <a:lnSpc>
                <a:spcPct val="90000"/>
              </a:lnSpc>
              <a:spcBef>
                <a:spcPts val="500"/>
              </a:spcBef>
              <a:buClr>
                <a:srgbClr val="FF0000"/>
              </a:buClr>
              <a:buFont typeface="Arial" panose="020B0604020202020204" pitchFamily="34" charset="0"/>
              <a:buChar char="•"/>
            </a:pPr>
            <a:r>
              <a:rPr lang="en-US" altLang="en-US" dirty="0">
                <a:solidFill>
                  <a:srgbClr val="3333CC"/>
                </a:solidFill>
                <a:latin typeface="Times New Roman" panose="02020603050405020304" pitchFamily="18" charset="0"/>
                <a:cs typeface="Times New Roman" panose="02020603050405020304" pitchFamily="18" charset="0"/>
              </a:rPr>
              <a:t>should cope with changes in the topology and traffic</a:t>
            </a:r>
          </a:p>
          <a:p>
            <a:pPr eaLnBrk="1" hangingPunct="1">
              <a:lnSpc>
                <a:spcPct val="90000"/>
              </a:lnSpc>
              <a:spcBef>
                <a:spcPts val="600"/>
              </a:spcBef>
              <a:buClr>
                <a:srgbClr val="FF0000"/>
              </a:buClr>
              <a:buFont typeface="Arial" panose="020B0604020202020204" pitchFamily="34" charset="0"/>
              <a:buAutoNum type="arabicPeriod"/>
            </a:pPr>
            <a:r>
              <a:rPr lang="en-US" altLang="en-US" dirty="0">
                <a:solidFill>
                  <a:srgbClr val="000000"/>
                </a:solidFill>
                <a:latin typeface="Times New Roman" panose="02020603050405020304" pitchFamily="18" charset="0"/>
                <a:cs typeface="Times New Roman" panose="02020603050405020304" pitchFamily="18" charset="0"/>
              </a:rPr>
              <a:t>stability</a:t>
            </a:r>
          </a:p>
          <a:p>
            <a:pPr eaLnBrk="1" hangingPunct="1">
              <a:lnSpc>
                <a:spcPct val="90000"/>
              </a:lnSpc>
              <a:spcBef>
                <a:spcPts val="600"/>
              </a:spcBef>
              <a:buClr>
                <a:srgbClr val="FF0000"/>
              </a:buClr>
              <a:buFont typeface="Arial" panose="020B0604020202020204" pitchFamily="34" charset="0"/>
              <a:buAutoNum type="arabicPeriod"/>
            </a:pPr>
            <a:r>
              <a:rPr lang="en-US" altLang="en-US" dirty="0">
                <a:solidFill>
                  <a:srgbClr val="000000"/>
                </a:solidFill>
                <a:latin typeface="Times New Roman" panose="02020603050405020304" pitchFamily="18" charset="0"/>
                <a:cs typeface="Times New Roman" panose="02020603050405020304" pitchFamily="18" charset="0"/>
              </a:rPr>
              <a:t>optimality</a:t>
            </a:r>
          </a:p>
          <a:p>
            <a:pPr lvl="1" eaLnBrk="1" hangingPunct="1">
              <a:lnSpc>
                <a:spcPct val="90000"/>
              </a:lnSpc>
              <a:spcBef>
                <a:spcPts val="500"/>
              </a:spcBef>
              <a:buClr>
                <a:srgbClr val="FF0000"/>
              </a:buClr>
              <a:buFont typeface="Arial" panose="020B0604020202020204" pitchFamily="34" charset="0"/>
              <a:buChar char="–"/>
            </a:pPr>
            <a:r>
              <a:rPr lang="en-GB" altLang="en-US" dirty="0">
                <a:solidFill>
                  <a:srgbClr val="3333CC"/>
                </a:solidFill>
                <a:latin typeface="Times New Roman" panose="02020603050405020304" pitchFamily="18" charset="0"/>
                <a:cs typeface="Times New Roman" panose="02020603050405020304" pitchFamily="18" charset="0"/>
              </a:rPr>
              <a:t>min packet delay</a:t>
            </a:r>
          </a:p>
          <a:p>
            <a:pPr lvl="1" eaLnBrk="1" hangingPunct="1">
              <a:lnSpc>
                <a:spcPct val="90000"/>
              </a:lnSpc>
              <a:spcBef>
                <a:spcPts val="500"/>
              </a:spcBef>
              <a:buClr>
                <a:srgbClr val="FF0000"/>
              </a:buClr>
              <a:buFont typeface="Arial" panose="020B0604020202020204" pitchFamily="34" charset="0"/>
              <a:buChar char="–"/>
            </a:pPr>
            <a:r>
              <a:rPr lang="en-GB" altLang="en-US" dirty="0">
                <a:solidFill>
                  <a:srgbClr val="3333CC"/>
                </a:solidFill>
                <a:latin typeface="Times New Roman" panose="02020603050405020304" pitchFamily="18" charset="0"/>
                <a:cs typeface="Times New Roman" panose="02020603050405020304" pitchFamily="18" charset="0"/>
              </a:rPr>
              <a:t>max network throughput</a:t>
            </a:r>
          </a:p>
          <a:p>
            <a:pPr lvl="1" eaLnBrk="1" hangingPunct="1">
              <a:lnSpc>
                <a:spcPct val="90000"/>
              </a:lnSpc>
              <a:spcBef>
                <a:spcPts val="500"/>
              </a:spcBef>
              <a:buClr>
                <a:srgbClr val="FF0000"/>
              </a:buClr>
              <a:buFont typeface="Arial" panose="020B0604020202020204" pitchFamily="34" charset="0"/>
              <a:buChar char="–"/>
            </a:pPr>
            <a:endParaRPr lang="en-GB" altLang="en-US" dirty="0">
              <a:solidFill>
                <a:srgbClr val="3333CC"/>
              </a:solidFill>
              <a:latin typeface="Times New Roman" panose="02020603050405020304" pitchFamily="18" charset="0"/>
              <a:cs typeface="Times New Roman" panose="02020603050405020304" pitchFamily="18" charset="0"/>
            </a:endParaRPr>
          </a:p>
          <a:p>
            <a:pPr lvl="1" algn="just" eaLnBrk="1" hangingPunct="1">
              <a:lnSpc>
                <a:spcPct val="150000"/>
              </a:lnSpc>
              <a:spcBef>
                <a:spcPts val="500"/>
              </a:spcBef>
              <a:buClr>
                <a:srgbClr val="FF0000"/>
              </a:buClr>
            </a:pPr>
            <a:r>
              <a:rPr lang="en-US" b="1" dirty="0">
                <a:solidFill>
                  <a:srgbClr val="273239"/>
                </a:solidFill>
                <a:latin typeface="Times New Roman" panose="02020603050405020304" pitchFamily="18" charset="0"/>
                <a:cs typeface="Times New Roman" panose="02020603050405020304" pitchFamily="18" charset="0"/>
              </a:rPr>
              <a:t>Routing Protocols are the set of defined rules used by the routers to communicate between source &amp; destination. </a:t>
            </a:r>
            <a:endParaRPr lang="en-GB" altLang="en-US" b="1" dirty="0">
              <a:solidFill>
                <a:srgbClr val="273239"/>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049462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2355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2355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a:lnSpc>
                <a:spcPct val="150000"/>
              </a:lnSpc>
            </a:pPr>
            <a:r>
              <a:rPr lang="en-US" altLang="en-US" sz="2800" b="1" dirty="0">
                <a:solidFill>
                  <a:schemeClr val="folHlink"/>
                </a:solidFill>
                <a:latin typeface="Times New Roman" pitchFamily="18" charset="0"/>
                <a:cs typeface="Arial" charset="0"/>
              </a:rPr>
              <a:t>A</a:t>
            </a:r>
            <a:r>
              <a:rPr lang="en-IN" sz="2800" b="1" dirty="0"/>
              <a:t> </a:t>
            </a:r>
            <a:r>
              <a:rPr lang="en-IN" altLang="en-US" sz="2800" b="1" dirty="0">
                <a:solidFill>
                  <a:schemeClr val="folHlink"/>
                </a:solidFill>
                <a:latin typeface="Times New Roman" pitchFamily="18" charset="0"/>
                <a:cs typeface="Arial" charset="0"/>
              </a:rPr>
              <a:t>UNICAST ROUTING PROTOCOLS</a:t>
            </a:r>
            <a:endParaRPr lang="en-US" altLang="en-US" sz="2800" b="1" dirty="0">
              <a:solidFill>
                <a:schemeClr val="folHlink"/>
              </a:solidFill>
              <a:latin typeface="Times New Roman" pitchFamily="18" charset="0"/>
              <a:cs typeface="Arial" charset="0"/>
            </a:endParaRPr>
          </a:p>
        </p:txBody>
      </p:sp>
      <p:sp>
        <p:nvSpPr>
          <p:cNvPr id="23557" name="TextBox 7"/>
          <p:cNvSpPr txBox="1">
            <a:spLocks noChangeArrowheads="1"/>
          </p:cNvSpPr>
          <p:nvPr/>
        </p:nvSpPr>
        <p:spPr bwMode="auto">
          <a:xfrm>
            <a:off x="0" y="1419225"/>
            <a:ext cx="8915400" cy="5028556"/>
          </a:xfrm>
          <a:prstGeom prst="rect">
            <a:avLst/>
          </a:prstGeom>
          <a:noFill/>
          <a:ln w="9525">
            <a:noFill/>
            <a:miter lim="800000"/>
            <a:headEnd/>
            <a:tailEnd/>
          </a:ln>
        </p:spPr>
        <p:txBody>
          <a:bodyPr>
            <a:spAutoFit/>
          </a:bodyPr>
          <a:lstStyle/>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An </a:t>
            </a:r>
            <a:r>
              <a:rPr lang="en-US" b="1" dirty="0">
                <a:latin typeface="Times New Roman" pitchFamily="18" charset="0"/>
                <a:cs typeface="Times New Roman" pitchFamily="18" charset="0"/>
              </a:rPr>
              <a:t>autonomous system </a:t>
            </a:r>
            <a:r>
              <a:rPr lang="en-US" dirty="0">
                <a:latin typeface="Times New Roman" pitchFamily="18" charset="0"/>
                <a:cs typeface="Times New Roman" pitchFamily="18" charset="0"/>
              </a:rPr>
              <a:t>is a </a:t>
            </a:r>
            <a:r>
              <a:rPr lang="en-US" b="1" dirty="0">
                <a:latin typeface="Times New Roman" pitchFamily="18" charset="0"/>
                <a:cs typeface="Times New Roman" pitchFamily="18" charset="0"/>
              </a:rPr>
              <a:t>group of networks</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routers</a:t>
            </a:r>
            <a:r>
              <a:rPr lang="en-US" dirty="0">
                <a:latin typeface="Times New Roman" pitchFamily="18" charset="0"/>
                <a:cs typeface="Times New Roman" pitchFamily="18" charset="0"/>
              </a:rPr>
              <a:t> under the authority of a single administration</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Routing inside an autonomous system is referred to as </a:t>
            </a:r>
            <a:r>
              <a:rPr lang="en-US" b="1" dirty="0" err="1">
                <a:latin typeface="Times New Roman" pitchFamily="18" charset="0"/>
                <a:cs typeface="Times New Roman" pitchFamily="18" charset="0"/>
              </a:rPr>
              <a:t>intradomain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routing</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Routing between autonomous systems is referred to as </a:t>
            </a:r>
            <a:r>
              <a:rPr lang="en-US" b="1" dirty="0" err="1">
                <a:latin typeface="Times New Roman" pitchFamily="18" charset="0"/>
                <a:cs typeface="Times New Roman" pitchFamily="18" charset="0"/>
              </a:rPr>
              <a:t>interdomain</a:t>
            </a:r>
            <a:r>
              <a:rPr lang="en-US" dirty="0">
                <a:latin typeface="Times New Roman" pitchFamily="18" charset="0"/>
                <a:cs typeface="Times New Roman" pitchFamily="18" charset="0"/>
              </a:rPr>
              <a:t> routing</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Each autonomous system can choose </a:t>
            </a:r>
            <a:r>
              <a:rPr lang="en-US" b="1" dirty="0">
                <a:latin typeface="Times New Roman" pitchFamily="18" charset="0"/>
                <a:cs typeface="Times New Roman" pitchFamily="18" charset="0"/>
              </a:rPr>
              <a:t>one or more </a:t>
            </a:r>
            <a:r>
              <a:rPr lang="en-US" b="1" dirty="0" err="1">
                <a:latin typeface="Times New Roman" pitchFamily="18" charset="0"/>
                <a:cs typeface="Times New Roman" pitchFamily="18" charset="0"/>
              </a:rPr>
              <a:t>intradomain</a:t>
            </a:r>
            <a:r>
              <a:rPr lang="en-US" dirty="0">
                <a:latin typeface="Times New Roman" pitchFamily="18" charset="0"/>
                <a:cs typeface="Times New Roman" pitchFamily="18" charset="0"/>
              </a:rPr>
              <a:t> routing protocols to handle routing inside the autonomous system</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However, only one </a:t>
            </a:r>
            <a:r>
              <a:rPr lang="en-US" b="1" dirty="0">
                <a:latin typeface="Times New Roman" pitchFamily="18" charset="0"/>
                <a:cs typeface="Times New Roman" pitchFamily="18" charset="0"/>
              </a:rPr>
              <a:t>interdomain routing protocol</a:t>
            </a:r>
            <a:r>
              <a:rPr lang="en-US" dirty="0">
                <a:latin typeface="Times New Roman" pitchFamily="18" charset="0"/>
                <a:cs typeface="Times New Roman" pitchFamily="18" charset="0"/>
              </a:rPr>
              <a:t> handles routing between autonomous systems.</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A static route is a route that </a:t>
            </a:r>
            <a:r>
              <a:rPr lang="en-US" b="1" dirty="0">
                <a:latin typeface="Times New Roman" pitchFamily="18" charset="0"/>
                <a:cs typeface="Times New Roman" pitchFamily="18" charset="0"/>
              </a:rPr>
              <a:t>manually inserted </a:t>
            </a:r>
            <a:r>
              <a:rPr lang="en-US" dirty="0">
                <a:latin typeface="Times New Roman" pitchFamily="18" charset="0"/>
                <a:cs typeface="Times New Roman" pitchFamily="18" charset="0"/>
              </a:rPr>
              <a:t>into the routing table.</a:t>
            </a:r>
          </a:p>
          <a:p>
            <a:pPr marL="342900" indent="-342900" algn="just" eaLnBrk="1" hangingPunct="1">
              <a:lnSpc>
                <a:spcPct val="150000"/>
              </a:lnSpc>
              <a:buFont typeface="Wingdings" pitchFamily="2" charset="2"/>
              <a:buChar char="v"/>
            </a:pPr>
            <a:r>
              <a:rPr lang="en-US" dirty="0">
                <a:latin typeface="Times New Roman" pitchFamily="18" charset="0"/>
                <a:cs typeface="Times New Roman" pitchFamily="18" charset="0"/>
              </a:rPr>
              <a:t>In dynamic routing, devices build and </a:t>
            </a:r>
            <a:r>
              <a:rPr lang="en-US" b="1" dirty="0">
                <a:latin typeface="Times New Roman" pitchFamily="18" charset="0"/>
                <a:cs typeface="Times New Roman" pitchFamily="18" charset="0"/>
              </a:rPr>
              <a:t>maintain their routing tables automatically by using routing protocols</a:t>
            </a:r>
            <a:r>
              <a:rPr lang="en-US" dirty="0">
                <a:latin typeface="Times New Roman" pitchFamily="18" charset="0"/>
                <a:cs typeface="Times New Roman" pitchFamily="18" charset="0"/>
              </a:rPr>
              <a:t> to exchange information about the surrounding network topology. </a:t>
            </a:r>
          </a:p>
          <a:p>
            <a:pPr marL="342900" indent="-342900" algn="just" eaLnBrk="1" hangingPunct="1">
              <a:lnSpc>
                <a:spcPct val="150000"/>
              </a:lnSpc>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2560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25604"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Routing Protocols Classification</a:t>
            </a:r>
          </a:p>
        </p:txBody>
      </p:sp>
      <p:pic>
        <p:nvPicPr>
          <p:cNvPr id="25605" name="Picture 7"/>
          <p:cNvPicPr>
            <a:picLocks noChangeAspect="1" noChangeArrowheads="1"/>
          </p:cNvPicPr>
          <p:nvPr/>
        </p:nvPicPr>
        <p:blipFill>
          <a:blip r:embed="rId3"/>
          <a:srcRect/>
          <a:stretch>
            <a:fillRect/>
          </a:stretch>
        </p:blipFill>
        <p:spPr bwMode="auto">
          <a:xfrm>
            <a:off x="990600" y="2044700"/>
            <a:ext cx="6837363" cy="3227388"/>
          </a:xfrm>
          <a:prstGeom prst="rect">
            <a:avLst/>
          </a:prstGeom>
          <a:noFill/>
          <a:ln w="9525">
            <a:noFill/>
            <a:miter lim="800000"/>
            <a:headEnd/>
            <a:tailEnd/>
          </a:ln>
          <a:effectLst/>
        </p:spPr>
      </p:pic>
      <p:sp>
        <p:nvSpPr>
          <p:cNvPr id="6" name="Rectangle 5"/>
          <p:cNvSpPr/>
          <p:nvPr/>
        </p:nvSpPr>
        <p:spPr>
          <a:xfrm>
            <a:off x="928662" y="5572140"/>
            <a:ext cx="4429156" cy="923330"/>
          </a:xfrm>
          <a:prstGeom prst="rect">
            <a:avLst/>
          </a:prstGeom>
        </p:spPr>
        <p:txBody>
          <a:bodyPr wrap="square">
            <a:spAutoFit/>
          </a:bodyPr>
          <a:lstStyle/>
          <a:p>
            <a:r>
              <a:rPr lang="en-IN" b="1" dirty="0"/>
              <a:t>Routing Information Protocol (RIP)</a:t>
            </a:r>
          </a:p>
          <a:p>
            <a:r>
              <a:rPr lang="en-IN" b="1" dirty="0"/>
              <a:t>Open Shortest Path First (OSPF)</a:t>
            </a:r>
          </a:p>
          <a:p>
            <a:r>
              <a:rPr lang="en-IN" b="1" dirty="0"/>
              <a:t>Border Gateway Protocol (BGP)</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Packet Switched: DATAGRAM NETWORKS</a:t>
            </a:r>
            <a:endParaRPr lang="en-IN" sz="3600" dirty="0"/>
          </a:p>
        </p:txBody>
      </p:sp>
      <p:sp>
        <p:nvSpPr>
          <p:cNvPr id="3" name="Content Placeholder 2"/>
          <p:cNvSpPr>
            <a:spLocks noGrp="1"/>
          </p:cNvSpPr>
          <p:nvPr>
            <p:ph idx="1"/>
          </p:nvPr>
        </p:nvSpPr>
        <p:spPr>
          <a:xfrm>
            <a:off x="214282" y="1214422"/>
            <a:ext cx="8643998" cy="4525963"/>
          </a:xfrm>
        </p:spPr>
        <p:txBody>
          <a:bodyPr>
            <a:normAutofit lnSpcReduction="10000"/>
          </a:bodyPr>
          <a:lstStyle/>
          <a:p>
            <a:pPr algn="just"/>
            <a:r>
              <a:rPr lang="en-IN" dirty="0"/>
              <a:t>In a </a:t>
            </a:r>
            <a:r>
              <a:rPr lang="en-IN" b="1" dirty="0"/>
              <a:t>datagram network, each packet is treated independently of all others.</a:t>
            </a:r>
          </a:p>
          <a:p>
            <a:pPr algn="just"/>
            <a:r>
              <a:rPr lang="en-IN" b="1" dirty="0"/>
              <a:t>Even if </a:t>
            </a:r>
            <a:r>
              <a:rPr lang="en-IN" dirty="0"/>
              <a:t>a packet is part of a </a:t>
            </a:r>
            <a:r>
              <a:rPr lang="en-IN" dirty="0" err="1"/>
              <a:t>multipacket</a:t>
            </a:r>
            <a:r>
              <a:rPr lang="en-IN" dirty="0"/>
              <a:t> transmission, the network treats it as though it existed alone. </a:t>
            </a:r>
          </a:p>
          <a:p>
            <a:pPr algn="just"/>
            <a:r>
              <a:rPr lang="en-IN" dirty="0"/>
              <a:t>Packets in this approach are referred to as </a:t>
            </a:r>
            <a:r>
              <a:rPr lang="en-IN" b="1" dirty="0" err="1"/>
              <a:t>datagrams</a:t>
            </a:r>
            <a:r>
              <a:rPr lang="en-IN" b="1" dirty="0"/>
              <a:t>.</a:t>
            </a:r>
          </a:p>
          <a:p>
            <a:pPr algn="just"/>
            <a:r>
              <a:rPr lang="en-IN" dirty="0"/>
              <a:t>Datagram switching is normally done at the network layer.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2969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29700" name="Title 4"/>
          <p:cNvSpPr txBox="1">
            <a:spLocks/>
          </p:cNvSpPr>
          <p:nvPr/>
        </p:nvSpPr>
        <p:spPr bwMode="auto">
          <a:xfrm>
            <a:off x="7938" y="2286000"/>
            <a:ext cx="8763000" cy="533400"/>
          </a:xfrm>
          <a:prstGeom prst="rect">
            <a:avLst/>
          </a:prstGeom>
          <a:noFill/>
          <a:ln w="9525">
            <a:noFill/>
            <a:miter lim="800000"/>
            <a:headEnd/>
            <a:tailEnd/>
          </a:ln>
        </p:spPr>
        <p:txBody>
          <a:bodyPr/>
          <a:lstStyle/>
          <a:p>
            <a:pPr algn="ctr" eaLnBrk="1" hangingPunct="1">
              <a:lnSpc>
                <a:spcPct val="150000"/>
              </a:lnSpc>
            </a:pPr>
            <a:r>
              <a:rPr lang="en-US" altLang="en-US" sz="6000" b="1">
                <a:solidFill>
                  <a:schemeClr val="folHlink"/>
                </a:solidFill>
                <a:latin typeface="Times New Roman" pitchFamily="18" charset="0"/>
                <a:cs typeface="Arial" charset="0"/>
              </a:rPr>
              <a:t>Distance Vector Routing</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174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1748"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31749" name="TextBox 7"/>
          <p:cNvSpPr txBox="1">
            <a:spLocks noChangeArrowheads="1"/>
          </p:cNvSpPr>
          <p:nvPr/>
        </p:nvSpPr>
        <p:spPr bwMode="auto">
          <a:xfrm>
            <a:off x="152400" y="1419225"/>
            <a:ext cx="8763000" cy="5078413"/>
          </a:xfrm>
          <a:prstGeom prst="rect">
            <a:avLst/>
          </a:prstGeom>
          <a:noFill/>
          <a:ln w="9525">
            <a:noFill/>
            <a:miter lim="800000"/>
            <a:headEnd/>
            <a:tailEnd/>
          </a:ln>
        </p:spPr>
        <p:txBody>
          <a:bodyPr>
            <a:spAutoFit/>
          </a:bodyPr>
          <a:lstStyle/>
          <a:p>
            <a:pPr marL="342900" indent="-342900" algn="just" eaLnBrk="1" hangingPunct="1">
              <a:lnSpc>
                <a:spcPct val="150000"/>
              </a:lnSpc>
              <a:buFont typeface="Wingdings" pitchFamily="2" charset="2"/>
              <a:buChar char="v"/>
            </a:pPr>
            <a:r>
              <a:rPr lang="en-US" sz="2400" dirty="0">
                <a:latin typeface="Times New Roman" pitchFamily="18" charset="0"/>
                <a:cs typeface="Times New Roman" pitchFamily="18" charset="0"/>
              </a:rPr>
              <a:t>In distance vector routing, the </a:t>
            </a:r>
            <a:r>
              <a:rPr lang="en-US" sz="2400" b="1" dirty="0">
                <a:latin typeface="Times New Roman" pitchFamily="18" charset="0"/>
                <a:cs typeface="Times New Roman" pitchFamily="18" charset="0"/>
              </a:rPr>
              <a:t>least-cost route </a:t>
            </a:r>
            <a:r>
              <a:rPr lang="en-US" sz="2400" dirty="0">
                <a:latin typeface="Times New Roman" pitchFamily="18" charset="0"/>
                <a:cs typeface="Times New Roman" pitchFamily="18" charset="0"/>
              </a:rPr>
              <a:t>between any two nodes is the route with minimum distance</a:t>
            </a:r>
          </a:p>
          <a:p>
            <a:pPr marL="342900" indent="-342900" algn="just" eaLnBrk="1" hangingPunct="1">
              <a:lnSpc>
                <a:spcPct val="150000"/>
              </a:lnSpc>
              <a:buFont typeface="Wingdings" pitchFamily="2" charset="2"/>
              <a:buChar char="v"/>
            </a:pPr>
            <a:r>
              <a:rPr lang="en-US" sz="2400" dirty="0">
                <a:latin typeface="Times New Roman" pitchFamily="18" charset="0"/>
                <a:cs typeface="Times New Roman" pitchFamily="18" charset="0"/>
              </a:rPr>
              <a:t>In this protocol, as the name implies, each node maintains a vector (table) of minimum distances to every node</a:t>
            </a:r>
          </a:p>
          <a:p>
            <a:pPr marL="342900" indent="-342900" algn="just" eaLnBrk="1" hangingPunct="1">
              <a:lnSpc>
                <a:spcPct val="150000"/>
              </a:lnSpc>
              <a:buFont typeface="Wingdings" pitchFamily="2" charset="2"/>
              <a:buChar char="v"/>
            </a:pPr>
            <a:r>
              <a:rPr lang="en-US" sz="2400" dirty="0">
                <a:latin typeface="Times New Roman" pitchFamily="18" charset="0"/>
                <a:cs typeface="Times New Roman" pitchFamily="18" charset="0"/>
              </a:rPr>
              <a:t>The table at each node also guides the packets to the desired node by showing the next stop in the route (next-hop routing)</a:t>
            </a:r>
          </a:p>
          <a:p>
            <a:pPr marL="342900" indent="-342900" algn="just" eaLnBrk="1" hangingPunct="1">
              <a:lnSpc>
                <a:spcPct val="150000"/>
              </a:lnSpc>
              <a:buFont typeface="Wingdings" pitchFamily="2" charset="2"/>
              <a:buChar char="v"/>
            </a:pPr>
            <a:r>
              <a:rPr lang="en-US" sz="2400" dirty="0">
                <a:latin typeface="Times New Roman" pitchFamily="18" charset="0"/>
                <a:cs typeface="Times New Roman" pitchFamily="18" charset="0"/>
              </a:rPr>
              <a:t>We can think of nodes as the cities in an area and the lines as the roads connecting them</a:t>
            </a:r>
          </a:p>
          <a:p>
            <a:pPr marL="342900" indent="-342900" algn="just" eaLnBrk="1" hangingPunct="1">
              <a:lnSpc>
                <a:spcPct val="150000"/>
              </a:lnSpc>
              <a:buFont typeface="Wingdings" pitchFamily="2" charset="2"/>
              <a:buChar char="v"/>
            </a:pPr>
            <a:r>
              <a:rPr lang="en-US" sz="2400" dirty="0">
                <a:latin typeface="Times New Roman" pitchFamily="18" charset="0"/>
                <a:cs typeface="Times New Roman" pitchFamily="18" charset="0"/>
              </a:rPr>
              <a:t>A table can show a tourist the minimum distance between cities</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379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379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8" name="TextBox 7">
            <a:extLst>
              <a:ext uri="{FF2B5EF4-FFF2-40B4-BE49-F238E27FC236}">
                <a16:creationId xmlns:a16="http://schemas.microsoft.com/office/drawing/2014/main" id="{D2F3B34C-2B5A-4180-BF3A-950F5011D916}"/>
              </a:ext>
            </a:extLst>
          </p:cNvPr>
          <p:cNvSpPr txBox="1"/>
          <p:nvPr/>
        </p:nvSpPr>
        <p:spPr>
          <a:xfrm>
            <a:off x="152400" y="1516063"/>
            <a:ext cx="8763000" cy="3970337"/>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Distance vector protocols advertise routing information by sending messages, called routing updates, out the interfaces on a router</a:t>
            </a:r>
          </a:p>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chemeClr val="tx1">
                    <a:lumMod val="95000"/>
                    <a:lumOff val="5000"/>
                  </a:schemeClr>
                </a:solidFill>
                <a:latin typeface="Times New Roman" pitchFamily="18" charset="0"/>
                <a:cs typeface="Times New Roman" pitchFamily="18" charset="0"/>
              </a:rPr>
              <a:t>Distance vector routing has three steps:</a:t>
            </a:r>
          </a:p>
          <a:p>
            <a:pPr marL="800100" lvl="1" indent="-342900" algn="just" eaLnBrk="1" fontAlgn="auto" hangingPunct="1">
              <a:lnSpc>
                <a:spcPct val="150000"/>
              </a:lnSpc>
              <a:spcBef>
                <a:spcPts val="0"/>
              </a:spcBef>
              <a:spcAft>
                <a:spcPts val="0"/>
              </a:spcAft>
              <a:buFont typeface="Wingdings" pitchFamily="2" charset="2"/>
              <a:buChar char="Ø"/>
              <a:defRPr/>
            </a:pPr>
            <a:r>
              <a:rPr lang="en-US" sz="2400" dirty="0">
                <a:solidFill>
                  <a:schemeClr val="tx1">
                    <a:lumMod val="95000"/>
                    <a:lumOff val="5000"/>
                  </a:schemeClr>
                </a:solidFill>
                <a:latin typeface="Times New Roman" pitchFamily="18" charset="0"/>
                <a:cs typeface="Times New Roman" pitchFamily="18" charset="0"/>
              </a:rPr>
              <a:t>Initialization</a:t>
            </a:r>
          </a:p>
          <a:p>
            <a:pPr marL="800100" lvl="1" indent="-342900" algn="just" eaLnBrk="1" fontAlgn="auto" hangingPunct="1">
              <a:lnSpc>
                <a:spcPct val="150000"/>
              </a:lnSpc>
              <a:spcBef>
                <a:spcPts val="0"/>
              </a:spcBef>
              <a:spcAft>
                <a:spcPts val="0"/>
              </a:spcAft>
              <a:buFont typeface="Wingdings" pitchFamily="2" charset="2"/>
              <a:buChar char="Ø"/>
              <a:defRPr/>
            </a:pPr>
            <a:r>
              <a:rPr lang="en-US" sz="2400" dirty="0">
                <a:solidFill>
                  <a:schemeClr val="tx1">
                    <a:lumMod val="95000"/>
                    <a:lumOff val="5000"/>
                  </a:schemeClr>
                </a:solidFill>
                <a:latin typeface="Times New Roman" pitchFamily="18" charset="0"/>
                <a:cs typeface="Times New Roman" pitchFamily="18" charset="0"/>
              </a:rPr>
              <a:t>Sharing</a:t>
            </a:r>
          </a:p>
          <a:p>
            <a:pPr marL="800100" lvl="1" indent="-342900" algn="just" eaLnBrk="1" fontAlgn="auto" hangingPunct="1">
              <a:lnSpc>
                <a:spcPct val="150000"/>
              </a:lnSpc>
              <a:spcBef>
                <a:spcPts val="0"/>
              </a:spcBef>
              <a:spcAft>
                <a:spcPts val="0"/>
              </a:spcAft>
              <a:buFont typeface="Wingdings" pitchFamily="2" charset="2"/>
              <a:buChar char="Ø"/>
              <a:defRPr/>
            </a:pPr>
            <a:r>
              <a:rPr lang="en-US" sz="2400" dirty="0" err="1">
                <a:solidFill>
                  <a:schemeClr val="tx1">
                    <a:lumMod val="95000"/>
                    <a:lumOff val="5000"/>
                  </a:schemeClr>
                </a:solidFill>
                <a:latin typeface="Times New Roman" pitchFamily="18" charset="0"/>
                <a:cs typeface="Times New Roman" pitchFamily="18" charset="0"/>
              </a:rPr>
              <a:t>Updation</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584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5844"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35845" name="TextBox 7"/>
          <p:cNvSpPr txBox="1">
            <a:spLocks noChangeArrowheads="1"/>
          </p:cNvSpPr>
          <p:nvPr/>
        </p:nvSpPr>
        <p:spPr bwMode="auto">
          <a:xfrm>
            <a:off x="152400" y="1463675"/>
            <a:ext cx="8763000" cy="4708525"/>
          </a:xfrm>
          <a:prstGeom prst="rect">
            <a:avLst/>
          </a:prstGeom>
          <a:noFill/>
          <a:ln w="9525">
            <a:noFill/>
            <a:miter lim="800000"/>
            <a:headEnd/>
            <a:tailEnd/>
          </a:ln>
        </p:spPr>
        <p:txBody>
          <a:bodyPr>
            <a:spAutoFit/>
          </a:bodyPr>
          <a:lstStyle/>
          <a:p>
            <a:pPr marL="342900" indent="-342900" algn="just" eaLnBrk="1" hangingPunct="1">
              <a:lnSpc>
                <a:spcPts val="4000"/>
              </a:lnSpc>
              <a:buFont typeface="Wingdings" pitchFamily="2" charset="2"/>
              <a:buChar char="v"/>
            </a:pPr>
            <a:r>
              <a:rPr lang="en-US" sz="2400" b="1" dirty="0">
                <a:latin typeface="Times New Roman" pitchFamily="18" charset="0"/>
                <a:cs typeface="Times New Roman" pitchFamily="18" charset="0"/>
              </a:rPr>
              <a:t>Initialization:</a:t>
            </a:r>
            <a:r>
              <a:rPr lang="en-US" sz="2400" dirty="0">
                <a:latin typeface="Times New Roman" pitchFamily="18" charset="0"/>
                <a:cs typeface="Times New Roman" pitchFamily="18" charset="0"/>
              </a:rPr>
              <a:t> Each node knows how to reach any other node and the cost</a:t>
            </a:r>
          </a:p>
          <a:p>
            <a:pPr marL="342900" indent="-342900" algn="just" eaLnBrk="1" hangingPunct="1">
              <a:lnSpc>
                <a:spcPts val="4000"/>
              </a:lnSpc>
              <a:buFont typeface="Wingdings" pitchFamily="2" charset="2"/>
              <a:buChar char="v"/>
            </a:pPr>
            <a:r>
              <a:rPr lang="en-US" sz="2400" dirty="0">
                <a:latin typeface="Times New Roman" pitchFamily="18" charset="0"/>
                <a:cs typeface="Times New Roman" pitchFamily="18" charset="0"/>
              </a:rPr>
              <a:t>At the beginning, each node can know only the distance between itself and its immediate neighbors, those directly connected to it</a:t>
            </a:r>
          </a:p>
          <a:p>
            <a:pPr marL="342900" indent="-342900" algn="just" eaLnBrk="1" hangingPunct="1">
              <a:lnSpc>
                <a:spcPts val="4000"/>
              </a:lnSpc>
              <a:buFont typeface="Wingdings" pitchFamily="2" charset="2"/>
              <a:buChar char="v"/>
            </a:pPr>
            <a:r>
              <a:rPr lang="en-US" sz="2400" dirty="0">
                <a:latin typeface="Times New Roman" pitchFamily="18" charset="0"/>
                <a:cs typeface="Times New Roman" pitchFamily="18" charset="0"/>
              </a:rPr>
              <a:t>So for the moment, we assume that each node can send a message to the immediate neighbors and find the distance between itself and these neighbors</a:t>
            </a:r>
          </a:p>
          <a:p>
            <a:pPr marL="342900" indent="-342900" algn="just" eaLnBrk="1" hangingPunct="1">
              <a:lnSpc>
                <a:spcPts val="4000"/>
              </a:lnSpc>
              <a:buFont typeface="Wingdings" pitchFamily="2" charset="2"/>
              <a:buChar char="v"/>
            </a:pPr>
            <a:r>
              <a:rPr lang="en-US" sz="2400" dirty="0">
                <a:latin typeface="Times New Roman" pitchFamily="18" charset="0"/>
                <a:cs typeface="Times New Roman" pitchFamily="18" charset="0"/>
              </a:rPr>
              <a:t>The distance for any entry that is not a neighbor is marked as infinite (unreachable).</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993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9940"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8" name="TextBox 7">
            <a:extLst>
              <a:ext uri="{FF2B5EF4-FFF2-40B4-BE49-F238E27FC236}">
                <a16:creationId xmlns:a16="http://schemas.microsoft.com/office/drawing/2014/main" id="{A1B07D91-A83A-46E6-96B4-580E0307A25B}"/>
              </a:ext>
            </a:extLst>
          </p:cNvPr>
          <p:cNvSpPr txBox="1"/>
          <p:nvPr/>
        </p:nvSpPr>
        <p:spPr>
          <a:xfrm>
            <a:off x="152400" y="1295400"/>
            <a:ext cx="8763000" cy="1133475"/>
          </a:xfrm>
          <a:prstGeom prst="rect">
            <a:avLst/>
          </a:prstGeom>
          <a:noFill/>
        </p:spPr>
        <p:txBody>
          <a:bodyPr>
            <a:spAutoFit/>
          </a:bodyPr>
          <a:lstStyle/>
          <a:p>
            <a:pPr marL="342900" indent="-342900" algn="just" eaLnBrk="1" fontAlgn="auto" hangingPunct="1">
              <a:lnSpc>
                <a:spcPct val="150000"/>
              </a:lnSpc>
              <a:spcBef>
                <a:spcPts val="0"/>
              </a:spcBef>
              <a:spcAft>
                <a:spcPts val="0"/>
              </a:spcAft>
              <a:buFont typeface="Wingdings" pitchFamily="2" charset="2"/>
              <a:buChar char="v"/>
              <a:defRPr/>
            </a:pPr>
            <a:r>
              <a:rPr lang="en-US" sz="2400" dirty="0">
                <a:solidFill>
                  <a:srgbClr val="FF0000"/>
                </a:solidFill>
                <a:latin typeface="Times New Roman" pitchFamily="18" charset="0"/>
                <a:cs typeface="Times New Roman" pitchFamily="18" charset="0"/>
              </a:rPr>
              <a:t>Sharing: </a:t>
            </a:r>
            <a:r>
              <a:rPr lang="en-US" sz="2400" dirty="0">
                <a:solidFill>
                  <a:schemeClr val="tx1">
                    <a:lumMod val="95000"/>
                    <a:lumOff val="5000"/>
                  </a:schemeClr>
                </a:solidFill>
                <a:latin typeface="Times New Roman" pitchFamily="18" charset="0"/>
                <a:cs typeface="Times New Roman" pitchFamily="18" charset="0"/>
              </a:rPr>
              <a:t>The whole idea of distance vector routing is the sharing of information between neighbors</a:t>
            </a:r>
            <a:endParaRPr lang="en-US" sz="2400" dirty="0">
              <a:latin typeface="Arial" charset="0"/>
              <a:cs typeface="Arial" charset="0"/>
            </a:endParaRPr>
          </a:p>
        </p:txBody>
      </p:sp>
      <p:sp>
        <p:nvSpPr>
          <p:cNvPr id="39942" name="Line 9"/>
          <p:cNvSpPr>
            <a:spLocks noChangeShapeType="1"/>
          </p:cNvSpPr>
          <p:nvPr/>
        </p:nvSpPr>
        <p:spPr bwMode="auto">
          <a:xfrm>
            <a:off x="457200" y="3657600"/>
            <a:ext cx="8153400" cy="0"/>
          </a:xfrm>
          <a:prstGeom prst="line">
            <a:avLst/>
          </a:prstGeom>
          <a:noFill/>
          <a:ln w="76200">
            <a:solidFill>
              <a:srgbClr val="009900"/>
            </a:solidFill>
            <a:round/>
            <a:headEnd/>
            <a:tailEnd/>
          </a:ln>
          <a:effectLst/>
        </p:spPr>
        <p:txBody>
          <a:bodyPr/>
          <a:lstStyle/>
          <a:p>
            <a:endParaRPr lang="en-IN"/>
          </a:p>
        </p:txBody>
      </p:sp>
      <p:sp>
        <p:nvSpPr>
          <p:cNvPr id="39943" name="Line 10"/>
          <p:cNvSpPr>
            <a:spLocks noChangeShapeType="1"/>
          </p:cNvSpPr>
          <p:nvPr/>
        </p:nvSpPr>
        <p:spPr bwMode="auto">
          <a:xfrm>
            <a:off x="458788" y="5867400"/>
            <a:ext cx="8153400" cy="0"/>
          </a:xfrm>
          <a:prstGeom prst="line">
            <a:avLst/>
          </a:prstGeom>
          <a:noFill/>
          <a:ln w="76200">
            <a:solidFill>
              <a:srgbClr val="009900"/>
            </a:solidFill>
            <a:round/>
            <a:headEnd/>
            <a:tailEnd/>
          </a:ln>
          <a:effectLst/>
        </p:spPr>
        <p:txBody>
          <a:bodyPr/>
          <a:lstStyle/>
          <a:p>
            <a:endParaRPr lang="en-IN"/>
          </a:p>
        </p:txBody>
      </p:sp>
      <p:sp>
        <p:nvSpPr>
          <p:cNvPr id="39944" name="Rectangle 11"/>
          <p:cNvSpPr>
            <a:spLocks noChangeArrowheads="1"/>
          </p:cNvSpPr>
          <p:nvPr/>
        </p:nvSpPr>
        <p:spPr bwMode="auto">
          <a:xfrm>
            <a:off x="495300" y="3749675"/>
            <a:ext cx="8077200" cy="2062163"/>
          </a:xfrm>
          <a:prstGeom prst="rect">
            <a:avLst/>
          </a:prstGeom>
          <a:solidFill>
            <a:srgbClr val="99FF33"/>
          </a:solidFill>
          <a:ln w="76200" algn="ctr">
            <a:solidFill>
              <a:schemeClr val="folHlink"/>
            </a:solidFill>
            <a:miter lim="800000"/>
            <a:headEnd/>
            <a:tailEnd/>
          </a:ln>
          <a:effectLst/>
        </p:spPr>
        <p:txBody>
          <a:bodyPr>
            <a:spAutoFit/>
          </a:bodyPr>
          <a:lstStyle/>
          <a:p>
            <a:pPr algn="ctr" eaLnBrk="1" hangingPunct="1"/>
            <a:r>
              <a:rPr lang="en-US" altLang="en-US" sz="3200" b="1">
                <a:latin typeface="Arial" charset="0"/>
                <a:cs typeface="Arial" charset="0"/>
              </a:rPr>
              <a:t>In distance vector routing, each node shares its routing table with its</a:t>
            </a:r>
          </a:p>
          <a:p>
            <a:pPr algn="ctr" eaLnBrk="1" hangingPunct="1"/>
            <a:r>
              <a:rPr lang="en-US" altLang="en-US" sz="3200" b="1">
                <a:latin typeface="Arial" charset="0"/>
                <a:cs typeface="Arial" charset="0"/>
              </a:rPr>
              <a:t>immediate neighbors periodically and when there is a change.</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403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4403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8" name="TextBox 7">
            <a:extLst>
              <a:ext uri="{FF2B5EF4-FFF2-40B4-BE49-F238E27FC236}">
                <a16:creationId xmlns:a16="http://schemas.microsoft.com/office/drawing/2014/main" id="{85E9AC39-B5FD-4356-874C-E4BC6D313B0B}"/>
              </a:ext>
            </a:extLst>
          </p:cNvPr>
          <p:cNvSpPr txBox="1"/>
          <p:nvPr/>
        </p:nvSpPr>
        <p:spPr>
          <a:xfrm>
            <a:off x="152400" y="1543050"/>
            <a:ext cx="8763000" cy="4893647"/>
          </a:xfrm>
          <a:prstGeom prst="rect">
            <a:avLst/>
          </a:prstGeom>
          <a:noFill/>
        </p:spPr>
        <p:txBody>
          <a:bodyPr>
            <a:spAutoFit/>
          </a:bodyPr>
          <a:lstStyle/>
          <a:p>
            <a:pPr algn="just"/>
            <a:r>
              <a:rPr lang="en-US" sz="2400" dirty="0" err="1">
                <a:solidFill>
                  <a:srgbClr val="FF0000"/>
                </a:solidFill>
                <a:latin typeface="Times New Roman" pitchFamily="18" charset="0"/>
                <a:cs typeface="Times New Roman" pitchFamily="18" charset="0"/>
              </a:rPr>
              <a:t>Updation</a:t>
            </a:r>
            <a:r>
              <a:rPr lang="en-US" sz="2400" dirty="0">
                <a:solidFill>
                  <a:srgbClr val="FF0000"/>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When a node receives a two-column table from a neighbor, It update the table according to minimum value. </a:t>
            </a:r>
            <a:r>
              <a:rPr lang="en-IN" sz="2400" dirty="0"/>
              <a:t>Updating takes three steps:</a:t>
            </a:r>
          </a:p>
          <a:p>
            <a:pPr algn="just"/>
            <a:r>
              <a:rPr lang="en-IN" sz="2400" dirty="0"/>
              <a:t>1. The receiving node needs to add the cost between itself and the sending node to each value in the second column. For example: If node C has distance to a destination is </a:t>
            </a:r>
            <a:r>
              <a:rPr lang="en-IN" sz="2400" i="1" dirty="0"/>
              <a:t>x, and the distance between A and C is y, then the </a:t>
            </a:r>
            <a:r>
              <a:rPr lang="en-IN" sz="2400" dirty="0"/>
              <a:t>distance between A and that destination, via C, is </a:t>
            </a:r>
            <a:r>
              <a:rPr lang="en-IN" sz="2400" b="1" i="1" dirty="0"/>
              <a:t>x + y</a:t>
            </a:r>
            <a:r>
              <a:rPr lang="en-IN" sz="2400" i="1" dirty="0"/>
              <a:t>.</a:t>
            </a:r>
          </a:p>
          <a:p>
            <a:pPr algn="just"/>
            <a:r>
              <a:rPr lang="en-IN" sz="2400" dirty="0"/>
              <a:t>2. The </a:t>
            </a:r>
            <a:r>
              <a:rPr lang="en-IN" sz="2400" b="1" dirty="0"/>
              <a:t>receiving node needs to add the name of the sending node to each row as the third column</a:t>
            </a:r>
            <a:r>
              <a:rPr lang="en-IN" sz="2400" dirty="0"/>
              <a:t> if the receiving node uses information from any row. The sending node is the next node in the route.</a:t>
            </a:r>
          </a:p>
          <a:p>
            <a:pPr algn="just"/>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403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4403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sp>
        <p:nvSpPr>
          <p:cNvPr id="8" name="TextBox 7">
            <a:extLst>
              <a:ext uri="{FF2B5EF4-FFF2-40B4-BE49-F238E27FC236}">
                <a16:creationId xmlns:a16="http://schemas.microsoft.com/office/drawing/2014/main" id="{85E9AC39-B5FD-4356-874C-E4BC6D313B0B}"/>
              </a:ext>
            </a:extLst>
          </p:cNvPr>
          <p:cNvSpPr txBox="1"/>
          <p:nvPr/>
        </p:nvSpPr>
        <p:spPr>
          <a:xfrm>
            <a:off x="152400" y="1543050"/>
            <a:ext cx="8763000" cy="4524315"/>
          </a:xfrm>
          <a:prstGeom prst="rect">
            <a:avLst/>
          </a:prstGeom>
          <a:noFill/>
        </p:spPr>
        <p:txBody>
          <a:bodyPr>
            <a:spAutoFit/>
          </a:bodyPr>
          <a:lstStyle/>
          <a:p>
            <a:pPr algn="just"/>
            <a:r>
              <a:rPr lang="en-IN" sz="2400" dirty="0"/>
              <a:t>3. The receiving node needs to compare each row of its old table with the corresponding row of the modified version of the received table.</a:t>
            </a:r>
          </a:p>
          <a:p>
            <a:pPr algn="just"/>
            <a:r>
              <a:rPr lang="en-IN" sz="2400" dirty="0"/>
              <a:t>a. If the </a:t>
            </a:r>
            <a:r>
              <a:rPr lang="en-IN" sz="2400" b="1" dirty="0"/>
              <a:t>next-node entry is different</a:t>
            </a:r>
            <a:r>
              <a:rPr lang="en-IN" sz="2400" dirty="0"/>
              <a:t>, the receiving node chooses the row with the </a:t>
            </a:r>
            <a:r>
              <a:rPr lang="en-IN" sz="2400" b="1" dirty="0"/>
              <a:t>smaller cost</a:t>
            </a:r>
            <a:r>
              <a:rPr lang="en-IN" sz="2400" dirty="0"/>
              <a:t>. If there is a tie, the old one is kept.</a:t>
            </a:r>
          </a:p>
          <a:p>
            <a:pPr algn="just"/>
            <a:r>
              <a:rPr lang="en-IN" sz="2400" dirty="0"/>
              <a:t>b. If the </a:t>
            </a:r>
            <a:r>
              <a:rPr lang="en-IN" sz="2400" b="1" dirty="0"/>
              <a:t>next-node entry is the same</a:t>
            </a:r>
            <a:r>
              <a:rPr lang="en-IN" sz="2400" dirty="0"/>
              <a:t>, the receiving node </a:t>
            </a:r>
            <a:r>
              <a:rPr lang="en-IN" sz="2400" b="1" dirty="0"/>
              <a:t>chooses the new row</a:t>
            </a:r>
            <a:r>
              <a:rPr lang="en-IN" sz="2400" dirty="0"/>
              <a:t>. For example, suppose node C has previously advertised a route to node X with distance 2. Suppose that now there is no path between C and X; node C now advertises this route with a distance of infinity. Node A must not ignore this value even though its old entry is smaller. The old route does not exist any more. The new route has a distance of infinity.</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789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7892"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pic>
        <p:nvPicPr>
          <p:cNvPr id="37893" name="Picture 6"/>
          <p:cNvPicPr>
            <a:picLocks noChangeAspect="1" noChangeArrowheads="1"/>
          </p:cNvPicPr>
          <p:nvPr/>
        </p:nvPicPr>
        <p:blipFill>
          <a:blip r:embed="rId3"/>
          <a:srcRect/>
          <a:stretch>
            <a:fillRect/>
          </a:stretch>
        </p:blipFill>
        <p:spPr bwMode="auto">
          <a:xfrm>
            <a:off x="461963" y="1763713"/>
            <a:ext cx="8143875" cy="4403725"/>
          </a:xfrm>
          <a:prstGeom prst="rect">
            <a:avLst/>
          </a:prstGeom>
          <a:noFill/>
          <a:ln w="9525">
            <a:noFill/>
            <a:miter lim="800000"/>
            <a:headEnd/>
            <a:tailEnd/>
          </a:ln>
          <a:effectLst/>
        </p:spPr>
      </p:pic>
      <p:pic>
        <p:nvPicPr>
          <p:cNvPr id="1026" name="Picture 2" descr="C:\Program Files (x86)\Microsoft Office\MEDIA\OFFICE12\Bullets\BD10337_.gif"/>
          <p:cNvPicPr>
            <a:picLocks noChangeAspect="1" noChangeArrowheads="1"/>
          </p:cNvPicPr>
          <p:nvPr/>
        </p:nvPicPr>
        <p:blipFill>
          <a:blip r:embed="rId4"/>
          <a:srcRect/>
          <a:stretch>
            <a:fillRect/>
          </a:stretch>
        </p:blipFill>
        <p:spPr bwMode="auto">
          <a:xfrm>
            <a:off x="8313738" y="4725988"/>
            <a:ext cx="114300" cy="114300"/>
          </a:xfrm>
          <a:prstGeom prst="rect">
            <a:avLst/>
          </a:prstGeom>
          <a:noFill/>
        </p:spPr>
      </p:pic>
      <p:pic>
        <p:nvPicPr>
          <p:cNvPr id="1027" name="Picture 3" descr="C:\Program Files (x86)\Microsoft Office\MEDIA\OFFICE12\Bullets\BD10337_.gif"/>
          <p:cNvPicPr>
            <a:picLocks noChangeAspect="1" noChangeArrowheads="1"/>
          </p:cNvPicPr>
          <p:nvPr/>
        </p:nvPicPr>
        <p:blipFill>
          <a:blip r:embed="rId4"/>
          <a:srcRect/>
          <a:stretch>
            <a:fillRect/>
          </a:stretch>
        </p:blipFill>
        <p:spPr bwMode="auto">
          <a:xfrm>
            <a:off x="8340725" y="5035550"/>
            <a:ext cx="114300" cy="114300"/>
          </a:xfrm>
          <a:prstGeom prst="rect">
            <a:avLst/>
          </a:prstGeom>
          <a:noFill/>
        </p:spPr>
      </p:pic>
      <p:pic>
        <p:nvPicPr>
          <p:cNvPr id="1028" name="Picture 4" descr="C:\Program Files (x86)\Microsoft Office\MEDIA\OFFICE12\Bullets\BD10337_.gif"/>
          <p:cNvPicPr>
            <a:picLocks noChangeAspect="1" noChangeArrowheads="1"/>
          </p:cNvPicPr>
          <p:nvPr/>
        </p:nvPicPr>
        <p:blipFill>
          <a:blip r:embed="rId4"/>
          <a:srcRect/>
          <a:stretch>
            <a:fillRect/>
          </a:stretch>
        </p:blipFill>
        <p:spPr bwMode="auto">
          <a:xfrm>
            <a:off x="8326438" y="5527675"/>
            <a:ext cx="114300" cy="114300"/>
          </a:xfrm>
          <a:prstGeom prst="rect">
            <a:avLst/>
          </a:prstGeom>
          <a:noFill/>
        </p:spPr>
      </p:pic>
      <p:pic>
        <p:nvPicPr>
          <p:cNvPr id="1029" name="Picture 5" descr="C:\Program Files (x86)\Microsoft Office\MEDIA\OFFICE12\Bullets\BD10335_.gif"/>
          <p:cNvPicPr>
            <a:picLocks noChangeAspect="1" noChangeArrowheads="1"/>
          </p:cNvPicPr>
          <p:nvPr/>
        </p:nvPicPr>
        <p:blipFill>
          <a:blip r:embed="rId5"/>
          <a:srcRect/>
          <a:stretch>
            <a:fillRect/>
          </a:stretch>
        </p:blipFill>
        <p:spPr bwMode="auto">
          <a:xfrm>
            <a:off x="8215338" y="4643447"/>
            <a:ext cx="285751" cy="285751"/>
          </a:xfrm>
          <a:prstGeom prst="rect">
            <a:avLst/>
          </a:prstGeom>
          <a:noFill/>
        </p:spPr>
      </p:pic>
      <p:pic>
        <p:nvPicPr>
          <p:cNvPr id="1030" name="Picture 6" descr="C:\Program Files (x86)\Microsoft Office\MEDIA\OFFICE12\Bullets\BD10335_.gif"/>
          <p:cNvPicPr>
            <a:picLocks noChangeAspect="1" noChangeArrowheads="1"/>
          </p:cNvPicPr>
          <p:nvPr/>
        </p:nvPicPr>
        <p:blipFill>
          <a:blip r:embed="rId5"/>
          <a:srcRect/>
          <a:stretch>
            <a:fillRect/>
          </a:stretch>
        </p:blipFill>
        <p:spPr bwMode="auto">
          <a:xfrm>
            <a:off x="8242325" y="4919636"/>
            <a:ext cx="215927" cy="215927"/>
          </a:xfrm>
          <a:prstGeom prst="rect">
            <a:avLst/>
          </a:prstGeom>
          <a:noFill/>
        </p:spPr>
      </p:pic>
      <p:pic>
        <p:nvPicPr>
          <p:cNvPr id="1031" name="Picture 7" descr="C:\Program Files (x86)\Microsoft Office\MEDIA\OFFICE12\Bullets\BD10335_.gif"/>
          <p:cNvPicPr>
            <a:picLocks noChangeAspect="1" noChangeArrowheads="1"/>
          </p:cNvPicPr>
          <p:nvPr/>
        </p:nvPicPr>
        <p:blipFill>
          <a:blip r:embed="rId5"/>
          <a:srcRect/>
          <a:stretch>
            <a:fillRect/>
          </a:stretch>
        </p:blipFill>
        <p:spPr bwMode="auto">
          <a:xfrm>
            <a:off x="8285163" y="5483198"/>
            <a:ext cx="215927" cy="215927"/>
          </a:xfrm>
          <a:prstGeom prst="rect">
            <a:avLst/>
          </a:prstGeom>
          <a:noFill/>
        </p:spPr>
      </p:pic>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198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41988"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pic>
        <p:nvPicPr>
          <p:cNvPr id="41989" name="Picture 6"/>
          <p:cNvPicPr>
            <a:picLocks noChangeAspect="1" noChangeArrowheads="1"/>
          </p:cNvPicPr>
          <p:nvPr/>
        </p:nvPicPr>
        <p:blipFill>
          <a:blip r:embed="rId3"/>
          <a:srcRect/>
          <a:stretch>
            <a:fillRect/>
          </a:stretch>
        </p:blipFill>
        <p:spPr bwMode="auto">
          <a:xfrm>
            <a:off x="303213" y="1600200"/>
            <a:ext cx="8459787" cy="4953000"/>
          </a:xfrm>
          <a:prstGeom prst="rect">
            <a:avLst/>
          </a:prstGeom>
          <a:noFill/>
          <a:ln w="9525">
            <a:noFill/>
            <a:miter lim="800000"/>
            <a:headEnd/>
            <a:tailEnd/>
          </a:ln>
          <a:effectLst/>
        </p:spPr>
      </p:pic>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608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46084"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Distance Vector Routing Protocol</a:t>
            </a:r>
          </a:p>
        </p:txBody>
      </p:sp>
      <p:pic>
        <p:nvPicPr>
          <p:cNvPr id="46085" name="Picture 7"/>
          <p:cNvPicPr>
            <a:picLocks noChangeAspect="1" noChangeArrowheads="1"/>
          </p:cNvPicPr>
          <p:nvPr/>
        </p:nvPicPr>
        <p:blipFill>
          <a:blip r:embed="rId3"/>
          <a:srcRect/>
          <a:stretch>
            <a:fillRect/>
          </a:stretch>
        </p:blipFill>
        <p:spPr bwMode="auto">
          <a:xfrm>
            <a:off x="381000" y="1828800"/>
            <a:ext cx="8145463" cy="4403725"/>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285728"/>
            <a:ext cx="8842586" cy="3929090"/>
          </a:xfrm>
          <a:prstGeom prst="rect">
            <a:avLst/>
          </a:prstGeom>
          <a:noFill/>
          <a:ln w="9525">
            <a:noFill/>
            <a:miter lim="800000"/>
            <a:headEnd/>
            <a:tailEnd/>
          </a:ln>
          <a:effectLst/>
        </p:spPr>
      </p:pic>
      <p:sp>
        <p:nvSpPr>
          <p:cNvPr id="3" name="Rectangle 2"/>
          <p:cNvSpPr/>
          <p:nvPr/>
        </p:nvSpPr>
        <p:spPr>
          <a:xfrm>
            <a:off x="357158" y="4286256"/>
            <a:ext cx="8286808" cy="1938992"/>
          </a:xfrm>
          <a:prstGeom prst="rect">
            <a:avLst/>
          </a:prstGeom>
        </p:spPr>
        <p:txBody>
          <a:bodyPr wrap="square">
            <a:spAutoFit/>
          </a:bodyPr>
          <a:lstStyle/>
          <a:p>
            <a:r>
              <a:rPr lang="en-IN" sz="2400" dirty="0"/>
              <a:t>Figure shows how the datagram approach is used to deliver four packets from station A to station X. </a:t>
            </a:r>
          </a:p>
          <a:p>
            <a:r>
              <a:rPr lang="en-IN" sz="2400" dirty="0"/>
              <a:t>The switches in a datagram network are traditionally referred to</a:t>
            </a:r>
          </a:p>
          <a:p>
            <a:r>
              <a:rPr lang="en-IN" sz="2400" dirty="0"/>
              <a:t>as routers. </a:t>
            </a:r>
          </a:p>
          <a:p>
            <a:r>
              <a:rPr lang="en-IN" sz="2400" dirty="0"/>
              <a:t>That is why different symbol is used for the switches in the figure.</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41F5-311F-4DB8-2FC6-812B38726C6A}"/>
              </a:ext>
            </a:extLst>
          </p:cNvPr>
          <p:cNvSpPr txBox="1"/>
          <p:nvPr/>
        </p:nvSpPr>
        <p:spPr>
          <a:xfrm>
            <a:off x="467544" y="548680"/>
            <a:ext cx="7848872" cy="5073184"/>
          </a:xfrm>
          <a:prstGeom prst="rect">
            <a:avLst/>
          </a:prstGeom>
          <a:noFill/>
        </p:spPr>
        <p:txBody>
          <a:bodyPr wrap="square">
            <a:spAutoFit/>
          </a:bodyPr>
          <a:lstStyle/>
          <a:p>
            <a:pPr eaLnBrk="1" hangingPunct="1">
              <a:spcBef>
                <a:spcPts val="600"/>
              </a:spcBef>
              <a:buClr>
                <a:srgbClr val="FF0000"/>
              </a:buClr>
              <a:buFont typeface="Arial" panose="020B0604020202020204" pitchFamily="34" charset="0"/>
              <a:buChar char="•"/>
            </a:pPr>
            <a:endParaRPr lang="en-US" altLang="en-US" dirty="0">
              <a:solidFill>
                <a:srgbClr val="000000"/>
              </a:solidFill>
              <a:latin typeface="Arial" panose="020B0604020202020204" pitchFamily="34" charset="0"/>
            </a:endParaRPr>
          </a:p>
          <a:p>
            <a:pPr>
              <a:spcBef>
                <a:spcPts val="600"/>
              </a:spcBef>
              <a:buClr>
                <a:srgbClr val="FF0000"/>
              </a:buClr>
            </a:pPr>
            <a:r>
              <a:rPr lang="en-US" altLang="en-US" sz="2800" b="1" dirty="0">
                <a:solidFill>
                  <a:srgbClr val="3333CC"/>
                </a:solidFill>
                <a:latin typeface="Times New Roman" panose="02020603050405020304" pitchFamily="18" charset="0"/>
                <a:cs typeface="Times New Roman" panose="02020603050405020304" pitchFamily="18" charset="0"/>
              </a:rPr>
              <a:t>Example of Distance Vector Routing Protocol</a:t>
            </a:r>
          </a:p>
          <a:p>
            <a:pPr>
              <a:spcBef>
                <a:spcPts val="600"/>
              </a:spcBef>
              <a:buClr>
                <a:srgbClr val="FF0000"/>
              </a:buClr>
            </a:pPr>
            <a:r>
              <a:rPr lang="en-US" altLang="en-US" sz="2800" b="1" dirty="0">
                <a:solidFill>
                  <a:srgbClr val="3333CC"/>
                </a:solidFill>
                <a:latin typeface="Times New Roman" panose="02020603050405020304" pitchFamily="18" charset="0"/>
                <a:cs typeface="Times New Roman" panose="02020603050405020304" pitchFamily="18" charset="0"/>
              </a:rPr>
              <a:t>              Routing Information Protocol </a:t>
            </a:r>
          </a:p>
          <a:p>
            <a:pPr eaLnBrk="1" hangingPunct="1">
              <a:spcBef>
                <a:spcPts val="600"/>
              </a:spcBef>
              <a:buClr>
                <a:srgbClr val="FF0000"/>
              </a:buClr>
            </a:pPr>
            <a:endParaRPr lang="en-US" altLang="en-US" dirty="0">
              <a:solidFill>
                <a:srgbClr val="000000"/>
              </a:solidFill>
              <a:latin typeface="Arial" panose="020B0604020202020204" pitchFamily="34" charset="0"/>
            </a:endParaRPr>
          </a:p>
          <a:p>
            <a:pPr eaLnBrk="1" hangingPunct="1">
              <a:spcBef>
                <a:spcPts val="600"/>
              </a:spcBef>
              <a:buClr>
                <a:srgbClr val="FF0000"/>
              </a:buClr>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rPr>
              <a:t>Based on Distance Vector Routing</a:t>
            </a:r>
          </a:p>
          <a:p>
            <a:pPr eaLnBrk="1" hangingPunct="1">
              <a:spcBef>
                <a:spcPts val="500"/>
              </a:spcBef>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rPr>
              <a:t> Distance metric = hop count.</a:t>
            </a:r>
            <a:r>
              <a:rPr lang="en-US" sz="2000" b="0" i="0" dirty="0">
                <a:solidFill>
                  <a:srgbClr val="273239"/>
                </a:solidFill>
                <a:effectLst/>
                <a:latin typeface="Times New Roman" panose="02020603050405020304" pitchFamily="18" charset="0"/>
                <a:cs typeface="Times New Roman" panose="02020603050405020304" pitchFamily="18" charset="0"/>
              </a:rPr>
              <a:t> The path with the least hop count will be chosen as the best path. </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spcBef>
                <a:spcPts val="600"/>
              </a:spcBef>
              <a:buClr>
                <a:srgbClr val="FF0000"/>
              </a:buClr>
              <a:buFont typeface="Arial" panose="020B0604020202020204" pitchFamily="34" charset="0"/>
              <a:buAutoNum type="arabicPeriod"/>
            </a:pPr>
            <a:r>
              <a:rPr lang="en-GB" altLang="en-US" sz="2000" dirty="0">
                <a:solidFill>
                  <a:srgbClr val="000000"/>
                </a:solidFill>
                <a:latin typeface="Times New Roman" panose="02020603050405020304" pitchFamily="18" charset="0"/>
                <a:cs typeface="Times New Roman" panose="02020603050405020304" pitchFamily="18" charset="0"/>
              </a:rPr>
              <a:t>each router shares its knowledge about the entire AS</a:t>
            </a:r>
          </a:p>
          <a:p>
            <a:pPr lvl="1" eaLnBrk="1" hangingPunct="1">
              <a:spcBef>
                <a:spcPts val="500"/>
              </a:spcBef>
              <a:buClr>
                <a:srgbClr val="FF0000"/>
              </a:buClr>
              <a:buFont typeface="Arial" panose="020B0604020202020204" pitchFamily="34" charset="0"/>
              <a:buChar char="•"/>
            </a:pPr>
            <a:r>
              <a:rPr lang="en-GB" altLang="en-US" sz="2000" dirty="0">
                <a:solidFill>
                  <a:srgbClr val="3333CC"/>
                </a:solidFill>
                <a:latin typeface="Times New Roman" panose="02020603050405020304" pitchFamily="18" charset="0"/>
                <a:cs typeface="Times New Roman" panose="02020603050405020304" pitchFamily="18" charset="0"/>
              </a:rPr>
              <a:t>it is unimportant how much it knows; it sends whatever it has</a:t>
            </a:r>
          </a:p>
          <a:p>
            <a:pPr eaLnBrk="1" hangingPunct="1">
              <a:spcBef>
                <a:spcPts val="600"/>
              </a:spcBef>
              <a:buClr>
                <a:srgbClr val="FF0000"/>
              </a:buClr>
              <a:buFont typeface="Arial" panose="020B0604020202020204" pitchFamily="34" charset="0"/>
              <a:buAutoNum type="arabicPeriod"/>
            </a:pPr>
            <a:r>
              <a:rPr lang="en-GB" altLang="en-US" sz="2000" dirty="0">
                <a:solidFill>
                  <a:srgbClr val="000000"/>
                </a:solidFill>
                <a:latin typeface="Times New Roman" panose="02020603050405020304" pitchFamily="18" charset="0"/>
                <a:cs typeface="Times New Roman" panose="02020603050405020304" pitchFamily="18" charset="0"/>
              </a:rPr>
              <a:t>sharing only with neighbours</a:t>
            </a:r>
          </a:p>
          <a:p>
            <a:pPr eaLnBrk="1" hangingPunct="1">
              <a:spcBef>
                <a:spcPts val="600"/>
              </a:spcBef>
              <a:buClr>
                <a:srgbClr val="FF0000"/>
              </a:buClr>
              <a:buFont typeface="Arial" panose="020B0604020202020204" pitchFamily="34" charset="0"/>
              <a:buAutoNum type="arabicPeriod"/>
            </a:pPr>
            <a:r>
              <a:rPr lang="en-GB" altLang="en-US" sz="2000" dirty="0">
                <a:solidFill>
                  <a:srgbClr val="000000"/>
                </a:solidFill>
                <a:latin typeface="Times New Roman" panose="02020603050405020304" pitchFamily="18" charset="0"/>
                <a:cs typeface="Times New Roman" panose="02020603050405020304" pitchFamily="18" charset="0"/>
              </a:rPr>
              <a:t>updates exchanged among neighbours every 30 sec</a:t>
            </a:r>
          </a:p>
          <a:p>
            <a:pPr lvl="1" eaLnBrk="1" hangingPunct="1">
              <a:spcBef>
                <a:spcPts val="500"/>
              </a:spcBef>
              <a:buClr>
                <a:srgbClr val="FF0000"/>
              </a:buClr>
              <a:buFont typeface="Arial" panose="020B0604020202020204" pitchFamily="34" charset="0"/>
              <a:buChar char="–"/>
            </a:pPr>
            <a:r>
              <a:rPr lang="en-GB" altLang="en-US" sz="2000" dirty="0">
                <a:solidFill>
                  <a:srgbClr val="3333CC"/>
                </a:solidFill>
                <a:latin typeface="Times New Roman" panose="02020603050405020304" pitchFamily="18" charset="0"/>
                <a:cs typeface="Times New Roman" panose="02020603050405020304" pitchFamily="18" charset="0"/>
              </a:rPr>
              <a:t>RIP response message</a:t>
            </a:r>
          </a:p>
          <a:p>
            <a:pPr lvl="2" eaLnBrk="1" hangingPunct="1">
              <a:spcBef>
                <a:spcPts val="500"/>
              </a:spcBef>
              <a:buClr>
                <a:srgbClr val="FF0000"/>
              </a:buClr>
              <a:buFont typeface="Arial" panose="020B0604020202020204" pitchFamily="34" charset="0"/>
              <a:buChar char="•"/>
            </a:pPr>
            <a:r>
              <a:rPr lang="en-GB" altLang="en-US" sz="2000" dirty="0">
                <a:solidFill>
                  <a:srgbClr val="000000"/>
                </a:solidFill>
                <a:latin typeface="Times New Roman" panose="02020603050405020304" pitchFamily="18" charset="0"/>
                <a:cs typeface="Times New Roman" panose="02020603050405020304" pitchFamily="18" charset="0"/>
              </a:rPr>
              <a:t>Send the distance to networks within autonomous system.</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017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0180" name="Title 4"/>
          <p:cNvSpPr txBox="1">
            <a:spLocks/>
          </p:cNvSpPr>
          <p:nvPr/>
        </p:nvSpPr>
        <p:spPr bwMode="auto">
          <a:xfrm>
            <a:off x="7938" y="2286000"/>
            <a:ext cx="8763000" cy="533400"/>
          </a:xfrm>
          <a:prstGeom prst="rect">
            <a:avLst/>
          </a:prstGeom>
          <a:noFill/>
          <a:ln w="9525">
            <a:noFill/>
            <a:miter lim="800000"/>
            <a:headEnd/>
            <a:tailEnd/>
          </a:ln>
        </p:spPr>
        <p:txBody>
          <a:bodyPr/>
          <a:lstStyle/>
          <a:p>
            <a:pPr algn="ctr" eaLnBrk="1" hangingPunct="1">
              <a:lnSpc>
                <a:spcPct val="150000"/>
              </a:lnSpc>
            </a:pPr>
            <a:r>
              <a:rPr lang="en-US" altLang="en-US" sz="6000" b="1">
                <a:solidFill>
                  <a:schemeClr val="folHlink"/>
                </a:solidFill>
                <a:latin typeface="Times New Roman" pitchFamily="18" charset="0"/>
                <a:cs typeface="Arial" charset="0"/>
              </a:rPr>
              <a:t>Link State Routing Protocol</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222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2229"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sp>
        <p:nvSpPr>
          <p:cNvPr id="6" name="Rectangle 5"/>
          <p:cNvSpPr/>
          <p:nvPr/>
        </p:nvSpPr>
        <p:spPr>
          <a:xfrm>
            <a:off x="214282" y="1571612"/>
            <a:ext cx="8643998" cy="4708981"/>
          </a:xfrm>
          <a:prstGeom prst="rect">
            <a:avLst/>
          </a:prstGeom>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Link state routing is a technique in which each router shares the knowledge of its neighborhood with every other router in the internetwork.</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The three keys to understand the Link State Routing algorithm:</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Knowledge about the neighborhood:</a:t>
            </a:r>
            <a:r>
              <a:rPr lang="en-US" sz="2000" b="0" i="0" dirty="0">
                <a:solidFill>
                  <a:srgbClr val="000000"/>
                </a:solidFill>
                <a:effectLst/>
                <a:latin typeface="Times New Roman" panose="02020603050405020304" pitchFamily="18" charset="0"/>
                <a:cs typeface="Times New Roman" panose="02020603050405020304" pitchFamily="18" charset="0"/>
              </a:rPr>
              <a:t> Instead of sending its routing table, a router sends the information about its neighborhood only. A router broadcast its identities and cost of the directly attached links to other routers.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Flooding:</a:t>
            </a:r>
            <a:r>
              <a:rPr lang="en-US" sz="2000" b="0" i="0" dirty="0">
                <a:solidFill>
                  <a:srgbClr val="000000"/>
                </a:solidFill>
                <a:effectLst/>
                <a:latin typeface="Times New Roman" panose="02020603050405020304" pitchFamily="18" charset="0"/>
                <a:cs typeface="Times New Roman" panose="02020603050405020304" pitchFamily="18" charset="0"/>
              </a:rPr>
              <a:t> Each router sends the information to every other router on the internetwork. This process is known as Flooding. Every router that receives the packet sends the copies to all its neighbors. Finally, each and every router receives a copy of the same information.</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Information sharing:</a:t>
            </a:r>
            <a:r>
              <a:rPr lang="en-US" sz="2000" b="0" i="0" dirty="0">
                <a:solidFill>
                  <a:srgbClr val="000000"/>
                </a:solidFill>
                <a:effectLst/>
                <a:latin typeface="Times New Roman" panose="02020603050405020304" pitchFamily="18" charset="0"/>
                <a:cs typeface="Times New Roman" panose="02020603050405020304" pitchFamily="18" charset="0"/>
              </a:rPr>
              <a:t> A router sends the information to every other router only when the change occurs in the information.</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222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pic>
        <p:nvPicPr>
          <p:cNvPr id="52228" name="Picture 6"/>
          <p:cNvPicPr>
            <a:picLocks noChangeAspect="1" noChangeArrowheads="1"/>
          </p:cNvPicPr>
          <p:nvPr/>
        </p:nvPicPr>
        <p:blipFill>
          <a:blip r:embed="rId3"/>
          <a:srcRect/>
          <a:stretch>
            <a:fillRect/>
          </a:stretch>
        </p:blipFill>
        <p:spPr bwMode="auto">
          <a:xfrm>
            <a:off x="293688" y="2057400"/>
            <a:ext cx="8574087" cy="3962400"/>
          </a:xfrm>
          <a:prstGeom prst="rect">
            <a:avLst/>
          </a:prstGeom>
          <a:noFill/>
          <a:ln w="9525">
            <a:noFill/>
            <a:miter lim="800000"/>
            <a:headEnd/>
            <a:tailEnd/>
          </a:ln>
          <a:effectLst/>
        </p:spPr>
      </p:pic>
      <p:sp>
        <p:nvSpPr>
          <p:cNvPr id="52229"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427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427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pic>
        <p:nvPicPr>
          <p:cNvPr id="54277" name="Picture 6"/>
          <p:cNvPicPr>
            <a:picLocks noChangeAspect="1" noChangeArrowheads="1"/>
          </p:cNvPicPr>
          <p:nvPr/>
        </p:nvPicPr>
        <p:blipFill>
          <a:blip r:embed="rId3"/>
          <a:srcRect/>
          <a:stretch>
            <a:fillRect/>
          </a:stretch>
        </p:blipFill>
        <p:spPr bwMode="auto">
          <a:xfrm>
            <a:off x="477838" y="1957388"/>
            <a:ext cx="8208962" cy="3300412"/>
          </a:xfrm>
          <a:prstGeom prst="rect">
            <a:avLst/>
          </a:prstGeom>
          <a:noFill/>
          <a:ln w="9525">
            <a:noFill/>
            <a:miter lim="800000"/>
            <a:headEnd/>
            <a:tailEnd/>
          </a:ln>
          <a:effectLst/>
        </p:spPr>
      </p:pic>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2227"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2229"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sp>
        <p:nvSpPr>
          <p:cNvPr id="6" name="Rectangle 5"/>
          <p:cNvSpPr/>
          <p:nvPr/>
        </p:nvSpPr>
        <p:spPr>
          <a:xfrm>
            <a:off x="214282" y="1571612"/>
            <a:ext cx="8643998" cy="3508653"/>
          </a:xfrm>
          <a:prstGeom prst="rect">
            <a:avLst/>
          </a:prstGeom>
        </p:spPr>
        <p:txBody>
          <a:bodyPr wrap="square">
            <a:spAutoFit/>
          </a:bodyPr>
          <a:lstStyle/>
          <a:p>
            <a:pPr algn="just">
              <a:buFont typeface="Arial" pitchFamily="34" charset="0"/>
              <a:buChar char="•"/>
            </a:pPr>
            <a:r>
              <a:rPr lang="en-IN" sz="2200" dirty="0"/>
              <a:t>In </a:t>
            </a:r>
            <a:r>
              <a:rPr lang="en-IN" sz="2200" b="1" dirty="0"/>
              <a:t>link state routing, four sets of actions are required to ensure that each node has the </a:t>
            </a:r>
            <a:r>
              <a:rPr lang="en-IN" sz="2200" dirty="0"/>
              <a:t>routing table showing the least-cost node to every other node.</a:t>
            </a:r>
          </a:p>
          <a:p>
            <a:pPr marL="914400" lvl="1" indent="-457200" algn="just">
              <a:buFont typeface="+mj-lt"/>
              <a:buAutoNum type="arabicPeriod"/>
            </a:pPr>
            <a:r>
              <a:rPr lang="en-IN" sz="2200" dirty="0"/>
              <a:t>Creation of the states of the links by each node, called the link state packet (LSP).</a:t>
            </a:r>
          </a:p>
          <a:p>
            <a:pPr marL="914400" lvl="1" indent="-457200" algn="just">
              <a:buFont typeface="+mj-lt"/>
              <a:buAutoNum type="arabicPeriod"/>
            </a:pPr>
            <a:r>
              <a:rPr lang="en-IN" sz="2200" dirty="0"/>
              <a:t>Dissemination of </a:t>
            </a:r>
            <a:r>
              <a:rPr lang="en-IN" sz="2200" dirty="0" err="1"/>
              <a:t>LSPs</a:t>
            </a:r>
            <a:r>
              <a:rPr lang="en-IN" sz="2200" dirty="0"/>
              <a:t> to every other router, called </a:t>
            </a:r>
            <a:r>
              <a:rPr lang="en-IN" sz="2200" b="1" dirty="0"/>
              <a:t>flooding, in an efficient and </a:t>
            </a:r>
            <a:r>
              <a:rPr lang="en-IN" sz="2200" dirty="0"/>
              <a:t>reliable way.</a:t>
            </a:r>
          </a:p>
          <a:p>
            <a:pPr marL="914400" lvl="1" indent="-457200" algn="just">
              <a:buFont typeface="+mj-lt"/>
              <a:buAutoNum type="arabicPeriod"/>
            </a:pPr>
            <a:r>
              <a:rPr lang="en-IN" sz="2200" dirty="0"/>
              <a:t>Formation of a shortest path tree for each node.</a:t>
            </a:r>
          </a:p>
          <a:p>
            <a:pPr marL="914400" lvl="1" indent="-457200" algn="just">
              <a:buFont typeface="+mj-lt"/>
              <a:buAutoNum type="arabicPeriod"/>
            </a:pPr>
            <a:r>
              <a:rPr lang="en-IN" sz="2200" dirty="0"/>
              <a:t>Calculation of a routing table based on the shortest path </a:t>
            </a:r>
            <a:r>
              <a:rPr lang="en-US" altLang="en-US" sz="2400" b="1" dirty="0">
                <a:solidFill>
                  <a:srgbClr val="000000"/>
                </a:solidFill>
                <a:latin typeface="Times New Roman" panose="02020603050405020304" pitchFamily="18" charset="0"/>
                <a:cs typeface="Times New Roman" panose="02020603050405020304" pitchFamily="18" charset="0"/>
              </a:rPr>
              <a:t>Dijkstra’s algorithm (Shortest Path Routing)</a:t>
            </a:r>
            <a:r>
              <a:rPr lang="en-IN" sz="2400" b="1" dirty="0">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632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6324"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pic>
        <p:nvPicPr>
          <p:cNvPr id="56325" name="Picture 6"/>
          <p:cNvPicPr>
            <a:picLocks noChangeAspect="1" noChangeArrowheads="1"/>
          </p:cNvPicPr>
          <p:nvPr/>
        </p:nvPicPr>
        <p:blipFill>
          <a:blip r:embed="rId3"/>
          <a:srcRect/>
          <a:stretch>
            <a:fillRect/>
          </a:stretch>
        </p:blipFill>
        <p:spPr bwMode="auto">
          <a:xfrm>
            <a:off x="984250" y="1570038"/>
            <a:ext cx="6791325" cy="4830762"/>
          </a:xfrm>
          <a:prstGeom prst="rect">
            <a:avLst/>
          </a:prstGeom>
          <a:noFill/>
          <a:ln w="9525">
            <a:noFill/>
            <a:miter lim="800000"/>
            <a:headEnd/>
            <a:tailEnd/>
          </a:ln>
          <a:effectLst/>
        </p:spPr>
      </p:pic>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58371"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8372"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a:solidFill>
                  <a:schemeClr val="folHlink"/>
                </a:solidFill>
                <a:latin typeface="Times New Roman" pitchFamily="18" charset="0"/>
                <a:cs typeface="Arial" charset="0"/>
              </a:rPr>
              <a:t>Link State Routing Protocol</a:t>
            </a:r>
          </a:p>
        </p:txBody>
      </p:sp>
      <p:pic>
        <p:nvPicPr>
          <p:cNvPr id="58373" name="Picture 4"/>
          <p:cNvPicPr>
            <a:picLocks noChangeAspect="1" noChangeArrowheads="1"/>
          </p:cNvPicPr>
          <p:nvPr/>
        </p:nvPicPr>
        <p:blipFill>
          <a:blip r:embed="rId3"/>
          <a:srcRect/>
          <a:stretch>
            <a:fillRect/>
          </a:stretch>
        </p:blipFill>
        <p:spPr bwMode="auto">
          <a:xfrm>
            <a:off x="2125663" y="1905000"/>
            <a:ext cx="4814887" cy="2952750"/>
          </a:xfrm>
          <a:prstGeom prst="rect">
            <a:avLst/>
          </a:prstGeom>
          <a:noFill/>
          <a:ln w="9525">
            <a:noFill/>
            <a:miter lim="800000"/>
            <a:headEnd/>
            <a:tailEnd/>
          </a:ln>
          <a:effectLst/>
        </p:spPr>
      </p:pic>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60419"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60420" name="Title 4"/>
          <p:cNvSpPr txBox="1">
            <a:spLocks/>
          </p:cNvSpPr>
          <p:nvPr/>
        </p:nvSpPr>
        <p:spPr bwMode="auto">
          <a:xfrm>
            <a:off x="0" y="2590800"/>
            <a:ext cx="8763000" cy="533400"/>
          </a:xfrm>
          <a:prstGeom prst="rect">
            <a:avLst/>
          </a:prstGeom>
          <a:noFill/>
          <a:ln w="9525">
            <a:noFill/>
            <a:miter lim="800000"/>
            <a:headEnd/>
            <a:tailEnd/>
          </a:ln>
        </p:spPr>
        <p:txBody>
          <a:bodyPr/>
          <a:lstStyle/>
          <a:p>
            <a:pPr algn="ctr" eaLnBrk="1" hangingPunct="1">
              <a:lnSpc>
                <a:spcPct val="150000"/>
              </a:lnSpc>
            </a:pPr>
            <a:r>
              <a:rPr lang="en-US" altLang="en-US" sz="6000" b="1">
                <a:solidFill>
                  <a:schemeClr val="folHlink"/>
                </a:solidFill>
                <a:latin typeface="Times New Roman" pitchFamily="18" charset="0"/>
                <a:cs typeface="Arial" charset="0"/>
              </a:rPr>
              <a:t>Inter Domain Routing</a:t>
            </a: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33795"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33796"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dirty="0">
                <a:solidFill>
                  <a:schemeClr val="folHlink"/>
                </a:solidFill>
                <a:latin typeface="Times New Roman" pitchFamily="18" charset="0"/>
                <a:cs typeface="Arial" charset="0"/>
              </a:rPr>
              <a:t>Path Vector Routing Protocol</a:t>
            </a:r>
          </a:p>
        </p:txBody>
      </p:sp>
      <p:sp>
        <p:nvSpPr>
          <p:cNvPr id="8" name="TextBox 7">
            <a:extLst>
              <a:ext uri="{FF2B5EF4-FFF2-40B4-BE49-F238E27FC236}">
                <a16:creationId xmlns:a16="http://schemas.microsoft.com/office/drawing/2014/main" id="{D2F3B34C-2B5A-4180-BF3A-950F5011D916}"/>
              </a:ext>
            </a:extLst>
          </p:cNvPr>
          <p:cNvSpPr txBox="1"/>
          <p:nvPr/>
        </p:nvSpPr>
        <p:spPr>
          <a:xfrm>
            <a:off x="152400" y="1516063"/>
            <a:ext cx="8763000" cy="4662815"/>
          </a:xfrm>
          <a:prstGeom prst="rect">
            <a:avLst/>
          </a:prstGeom>
          <a:noFill/>
        </p:spPr>
        <p:txBody>
          <a:bodyPr>
            <a:spAutoFit/>
          </a:bodyPr>
          <a:lstStyle/>
          <a:p>
            <a:pPr algn="just">
              <a:buFont typeface="Arial" pitchFamily="34" charset="0"/>
              <a:buChar char="•"/>
            </a:pPr>
            <a:r>
              <a:rPr lang="en-IN" sz="2200" dirty="0"/>
              <a:t>In path vector routing, we assume that there is one node in each autonomous system that acts on behalf of the entire autonomous system. </a:t>
            </a:r>
          </a:p>
          <a:p>
            <a:pPr algn="just">
              <a:buFont typeface="Arial" pitchFamily="34" charset="0"/>
              <a:buChar char="•"/>
            </a:pPr>
            <a:r>
              <a:rPr lang="en-IN" sz="2200" dirty="0"/>
              <a:t>Let us call it the </a:t>
            </a:r>
            <a:r>
              <a:rPr lang="en-IN" sz="2200" b="1" dirty="0"/>
              <a:t>speaker node. The speaker node in an AS creates a </a:t>
            </a:r>
            <a:r>
              <a:rPr lang="en-IN" sz="2200" dirty="0"/>
              <a:t>routing table and advertises it to speaker nodes in the neighbouring ASs. </a:t>
            </a:r>
          </a:p>
          <a:p>
            <a:pPr algn="just">
              <a:buFont typeface="Arial" pitchFamily="34" charset="0"/>
              <a:buChar char="•"/>
            </a:pPr>
            <a:r>
              <a:rPr lang="en-IN" sz="2200" dirty="0"/>
              <a:t>The idea is the same as for distance vector routing except that only speaker nodes in each AS can communicate with each other. </a:t>
            </a:r>
          </a:p>
          <a:p>
            <a:pPr algn="just">
              <a:buFont typeface="Arial" pitchFamily="34" charset="0"/>
              <a:buChar char="•"/>
            </a:pPr>
            <a:r>
              <a:rPr lang="en-IN" sz="2200" dirty="0"/>
              <a:t>A speaker node advertises the path, not the metric of the nodes, in its autonomous system or other autonomous systems. </a:t>
            </a:r>
          </a:p>
          <a:p>
            <a:pPr algn="just">
              <a:buFont typeface="Arial" pitchFamily="34" charset="0"/>
              <a:buChar char="•"/>
            </a:pPr>
            <a:r>
              <a:rPr lang="en-US" sz="2200" dirty="0">
                <a:solidFill>
                  <a:schemeClr val="tx1">
                    <a:lumMod val="95000"/>
                    <a:lumOff val="5000"/>
                  </a:schemeClr>
                </a:solidFill>
                <a:latin typeface="Times New Roman" pitchFamily="18" charset="0"/>
                <a:cs typeface="Times New Roman" pitchFamily="18" charset="0"/>
              </a:rPr>
              <a:t>Path vector routing has three steps:</a:t>
            </a:r>
          </a:p>
          <a:p>
            <a:pPr marL="800100" lvl="1" indent="-342900" algn="just" eaLnBrk="1" fontAlgn="auto" hangingPunct="1">
              <a:lnSpc>
                <a:spcPct val="150000"/>
              </a:lnSpc>
              <a:spcBef>
                <a:spcPts val="0"/>
              </a:spcBef>
              <a:spcAft>
                <a:spcPts val="0"/>
              </a:spcAft>
              <a:buFont typeface="Wingdings" pitchFamily="2" charset="2"/>
              <a:buChar char="Ø"/>
              <a:defRPr/>
            </a:pPr>
            <a:r>
              <a:rPr lang="en-US" sz="2200" dirty="0">
                <a:solidFill>
                  <a:schemeClr val="tx1">
                    <a:lumMod val="95000"/>
                    <a:lumOff val="5000"/>
                  </a:schemeClr>
                </a:solidFill>
                <a:latin typeface="Times New Roman" pitchFamily="18" charset="0"/>
                <a:cs typeface="Times New Roman" pitchFamily="18" charset="0"/>
              </a:rPr>
              <a:t>Initialization</a:t>
            </a:r>
          </a:p>
          <a:p>
            <a:pPr marL="800100" lvl="1" indent="-342900" algn="just" eaLnBrk="1" fontAlgn="auto" hangingPunct="1">
              <a:lnSpc>
                <a:spcPct val="150000"/>
              </a:lnSpc>
              <a:spcBef>
                <a:spcPts val="0"/>
              </a:spcBef>
              <a:spcAft>
                <a:spcPts val="0"/>
              </a:spcAft>
              <a:buFont typeface="Wingdings" pitchFamily="2" charset="2"/>
              <a:buChar char="Ø"/>
              <a:defRPr/>
            </a:pPr>
            <a:r>
              <a:rPr lang="en-US" sz="2200" dirty="0">
                <a:solidFill>
                  <a:schemeClr val="tx1">
                    <a:lumMod val="95000"/>
                    <a:lumOff val="5000"/>
                  </a:schemeClr>
                </a:solidFill>
                <a:latin typeface="Times New Roman" pitchFamily="18" charset="0"/>
                <a:cs typeface="Times New Roman" pitchFamily="18" charset="0"/>
              </a:rPr>
              <a:t>Sharing</a:t>
            </a:r>
          </a:p>
          <a:p>
            <a:pPr marL="800100" lvl="1" indent="-342900" algn="just" eaLnBrk="1" fontAlgn="auto" hangingPunct="1">
              <a:lnSpc>
                <a:spcPct val="150000"/>
              </a:lnSpc>
              <a:spcBef>
                <a:spcPts val="0"/>
              </a:spcBef>
              <a:spcAft>
                <a:spcPts val="0"/>
              </a:spcAft>
              <a:buFont typeface="Wingdings" pitchFamily="2" charset="2"/>
              <a:buChar char="Ø"/>
              <a:defRPr/>
            </a:pPr>
            <a:r>
              <a:rPr lang="en-US" sz="2200" dirty="0" err="1">
                <a:solidFill>
                  <a:schemeClr val="tx1">
                    <a:lumMod val="95000"/>
                    <a:lumOff val="5000"/>
                  </a:schemeClr>
                </a:solidFill>
                <a:latin typeface="Times New Roman" pitchFamily="18" charset="0"/>
                <a:cs typeface="Times New Roman" pitchFamily="18" charset="0"/>
              </a:rPr>
              <a:t>Updation</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Packet Switched: DATAGRAM NETWORKS</a:t>
            </a:r>
            <a:endParaRPr lang="en-IN" sz="3600" dirty="0"/>
          </a:p>
        </p:txBody>
      </p:sp>
      <p:sp>
        <p:nvSpPr>
          <p:cNvPr id="3" name="Content Placeholder 2"/>
          <p:cNvSpPr>
            <a:spLocks noGrp="1"/>
          </p:cNvSpPr>
          <p:nvPr>
            <p:ph idx="1"/>
          </p:nvPr>
        </p:nvSpPr>
        <p:spPr>
          <a:xfrm>
            <a:off x="457200" y="1357298"/>
            <a:ext cx="8229600" cy="4768865"/>
          </a:xfrm>
        </p:spPr>
        <p:txBody>
          <a:bodyPr>
            <a:normAutofit fontScale="92500" lnSpcReduction="20000"/>
          </a:bodyPr>
          <a:lstStyle/>
          <a:p>
            <a:pPr algn="just"/>
            <a:r>
              <a:rPr lang="en-US" dirty="0"/>
              <a:t>In the above example, all four packets of same message may travel different path to reach destination.  </a:t>
            </a:r>
          </a:p>
          <a:p>
            <a:pPr algn="just"/>
            <a:r>
              <a:rPr lang="en-US" dirty="0"/>
              <a:t>Because links may carrying packets of other necessary resources, have no enough bandwidth to carry all packets from A to X. </a:t>
            </a:r>
          </a:p>
          <a:p>
            <a:pPr algn="just"/>
            <a:r>
              <a:rPr lang="en-US" dirty="0"/>
              <a:t>All packets are arrive at destination out of order with different delays.  </a:t>
            </a:r>
          </a:p>
          <a:p>
            <a:pPr algn="just"/>
            <a:r>
              <a:rPr lang="en-US" dirty="0"/>
              <a:t>If there is any loss or drop of packet and reordering of packets, it is handled by upper layer protocol.</a:t>
            </a:r>
            <a:endParaRPr lang="en-I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1428736"/>
            <a:ext cx="8715436" cy="5250578"/>
          </a:xfrm>
          <a:prstGeom prst="rect">
            <a:avLst/>
          </a:prstGeom>
          <a:noFill/>
          <a:ln w="9525">
            <a:noFill/>
            <a:miter lim="800000"/>
            <a:headEnd/>
            <a:tailEnd/>
          </a:ln>
          <a:effectLst/>
        </p:spPr>
      </p:pic>
      <p:sp>
        <p:nvSpPr>
          <p:cNvPr id="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dirty="0">
                <a:solidFill>
                  <a:schemeClr val="folHlink"/>
                </a:solidFill>
                <a:latin typeface="Times New Roman" pitchFamily="18" charset="0"/>
                <a:cs typeface="Arial" charset="0"/>
              </a:rPr>
              <a:t>Path Vector Routing Protocol: Initialization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IN"/>
          </a:p>
        </p:txBody>
      </p:sp>
      <p:sp>
        <p:nvSpPr>
          <p:cNvPr id="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IN"/>
          </a:p>
        </p:txBody>
      </p:sp>
      <p:sp>
        <p:nvSpPr>
          <p:cNvPr id="5" name="Title 4"/>
          <p:cNvSpPr txBox="1">
            <a:spLocks/>
          </p:cNvSpPr>
          <p:nvPr/>
        </p:nvSpPr>
        <p:spPr bwMode="auto">
          <a:xfrm>
            <a:off x="152400" y="685800"/>
            <a:ext cx="8763000" cy="533400"/>
          </a:xfrm>
          <a:prstGeom prst="rect">
            <a:avLst/>
          </a:prstGeom>
          <a:noFill/>
          <a:ln w="9525">
            <a:noFill/>
            <a:miter lim="800000"/>
            <a:headEnd/>
            <a:tailEnd/>
          </a:ln>
        </p:spPr>
        <p:txBody>
          <a:bodyPr/>
          <a:lstStyle/>
          <a:p>
            <a:pPr algn="ctr" eaLnBrk="1" hangingPunct="1">
              <a:lnSpc>
                <a:spcPct val="150000"/>
              </a:lnSpc>
            </a:pPr>
            <a:r>
              <a:rPr lang="en-US" altLang="en-US" sz="2800" b="1" dirty="0">
                <a:solidFill>
                  <a:schemeClr val="folHlink"/>
                </a:solidFill>
                <a:latin typeface="Times New Roman" pitchFamily="18" charset="0"/>
                <a:cs typeface="Arial" charset="0"/>
              </a:rPr>
              <a:t>Path Vector Routing Protocol: Updating</a:t>
            </a:r>
          </a:p>
        </p:txBody>
      </p:sp>
      <p:pic>
        <p:nvPicPr>
          <p:cNvPr id="2050" name="Picture 2"/>
          <p:cNvPicPr>
            <a:picLocks noChangeAspect="1" noChangeArrowheads="1"/>
          </p:cNvPicPr>
          <p:nvPr/>
        </p:nvPicPr>
        <p:blipFill>
          <a:blip r:embed="rId2"/>
          <a:srcRect/>
          <a:stretch>
            <a:fillRect/>
          </a:stretch>
        </p:blipFill>
        <p:spPr bwMode="auto">
          <a:xfrm>
            <a:off x="179512" y="1598788"/>
            <a:ext cx="8572559" cy="4572031"/>
          </a:xfrm>
          <a:prstGeom prst="rect">
            <a:avLst/>
          </a:prstGeom>
          <a:noFill/>
          <a:ln w="9525">
            <a:noFill/>
            <a:miter lim="800000"/>
            <a:headEnd/>
            <a:tailEnd/>
          </a:ln>
          <a:effec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90A27-19C6-925C-98C8-3929269BCF07}"/>
              </a:ext>
            </a:extLst>
          </p:cNvPr>
          <p:cNvSpPr txBox="1"/>
          <p:nvPr/>
        </p:nvSpPr>
        <p:spPr>
          <a:xfrm>
            <a:off x="251520" y="1196752"/>
            <a:ext cx="8496944" cy="440120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PREVENTION OF LOOP</a:t>
            </a:r>
          </a:p>
          <a:p>
            <a:pPr algn="just"/>
            <a:r>
              <a:rPr lang="en-US" sz="2000" dirty="0">
                <a:latin typeface="Times New Roman" panose="02020603050405020304" pitchFamily="18" charset="0"/>
                <a:cs typeface="Times New Roman" panose="02020603050405020304" pitchFamily="18" charset="0"/>
              </a:rPr>
              <a:t> The creation of loop can be avoided in path vector routing .A router receives a message it checks to see if its autonomous system is in the path list to the destination if it is looping is involved and the message is ignored.</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POLICY ROUTING      </a:t>
            </a:r>
          </a:p>
          <a:p>
            <a:pPr algn="just"/>
            <a:r>
              <a:rPr lang="en-US" sz="2000" dirty="0">
                <a:latin typeface="Times New Roman" panose="02020603050405020304" pitchFamily="18" charset="0"/>
                <a:cs typeface="Times New Roman" panose="02020603050405020304" pitchFamily="18" charset="0"/>
              </a:rPr>
              <a:t>When a router receives   a messages   it can check the path, if one of the autonomous system listed in the path against its policy, it can ignore its path and destination it does not update its routing table with this path or it does not send the messages to its </a:t>
            </a:r>
            <a:r>
              <a:rPr lang="en-US" sz="2000" dirty="0" err="1">
                <a:latin typeface="Times New Roman" panose="02020603050405020304" pitchFamily="18" charset="0"/>
                <a:cs typeface="Times New Roman" panose="02020603050405020304" pitchFamily="18" charset="0"/>
              </a:rPr>
              <a:t>neighbours</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OPTIMUM PATH </a:t>
            </a:r>
          </a:p>
          <a:p>
            <a:pPr algn="just"/>
            <a:r>
              <a:rPr lang="en-US" sz="2000" dirty="0">
                <a:latin typeface="Times New Roman" panose="02020603050405020304" pitchFamily="18" charset="0"/>
                <a:cs typeface="Times New Roman" panose="02020603050405020304" pitchFamily="18" charset="0"/>
              </a:rPr>
              <a:t>A path to a destination that is the best for the organization that runs the autonomous system </a:t>
            </a:r>
          </a:p>
        </p:txBody>
      </p:sp>
    </p:spTree>
    <p:extLst>
      <p:ext uri="{BB962C8B-B14F-4D97-AF65-F5344CB8AC3E}">
        <p14:creationId xmlns:p14="http://schemas.microsoft.com/office/powerpoint/2010/main" val="31886022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06AD1-3B7A-2469-C8D7-30444CADEC8F}"/>
              </a:ext>
            </a:extLst>
          </p:cNvPr>
          <p:cNvSpPr txBox="1"/>
          <p:nvPr/>
        </p:nvSpPr>
        <p:spPr>
          <a:xfrm>
            <a:off x="467544" y="476672"/>
            <a:ext cx="7920880" cy="4191981"/>
          </a:xfrm>
          <a:prstGeom prst="rect">
            <a:avLst/>
          </a:prstGeom>
          <a:noFill/>
        </p:spPr>
        <p:txBody>
          <a:bodyPr wrap="square">
            <a:spAutoFit/>
          </a:bodyPr>
          <a:lstStyle/>
          <a:p>
            <a:pPr algn="just" fontAlgn="base">
              <a:lnSpc>
                <a:spcPct val="150000"/>
              </a:lnSpc>
            </a:pPr>
            <a:r>
              <a:rPr lang="en-US" sz="2000" b="1" i="0" u="sng" dirty="0">
                <a:solidFill>
                  <a:srgbClr val="303030"/>
                </a:solidFill>
                <a:effectLst/>
                <a:latin typeface="Times New Roman" panose="02020603050405020304" pitchFamily="18" charset="0"/>
                <a:cs typeface="Times New Roman" panose="02020603050405020304" pitchFamily="18" charset="0"/>
              </a:rPr>
              <a:t>Internet Protocol Version 4-</a:t>
            </a:r>
            <a:endParaRPr lang="en-US" sz="2000" b="1" i="0" dirty="0">
              <a:solidFill>
                <a:srgbClr val="30303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000" b="0" i="0" dirty="0">
                <a:solidFill>
                  <a:srgbClr val="303030"/>
                </a:solidFill>
                <a:effectLst/>
                <a:latin typeface="Times New Roman" panose="02020603050405020304" pitchFamily="18" charset="0"/>
                <a:cs typeface="Times New Roman" panose="02020603050405020304" pitchFamily="18" charset="0"/>
              </a:rPr>
              <a:t> </a:t>
            </a:r>
          </a:p>
          <a:p>
            <a:pPr algn="just" fontAlgn="base">
              <a:lnSpc>
                <a:spcPct val="150000"/>
              </a:lnSpc>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IPv4 short for Internet Protocol Version 4 is the fourth version of the </a:t>
            </a:r>
            <a:r>
              <a:rPr lang="en-US" sz="2000" b="1" i="0" u="sng" dirty="0">
                <a:solidFill>
                  <a:srgbClr val="910000"/>
                </a:solidFill>
                <a:effectLst/>
                <a:latin typeface="Times New Roman" panose="02020603050405020304" pitchFamily="18" charset="0"/>
                <a:cs typeface="Times New Roman" panose="02020603050405020304" pitchFamily="18" charset="0"/>
                <a:hlinkClick r:id="rId2"/>
              </a:rPr>
              <a:t>Internet Protocol</a:t>
            </a:r>
            <a:r>
              <a:rPr lang="en-US" sz="2000" b="0" i="0" dirty="0">
                <a:solidFill>
                  <a:srgbClr val="303030"/>
                </a:solidFill>
                <a:effectLst/>
                <a:latin typeface="Times New Roman" panose="02020603050405020304" pitchFamily="18" charset="0"/>
                <a:cs typeface="Times New Roman" panose="02020603050405020304" pitchFamily="18" charset="0"/>
              </a:rPr>
              <a:t> (IP).</a:t>
            </a:r>
          </a:p>
          <a:p>
            <a:pPr algn="just" fontAlgn="base">
              <a:lnSpc>
                <a:spcPct val="150000"/>
              </a:lnSpc>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IP is responsible to deliver data packets from the source host to the destination host.</a:t>
            </a:r>
          </a:p>
          <a:p>
            <a:pPr algn="just" fontAlgn="base">
              <a:lnSpc>
                <a:spcPct val="150000"/>
              </a:lnSpc>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This delivery is solely based on the </a:t>
            </a:r>
            <a:r>
              <a:rPr lang="en-US" sz="2000" b="1" i="0" u="sng" dirty="0">
                <a:solidFill>
                  <a:srgbClr val="910000"/>
                </a:solidFill>
                <a:effectLst/>
                <a:latin typeface="Times New Roman" panose="02020603050405020304" pitchFamily="18" charset="0"/>
                <a:cs typeface="Times New Roman" panose="02020603050405020304" pitchFamily="18" charset="0"/>
                <a:hlinkClick r:id="rId3"/>
              </a:rPr>
              <a:t>IP Addresses</a:t>
            </a:r>
            <a:r>
              <a:rPr lang="en-US" sz="2000" b="0" i="0" dirty="0">
                <a:solidFill>
                  <a:srgbClr val="303030"/>
                </a:solidFill>
                <a:effectLst/>
                <a:latin typeface="Times New Roman" panose="02020603050405020304" pitchFamily="18" charset="0"/>
                <a:cs typeface="Times New Roman" panose="02020603050405020304" pitchFamily="18" charset="0"/>
              </a:rPr>
              <a:t> in the packet headers.</a:t>
            </a:r>
          </a:p>
          <a:p>
            <a:pPr algn="just" fontAlgn="base">
              <a:lnSpc>
                <a:spcPct val="150000"/>
              </a:lnSpc>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IPv4 is the first major version of IP.</a:t>
            </a:r>
          </a:p>
          <a:p>
            <a:pPr algn="just" fontAlgn="base">
              <a:lnSpc>
                <a:spcPct val="150000"/>
              </a:lnSpc>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IPv4 is a connectionless protocol for use on </a:t>
            </a:r>
            <a:r>
              <a:rPr lang="en-US" sz="2000" b="1" i="0" u="sng" dirty="0">
                <a:solidFill>
                  <a:srgbClr val="910000"/>
                </a:solidFill>
                <a:effectLst/>
                <a:latin typeface="Times New Roman" panose="02020603050405020304" pitchFamily="18" charset="0"/>
                <a:cs typeface="Times New Roman" panose="02020603050405020304" pitchFamily="18" charset="0"/>
                <a:hlinkClick r:id="rId4"/>
              </a:rPr>
              <a:t>packet-switched networks</a:t>
            </a:r>
            <a:r>
              <a:rPr lang="en-US" sz="2000" b="0" i="0" dirty="0">
                <a:solidFill>
                  <a:srgbClr val="30303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219808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8E3A175-EDFF-BF59-0335-A5A35F858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14400"/>
            <a:ext cx="8712968" cy="568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9527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1B4AE-5A86-49DE-A9FA-C6B3813F2D71}"/>
              </a:ext>
            </a:extLst>
          </p:cNvPr>
          <p:cNvSpPr txBox="1"/>
          <p:nvPr/>
        </p:nvSpPr>
        <p:spPr>
          <a:xfrm>
            <a:off x="755576" y="332656"/>
            <a:ext cx="8208912" cy="7017306"/>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1. Version-</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Version is a 4 bit field that indicates the IP version used.</a:t>
            </a:r>
          </a:p>
          <a:p>
            <a:pPr algn="l" fontAlgn="base">
              <a:buFont typeface="Arial" panose="020B0604020202020204" pitchFamily="34" charset="0"/>
              <a:buChar char="•"/>
            </a:pPr>
            <a:r>
              <a:rPr lang="en-US" b="0" i="0" dirty="0">
                <a:solidFill>
                  <a:srgbClr val="303030"/>
                </a:solidFill>
                <a:effectLst/>
                <a:latin typeface="Arimo"/>
              </a:rPr>
              <a:t>The most popularly used IP versions are version-4 (IPv4) and version-6 (IPv6).</a:t>
            </a:r>
          </a:p>
          <a:p>
            <a:pPr algn="l" fontAlgn="base">
              <a:buFont typeface="Arial" panose="020B0604020202020204" pitchFamily="34" charset="0"/>
              <a:buChar char="•"/>
            </a:pPr>
            <a:r>
              <a:rPr lang="en-US" b="0" i="0" dirty="0">
                <a:solidFill>
                  <a:srgbClr val="303030"/>
                </a:solidFill>
                <a:effectLst/>
                <a:latin typeface="Arimo"/>
              </a:rPr>
              <a:t>Only IPv4 uses the above header.</a:t>
            </a:r>
          </a:p>
          <a:p>
            <a:pPr algn="l" fontAlgn="base">
              <a:buFont typeface="Arial" panose="020B0604020202020204" pitchFamily="34" charset="0"/>
              <a:buChar char="•"/>
            </a:pPr>
            <a:r>
              <a:rPr lang="en-US" b="0" i="0" dirty="0">
                <a:solidFill>
                  <a:srgbClr val="303030"/>
                </a:solidFill>
                <a:effectLst/>
                <a:latin typeface="Arimo"/>
              </a:rPr>
              <a:t>So, this field always contains the decimal value 4.</a:t>
            </a:r>
          </a:p>
          <a:p>
            <a:pPr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 Header Length-</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Header length is a 4 bit field that contains the length of the IP header.</a:t>
            </a:r>
          </a:p>
          <a:p>
            <a:pPr algn="l" fontAlgn="base">
              <a:buFont typeface="Arial" panose="020B0604020202020204" pitchFamily="34" charset="0"/>
              <a:buChar char="•"/>
            </a:pPr>
            <a:r>
              <a:rPr lang="en-US" b="0" i="0" dirty="0">
                <a:solidFill>
                  <a:srgbClr val="303030"/>
                </a:solidFill>
                <a:effectLst/>
                <a:latin typeface="Arimo"/>
              </a:rPr>
              <a:t>It helps in knowing from where the actual data begins.</a:t>
            </a:r>
          </a:p>
          <a:p>
            <a:pPr algn="l" fontAlgn="base">
              <a:buFont typeface="Arial" panose="020B0604020202020204" pitchFamily="34" charset="0"/>
              <a:buChar char="•"/>
            </a:pPr>
            <a:r>
              <a:rPr lang="en-US" b="0" i="0" dirty="0">
                <a:solidFill>
                  <a:srgbClr val="303030"/>
                </a:solidFill>
                <a:effectLst/>
                <a:latin typeface="Arimo"/>
              </a:rPr>
              <a:t>The length of IP header always lies in the range- [20 bytes to 60 bytes]</a:t>
            </a:r>
          </a:p>
          <a:p>
            <a:pPr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Concept of Scaling Factor-</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Header length is a 4 bit field.</a:t>
            </a:r>
          </a:p>
          <a:p>
            <a:pPr algn="l" fontAlgn="base">
              <a:buFont typeface="Arial" panose="020B0604020202020204" pitchFamily="34" charset="0"/>
              <a:buChar char="•"/>
            </a:pPr>
            <a:r>
              <a:rPr lang="en-US" b="0" i="0" dirty="0">
                <a:solidFill>
                  <a:srgbClr val="303030"/>
                </a:solidFill>
                <a:effectLst/>
                <a:latin typeface="Arimo"/>
              </a:rPr>
              <a:t>So, the range of decimal values that can be represented is [0, 15].</a:t>
            </a:r>
          </a:p>
          <a:p>
            <a:pPr algn="l" fontAlgn="base">
              <a:buFont typeface="Arial" panose="020B0604020202020204" pitchFamily="34" charset="0"/>
              <a:buChar char="•"/>
            </a:pPr>
            <a:r>
              <a:rPr lang="en-US" b="0" i="0" dirty="0">
                <a:solidFill>
                  <a:srgbClr val="303030"/>
                </a:solidFill>
                <a:effectLst/>
                <a:latin typeface="Arimo"/>
              </a:rPr>
              <a:t>But the range of header length is [20, 60].</a:t>
            </a:r>
          </a:p>
          <a:p>
            <a:pPr algn="l" fontAlgn="base">
              <a:buFont typeface="Arial" panose="020B0604020202020204" pitchFamily="34" charset="0"/>
              <a:buChar char="•"/>
            </a:pPr>
            <a:r>
              <a:rPr lang="en-US" b="0" i="0" dirty="0">
                <a:solidFill>
                  <a:srgbClr val="303030"/>
                </a:solidFill>
                <a:effectLst/>
                <a:latin typeface="Arimo"/>
              </a:rPr>
              <a:t>So, to represent the header length, we use a scaling factor of 4.</a:t>
            </a:r>
          </a:p>
          <a:p>
            <a:pPr algn="l" fontAlgn="base"/>
            <a:r>
              <a:rPr lang="en-US" b="0" i="0" dirty="0">
                <a:solidFill>
                  <a:srgbClr val="303030"/>
                </a:solidFill>
                <a:effectLst/>
                <a:latin typeface="Arimo"/>
              </a:rPr>
              <a:t> </a:t>
            </a:r>
          </a:p>
          <a:p>
            <a:pPr algn="l" fontAlgn="base">
              <a:buFont typeface="Arial" panose="020B0604020202020204" pitchFamily="34" charset="0"/>
              <a:buChar char="•"/>
            </a:pPr>
            <a:endParaRPr lang="en-US" b="0" i="0" dirty="0">
              <a:solidFill>
                <a:srgbClr val="303030"/>
              </a:solidFill>
              <a:effectLst/>
              <a:latin typeface="Arimo"/>
            </a:endParaRPr>
          </a:p>
          <a:p>
            <a:pPr algn="l" fontAlgn="base"/>
            <a:endParaRPr lang="en-US" b="0" i="0" dirty="0">
              <a:solidFill>
                <a:srgbClr val="303030"/>
              </a:solidFill>
              <a:effectLst/>
              <a:latin typeface="Arimo"/>
            </a:endParaRPr>
          </a:p>
          <a:p>
            <a:pPr algn="l" fontAlgn="base">
              <a:buFont typeface="Arial" panose="020B0604020202020204" pitchFamily="34" charset="0"/>
              <a:buChar char="•"/>
            </a:pPr>
            <a:endParaRPr lang="en-US" dirty="0">
              <a:solidFill>
                <a:srgbClr val="303030"/>
              </a:solidFill>
              <a:latin typeface="Arimo"/>
            </a:endParaRPr>
          </a:p>
          <a:p>
            <a:pPr algn="l" fontAlgn="base"/>
            <a:endParaRPr lang="en-US" b="0" i="0" dirty="0">
              <a:solidFill>
                <a:srgbClr val="303030"/>
              </a:solidFill>
              <a:effectLst/>
              <a:latin typeface="Arimo"/>
            </a:endParaRPr>
          </a:p>
          <a:p>
            <a:pPr algn="l" fontAlgn="base"/>
            <a:r>
              <a:rPr lang="en-US" b="0" i="0" dirty="0">
                <a:solidFill>
                  <a:srgbClr val="303030"/>
                </a:solidFill>
                <a:effectLst/>
                <a:latin typeface="Arimo"/>
              </a:rPr>
              <a:t> </a:t>
            </a:r>
          </a:p>
        </p:txBody>
      </p:sp>
    </p:spTree>
    <p:extLst>
      <p:ext uri="{BB962C8B-B14F-4D97-AF65-F5344CB8AC3E}">
        <p14:creationId xmlns:p14="http://schemas.microsoft.com/office/powerpoint/2010/main" val="285531735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54F59-27DF-6A7C-D56A-14CA8EE3D1C0}"/>
              </a:ext>
            </a:extLst>
          </p:cNvPr>
          <p:cNvSpPr txBox="1"/>
          <p:nvPr/>
        </p:nvSpPr>
        <p:spPr>
          <a:xfrm>
            <a:off x="395536" y="692696"/>
            <a:ext cx="8064896" cy="3693319"/>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Type Of Service-</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Type of service is a 8 bit field that is used for Quality of Service (QoS).</a:t>
            </a:r>
          </a:p>
          <a:p>
            <a:pPr algn="l" fontAlgn="base"/>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 Total Length-</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Total length is a 16-bit field that contains the total length of the datagram (in bytes).</a:t>
            </a: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Total length = Header length + Payload length</a:t>
            </a:r>
          </a:p>
          <a:p>
            <a:pPr algn="l" fontAlgn="base">
              <a:buFont typeface="Arial" panose="020B0604020202020204" pitchFamily="34" charset="0"/>
              <a:buChar char="•"/>
            </a:pPr>
            <a:r>
              <a:rPr lang="en-US" b="0" i="0" dirty="0">
                <a:solidFill>
                  <a:srgbClr val="303030"/>
                </a:solidFill>
                <a:effectLst/>
                <a:latin typeface="Arimo"/>
              </a:rPr>
              <a:t>Minimum total length of datagram = 20 bytes (20 bytes header + 0 bytes data)</a:t>
            </a:r>
          </a:p>
          <a:p>
            <a:pPr algn="l" fontAlgn="base">
              <a:buFont typeface="Arial" panose="020B0604020202020204" pitchFamily="34" charset="0"/>
              <a:buChar char="•"/>
            </a:pPr>
            <a:r>
              <a:rPr lang="en-US" b="0" i="0" dirty="0">
                <a:solidFill>
                  <a:srgbClr val="303030"/>
                </a:solidFill>
                <a:effectLst/>
                <a:latin typeface="Arimo"/>
              </a:rPr>
              <a:t>Maximum total length of datagram = Maximum value of 16-bit word = 65535 bytes</a:t>
            </a:r>
          </a:p>
          <a:p>
            <a:pPr algn="l" fontAlgn="base">
              <a:buFont typeface="Arial" panose="020B0604020202020204" pitchFamily="34" charset="0"/>
              <a:buChar char="•"/>
            </a:pPr>
            <a:endParaRPr lang="en-US" b="0" i="0" dirty="0">
              <a:solidFill>
                <a:srgbClr val="303030"/>
              </a:solidFill>
              <a:effectLst/>
              <a:latin typeface="Arimo"/>
            </a:endParaRPr>
          </a:p>
          <a:p>
            <a:pPr algn="l" fontAlgn="base"/>
            <a:r>
              <a:rPr lang="en-US" b="0" i="0" dirty="0">
                <a:solidFill>
                  <a:srgbClr val="303030"/>
                </a:solidFill>
                <a:effectLst/>
                <a:latin typeface="Arimo"/>
              </a:rPr>
              <a:t> </a:t>
            </a:r>
          </a:p>
        </p:txBody>
      </p:sp>
    </p:spTree>
    <p:extLst>
      <p:ext uri="{BB962C8B-B14F-4D97-AF65-F5344CB8AC3E}">
        <p14:creationId xmlns:p14="http://schemas.microsoft.com/office/powerpoint/2010/main" val="319571321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1FFD85-2EAD-53E0-7D10-6E914AAC66F6}"/>
              </a:ext>
            </a:extLst>
          </p:cNvPr>
          <p:cNvSpPr>
            <a:spLocks noChangeArrowheads="1"/>
          </p:cNvSpPr>
          <p:nvPr/>
        </p:nvSpPr>
        <p:spPr bwMode="auto">
          <a:xfrm>
            <a:off x="395536" y="268486"/>
            <a:ext cx="8154652" cy="5909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Identification-</a:t>
            </a:r>
            <a:endParaRPr kumimoji="0" lang="en-US" altLang="en-US" sz="1600" b="1"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Identification is a 16-bit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It is used for the identification of the fragments of an original IP datagram.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When an IP datagram is fragmented,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Each fragmented datagram is assigned the same identification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This number is useful during the reassembly of fragmented datagrams.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It helps to identify to which IP datagram; the fragmented datagram belongs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1"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6. DF Bit-</a:t>
            </a:r>
            <a:endParaRPr kumimoji="0" lang="en-US" altLang="en-US" sz="1600" b="1"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DF bit stands for Do Not Fragment bit.</a:t>
            </a:r>
            <a:r>
              <a:rPr kumimoji="0" lang="en-US" altLang="en-US" sz="1600" b="0" i="0" u="none" strike="noStrike" cap="none" normalizeH="0" dirty="0">
                <a:ln>
                  <a:noFill/>
                </a:ln>
                <a:solidFill>
                  <a:srgbClr val="30303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Its value may be 0 or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When </a:t>
            </a:r>
            <a:r>
              <a:rPr kumimoji="0" lang="en-US" altLang="en-US" sz="1600" b="1"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DF bit is set to 0,</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It </a:t>
            </a:r>
            <a:r>
              <a:rPr kumimoji="0" lang="en-US" altLang="en-US" sz="1600" b="1"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grants the permission to the intermediate devices to fragment the datagram </a:t>
            </a: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if required.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When DF bit is set to 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It indicates the intermediate devices not to fragment the IP datagram at any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If network requires the datagram to be fragmented to travel further but settings does not allow its fragmentation, then it is discarded.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303030"/>
                </a:solidFill>
                <a:effectLst/>
                <a:latin typeface="Times New Roman" panose="02020603050405020304" pitchFamily="18" charset="0"/>
                <a:cs typeface="Times New Roman" panose="02020603050405020304" pitchFamily="18" charset="0"/>
              </a:rPr>
              <a:t> An error message is sent to the sender saying that the datagram has been discarded due to its settings.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03030"/>
                </a:solidFill>
                <a:effectLst/>
                <a:latin typeface="Arim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181757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7F46B-222F-3325-ABBD-ADF9702729B9}"/>
              </a:ext>
            </a:extLst>
          </p:cNvPr>
          <p:cNvSpPr txBox="1"/>
          <p:nvPr/>
        </p:nvSpPr>
        <p:spPr>
          <a:xfrm>
            <a:off x="539552" y="260648"/>
            <a:ext cx="8424936" cy="3970318"/>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MF Bit-</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MF bit stands for More Fragments bit.</a:t>
            </a:r>
          </a:p>
          <a:p>
            <a:pPr algn="l" fontAlgn="base">
              <a:buFont typeface="Arial" panose="020B0604020202020204" pitchFamily="34" charset="0"/>
              <a:buChar char="•"/>
            </a:pPr>
            <a:r>
              <a:rPr lang="en-US" b="0" i="0" dirty="0">
                <a:solidFill>
                  <a:srgbClr val="303030"/>
                </a:solidFill>
                <a:effectLst/>
                <a:latin typeface="Arimo"/>
              </a:rPr>
              <a:t>Its value may be 0 or 1.</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When MF bit is set to 0,</a:t>
            </a:r>
          </a:p>
          <a:p>
            <a:pPr algn="l" fontAlgn="base">
              <a:buFont typeface="Arial" panose="020B0604020202020204" pitchFamily="34" charset="0"/>
              <a:buChar char="•"/>
            </a:pPr>
            <a:r>
              <a:rPr lang="en-US" b="0" i="0" dirty="0">
                <a:solidFill>
                  <a:srgbClr val="303030"/>
                </a:solidFill>
                <a:effectLst/>
                <a:latin typeface="Arimo"/>
              </a:rPr>
              <a:t>It indicates to the receiver that the current datagram is either the last fragment in the set or that it is the only fragment.</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When MF bit is set to 1,</a:t>
            </a:r>
          </a:p>
          <a:p>
            <a:pPr algn="l" fontAlgn="base">
              <a:buFont typeface="Arial" panose="020B0604020202020204" pitchFamily="34" charset="0"/>
              <a:buChar char="•"/>
            </a:pPr>
            <a:r>
              <a:rPr lang="en-US" b="0" i="0" dirty="0">
                <a:solidFill>
                  <a:srgbClr val="303030"/>
                </a:solidFill>
                <a:effectLst/>
                <a:latin typeface="Arimo"/>
              </a:rPr>
              <a:t>It indicates to the receiver that the current datagram is a fragment of some larger datagram.</a:t>
            </a:r>
          </a:p>
          <a:p>
            <a:pPr algn="l" fontAlgn="base">
              <a:buFont typeface="Arial" panose="020B0604020202020204" pitchFamily="34" charset="0"/>
              <a:buChar char="•"/>
            </a:pPr>
            <a:r>
              <a:rPr lang="en-US" b="0" i="0" dirty="0">
                <a:solidFill>
                  <a:srgbClr val="303030"/>
                </a:solidFill>
                <a:effectLst/>
                <a:latin typeface="Arimo"/>
              </a:rPr>
              <a:t>More fragments are following.</a:t>
            </a:r>
          </a:p>
          <a:p>
            <a:pPr algn="l" fontAlgn="base">
              <a:buFont typeface="Arial" panose="020B0604020202020204" pitchFamily="34" charset="0"/>
              <a:buChar char="•"/>
            </a:pPr>
            <a:r>
              <a:rPr lang="en-US" b="0" i="0" dirty="0">
                <a:solidFill>
                  <a:srgbClr val="303030"/>
                </a:solidFill>
                <a:effectLst/>
                <a:latin typeface="Arimo"/>
              </a:rPr>
              <a:t>MF bit is set to 1 on all the fragments except the last one.</a:t>
            </a:r>
          </a:p>
        </p:txBody>
      </p:sp>
    </p:spTree>
    <p:extLst>
      <p:ext uri="{BB962C8B-B14F-4D97-AF65-F5344CB8AC3E}">
        <p14:creationId xmlns:p14="http://schemas.microsoft.com/office/powerpoint/2010/main" val="251039113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790E3-35CD-0361-651D-D95777EF0B2B}"/>
              </a:ext>
            </a:extLst>
          </p:cNvPr>
          <p:cNvSpPr txBox="1"/>
          <p:nvPr/>
        </p:nvSpPr>
        <p:spPr>
          <a:xfrm>
            <a:off x="431540" y="404664"/>
            <a:ext cx="8604956" cy="7294305"/>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Fragment Offset-</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Fragment Offset is a 13-bit field.</a:t>
            </a:r>
          </a:p>
          <a:p>
            <a:pPr algn="l" fontAlgn="base">
              <a:buFont typeface="Arial" panose="020B0604020202020204" pitchFamily="34" charset="0"/>
              <a:buChar char="•"/>
            </a:pPr>
            <a:r>
              <a:rPr lang="en-US" b="0" i="0" dirty="0">
                <a:solidFill>
                  <a:srgbClr val="303030"/>
                </a:solidFill>
                <a:effectLst/>
                <a:latin typeface="Arimo"/>
              </a:rPr>
              <a:t>It indicates the position of a fragmented datagram in the original unfragmented IP datagram.</a:t>
            </a:r>
          </a:p>
          <a:p>
            <a:pPr algn="l" fontAlgn="base">
              <a:buFont typeface="Arial" panose="020B0604020202020204" pitchFamily="34" charset="0"/>
              <a:buChar char="•"/>
            </a:pPr>
            <a:r>
              <a:rPr lang="en-US" b="0" i="0" dirty="0">
                <a:solidFill>
                  <a:srgbClr val="303030"/>
                </a:solidFill>
                <a:effectLst/>
                <a:latin typeface="Arimo"/>
              </a:rPr>
              <a:t>The first fragmented datagram has a fragment offset of zero.</a:t>
            </a:r>
          </a:p>
          <a:p>
            <a:pPr algn="l" fontAlgn="base">
              <a:buFont typeface="Arial" panose="020B0604020202020204" pitchFamily="34" charset="0"/>
              <a:buChar char="•"/>
            </a:pPr>
            <a:endParaRPr lang="en-US" dirty="0">
              <a:solidFill>
                <a:srgbClr val="303030"/>
              </a:solidFill>
              <a:latin typeface="Arimo"/>
            </a:endParaRPr>
          </a:p>
          <a:p>
            <a:pPr algn="ctr" fontAlgn="base"/>
            <a:r>
              <a:rPr lang="en-US" b="0" i="0" dirty="0">
                <a:solidFill>
                  <a:srgbClr val="303030"/>
                </a:solidFill>
                <a:effectLst/>
                <a:latin typeface="Arimo"/>
              </a:rPr>
              <a:t>Fragment offset for a given fragmented datagram</a:t>
            </a:r>
          </a:p>
          <a:p>
            <a:pPr algn="ctr" fontAlgn="base"/>
            <a:r>
              <a:rPr lang="en-US" b="0" i="0" dirty="0">
                <a:solidFill>
                  <a:srgbClr val="303030"/>
                </a:solidFill>
                <a:effectLst/>
                <a:latin typeface="Arimo"/>
              </a:rPr>
              <a:t>= Number of data bytes ahead of it in the original unfragmented datagram</a:t>
            </a:r>
          </a:p>
          <a:p>
            <a:pPr algn="l" fontAlgn="base">
              <a:buFont typeface="Arial" panose="020B0604020202020204" pitchFamily="34" charset="0"/>
              <a:buChar char="•"/>
            </a:pP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Time To Live-</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Time to live (TTL) is an 8-bit field.</a:t>
            </a:r>
          </a:p>
          <a:p>
            <a:pPr algn="l" fontAlgn="base">
              <a:buFont typeface="Arial" panose="020B0604020202020204" pitchFamily="34" charset="0"/>
              <a:buChar char="•"/>
            </a:pPr>
            <a:r>
              <a:rPr lang="en-US" b="0" i="0" dirty="0">
                <a:solidFill>
                  <a:srgbClr val="303030"/>
                </a:solidFill>
                <a:effectLst/>
                <a:latin typeface="Arimo"/>
              </a:rPr>
              <a:t>It indicates the maximum number of hops a datagram can take to reach the destination.</a:t>
            </a:r>
          </a:p>
          <a:p>
            <a:pPr algn="l" fontAlgn="base">
              <a:buFont typeface="Arial" panose="020B0604020202020204" pitchFamily="34" charset="0"/>
              <a:buChar char="•"/>
            </a:pPr>
            <a:r>
              <a:rPr lang="en-US" b="0" i="0" dirty="0">
                <a:solidFill>
                  <a:srgbClr val="303030"/>
                </a:solidFill>
                <a:effectLst/>
                <a:latin typeface="Arimo"/>
              </a:rPr>
              <a:t>The main purpose of TTL is to prevent the IP datagrams from looping around forever in a routing loop.</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 value of TTL is decremented by 1 when-</a:t>
            </a:r>
          </a:p>
          <a:p>
            <a:pPr algn="l" fontAlgn="base">
              <a:buFont typeface="Arial" panose="020B0604020202020204" pitchFamily="34" charset="0"/>
              <a:buChar char="•"/>
            </a:pPr>
            <a:r>
              <a:rPr lang="en-US" b="0" i="0" dirty="0">
                <a:solidFill>
                  <a:srgbClr val="303030"/>
                </a:solidFill>
                <a:effectLst/>
                <a:latin typeface="Arimo"/>
              </a:rPr>
              <a:t>Datagram takes a hop to any intermediate device having network layer.</a:t>
            </a:r>
          </a:p>
          <a:p>
            <a:pPr algn="l" fontAlgn="base">
              <a:buFont typeface="Arial" panose="020B0604020202020204" pitchFamily="34" charset="0"/>
              <a:buChar char="•"/>
            </a:pPr>
            <a:r>
              <a:rPr lang="en-US" b="0" i="0" dirty="0">
                <a:solidFill>
                  <a:srgbClr val="303030"/>
                </a:solidFill>
                <a:effectLst/>
                <a:latin typeface="Arimo"/>
              </a:rPr>
              <a:t>Datagram takes a hop to the destination.</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If the value of TTL becomes zero before reaching the destination, then datagram is discarded.</a:t>
            </a:r>
          </a:p>
          <a:p>
            <a:pPr algn="l" fontAlgn="base"/>
            <a:r>
              <a:rPr lang="en-US" b="0" i="0" dirty="0">
                <a:solidFill>
                  <a:srgbClr val="303030"/>
                </a:solidFill>
                <a:effectLst/>
                <a:latin typeface="Arimo"/>
              </a:rPr>
              <a:t> </a:t>
            </a:r>
          </a:p>
          <a:p>
            <a:pPr algn="l" fontAlgn="base">
              <a:buFont typeface="Arial" panose="020B0604020202020204" pitchFamily="34" charset="0"/>
              <a:buChar char="•"/>
            </a:pPr>
            <a:endParaRPr lang="en-US" b="0" i="0" dirty="0">
              <a:solidFill>
                <a:srgbClr val="303030"/>
              </a:solidFill>
              <a:effectLst/>
              <a:latin typeface="Arimo"/>
            </a:endParaRPr>
          </a:p>
        </p:txBody>
      </p:sp>
    </p:spTree>
    <p:extLst>
      <p:ext uri="{BB962C8B-B14F-4D97-AF65-F5344CB8AC3E}">
        <p14:creationId xmlns:p14="http://schemas.microsoft.com/office/powerpoint/2010/main" val="351386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Packet Switched: DATAGRAM NETWORKS</a:t>
            </a:r>
            <a:endParaRPr lang="en-IN" sz="3600" dirty="0"/>
          </a:p>
        </p:txBody>
      </p:sp>
      <p:sp>
        <p:nvSpPr>
          <p:cNvPr id="3" name="Content Placeholder 2"/>
          <p:cNvSpPr>
            <a:spLocks noGrp="1"/>
          </p:cNvSpPr>
          <p:nvPr>
            <p:ph idx="1"/>
          </p:nvPr>
        </p:nvSpPr>
        <p:spPr>
          <a:xfrm>
            <a:off x="214282" y="1600200"/>
            <a:ext cx="8715436" cy="4525963"/>
          </a:xfrm>
        </p:spPr>
        <p:txBody>
          <a:bodyPr>
            <a:normAutofit/>
          </a:bodyPr>
          <a:lstStyle/>
          <a:p>
            <a:pPr algn="just"/>
            <a:r>
              <a:rPr lang="en-IN" dirty="0"/>
              <a:t>The datagram networks are sometimes referred to as </a:t>
            </a:r>
            <a:r>
              <a:rPr lang="en-IN" b="1" dirty="0"/>
              <a:t>connectionless networks. </a:t>
            </a:r>
          </a:p>
          <a:p>
            <a:pPr algn="just"/>
            <a:r>
              <a:rPr lang="en-IN" b="1" dirty="0"/>
              <a:t>The </a:t>
            </a:r>
            <a:r>
              <a:rPr lang="en-IN" dirty="0"/>
              <a:t>term </a:t>
            </a:r>
            <a:r>
              <a:rPr lang="en-IN" i="1" dirty="0"/>
              <a:t>connectionless here means that the switch (packet switch) does not keep information </a:t>
            </a:r>
            <a:r>
              <a:rPr lang="en-IN" dirty="0"/>
              <a:t>about the connection state. </a:t>
            </a:r>
          </a:p>
          <a:p>
            <a:pPr algn="just"/>
            <a:r>
              <a:rPr lang="en-IN" dirty="0"/>
              <a:t>There are no setup or teardown phases. </a:t>
            </a:r>
          </a:p>
          <a:p>
            <a:pPr algn="just"/>
            <a:r>
              <a:rPr lang="en-IN" dirty="0"/>
              <a:t>Each packet is treated the same by a switch regardless of its source or destination.</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3640F-0416-6784-DC69-F3DC4349F2C6}"/>
              </a:ext>
            </a:extLst>
          </p:cNvPr>
          <p:cNvSpPr txBox="1"/>
          <p:nvPr/>
        </p:nvSpPr>
        <p:spPr>
          <a:xfrm>
            <a:off x="539552" y="612844"/>
            <a:ext cx="8064896" cy="5632311"/>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Protocol-</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Protocol is a 8 bit field.</a:t>
            </a:r>
          </a:p>
          <a:p>
            <a:pPr algn="l" fontAlgn="base">
              <a:buFont typeface="Arial" panose="020B0604020202020204" pitchFamily="34" charset="0"/>
              <a:buChar char="•"/>
            </a:pPr>
            <a:r>
              <a:rPr lang="en-US" b="0" i="0" dirty="0">
                <a:solidFill>
                  <a:srgbClr val="303030"/>
                </a:solidFill>
                <a:effectLst/>
                <a:latin typeface="Arimo"/>
              </a:rPr>
              <a:t>It tells the network layer at the destination host to which protocol the IP datagram belongs to.</a:t>
            </a:r>
          </a:p>
          <a:p>
            <a:pPr algn="l" fontAlgn="base">
              <a:buFont typeface="Arial" panose="020B0604020202020204" pitchFamily="34" charset="0"/>
              <a:buChar char="•"/>
            </a:pPr>
            <a:r>
              <a:rPr lang="en-US" b="0" i="0" dirty="0">
                <a:solidFill>
                  <a:srgbClr val="303030"/>
                </a:solidFill>
                <a:effectLst/>
                <a:latin typeface="Arimo"/>
              </a:rPr>
              <a:t>In other words, it tells the next level protocol to the network layer at the destination side.</a:t>
            </a:r>
          </a:p>
          <a:p>
            <a:pPr algn="l" fontAlgn="base">
              <a:buFont typeface="Arial" panose="020B0604020202020204" pitchFamily="34" charset="0"/>
              <a:buChar char="•"/>
            </a:pPr>
            <a:r>
              <a:rPr lang="en-US" b="0" i="0" dirty="0">
                <a:solidFill>
                  <a:srgbClr val="303030"/>
                </a:solidFill>
                <a:effectLst/>
                <a:latin typeface="Arimo"/>
              </a:rPr>
              <a:t>Protocol number of ICMP is 1, IGMP is 2, TCP is 6 and UDP is 17.</a:t>
            </a:r>
          </a:p>
          <a:p>
            <a:pPr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Source IP Address-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Source IP Address is a 32 bit field.</a:t>
            </a:r>
          </a:p>
          <a:p>
            <a:pPr algn="l" fontAlgn="base">
              <a:buFont typeface="Arial" panose="020B0604020202020204" pitchFamily="34" charset="0"/>
              <a:buChar char="•"/>
            </a:pPr>
            <a:r>
              <a:rPr lang="en-US" b="0" i="0" dirty="0">
                <a:solidFill>
                  <a:srgbClr val="303030"/>
                </a:solidFill>
                <a:effectLst/>
                <a:latin typeface="Arimo"/>
              </a:rPr>
              <a:t>It contains the logical address of the sender of the datagram.</a:t>
            </a:r>
          </a:p>
          <a:p>
            <a:pPr algn="l" fontAlgn="base"/>
            <a:r>
              <a:rPr lang="en-US" b="0" i="0" dirty="0">
                <a:solidFill>
                  <a:srgbClr val="303030"/>
                </a:solidFill>
                <a:effectLst/>
                <a:latin typeface="Arimo"/>
              </a:rPr>
              <a:t> </a:t>
            </a:r>
          </a:p>
          <a:p>
            <a:pPr algn="l" fontAlgn="base"/>
            <a:r>
              <a:rPr lang="en-US" b="1" i="0" u="sng" dirty="0">
                <a:solidFill>
                  <a:srgbClr val="303030"/>
                </a:solidFill>
                <a:effectLst/>
                <a:latin typeface="roboto condensed" panose="02000000000000000000" pitchFamily="2" charset="0"/>
              </a:rPr>
              <a:t>13. Destination IP Address-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Destination IP Address is a 32 bit field.</a:t>
            </a:r>
          </a:p>
          <a:p>
            <a:pPr algn="l" fontAlgn="base">
              <a:buFont typeface="Arial" panose="020B0604020202020204" pitchFamily="34" charset="0"/>
              <a:buChar char="•"/>
            </a:pPr>
            <a:r>
              <a:rPr lang="en-US" b="0" i="0" dirty="0">
                <a:solidFill>
                  <a:srgbClr val="303030"/>
                </a:solidFill>
                <a:effectLst/>
                <a:latin typeface="Arimo"/>
              </a:rPr>
              <a:t>It contains the logical address of the receiver of the datagram.</a:t>
            </a:r>
          </a:p>
          <a:p>
            <a:pPr algn="l" fontAlgn="base">
              <a:buFont typeface="Arial" panose="020B0604020202020204" pitchFamily="34" charset="0"/>
              <a:buChar char="•"/>
            </a:pPr>
            <a:endParaRPr lang="en-US" b="0" i="0" dirty="0">
              <a:solidFill>
                <a:srgbClr val="303030"/>
              </a:solidFill>
              <a:effectLst/>
              <a:latin typeface="Arimo"/>
            </a:endParaRPr>
          </a:p>
          <a:p>
            <a:pPr algn="l" fontAlgn="base"/>
            <a:r>
              <a:rPr lang="en-US" b="0" i="0" dirty="0">
                <a:solidFill>
                  <a:srgbClr val="303030"/>
                </a:solidFill>
                <a:effectLst/>
                <a:latin typeface="Arimo"/>
              </a:rPr>
              <a:t> </a:t>
            </a:r>
          </a:p>
        </p:txBody>
      </p:sp>
    </p:spTree>
    <p:extLst>
      <p:ext uri="{BB962C8B-B14F-4D97-AF65-F5344CB8AC3E}">
        <p14:creationId xmlns:p14="http://schemas.microsoft.com/office/powerpoint/2010/main" val="387829721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F73E0-B749-99C2-1498-26E65B899BCD}"/>
              </a:ext>
            </a:extLst>
          </p:cNvPr>
          <p:cNvSpPr txBox="1"/>
          <p:nvPr/>
        </p:nvSpPr>
        <p:spPr>
          <a:xfrm>
            <a:off x="395536" y="197346"/>
            <a:ext cx="8496944" cy="5078313"/>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Header Checksum-</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Header checksum is a 16-bit field.</a:t>
            </a:r>
          </a:p>
          <a:p>
            <a:pPr algn="l" fontAlgn="base">
              <a:buFont typeface="Arial" panose="020B0604020202020204" pitchFamily="34" charset="0"/>
              <a:buChar char="•"/>
            </a:pPr>
            <a:r>
              <a:rPr lang="en-US" b="0" i="0" dirty="0">
                <a:solidFill>
                  <a:srgbClr val="303030"/>
                </a:solidFill>
                <a:effectLst/>
                <a:latin typeface="Arimo"/>
              </a:rPr>
              <a:t>It contains the checksum value of the entire header.</a:t>
            </a:r>
          </a:p>
          <a:p>
            <a:pPr algn="l" fontAlgn="base">
              <a:buFont typeface="Arial" panose="020B0604020202020204" pitchFamily="34" charset="0"/>
              <a:buChar char="•"/>
            </a:pPr>
            <a:r>
              <a:rPr lang="en-US" b="0" i="0" dirty="0">
                <a:solidFill>
                  <a:srgbClr val="303030"/>
                </a:solidFill>
                <a:effectLst/>
                <a:latin typeface="Arimo"/>
              </a:rPr>
              <a:t>The checksum value is used for error checking of the header.</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At each hop,</a:t>
            </a:r>
          </a:p>
          <a:p>
            <a:pPr algn="l" fontAlgn="base">
              <a:buFont typeface="Arial" panose="020B0604020202020204" pitchFamily="34" charset="0"/>
              <a:buChar char="•"/>
            </a:pPr>
            <a:r>
              <a:rPr lang="en-US" b="0" i="0" dirty="0">
                <a:solidFill>
                  <a:srgbClr val="303030"/>
                </a:solidFill>
                <a:effectLst/>
                <a:latin typeface="Arimo"/>
              </a:rPr>
              <a:t>The header checksum is compared with the value contained in this field.</a:t>
            </a:r>
          </a:p>
          <a:p>
            <a:pPr algn="l" fontAlgn="base">
              <a:buFont typeface="Arial" panose="020B0604020202020204" pitchFamily="34" charset="0"/>
              <a:buChar char="•"/>
            </a:pPr>
            <a:r>
              <a:rPr lang="en-US" b="0" i="0" dirty="0">
                <a:solidFill>
                  <a:srgbClr val="303030"/>
                </a:solidFill>
                <a:effectLst/>
                <a:latin typeface="Arimo"/>
              </a:rPr>
              <a:t>If header checksum is found to be mismatched, then the datagram is discarded.</a:t>
            </a:r>
          </a:p>
          <a:p>
            <a:pPr algn="l" fontAlgn="base">
              <a:buFont typeface="Arial" panose="020B0604020202020204" pitchFamily="34" charset="0"/>
              <a:buChar char="•"/>
            </a:pPr>
            <a:r>
              <a:rPr lang="en-US" b="0" i="0" dirty="0">
                <a:solidFill>
                  <a:srgbClr val="303030"/>
                </a:solidFill>
                <a:effectLst/>
                <a:latin typeface="Arimo"/>
              </a:rPr>
              <a:t>Router updates the checksum field whenever it modifies the datagram header.</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 fields that may be modified are-</a:t>
            </a:r>
          </a:p>
          <a:p>
            <a:pPr algn="l" fontAlgn="base">
              <a:buFont typeface="+mj-lt"/>
              <a:buAutoNum type="arabicPeriod"/>
            </a:pPr>
            <a:r>
              <a:rPr lang="en-US" b="0" i="0" dirty="0">
                <a:solidFill>
                  <a:srgbClr val="303030"/>
                </a:solidFill>
                <a:effectLst/>
                <a:latin typeface="Arimo"/>
              </a:rPr>
              <a:t>TTL</a:t>
            </a:r>
          </a:p>
          <a:p>
            <a:pPr algn="l" fontAlgn="base">
              <a:buFont typeface="+mj-lt"/>
              <a:buAutoNum type="arabicPeriod"/>
            </a:pPr>
            <a:r>
              <a:rPr lang="en-US" b="0" i="0" dirty="0">
                <a:solidFill>
                  <a:srgbClr val="303030"/>
                </a:solidFill>
                <a:effectLst/>
                <a:latin typeface="Arimo"/>
              </a:rPr>
              <a:t>Options</a:t>
            </a:r>
          </a:p>
          <a:p>
            <a:pPr algn="l" fontAlgn="base">
              <a:buFont typeface="+mj-lt"/>
              <a:buAutoNum type="arabicPeriod"/>
            </a:pPr>
            <a:r>
              <a:rPr lang="en-US" b="0" i="0" dirty="0">
                <a:solidFill>
                  <a:srgbClr val="303030"/>
                </a:solidFill>
                <a:effectLst/>
                <a:latin typeface="Arimo"/>
              </a:rPr>
              <a:t>Datagram Length</a:t>
            </a:r>
          </a:p>
          <a:p>
            <a:pPr algn="l" fontAlgn="base">
              <a:buFont typeface="+mj-lt"/>
              <a:buAutoNum type="arabicPeriod"/>
            </a:pPr>
            <a:r>
              <a:rPr lang="en-US" b="0" i="0" dirty="0">
                <a:solidFill>
                  <a:srgbClr val="303030"/>
                </a:solidFill>
                <a:effectLst/>
                <a:latin typeface="Arimo"/>
              </a:rPr>
              <a:t>Header Length</a:t>
            </a:r>
          </a:p>
          <a:p>
            <a:pPr algn="l" fontAlgn="base">
              <a:buFont typeface="+mj-lt"/>
              <a:buAutoNum type="arabicPeriod"/>
            </a:pPr>
            <a:r>
              <a:rPr lang="en-US" b="0" i="0" dirty="0">
                <a:solidFill>
                  <a:srgbClr val="303030"/>
                </a:solidFill>
                <a:effectLst/>
                <a:latin typeface="Arimo"/>
              </a:rPr>
              <a:t>Fragment Offset</a:t>
            </a:r>
          </a:p>
          <a:p>
            <a:pPr algn="l" fontAlgn="base"/>
            <a:r>
              <a:rPr lang="en-US" b="0" i="0" dirty="0">
                <a:solidFill>
                  <a:srgbClr val="303030"/>
                </a:solidFill>
                <a:effectLst/>
                <a:latin typeface="Arimo"/>
              </a:rPr>
              <a:t> </a:t>
            </a:r>
          </a:p>
        </p:txBody>
      </p:sp>
    </p:spTree>
    <p:extLst>
      <p:ext uri="{BB962C8B-B14F-4D97-AF65-F5344CB8AC3E}">
        <p14:creationId xmlns:p14="http://schemas.microsoft.com/office/powerpoint/2010/main" val="8845196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719BC-CB70-AF60-9365-5D91EC083418}"/>
              </a:ext>
            </a:extLst>
          </p:cNvPr>
          <p:cNvSpPr txBox="1"/>
          <p:nvPr/>
        </p:nvSpPr>
        <p:spPr>
          <a:xfrm>
            <a:off x="161764" y="692696"/>
            <a:ext cx="8820472" cy="6186309"/>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Options-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Options is a field whose size vary from 0 bytes to 40 bytes.</a:t>
            </a:r>
          </a:p>
          <a:p>
            <a:pPr algn="l" fontAlgn="base">
              <a:buFont typeface="Arial" panose="020B0604020202020204" pitchFamily="34" charset="0"/>
              <a:buChar char="•"/>
            </a:pPr>
            <a:r>
              <a:rPr lang="en-US" b="0" i="0" dirty="0">
                <a:solidFill>
                  <a:srgbClr val="303030"/>
                </a:solidFill>
                <a:effectLst/>
                <a:latin typeface="Arimo"/>
              </a:rPr>
              <a:t>This field is used for several purposes such as-</a:t>
            </a:r>
          </a:p>
          <a:p>
            <a:pPr algn="l" fontAlgn="base"/>
            <a:endParaRPr lang="en-US" b="0" i="0" dirty="0">
              <a:solidFill>
                <a:srgbClr val="303030"/>
              </a:solidFill>
              <a:effectLst/>
              <a:latin typeface="Arimo"/>
            </a:endParaRPr>
          </a:p>
          <a:p>
            <a:pPr algn="l" fontAlgn="base">
              <a:buFont typeface="+mj-lt"/>
              <a:buAutoNum type="arabicPeriod"/>
            </a:pPr>
            <a:r>
              <a:rPr lang="en-US" b="0" i="0" dirty="0">
                <a:solidFill>
                  <a:srgbClr val="303030"/>
                </a:solidFill>
                <a:effectLst/>
                <a:latin typeface="Arimo"/>
              </a:rPr>
              <a:t>Source routing</a:t>
            </a:r>
          </a:p>
          <a:p>
            <a:pPr algn="l" fontAlgn="base">
              <a:buFont typeface="+mj-lt"/>
              <a:buAutoNum type="arabicPeriod"/>
            </a:pPr>
            <a:r>
              <a:rPr lang="en-US" b="0" i="0" dirty="0">
                <a:solidFill>
                  <a:srgbClr val="303030"/>
                </a:solidFill>
                <a:effectLst/>
                <a:latin typeface="Arimo"/>
              </a:rPr>
              <a:t>Padding</a:t>
            </a:r>
          </a:p>
          <a:p>
            <a:pPr algn="l" fontAlgn="base">
              <a:buFont typeface="+mj-lt"/>
              <a:buAutoNum type="arabicPeriod"/>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Source Routing-</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A source routing option is used to specify the route that the datagram must take to reach the destination.</a:t>
            </a:r>
          </a:p>
          <a:p>
            <a:pPr algn="l" fontAlgn="base">
              <a:buFont typeface="Arial" panose="020B0604020202020204" pitchFamily="34" charset="0"/>
              <a:buChar char="•"/>
            </a:pPr>
            <a:r>
              <a:rPr lang="en-US" b="0" i="0" dirty="0">
                <a:solidFill>
                  <a:srgbClr val="303030"/>
                </a:solidFill>
                <a:effectLst/>
                <a:latin typeface="Arimo"/>
              </a:rPr>
              <a:t>This option is generally used to check whether a certain path is working fine or not.</a:t>
            </a:r>
          </a:p>
          <a:p>
            <a:pPr algn="l" fontAlgn="base">
              <a:buFont typeface="Arial" panose="020B0604020202020204" pitchFamily="34" charset="0"/>
              <a:buChar char="•"/>
            </a:pPr>
            <a:r>
              <a:rPr lang="en-US" b="0" i="0" dirty="0">
                <a:solidFill>
                  <a:srgbClr val="303030"/>
                </a:solidFill>
                <a:effectLst/>
                <a:latin typeface="Arimo"/>
              </a:rPr>
              <a:t>Source routing may be loose or strict.</a:t>
            </a:r>
          </a:p>
          <a:p>
            <a:pPr algn="l" fontAlgn="base"/>
            <a:r>
              <a:rPr lang="en-US" b="0" i="0" dirty="0">
                <a:solidFill>
                  <a:srgbClr val="303030"/>
                </a:solidFill>
                <a:effectLst/>
                <a:latin typeface="Arimo"/>
              </a:rPr>
              <a:t> </a:t>
            </a:r>
          </a:p>
          <a:p>
            <a:pPr algn="l" fontAlgn="base"/>
            <a:r>
              <a:rPr lang="en-US" b="1" i="0" u="sng" dirty="0">
                <a:solidFill>
                  <a:srgbClr val="303030"/>
                </a:solidFill>
                <a:effectLst/>
                <a:latin typeface="roboto condensed" panose="02000000000000000000" pitchFamily="2" charset="0"/>
              </a:rPr>
              <a:t>3. Padding-</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Addition of dummy data to fill up unused space in the transmission unit and make it conform to the standard size is called as padding.</a:t>
            </a:r>
          </a:p>
          <a:p>
            <a:pPr algn="l" fontAlgn="base"/>
            <a:endParaRPr lang="en-US" b="0" i="0" dirty="0">
              <a:solidFill>
                <a:srgbClr val="303030"/>
              </a:solidFill>
              <a:effectLst/>
              <a:latin typeface="Arimo"/>
            </a:endParaRPr>
          </a:p>
          <a:p>
            <a:pPr algn="l" fontAlgn="base"/>
            <a:endParaRPr lang="en-US" b="0" i="0" dirty="0">
              <a:solidFill>
                <a:srgbClr val="303030"/>
              </a:solidFill>
              <a:effectLst/>
              <a:latin typeface="Arimo"/>
            </a:endParaRPr>
          </a:p>
          <a:p>
            <a:pPr algn="l" fontAlgn="base"/>
            <a:r>
              <a:rPr lang="en-US" b="0" i="0" dirty="0">
                <a:solidFill>
                  <a:srgbClr val="303030"/>
                </a:solidFill>
                <a:effectLst/>
                <a:latin typeface="Arimo"/>
              </a:rPr>
              <a:t> </a:t>
            </a:r>
          </a:p>
        </p:txBody>
      </p:sp>
    </p:spTree>
    <p:extLst>
      <p:ext uri="{BB962C8B-B14F-4D97-AF65-F5344CB8AC3E}">
        <p14:creationId xmlns:p14="http://schemas.microsoft.com/office/powerpoint/2010/main" val="31280552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6975-44CE-8CFE-34C1-F810B0106FC8}"/>
              </a:ext>
            </a:extLst>
          </p:cNvPr>
          <p:cNvSpPr>
            <a:spLocks noGrp="1"/>
          </p:cNvSpPr>
          <p:nvPr>
            <p:ph type="ctrTitle"/>
          </p:nvPr>
        </p:nvSpPr>
        <p:spPr>
          <a:xfrm>
            <a:off x="827584" y="188640"/>
            <a:ext cx="7772400" cy="792088"/>
          </a:xfrm>
        </p:spPr>
        <p:txBody>
          <a:bodyPr/>
          <a:lstStyle/>
          <a:p>
            <a:r>
              <a:rPr lang="en-US" dirty="0"/>
              <a:t>IPV6 Header Format</a:t>
            </a:r>
          </a:p>
        </p:txBody>
      </p:sp>
      <p:sp>
        <p:nvSpPr>
          <p:cNvPr id="5" name="TextBox 4">
            <a:extLst>
              <a:ext uri="{FF2B5EF4-FFF2-40B4-BE49-F238E27FC236}">
                <a16:creationId xmlns:a16="http://schemas.microsoft.com/office/drawing/2014/main" id="{C305AEF9-7F30-759B-85C5-C0E00ACF88A9}"/>
              </a:ext>
            </a:extLst>
          </p:cNvPr>
          <p:cNvSpPr txBox="1"/>
          <p:nvPr/>
        </p:nvSpPr>
        <p:spPr>
          <a:xfrm>
            <a:off x="287524" y="3284984"/>
            <a:ext cx="8568952" cy="2308324"/>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Version</a:t>
            </a:r>
            <a:r>
              <a:rPr lang="en-US" b="0" i="0" dirty="0">
                <a:solidFill>
                  <a:srgbClr val="000000"/>
                </a:solidFill>
                <a:effectLst/>
                <a:latin typeface="Times New Roman" panose="02020603050405020304" pitchFamily="18" charset="0"/>
                <a:cs typeface="Times New Roman" panose="02020603050405020304" pitchFamily="18" charset="0"/>
              </a:rPr>
              <a:t> – version number of Internet Protocol = 6.</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Traffic class</a:t>
            </a:r>
            <a:r>
              <a:rPr lang="en-US" b="0" i="0" dirty="0">
                <a:solidFill>
                  <a:srgbClr val="000000"/>
                </a:solidFill>
                <a:effectLst/>
                <a:latin typeface="Times New Roman" panose="02020603050405020304" pitchFamily="18" charset="0"/>
                <a:cs typeface="Times New Roman" panose="02020603050405020304" pitchFamily="18" charset="0"/>
              </a:rPr>
              <a:t> – Priority or regular traffic.</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Flow label</a:t>
            </a:r>
            <a:r>
              <a:rPr lang="en-US" b="0" i="0" dirty="0">
                <a:solidFill>
                  <a:srgbClr val="000000"/>
                </a:solidFill>
                <a:effectLst/>
                <a:latin typeface="Times New Roman" panose="02020603050405020304" pitchFamily="18" charset="0"/>
                <a:cs typeface="Times New Roman" panose="02020603050405020304" pitchFamily="18" charset="0"/>
              </a:rPr>
              <a:t> – 20-bit field.</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Payload length</a:t>
            </a:r>
            <a:r>
              <a:rPr lang="en-US" b="0" i="0" dirty="0">
                <a:solidFill>
                  <a:srgbClr val="000000"/>
                </a:solidFill>
                <a:effectLst/>
                <a:latin typeface="Times New Roman" panose="02020603050405020304" pitchFamily="18" charset="0"/>
                <a:cs typeface="Times New Roman" panose="02020603050405020304" pitchFamily="18" charset="0"/>
              </a:rPr>
              <a:t> – Total length of data.</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Next header</a:t>
            </a:r>
            <a:r>
              <a:rPr lang="en-US" b="0" i="0" dirty="0">
                <a:solidFill>
                  <a:srgbClr val="000000"/>
                </a:solidFill>
                <a:effectLst/>
                <a:latin typeface="Times New Roman" panose="02020603050405020304" pitchFamily="18" charset="0"/>
                <a:cs typeface="Times New Roman" panose="02020603050405020304" pitchFamily="18" charset="0"/>
              </a:rPr>
              <a:t> – Identifies the type of header that immediately follows the IPv6 header. </a:t>
            </a:r>
            <a:r>
              <a:rPr lang="en-US" b="1" i="0" dirty="0">
                <a:solidFill>
                  <a:srgbClr val="000000"/>
                </a:solidFill>
                <a:effectLst/>
                <a:latin typeface="Times New Roman" panose="02020603050405020304" pitchFamily="18" charset="0"/>
                <a:cs typeface="Times New Roman" panose="02020603050405020304" pitchFamily="18" charset="0"/>
              </a:rPr>
              <a:t>Hop limit</a:t>
            </a:r>
            <a:r>
              <a:rPr lang="en-US" b="0" i="0" dirty="0">
                <a:solidFill>
                  <a:srgbClr val="000000"/>
                </a:solidFill>
                <a:effectLst/>
                <a:latin typeface="Times New Roman" panose="02020603050405020304" pitchFamily="18" charset="0"/>
                <a:cs typeface="Times New Roman" panose="02020603050405020304" pitchFamily="18" charset="0"/>
              </a:rPr>
              <a:t> – 8-bit unsigned integer. Decremented by one by each node that forwards the packet. The packet is discarded if the hop limit is decremented to zero.</a:t>
            </a:r>
          </a:p>
        </p:txBody>
      </p:sp>
      <p:pic>
        <p:nvPicPr>
          <p:cNvPr id="2052" name="Picture 4" descr="structure of IPv6 header">
            <a:extLst>
              <a:ext uri="{FF2B5EF4-FFF2-40B4-BE49-F238E27FC236}">
                <a16:creationId xmlns:a16="http://schemas.microsoft.com/office/drawing/2014/main" id="{E7B382A4-7E3B-1E4D-C32F-5FCF6E144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1023301"/>
            <a:ext cx="6067425" cy="2377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2611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2B3BB-447A-5C04-EA2C-0084844F2BA0}"/>
              </a:ext>
            </a:extLst>
          </p:cNvPr>
          <p:cNvSpPr txBox="1"/>
          <p:nvPr/>
        </p:nvSpPr>
        <p:spPr>
          <a:xfrm>
            <a:off x="755576" y="620688"/>
            <a:ext cx="7704856" cy="5770811"/>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Source address</a:t>
            </a:r>
            <a:r>
              <a:rPr lang="en-US" b="0" i="0" dirty="0">
                <a:solidFill>
                  <a:srgbClr val="000000"/>
                </a:solidFill>
                <a:effectLst/>
                <a:latin typeface="Times New Roman" panose="02020603050405020304" pitchFamily="18" charset="0"/>
                <a:cs typeface="Times New Roman" panose="02020603050405020304" pitchFamily="18" charset="0"/>
              </a:rPr>
              <a:t> – 128 bits. The address of the initial sender of the packet.</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Destination address</a:t>
            </a:r>
            <a:r>
              <a:rPr lang="en-US" b="0" i="0" dirty="0">
                <a:solidFill>
                  <a:srgbClr val="000000"/>
                </a:solidFill>
                <a:effectLst/>
                <a:latin typeface="Times New Roman" panose="02020603050405020304" pitchFamily="18" charset="0"/>
                <a:cs typeface="Times New Roman" panose="02020603050405020304" pitchFamily="18" charset="0"/>
              </a:rPr>
              <a:t> – 128 bits. The address of the intended recipient of the packet. The intended recipient is not necessarily the recipient if an optional routing header is present.</a:t>
            </a:r>
          </a:p>
          <a:p>
            <a:pPr algn="just">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following IPv6 extension headers are currently defined:</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Routing</a:t>
            </a:r>
            <a:r>
              <a:rPr lang="en-US" b="0" i="0" dirty="0">
                <a:solidFill>
                  <a:srgbClr val="000000"/>
                </a:solidFill>
                <a:effectLst/>
                <a:latin typeface="Times New Roman" panose="02020603050405020304" pitchFamily="18" charset="0"/>
                <a:cs typeface="Times New Roman" panose="02020603050405020304" pitchFamily="18" charset="0"/>
              </a:rPr>
              <a:t> – Extended routing, such as IPv4 loose source route</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Fragmentation</a:t>
            </a:r>
            <a:r>
              <a:rPr lang="en-US" b="0" i="0" dirty="0">
                <a:solidFill>
                  <a:srgbClr val="000000"/>
                </a:solidFill>
                <a:effectLst/>
                <a:latin typeface="Times New Roman" panose="02020603050405020304" pitchFamily="18" charset="0"/>
                <a:cs typeface="Times New Roman" panose="02020603050405020304" pitchFamily="18" charset="0"/>
              </a:rPr>
              <a:t> – Fragmentation and reassembly</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Authentication</a:t>
            </a:r>
            <a:r>
              <a:rPr lang="en-US" b="0" i="0" dirty="0">
                <a:solidFill>
                  <a:srgbClr val="000000"/>
                </a:solidFill>
                <a:effectLst/>
                <a:latin typeface="Times New Roman" panose="02020603050405020304" pitchFamily="18" charset="0"/>
                <a:cs typeface="Times New Roman" panose="02020603050405020304" pitchFamily="18" charset="0"/>
              </a:rPr>
              <a:t> – Integrity and authentication, and security</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Encapsulating Security Payload</a:t>
            </a:r>
            <a:r>
              <a:rPr lang="en-US" b="0" i="0" dirty="0">
                <a:solidFill>
                  <a:srgbClr val="000000"/>
                </a:solidFill>
                <a:effectLst/>
                <a:latin typeface="Times New Roman" panose="02020603050405020304" pitchFamily="18" charset="0"/>
                <a:cs typeface="Times New Roman" panose="02020603050405020304" pitchFamily="18" charset="0"/>
              </a:rPr>
              <a:t> – Confidentiality</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Hop-by-Hop options</a:t>
            </a:r>
            <a:r>
              <a:rPr lang="en-US" b="0" i="0" dirty="0">
                <a:solidFill>
                  <a:srgbClr val="000000"/>
                </a:solidFill>
                <a:effectLst/>
                <a:latin typeface="Times New Roman" panose="02020603050405020304" pitchFamily="18" charset="0"/>
                <a:cs typeface="Times New Roman" panose="02020603050405020304" pitchFamily="18" charset="0"/>
              </a:rPr>
              <a:t> – Special options that require hop-by-hop processing</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Destination options</a:t>
            </a:r>
            <a:r>
              <a:rPr lang="en-US" b="0" i="0" dirty="0">
                <a:solidFill>
                  <a:srgbClr val="000000"/>
                </a:solidFill>
                <a:effectLst/>
                <a:latin typeface="Times New Roman" panose="02020603050405020304" pitchFamily="18" charset="0"/>
                <a:cs typeface="Times New Roman" panose="02020603050405020304" pitchFamily="18" charset="0"/>
              </a:rPr>
              <a:t> – Optional information to be examined by the destination node</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2637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158A9C-1A45-B9F0-654F-A45B759F854A}"/>
              </a:ext>
            </a:extLst>
          </p:cNvPr>
          <p:cNvGraphicFramePr>
            <a:graphicFrameLocks noGrp="1"/>
          </p:cNvGraphicFramePr>
          <p:nvPr>
            <p:extLst>
              <p:ext uri="{D42A27DB-BD31-4B8C-83A1-F6EECF244321}">
                <p14:modId xmlns:p14="http://schemas.microsoft.com/office/powerpoint/2010/main" val="312595798"/>
              </p:ext>
            </p:extLst>
          </p:nvPr>
        </p:nvGraphicFramePr>
        <p:xfrm>
          <a:off x="323528" y="1196197"/>
          <a:ext cx="8229600" cy="4374672"/>
        </p:xfrm>
        <a:graphic>
          <a:graphicData uri="http://schemas.openxmlformats.org/drawingml/2006/table">
            <a:tbl>
              <a:tblPr/>
              <a:tblGrid>
                <a:gridCol w="4114800">
                  <a:extLst>
                    <a:ext uri="{9D8B030D-6E8A-4147-A177-3AD203B41FA5}">
                      <a16:colId xmlns:a16="http://schemas.microsoft.com/office/drawing/2014/main" val="561565105"/>
                    </a:ext>
                  </a:extLst>
                </a:gridCol>
                <a:gridCol w="4114800">
                  <a:extLst>
                    <a:ext uri="{9D8B030D-6E8A-4147-A177-3AD203B41FA5}">
                      <a16:colId xmlns:a16="http://schemas.microsoft.com/office/drawing/2014/main" val="2631180283"/>
                    </a:ext>
                  </a:extLst>
                </a:gridCol>
              </a:tblGrid>
              <a:tr h="360947">
                <a:tc>
                  <a:txBody>
                    <a:bodyPr/>
                    <a:lstStyle/>
                    <a:p>
                      <a:pPr fontAlgn="t"/>
                      <a:r>
                        <a:rPr lang="en-US" sz="1800" b="1" dirty="0">
                          <a:effectLst/>
                        </a:rPr>
                        <a:t>Value</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b="1" dirty="0">
                          <a:effectLst/>
                        </a:rPr>
                        <a:t>Protocol header, or option</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653716671"/>
                  </a:ext>
                </a:extLst>
              </a:tr>
              <a:tr h="360947">
                <a:tc>
                  <a:txBody>
                    <a:bodyPr/>
                    <a:lstStyle/>
                    <a:p>
                      <a:pPr fontAlgn="t"/>
                      <a:r>
                        <a:rPr lang="en-US" sz="1800" dirty="0">
                          <a:effectLst/>
                        </a:rPr>
                        <a:t>0</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dirty="0">
                          <a:effectLst/>
                        </a:rPr>
                        <a:t>Hop-by-Hop Options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38246099"/>
                  </a:ext>
                </a:extLst>
              </a:tr>
              <a:tr h="360947">
                <a:tc>
                  <a:txBody>
                    <a:bodyPr/>
                    <a:lstStyle/>
                    <a:p>
                      <a:pPr fontAlgn="t"/>
                      <a:r>
                        <a:rPr lang="en-US" sz="1800">
                          <a:effectLst/>
                        </a:rPr>
                        <a:t>6</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TCP</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53909754"/>
                  </a:ext>
                </a:extLst>
              </a:tr>
              <a:tr h="360947">
                <a:tc>
                  <a:txBody>
                    <a:bodyPr/>
                    <a:lstStyle/>
                    <a:p>
                      <a:pPr fontAlgn="t"/>
                      <a:r>
                        <a:rPr lang="en-US" sz="1800">
                          <a:effectLst/>
                        </a:rPr>
                        <a:t>17</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UDP</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993440933"/>
                  </a:ext>
                </a:extLst>
              </a:tr>
              <a:tr h="360947">
                <a:tc>
                  <a:txBody>
                    <a:bodyPr/>
                    <a:lstStyle/>
                    <a:p>
                      <a:pPr fontAlgn="t"/>
                      <a:r>
                        <a:rPr lang="en-US" sz="1800">
                          <a:effectLst/>
                        </a:rPr>
                        <a:t>41</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Encapsulated IPv6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56139054"/>
                  </a:ext>
                </a:extLst>
              </a:tr>
              <a:tr h="360947">
                <a:tc>
                  <a:txBody>
                    <a:bodyPr/>
                    <a:lstStyle/>
                    <a:p>
                      <a:pPr fontAlgn="t"/>
                      <a:r>
                        <a:rPr lang="en-US" sz="1800">
                          <a:effectLst/>
                        </a:rPr>
                        <a:t>43</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Routing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317631660"/>
                  </a:ext>
                </a:extLst>
              </a:tr>
              <a:tr h="360947">
                <a:tc>
                  <a:txBody>
                    <a:bodyPr/>
                    <a:lstStyle/>
                    <a:p>
                      <a:pPr fontAlgn="t"/>
                      <a:r>
                        <a:rPr lang="en-US" sz="1800">
                          <a:effectLst/>
                        </a:rPr>
                        <a:t>44</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Fragment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033103455"/>
                  </a:ext>
                </a:extLst>
              </a:tr>
              <a:tr h="360947">
                <a:tc>
                  <a:txBody>
                    <a:bodyPr/>
                    <a:lstStyle/>
                    <a:p>
                      <a:pPr fontAlgn="t"/>
                      <a:r>
                        <a:rPr lang="en-US" sz="1800">
                          <a:effectLst/>
                        </a:rPr>
                        <a:t>50</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Encapsulating Security Payload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903517162"/>
                  </a:ext>
                </a:extLst>
              </a:tr>
              <a:tr h="360947">
                <a:tc>
                  <a:txBody>
                    <a:bodyPr/>
                    <a:lstStyle/>
                    <a:p>
                      <a:pPr fontAlgn="t"/>
                      <a:r>
                        <a:rPr lang="en-US" sz="1800">
                          <a:effectLst/>
                        </a:rPr>
                        <a:t>51</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Authentication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0143744"/>
                  </a:ext>
                </a:extLst>
              </a:tr>
              <a:tr h="360947">
                <a:tc>
                  <a:txBody>
                    <a:bodyPr/>
                    <a:lstStyle/>
                    <a:p>
                      <a:pPr fontAlgn="t"/>
                      <a:r>
                        <a:rPr lang="en-US" sz="1800">
                          <a:effectLst/>
                        </a:rPr>
                        <a:t>58</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ICMPv6</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22040115"/>
                  </a:ext>
                </a:extLst>
              </a:tr>
              <a:tr h="360947">
                <a:tc>
                  <a:txBody>
                    <a:bodyPr/>
                    <a:lstStyle/>
                    <a:p>
                      <a:pPr fontAlgn="t"/>
                      <a:r>
                        <a:rPr lang="en-US" sz="1800">
                          <a:effectLst/>
                        </a:rPr>
                        <a:t>59</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a:effectLst/>
                        </a:rPr>
                        <a:t>No next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828198309"/>
                  </a:ext>
                </a:extLst>
              </a:tr>
              <a:tr h="360947">
                <a:tc>
                  <a:txBody>
                    <a:bodyPr/>
                    <a:lstStyle/>
                    <a:p>
                      <a:pPr fontAlgn="t"/>
                      <a:r>
                        <a:rPr lang="en-US" sz="1800">
                          <a:effectLst/>
                        </a:rPr>
                        <a:t>60</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fontAlgn="t"/>
                      <a:r>
                        <a:rPr lang="en-US" sz="1800" dirty="0">
                          <a:effectLst/>
                        </a:rPr>
                        <a:t>Destination Options header</a:t>
                      </a:r>
                    </a:p>
                  </a:txBody>
                  <a:tcPr marL="90237" marR="90237" marT="45118" marB="45118">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902824246"/>
                  </a:ext>
                </a:extLst>
              </a:tr>
            </a:tbl>
          </a:graphicData>
        </a:graphic>
      </p:graphicFrame>
      <p:sp>
        <p:nvSpPr>
          <p:cNvPr id="3" name="Rectangle 1">
            <a:extLst>
              <a:ext uri="{FF2B5EF4-FFF2-40B4-BE49-F238E27FC236}">
                <a16:creationId xmlns:a16="http://schemas.microsoft.com/office/drawing/2014/main" id="{F0FFC5C5-E9A3-7227-3EDE-07D28C97E99B}"/>
              </a:ext>
            </a:extLst>
          </p:cNvPr>
          <p:cNvSpPr>
            <a:spLocks noChangeArrowheads="1"/>
          </p:cNvSpPr>
          <p:nvPr/>
        </p:nvSpPr>
        <p:spPr bwMode="auto">
          <a:xfrm>
            <a:off x="395536" y="572289"/>
            <a:ext cx="79208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Segoe UI" panose="020B0502040204020203" pitchFamily="34" charset="0"/>
                <a:cs typeface="Segoe UI" panose="020B0502040204020203" pitchFamily="34" charset="0"/>
              </a:rPr>
              <a:t>.</a:t>
            </a:r>
            <a:endParaRPr kumimoji="0" lang="en-US" altLang="en-US" sz="600" b="0" i="0" u="none" strike="noStrike" cap="none" normalizeH="0" baseline="0" dirty="0">
              <a:ln>
                <a:noFill/>
              </a:ln>
              <a:solidFill>
                <a:schemeClr val="tx1"/>
              </a:solidFill>
              <a:effectLst/>
            </a:endParaRPr>
          </a:p>
          <a:p>
            <a:pPr lvl="0"/>
            <a:r>
              <a:rPr lang="en-US" altLang="en-US" dirty="0">
                <a:solidFill>
                  <a:srgbClr val="212529"/>
                </a:solidFill>
                <a:latin typeface="Times New Roman" panose="02020603050405020304" pitchFamily="18" charset="0"/>
                <a:cs typeface="Times New Roman" panose="02020603050405020304" pitchFamily="18" charset="0"/>
              </a:rPr>
              <a:t>The following lists the common next header values and their meanings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26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803" y="71414"/>
            <a:ext cx="8940353" cy="4738572"/>
          </a:xfrm>
          <a:prstGeom prst="rect">
            <a:avLst/>
          </a:prstGeom>
          <a:noFill/>
          <a:ln w="9525">
            <a:noFill/>
            <a:miter lim="800000"/>
            <a:headEnd/>
            <a:tailEnd/>
          </a:ln>
          <a:effectLst/>
        </p:spPr>
      </p:pic>
      <p:sp>
        <p:nvSpPr>
          <p:cNvPr id="3" name="Rectangle 2"/>
          <p:cNvSpPr/>
          <p:nvPr/>
        </p:nvSpPr>
        <p:spPr>
          <a:xfrm>
            <a:off x="285720" y="4929198"/>
            <a:ext cx="8358246" cy="1200329"/>
          </a:xfrm>
          <a:prstGeom prst="rect">
            <a:avLst/>
          </a:prstGeom>
        </p:spPr>
        <p:txBody>
          <a:bodyPr wrap="square">
            <a:spAutoFit/>
          </a:bodyPr>
          <a:lstStyle/>
          <a:p>
            <a:pPr algn="just"/>
            <a:r>
              <a:rPr lang="en-IN" sz="2400" dirty="0"/>
              <a:t>The </a:t>
            </a:r>
            <a:r>
              <a:rPr lang="en-IN" sz="2400" b="1" dirty="0"/>
              <a:t>end systems (communicating devices) are </a:t>
            </a:r>
            <a:r>
              <a:rPr lang="en-IN" sz="2400" b="1" dirty="0" err="1"/>
              <a:t>labeled</a:t>
            </a:r>
            <a:r>
              <a:rPr lang="en-IN" sz="2400" b="1" dirty="0"/>
              <a:t> A, B, C, D, and so on, and the </a:t>
            </a:r>
            <a:r>
              <a:rPr lang="en-IN" sz="2400" dirty="0"/>
              <a:t>switches are </a:t>
            </a:r>
            <a:r>
              <a:rPr lang="en-IN" sz="2400" dirty="0" err="1"/>
              <a:t>labeled</a:t>
            </a:r>
            <a:r>
              <a:rPr lang="en-IN" sz="2400" dirty="0"/>
              <a:t> I, II, III, IV, and V. Each switch is connected to multiple links.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DATAGRAM NETWORKS: Routing Table</a:t>
            </a:r>
            <a:endParaRPr lang="en-IN" sz="3600" dirty="0"/>
          </a:p>
        </p:txBody>
      </p:sp>
      <p:sp>
        <p:nvSpPr>
          <p:cNvPr id="3" name="Content Placeholder 2"/>
          <p:cNvSpPr>
            <a:spLocks noGrp="1"/>
          </p:cNvSpPr>
          <p:nvPr>
            <p:ph idx="1"/>
          </p:nvPr>
        </p:nvSpPr>
        <p:spPr/>
        <p:txBody>
          <a:bodyPr>
            <a:normAutofit/>
          </a:bodyPr>
          <a:lstStyle/>
          <a:p>
            <a:pPr algn="just"/>
            <a:r>
              <a:rPr lang="en-IN" dirty="0"/>
              <a:t>In this type of network, each switch (or packet switch) has a routing table which is based on the destination address. </a:t>
            </a:r>
          </a:p>
          <a:p>
            <a:pPr algn="just"/>
            <a:r>
              <a:rPr lang="en-IN" dirty="0"/>
              <a:t>The </a:t>
            </a:r>
            <a:r>
              <a:rPr lang="en-IN" b="1" dirty="0"/>
              <a:t>routing tables are dynamic </a:t>
            </a:r>
            <a:r>
              <a:rPr lang="en-IN" dirty="0"/>
              <a:t>and are </a:t>
            </a:r>
            <a:r>
              <a:rPr lang="en-IN" b="1" dirty="0"/>
              <a:t>updated periodically. </a:t>
            </a:r>
          </a:p>
          <a:p>
            <a:pPr algn="just"/>
            <a:r>
              <a:rPr lang="en-IN" dirty="0"/>
              <a:t>The </a:t>
            </a:r>
            <a:r>
              <a:rPr lang="en-IN" b="1" dirty="0"/>
              <a:t>destination addresses </a:t>
            </a:r>
            <a:r>
              <a:rPr lang="en-IN" dirty="0"/>
              <a:t>and the corresponding </a:t>
            </a:r>
            <a:r>
              <a:rPr lang="en-IN" b="1" dirty="0"/>
              <a:t>forwarding output ports </a:t>
            </a:r>
            <a:r>
              <a:rPr lang="en-IN" dirty="0"/>
              <a:t>are recorded in the tables.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857356" y="202687"/>
            <a:ext cx="5643602" cy="655670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DATAGRAM NETWORKS: </a:t>
            </a:r>
            <a:r>
              <a:rPr lang="en-IN" sz="3600" b="1" i="1" dirty="0"/>
              <a:t>Destination Address</a:t>
            </a:r>
            <a:endParaRPr lang="en-IN" sz="3600" dirty="0"/>
          </a:p>
        </p:txBody>
      </p:sp>
      <p:sp>
        <p:nvSpPr>
          <p:cNvPr id="3" name="Content Placeholder 2"/>
          <p:cNvSpPr>
            <a:spLocks noGrp="1"/>
          </p:cNvSpPr>
          <p:nvPr>
            <p:ph idx="1"/>
          </p:nvPr>
        </p:nvSpPr>
        <p:spPr/>
        <p:txBody>
          <a:bodyPr>
            <a:normAutofit lnSpcReduction="10000"/>
          </a:bodyPr>
          <a:lstStyle/>
          <a:p>
            <a:pPr algn="just"/>
            <a:r>
              <a:rPr lang="en-IN" dirty="0"/>
              <a:t>Every packet in a datagram network </a:t>
            </a:r>
            <a:r>
              <a:rPr lang="en-IN" b="1" dirty="0"/>
              <a:t>carries a header</a:t>
            </a:r>
            <a:r>
              <a:rPr lang="en-IN" dirty="0"/>
              <a:t> that contains, </a:t>
            </a:r>
            <a:r>
              <a:rPr lang="en-IN" b="1" dirty="0"/>
              <a:t>among other information</a:t>
            </a:r>
            <a:r>
              <a:rPr lang="en-IN" dirty="0"/>
              <a:t>, the </a:t>
            </a:r>
            <a:r>
              <a:rPr lang="en-IN" b="1" dirty="0"/>
              <a:t>destination address </a:t>
            </a:r>
            <a:r>
              <a:rPr lang="en-IN" dirty="0"/>
              <a:t>of the packet. </a:t>
            </a:r>
          </a:p>
          <a:p>
            <a:pPr algn="just"/>
            <a:r>
              <a:rPr lang="en-IN" dirty="0"/>
              <a:t>When the </a:t>
            </a:r>
            <a:r>
              <a:rPr lang="en-IN" b="1" dirty="0"/>
              <a:t>switch receives the packet</a:t>
            </a:r>
            <a:r>
              <a:rPr lang="en-IN" dirty="0"/>
              <a:t>, this </a:t>
            </a:r>
            <a:r>
              <a:rPr lang="en-IN" b="1" dirty="0"/>
              <a:t>destination address </a:t>
            </a:r>
            <a:r>
              <a:rPr lang="en-IN" dirty="0"/>
              <a:t>is examined; the </a:t>
            </a:r>
            <a:r>
              <a:rPr lang="en-IN" b="1" dirty="0"/>
              <a:t>routing table </a:t>
            </a:r>
            <a:r>
              <a:rPr lang="en-IN" dirty="0"/>
              <a:t>is consulted to find the </a:t>
            </a:r>
            <a:r>
              <a:rPr lang="en-IN" b="1" dirty="0"/>
              <a:t>corresponding port </a:t>
            </a:r>
            <a:r>
              <a:rPr lang="en-IN" dirty="0"/>
              <a:t>through which the packet should be forwarded.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DATAGRAM NETWORKS: Efficiency</a:t>
            </a:r>
            <a:endParaRPr lang="en-IN" sz="3600" dirty="0"/>
          </a:p>
        </p:txBody>
      </p:sp>
      <p:sp>
        <p:nvSpPr>
          <p:cNvPr id="3" name="Content Placeholder 2"/>
          <p:cNvSpPr>
            <a:spLocks noGrp="1"/>
          </p:cNvSpPr>
          <p:nvPr>
            <p:ph idx="1"/>
          </p:nvPr>
        </p:nvSpPr>
        <p:spPr>
          <a:xfrm>
            <a:off x="214282" y="1285860"/>
            <a:ext cx="8643998" cy="5072098"/>
          </a:xfrm>
        </p:spPr>
        <p:txBody>
          <a:bodyPr/>
          <a:lstStyle/>
          <a:p>
            <a:pPr algn="just"/>
            <a:r>
              <a:rPr lang="en-IN" dirty="0"/>
              <a:t>The efficiency of a datagram network is better than that of a circuit-switched network; </a:t>
            </a:r>
            <a:r>
              <a:rPr lang="en-IN" b="1" dirty="0"/>
              <a:t>resources are allocated only when there are packets to be transferred</a:t>
            </a:r>
            <a:r>
              <a:rPr lang="en-IN" dirty="0"/>
              <a:t>. </a:t>
            </a:r>
          </a:p>
          <a:p>
            <a:pPr algn="just"/>
            <a:r>
              <a:rPr lang="en-IN" dirty="0"/>
              <a:t>If a </a:t>
            </a:r>
            <a:r>
              <a:rPr lang="en-IN" b="1" dirty="0"/>
              <a:t>source sends a packet and there is a delay of a few minutes </a:t>
            </a:r>
            <a:r>
              <a:rPr lang="en-IN" dirty="0"/>
              <a:t>before another packet can be sent, the resources can be </a:t>
            </a:r>
            <a:r>
              <a:rPr lang="en-IN" b="1" dirty="0"/>
              <a:t>reallocated</a:t>
            </a:r>
            <a:r>
              <a:rPr lang="en-IN" dirty="0"/>
              <a:t> during these minutes for other packets from other sources.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DATAGRAM NETWORKS: Delay</a:t>
            </a:r>
            <a:endParaRPr lang="en-IN" sz="3600" dirty="0"/>
          </a:p>
        </p:txBody>
      </p:sp>
      <p:sp>
        <p:nvSpPr>
          <p:cNvPr id="3" name="Content Placeholder 2"/>
          <p:cNvSpPr>
            <a:spLocks noGrp="1"/>
          </p:cNvSpPr>
          <p:nvPr>
            <p:ph idx="1"/>
          </p:nvPr>
        </p:nvSpPr>
        <p:spPr/>
        <p:txBody>
          <a:bodyPr>
            <a:normAutofit lnSpcReduction="10000"/>
          </a:bodyPr>
          <a:lstStyle/>
          <a:p>
            <a:pPr algn="just"/>
            <a:r>
              <a:rPr lang="en-IN" dirty="0"/>
              <a:t>There may be </a:t>
            </a:r>
            <a:r>
              <a:rPr lang="en-IN" b="1" dirty="0"/>
              <a:t>greater delay </a:t>
            </a:r>
            <a:r>
              <a:rPr lang="en-IN" dirty="0"/>
              <a:t>in a datagram network than in a virtual-circuit network.</a:t>
            </a:r>
          </a:p>
          <a:p>
            <a:pPr algn="just"/>
            <a:r>
              <a:rPr lang="en-IN" dirty="0"/>
              <a:t>Although there are </a:t>
            </a:r>
            <a:r>
              <a:rPr lang="en-IN" b="1" dirty="0"/>
              <a:t>no setup and teardown phases</a:t>
            </a:r>
            <a:r>
              <a:rPr lang="en-IN" dirty="0"/>
              <a:t>, each packet may experience a wait at a switch before it is forwarded. </a:t>
            </a:r>
          </a:p>
          <a:p>
            <a:pPr algn="just"/>
            <a:r>
              <a:rPr lang="en-IN" dirty="0"/>
              <a:t>In addition, since not all packets in a message necessarily travel through the same switches, the delay is not uniform for the packets of a message.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71414"/>
            <a:ext cx="9144000" cy="3886241"/>
          </a:xfrm>
          <a:prstGeom prst="rect">
            <a:avLst/>
          </a:prstGeom>
          <a:noFill/>
          <a:ln w="9525">
            <a:noFill/>
            <a:miter lim="800000"/>
            <a:headEnd/>
            <a:tailEnd/>
          </a:ln>
          <a:effectLst/>
        </p:spPr>
      </p:pic>
      <p:sp>
        <p:nvSpPr>
          <p:cNvPr id="3" name="Rectangle 2"/>
          <p:cNvSpPr/>
          <p:nvPr/>
        </p:nvSpPr>
        <p:spPr>
          <a:xfrm>
            <a:off x="285720" y="4071942"/>
            <a:ext cx="8572560" cy="1938992"/>
          </a:xfrm>
          <a:prstGeom prst="rect">
            <a:avLst/>
          </a:prstGeom>
        </p:spPr>
        <p:txBody>
          <a:bodyPr wrap="square">
            <a:spAutoFit/>
          </a:bodyPr>
          <a:lstStyle/>
          <a:p>
            <a:pPr algn="just"/>
            <a:r>
              <a:rPr lang="en-IN" sz="2400" dirty="0"/>
              <a:t>The packet travels through two switches. There are three transmission times (3</a:t>
            </a:r>
            <a:r>
              <a:rPr lang="en-IN" sz="2400" i="1" dirty="0"/>
              <a:t>T), </a:t>
            </a:r>
            <a:r>
              <a:rPr lang="en-IN" sz="2400" dirty="0"/>
              <a:t>three propagation delays (slopes 3τ of the lines), and two waiting times (</a:t>
            </a:r>
            <a:r>
              <a:rPr lang="en-IN" sz="2400" i="1" dirty="0"/>
              <a:t>w1 + w2). T</a:t>
            </a:r>
            <a:r>
              <a:rPr lang="en-IN" sz="2400" dirty="0"/>
              <a:t>he processing time in each switch is ignored. The total delay is</a:t>
            </a:r>
          </a:p>
          <a:p>
            <a:pPr algn="just"/>
            <a:r>
              <a:rPr lang="pl-PL" sz="2400" dirty="0"/>
              <a:t>Total delay = 3</a:t>
            </a:r>
            <a:r>
              <a:rPr lang="pl-PL" sz="2400" i="1" dirty="0"/>
              <a:t>T + 3τ + w1 + w2</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DATAGRAM NETWORKS</a:t>
            </a:r>
            <a:endParaRPr lang="en-IN" dirty="0"/>
          </a:p>
        </p:txBody>
      </p:sp>
      <p:sp>
        <p:nvSpPr>
          <p:cNvPr id="3" name="Content Placeholder 2"/>
          <p:cNvSpPr>
            <a:spLocks noGrp="1"/>
          </p:cNvSpPr>
          <p:nvPr>
            <p:ph idx="1"/>
          </p:nvPr>
        </p:nvSpPr>
        <p:spPr/>
        <p:txBody>
          <a:bodyPr/>
          <a:lstStyle/>
          <a:p>
            <a:pPr algn="just"/>
            <a:r>
              <a:rPr lang="en-IN" dirty="0"/>
              <a:t>The Internet has chosen the datagram approach to switching at the network layer. </a:t>
            </a:r>
          </a:p>
          <a:p>
            <a:pPr algn="just"/>
            <a:r>
              <a:rPr lang="en-IN" dirty="0"/>
              <a:t>It uses the universal addresses defined in the network layer to route packets from the source to the destination.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b="1" dirty="0"/>
              <a:t>VIRTUAL-CIRCUIT NETWORKS</a:t>
            </a:r>
            <a:endParaRPr lang="en-IN" dirty="0"/>
          </a:p>
        </p:txBody>
      </p:sp>
      <p:sp>
        <p:nvSpPr>
          <p:cNvPr id="3" name="Content Placeholder 2"/>
          <p:cNvSpPr>
            <a:spLocks noGrp="1"/>
          </p:cNvSpPr>
          <p:nvPr>
            <p:ph idx="1"/>
          </p:nvPr>
        </p:nvSpPr>
        <p:spPr>
          <a:xfrm>
            <a:off x="71406" y="785794"/>
            <a:ext cx="8858312" cy="5857916"/>
          </a:xfrm>
        </p:spPr>
        <p:txBody>
          <a:bodyPr>
            <a:noAutofit/>
          </a:bodyPr>
          <a:lstStyle/>
          <a:p>
            <a:pPr algn="just"/>
            <a:r>
              <a:rPr lang="en-IN" sz="2300" dirty="0"/>
              <a:t>A </a:t>
            </a:r>
            <a:r>
              <a:rPr lang="en-IN" sz="2300" b="1" dirty="0"/>
              <a:t>virtual-circuit network is a cross between a circuit-switched network and a datagram </a:t>
            </a:r>
            <a:r>
              <a:rPr lang="en-IN" sz="2300" dirty="0"/>
              <a:t>network. It has some characteristics of both:</a:t>
            </a:r>
          </a:p>
          <a:p>
            <a:pPr marL="971550" lvl="1" indent="-514350" algn="just">
              <a:buFont typeface="+mj-lt"/>
              <a:buAutoNum type="arabicPeriod"/>
            </a:pPr>
            <a:r>
              <a:rPr lang="en-IN" sz="2300" dirty="0"/>
              <a:t>As in a circuit-switched network, there are setup and teardown phases in addition to the data transfer phase.</a:t>
            </a:r>
          </a:p>
          <a:p>
            <a:pPr marL="971550" lvl="1" indent="-514350" algn="just">
              <a:buFont typeface="+mj-lt"/>
              <a:buAutoNum type="arabicPeriod"/>
            </a:pPr>
            <a:r>
              <a:rPr lang="en-IN" sz="2300" dirty="0"/>
              <a:t>Resources can be allocated during the setup phase, as in a circuit-switched network, or on demand, as in a datagram network.</a:t>
            </a:r>
          </a:p>
          <a:p>
            <a:pPr marL="971550" lvl="1" indent="-514350" algn="just">
              <a:buFont typeface="+mj-lt"/>
              <a:buAutoNum type="arabicPeriod"/>
            </a:pPr>
            <a:r>
              <a:rPr lang="en-IN" sz="2300" dirty="0"/>
              <a:t>As in a datagram network, data are </a:t>
            </a:r>
            <a:r>
              <a:rPr lang="en-IN" sz="2300" dirty="0" err="1"/>
              <a:t>packetized</a:t>
            </a:r>
            <a:r>
              <a:rPr lang="en-IN" sz="2300" dirty="0"/>
              <a:t> and each packet carries an address in the header. </a:t>
            </a:r>
          </a:p>
          <a:p>
            <a:pPr marL="971550" lvl="1" indent="-514350" algn="just">
              <a:buFont typeface="+mj-lt"/>
              <a:buAutoNum type="arabicPeriod" startAt="4"/>
            </a:pPr>
            <a:r>
              <a:rPr lang="en-IN" sz="2300" dirty="0"/>
              <a:t>As in a circuit-switched network, all packets follow the same path established during the connection.</a:t>
            </a:r>
          </a:p>
          <a:p>
            <a:pPr marL="971550" lvl="1" indent="-514350" algn="just">
              <a:buFont typeface="+mj-lt"/>
              <a:buAutoNum type="arabicPeriod" startAt="4"/>
            </a:pPr>
            <a:r>
              <a:rPr lang="en-IN" sz="2300" dirty="0"/>
              <a:t>A </a:t>
            </a:r>
            <a:r>
              <a:rPr lang="en-IN" sz="2300" b="1" dirty="0"/>
              <a:t>virtual-circuit network </a:t>
            </a:r>
            <a:r>
              <a:rPr lang="en-IN" sz="2300" dirty="0"/>
              <a:t>is normally implemented in the </a:t>
            </a:r>
            <a:r>
              <a:rPr lang="en-IN" sz="2300" b="1" dirty="0"/>
              <a:t>data link layer</a:t>
            </a:r>
            <a:r>
              <a:rPr lang="en-IN" sz="2300" dirty="0"/>
              <a:t>, while a </a:t>
            </a:r>
            <a:r>
              <a:rPr lang="en-IN" sz="2300" b="1" dirty="0"/>
              <a:t>circuit-switched network </a:t>
            </a:r>
            <a:r>
              <a:rPr lang="en-IN" sz="2300" dirty="0"/>
              <a:t>is implemented in the </a:t>
            </a:r>
            <a:r>
              <a:rPr lang="en-IN" sz="2300" b="1" dirty="0"/>
              <a:t>physical layer </a:t>
            </a:r>
            <a:r>
              <a:rPr lang="en-IN" sz="2300" dirty="0"/>
              <a:t>and a </a:t>
            </a:r>
            <a:r>
              <a:rPr lang="en-IN" sz="2300" b="1" dirty="0"/>
              <a:t>datagram network </a:t>
            </a:r>
            <a:r>
              <a:rPr lang="en-IN" sz="2300" dirty="0"/>
              <a:t>in the </a:t>
            </a:r>
            <a:r>
              <a:rPr lang="en-IN" sz="2300" b="1" dirty="0"/>
              <a:t>network layer</a:t>
            </a:r>
            <a:r>
              <a:rPr lang="en-IN" sz="23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119049"/>
            <a:ext cx="8643998" cy="3524265"/>
          </a:xfrm>
          <a:prstGeom prst="rect">
            <a:avLst/>
          </a:prstGeom>
          <a:noFill/>
          <a:ln w="9525">
            <a:noFill/>
            <a:miter lim="800000"/>
            <a:headEnd/>
            <a:tailEnd/>
          </a:ln>
          <a:effectLst/>
        </p:spPr>
      </p:pic>
      <p:sp>
        <p:nvSpPr>
          <p:cNvPr id="3" name="Rectangle 2"/>
          <p:cNvSpPr/>
          <p:nvPr/>
        </p:nvSpPr>
        <p:spPr>
          <a:xfrm>
            <a:off x="0" y="4000504"/>
            <a:ext cx="8929718" cy="1569660"/>
          </a:xfrm>
          <a:prstGeom prst="rect">
            <a:avLst/>
          </a:prstGeom>
        </p:spPr>
        <p:txBody>
          <a:bodyPr wrap="square">
            <a:spAutoFit/>
          </a:bodyPr>
          <a:lstStyle/>
          <a:p>
            <a:pPr algn="just">
              <a:buFont typeface="Arial" pitchFamily="34" charset="0"/>
              <a:buChar char="•"/>
            </a:pPr>
            <a:r>
              <a:rPr lang="en-IN" sz="2400" dirty="0"/>
              <a:t>The network has switches that allow traffic from sources to destinations. </a:t>
            </a:r>
          </a:p>
          <a:p>
            <a:pPr algn="just">
              <a:buFont typeface="Arial" pitchFamily="34" charset="0"/>
              <a:buChar char="•"/>
            </a:pPr>
            <a:r>
              <a:rPr lang="en-IN" sz="2400" dirty="0"/>
              <a:t>A source or destination can be a computer, packet switch, bridge, or any other device that connects other networks.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rmAutofit/>
          </a:bodyPr>
          <a:lstStyle/>
          <a:p>
            <a:r>
              <a:rPr lang="en-IN" sz="3600" b="1" dirty="0"/>
              <a:t>VIRTUAL-CIRCUIT NETWORKS: Addressing</a:t>
            </a:r>
            <a:endParaRPr lang="en-IN" sz="3600" dirty="0"/>
          </a:p>
        </p:txBody>
      </p:sp>
      <p:sp>
        <p:nvSpPr>
          <p:cNvPr id="3" name="Content Placeholder 2"/>
          <p:cNvSpPr>
            <a:spLocks noGrp="1"/>
          </p:cNvSpPr>
          <p:nvPr>
            <p:ph idx="1"/>
          </p:nvPr>
        </p:nvSpPr>
        <p:spPr>
          <a:xfrm>
            <a:off x="214282" y="1000108"/>
            <a:ext cx="8715436" cy="5429288"/>
          </a:xfrm>
        </p:spPr>
        <p:txBody>
          <a:bodyPr>
            <a:noAutofit/>
          </a:bodyPr>
          <a:lstStyle/>
          <a:p>
            <a:pPr algn="just"/>
            <a:r>
              <a:rPr lang="en-IN" sz="2000" b="1" i="1" dirty="0"/>
              <a:t>Global Addressing</a:t>
            </a:r>
          </a:p>
          <a:p>
            <a:pPr lvl="1" algn="just"/>
            <a:r>
              <a:rPr lang="en-IN" sz="2000" dirty="0"/>
              <a:t>A source or a destination needs to have a global address—an address that can be unique in the scope of the network or internationally if the network is part of an international network. </a:t>
            </a:r>
          </a:p>
          <a:p>
            <a:pPr lvl="1" algn="just"/>
            <a:r>
              <a:rPr lang="en-IN" sz="2000" dirty="0"/>
              <a:t>However, The global address in virtual-circuit networks is used only to create a virtual-circuit identifier.</a:t>
            </a:r>
          </a:p>
          <a:p>
            <a:pPr lvl="1" algn="just"/>
            <a:r>
              <a:rPr lang="en-IN" sz="2000" b="1" i="1" dirty="0"/>
              <a:t>Virtual-Circuit Identifier</a:t>
            </a:r>
          </a:p>
          <a:p>
            <a:pPr lvl="2" algn="just"/>
            <a:r>
              <a:rPr lang="en-IN" sz="2000" dirty="0"/>
              <a:t>The identifier that is actually used for data transfer is called the </a:t>
            </a:r>
            <a:r>
              <a:rPr lang="en-IN" sz="2000" b="1" dirty="0"/>
              <a:t>virtual-circuit identifier VCI). </a:t>
            </a:r>
          </a:p>
          <a:p>
            <a:pPr lvl="2" algn="just"/>
            <a:r>
              <a:rPr lang="en-IN" sz="2000" b="1" dirty="0"/>
              <a:t>A VCI, unlike a global address, is a small number that has only switch scope; it </a:t>
            </a:r>
            <a:r>
              <a:rPr lang="en-IN" sz="2000" dirty="0"/>
              <a:t>is used by a frame between two switches. </a:t>
            </a:r>
          </a:p>
          <a:p>
            <a:pPr lvl="2" algn="just"/>
            <a:r>
              <a:rPr lang="en-IN" sz="2000" dirty="0"/>
              <a:t>When a frame arrives at a switch, it has a VCI; when it leaves, it has a different VCI. </a:t>
            </a:r>
          </a:p>
          <a:p>
            <a:pPr lvl="2" algn="just"/>
            <a:r>
              <a:rPr lang="en-IN" sz="2000" dirty="0"/>
              <a:t>Figure in next slide shows how the VCI in a data frame changes from one switch to another. </a:t>
            </a:r>
          </a:p>
          <a:p>
            <a:pPr lvl="2" algn="just"/>
            <a:r>
              <a:rPr lang="en-IN" sz="2000" dirty="0"/>
              <a:t>A VCI does not need to be a large number since each switch can use its own unique set of </a:t>
            </a:r>
            <a:r>
              <a:rPr lang="en-IN" sz="2000" dirty="0" err="1"/>
              <a:t>VCIs</a:t>
            </a:r>
            <a:r>
              <a:rPr lang="en-IN"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i="1" dirty="0"/>
              <a:t>Switching</a:t>
            </a:r>
            <a:endParaRPr lang="en-IN" dirty="0"/>
          </a:p>
        </p:txBody>
      </p:sp>
      <p:sp>
        <p:nvSpPr>
          <p:cNvPr id="3" name="Content Placeholder 2"/>
          <p:cNvSpPr>
            <a:spLocks noGrp="1"/>
          </p:cNvSpPr>
          <p:nvPr>
            <p:ph idx="1"/>
          </p:nvPr>
        </p:nvSpPr>
        <p:spPr>
          <a:xfrm>
            <a:off x="71406" y="1142985"/>
            <a:ext cx="8929718" cy="1785949"/>
          </a:xfrm>
        </p:spPr>
        <p:txBody>
          <a:bodyPr>
            <a:normAutofit/>
          </a:bodyPr>
          <a:lstStyle/>
          <a:p>
            <a:pPr algn="just"/>
            <a:r>
              <a:rPr lang="en-IN" sz="2400" dirty="0"/>
              <a:t>Switching is divided into three broad categories: circuit-switched networks, packet-switched networks, and message-switched. </a:t>
            </a:r>
          </a:p>
          <a:p>
            <a:pPr algn="just"/>
            <a:r>
              <a:rPr lang="en-IN" sz="2400" dirty="0"/>
              <a:t>Packet-switched networks can further be divided into two subcategories—virtual-circuit networks and datagram networks</a:t>
            </a:r>
          </a:p>
        </p:txBody>
      </p:sp>
      <p:pic>
        <p:nvPicPr>
          <p:cNvPr id="2050" name="Picture 2"/>
          <p:cNvPicPr>
            <a:picLocks noChangeAspect="1" noChangeArrowheads="1"/>
          </p:cNvPicPr>
          <p:nvPr/>
        </p:nvPicPr>
        <p:blipFill>
          <a:blip r:embed="rId2"/>
          <a:srcRect/>
          <a:stretch>
            <a:fillRect/>
          </a:stretch>
        </p:blipFill>
        <p:spPr bwMode="auto">
          <a:xfrm>
            <a:off x="500034" y="2911953"/>
            <a:ext cx="8072494" cy="337456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20" y="785794"/>
            <a:ext cx="8566648" cy="314327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VIRTUAL-CIRCUIT NETWORKS</a:t>
            </a:r>
            <a:endParaRPr lang="en-IN" sz="3200" dirty="0"/>
          </a:p>
        </p:txBody>
      </p:sp>
      <p:sp>
        <p:nvSpPr>
          <p:cNvPr id="3" name="Content Placeholder 2"/>
          <p:cNvSpPr>
            <a:spLocks noGrp="1"/>
          </p:cNvSpPr>
          <p:nvPr>
            <p:ph idx="1"/>
          </p:nvPr>
        </p:nvSpPr>
        <p:spPr/>
        <p:txBody>
          <a:bodyPr/>
          <a:lstStyle/>
          <a:p>
            <a:pPr algn="just"/>
            <a:r>
              <a:rPr lang="en-IN" dirty="0"/>
              <a:t>In the setup phase, the source and destination use their global addresses to help switches make table entries for the connection. </a:t>
            </a:r>
          </a:p>
          <a:p>
            <a:pPr algn="just"/>
            <a:r>
              <a:rPr lang="en-IN" dirty="0"/>
              <a:t>In the teardown phase, the source and destination inform the switches to delete the corresponding entry. </a:t>
            </a:r>
          </a:p>
          <a:p>
            <a:pPr algn="just"/>
            <a:r>
              <a:rPr lang="en-IN" dirty="0"/>
              <a:t>Data transfer occurs between these two phases.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Data Transfer Phase</a:t>
            </a:r>
            <a:endParaRPr lang="en-IN" sz="3200" dirty="0"/>
          </a:p>
        </p:txBody>
      </p:sp>
      <p:sp>
        <p:nvSpPr>
          <p:cNvPr id="3" name="Content Placeholder 2"/>
          <p:cNvSpPr>
            <a:spLocks noGrp="1"/>
          </p:cNvSpPr>
          <p:nvPr>
            <p:ph idx="1"/>
          </p:nvPr>
        </p:nvSpPr>
        <p:spPr>
          <a:xfrm>
            <a:off x="285720" y="1357298"/>
            <a:ext cx="8643998" cy="5214974"/>
          </a:xfrm>
        </p:spPr>
        <p:txBody>
          <a:bodyPr>
            <a:normAutofit fontScale="92500" lnSpcReduction="20000"/>
          </a:bodyPr>
          <a:lstStyle/>
          <a:p>
            <a:pPr algn="just"/>
            <a:r>
              <a:rPr lang="en-IN" dirty="0"/>
              <a:t>To transfer a frame from a source to its destination, all switches need to have a table entry for this virtual circuit. </a:t>
            </a:r>
          </a:p>
          <a:p>
            <a:pPr algn="just"/>
            <a:r>
              <a:rPr lang="en-IN" dirty="0"/>
              <a:t>The table, in its simplest form, has four columns. </a:t>
            </a:r>
          </a:p>
          <a:p>
            <a:pPr algn="just"/>
            <a:r>
              <a:rPr lang="en-IN" dirty="0"/>
              <a:t>This means that the switch holds four pieces of information for each virtual circuit that is already set up. </a:t>
            </a:r>
          </a:p>
          <a:p>
            <a:pPr algn="just"/>
            <a:r>
              <a:rPr lang="en-IN" dirty="0"/>
              <a:t>Figure in next slide shows a frame arriving at port 1 with a VCI of 14. When the frame arrives, the switch looks in its table to find port 1 and a VCI of 14. When it is found, the switch knows to change the VCI to 22 and send out the frame from port 3.</a:t>
            </a:r>
            <a:endParaRPr lang="en-IN"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98619" y="571481"/>
            <a:ext cx="8173909" cy="559668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Data Transfer Phase</a:t>
            </a:r>
            <a:endParaRPr lang="en-IN" sz="3200" dirty="0"/>
          </a:p>
        </p:txBody>
      </p:sp>
      <p:pic>
        <p:nvPicPr>
          <p:cNvPr id="4098" name="Picture 2"/>
          <p:cNvPicPr>
            <a:picLocks noChangeAspect="1" noChangeArrowheads="1"/>
          </p:cNvPicPr>
          <p:nvPr/>
        </p:nvPicPr>
        <p:blipFill>
          <a:blip r:embed="rId2"/>
          <a:srcRect/>
          <a:stretch>
            <a:fillRect/>
          </a:stretch>
        </p:blipFill>
        <p:spPr bwMode="auto">
          <a:xfrm>
            <a:off x="214282" y="1381125"/>
            <a:ext cx="8715436" cy="3476635"/>
          </a:xfrm>
          <a:prstGeom prst="rect">
            <a:avLst/>
          </a:prstGeom>
          <a:noFill/>
          <a:ln w="9525">
            <a:noFill/>
            <a:miter lim="800000"/>
            <a:headEnd/>
            <a:tailEnd/>
          </a:ln>
          <a:effectLst/>
        </p:spPr>
      </p:pic>
      <p:sp>
        <p:nvSpPr>
          <p:cNvPr id="5" name="Rectangle 4"/>
          <p:cNvSpPr/>
          <p:nvPr/>
        </p:nvSpPr>
        <p:spPr>
          <a:xfrm>
            <a:off x="0" y="4929198"/>
            <a:ext cx="8858280" cy="1200329"/>
          </a:xfrm>
          <a:prstGeom prst="rect">
            <a:avLst/>
          </a:prstGeom>
        </p:spPr>
        <p:txBody>
          <a:bodyPr wrap="square">
            <a:spAutoFit/>
          </a:bodyPr>
          <a:lstStyle/>
          <a:p>
            <a:pPr algn="just">
              <a:buFont typeface="Arial" pitchFamily="34" charset="0"/>
              <a:buChar char="•"/>
            </a:pPr>
            <a:r>
              <a:rPr lang="en-IN" sz="2400" dirty="0"/>
              <a:t>Figure shows how a frame from source A reaches destination B and how its VCI changes during the trip. Each switch changes the VCI and routes the frame.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VIRTUAL-CIRCUIT NETWORKS: </a:t>
            </a:r>
            <a:r>
              <a:rPr lang="en-IN" b="1" i="1" dirty="0"/>
              <a:t>Data Transfer Phase</a:t>
            </a:r>
            <a:endParaRPr lang="en-IN" dirty="0"/>
          </a:p>
        </p:txBody>
      </p:sp>
      <p:sp>
        <p:nvSpPr>
          <p:cNvPr id="3" name="Content Placeholder 2"/>
          <p:cNvSpPr>
            <a:spLocks noGrp="1"/>
          </p:cNvSpPr>
          <p:nvPr>
            <p:ph idx="1"/>
          </p:nvPr>
        </p:nvSpPr>
        <p:spPr/>
        <p:txBody>
          <a:bodyPr/>
          <a:lstStyle/>
          <a:p>
            <a:pPr algn="just"/>
            <a:r>
              <a:rPr lang="en-IN" dirty="0"/>
              <a:t>The data transfer phase is active until the source sends all its frames to the destination.</a:t>
            </a:r>
          </a:p>
          <a:p>
            <a:pPr algn="just"/>
            <a:r>
              <a:rPr lang="en-IN" dirty="0"/>
              <a:t>The procedure at the switch is the same for each frame of a message. </a:t>
            </a:r>
          </a:p>
          <a:p>
            <a:pPr algn="just"/>
            <a:r>
              <a:rPr lang="en-IN" dirty="0"/>
              <a:t>The process creates a virtual circuit, not a real circuit, between the source and destination.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Setup Phase</a:t>
            </a:r>
            <a:endParaRPr lang="en-IN" sz="3200" dirty="0"/>
          </a:p>
        </p:txBody>
      </p:sp>
      <p:sp>
        <p:nvSpPr>
          <p:cNvPr id="3" name="Content Placeholder 2"/>
          <p:cNvSpPr>
            <a:spLocks noGrp="1"/>
          </p:cNvSpPr>
          <p:nvPr>
            <p:ph idx="1"/>
          </p:nvPr>
        </p:nvSpPr>
        <p:spPr>
          <a:xfrm>
            <a:off x="285720" y="1285860"/>
            <a:ext cx="8572560" cy="5286412"/>
          </a:xfrm>
        </p:spPr>
        <p:txBody>
          <a:bodyPr>
            <a:noAutofit/>
          </a:bodyPr>
          <a:lstStyle/>
          <a:p>
            <a:pPr algn="just"/>
            <a:r>
              <a:rPr lang="en-IN" sz="2100" dirty="0"/>
              <a:t>In the setup phase, a switch creates an entry for a virtual circuit. </a:t>
            </a:r>
          </a:p>
          <a:p>
            <a:pPr algn="just"/>
            <a:r>
              <a:rPr lang="en-IN" sz="2100" dirty="0"/>
              <a:t>For example, suppose source A needs to create a virtual circuit to B. Two steps are required: the setup request and the acknowledgment.</a:t>
            </a:r>
          </a:p>
          <a:p>
            <a:pPr algn="just"/>
            <a:r>
              <a:rPr lang="en-IN" sz="2100" dirty="0"/>
              <a:t>A setup request frame is sent from the source to the destination.</a:t>
            </a:r>
          </a:p>
          <a:p>
            <a:pPr algn="just"/>
            <a:r>
              <a:rPr lang="en-IN" sz="2100" dirty="0"/>
              <a:t>Figure shows the process.</a:t>
            </a:r>
          </a:p>
          <a:p>
            <a:pPr marL="914400" lvl="1" indent="-457200" algn="just">
              <a:buFont typeface="+mj-lt"/>
              <a:buAutoNum type="arabicPeriod"/>
            </a:pPr>
            <a:r>
              <a:rPr lang="en-IN" sz="2100" dirty="0"/>
              <a:t>Source A sends a setup frame to switch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Setup Phase</a:t>
            </a:r>
            <a:endParaRPr lang="en-IN" sz="3200" dirty="0"/>
          </a:p>
        </p:txBody>
      </p:sp>
      <p:sp>
        <p:nvSpPr>
          <p:cNvPr id="3" name="Content Placeholder 2"/>
          <p:cNvSpPr>
            <a:spLocks noGrp="1"/>
          </p:cNvSpPr>
          <p:nvPr>
            <p:ph idx="1"/>
          </p:nvPr>
        </p:nvSpPr>
        <p:spPr>
          <a:xfrm>
            <a:off x="285720" y="1285860"/>
            <a:ext cx="8572560" cy="5286412"/>
          </a:xfrm>
        </p:spPr>
        <p:txBody>
          <a:bodyPr>
            <a:noAutofit/>
          </a:bodyPr>
          <a:lstStyle/>
          <a:p>
            <a:pPr marL="914400" lvl="1" indent="-457200">
              <a:buFont typeface="+mj-lt"/>
              <a:buAutoNum type="arabicPeriod" startAt="2"/>
            </a:pPr>
            <a:r>
              <a:rPr lang="en-IN" sz="2100" dirty="0"/>
              <a:t>Switch 1 receives the setup request frame. It knows that a frame going from A to B goes out through port 3. The switch, in the setup phase, acts as a packet switch; it has a routing table which is different from the switching table. For the moment, assume that it knows the output port. The switch creates an entry in its table for this virtual circuit, but it is only able to fill three of the four columns. The switch assigns the incoming port (1) and chooses an available incoming VCI (14) and the outgoing port (3). It does not yet know the outgoing VCI, which will be found during the acknowledgment step. The switch then forwards the frame through port 3 to switch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Setup Phase</a:t>
            </a:r>
            <a:endParaRPr lang="en-IN" sz="3200" dirty="0"/>
          </a:p>
        </p:txBody>
      </p:sp>
      <p:sp>
        <p:nvSpPr>
          <p:cNvPr id="3" name="Content Placeholder 2"/>
          <p:cNvSpPr>
            <a:spLocks noGrp="1"/>
          </p:cNvSpPr>
          <p:nvPr>
            <p:ph idx="1"/>
          </p:nvPr>
        </p:nvSpPr>
        <p:spPr>
          <a:xfrm>
            <a:off x="285720" y="1285860"/>
            <a:ext cx="8572560" cy="5286412"/>
          </a:xfrm>
        </p:spPr>
        <p:txBody>
          <a:bodyPr>
            <a:noAutofit/>
          </a:bodyPr>
          <a:lstStyle/>
          <a:p>
            <a:pPr marL="457200" indent="-457200" algn="just">
              <a:buFont typeface="+mj-lt"/>
              <a:buAutoNum type="arabicPeriod" startAt="3"/>
            </a:pPr>
            <a:r>
              <a:rPr lang="en-IN" sz="2400" dirty="0"/>
              <a:t>Switch 2 receives the setup request frame. The same events happen here as at switch 1; three columns of the table are completed: in this case, incoming port (1), incoming VCI (66), and outgoing port (2).</a:t>
            </a:r>
          </a:p>
          <a:p>
            <a:pPr marL="457200" indent="-457200" algn="just">
              <a:buFont typeface="+mj-lt"/>
              <a:buAutoNum type="arabicPeriod" startAt="3"/>
            </a:pPr>
            <a:r>
              <a:rPr lang="en-IN" sz="2400" dirty="0"/>
              <a:t>Switch 3 receives the setup request frame. Again, three columns are completed: incoming port (2), incoming VCI (22), and outgoing port (3).</a:t>
            </a:r>
          </a:p>
          <a:p>
            <a:pPr marL="457200" indent="-457200" algn="just">
              <a:buFont typeface="+mj-lt"/>
              <a:buAutoNum type="arabicPeriod" startAt="3"/>
            </a:pPr>
            <a:r>
              <a:rPr lang="en-IN" sz="2400" dirty="0"/>
              <a:t>Destination B receives the setup frame, and if it is ready to receive frames from A, it assigns a VCI to the incoming frames that come from A, in this case 77. This VCI lets the destination know that the frames come from A, and not other sources.</a:t>
            </a:r>
            <a:endParaRPr lang="en-IN" sz="2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2844" y="500042"/>
            <a:ext cx="8717367" cy="57150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CIRCUIT-SWITCHED NETWORKS</a:t>
            </a:r>
            <a:endParaRPr lang="en-IN" dirty="0"/>
          </a:p>
        </p:txBody>
      </p:sp>
      <p:sp>
        <p:nvSpPr>
          <p:cNvPr id="3" name="Content Placeholder 2"/>
          <p:cNvSpPr>
            <a:spLocks noGrp="1"/>
          </p:cNvSpPr>
          <p:nvPr>
            <p:ph idx="1"/>
          </p:nvPr>
        </p:nvSpPr>
        <p:spPr>
          <a:xfrm>
            <a:off x="214282" y="1357298"/>
            <a:ext cx="8643998" cy="4768865"/>
          </a:xfrm>
        </p:spPr>
        <p:txBody>
          <a:bodyPr/>
          <a:lstStyle/>
          <a:p>
            <a:pPr algn="just"/>
            <a:r>
              <a:rPr lang="en-IN" dirty="0"/>
              <a:t>A </a:t>
            </a:r>
            <a:r>
              <a:rPr lang="en-IN" b="1" dirty="0"/>
              <a:t>circuit-switched network consists of a set of switches connected by physical links.</a:t>
            </a:r>
          </a:p>
          <a:p>
            <a:pPr algn="just"/>
            <a:r>
              <a:rPr lang="en-IN" dirty="0"/>
              <a:t>A connection between two stations is a dedicated path made of one or more links. </a:t>
            </a:r>
          </a:p>
          <a:p>
            <a:pPr algn="just"/>
            <a:r>
              <a:rPr lang="en-IN" dirty="0"/>
              <a:t>However, each connection uses only one dedicated channel on each link. </a:t>
            </a:r>
          </a:p>
          <a:p>
            <a:pPr algn="just"/>
            <a:r>
              <a:rPr lang="en-IN" dirty="0"/>
              <a:t>Each link is normally divided into </a:t>
            </a:r>
            <a:r>
              <a:rPr lang="en-IN" i="1" dirty="0"/>
              <a:t>n channels by using FDM or TDM.</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8229600" cy="1143000"/>
          </a:xfrm>
        </p:spPr>
        <p:txBody>
          <a:bodyPr>
            <a:normAutofit/>
          </a:bodyPr>
          <a:lstStyle/>
          <a:p>
            <a:r>
              <a:rPr lang="en-IN" sz="3200" b="1" dirty="0"/>
              <a:t>VIRTUAL-CIRCUIT NETWORKS: </a:t>
            </a:r>
            <a:r>
              <a:rPr lang="en-IN" sz="3200" b="1" i="1" dirty="0"/>
              <a:t>Setup Phase</a:t>
            </a:r>
            <a:endParaRPr lang="en-IN" sz="3200" dirty="0"/>
          </a:p>
        </p:txBody>
      </p:sp>
      <p:sp>
        <p:nvSpPr>
          <p:cNvPr id="3" name="Content Placeholder 2"/>
          <p:cNvSpPr>
            <a:spLocks noGrp="1"/>
          </p:cNvSpPr>
          <p:nvPr>
            <p:ph idx="1"/>
          </p:nvPr>
        </p:nvSpPr>
        <p:spPr>
          <a:xfrm>
            <a:off x="71406" y="642918"/>
            <a:ext cx="9015386" cy="6215082"/>
          </a:xfrm>
        </p:spPr>
        <p:txBody>
          <a:bodyPr>
            <a:noAutofit/>
          </a:bodyPr>
          <a:lstStyle/>
          <a:p>
            <a:pPr algn="just"/>
            <a:r>
              <a:rPr lang="en-IN" sz="2100" b="1" dirty="0"/>
              <a:t>Acknowledgment, A special frame, called the acknowledgment frame, completes </a:t>
            </a:r>
            <a:r>
              <a:rPr lang="en-IN" sz="2100" dirty="0"/>
              <a:t>the entries in the switching tables. Figure shows the process.</a:t>
            </a:r>
          </a:p>
          <a:p>
            <a:pPr marL="457200" indent="-457200" algn="just">
              <a:buFont typeface="+mj-lt"/>
              <a:buAutoNum type="arabicPeriod"/>
            </a:pPr>
            <a:r>
              <a:rPr lang="en-IN" sz="2100" dirty="0"/>
              <a:t>The destination sends an acknowledgment to switch 3. The acknowledgment carries the global source and destination addresses so the switch knows which entry in the table is to be completed. The frame also carries VCI 77, chosen by the destination as the incoming VCI for frames from A. Switch 3 uses this VCI to complete the outgoing VCI column for this entry. Note that 77 is the incoming VCI for destination B, but the outgoing VCI for switch 3.</a:t>
            </a:r>
          </a:p>
          <a:p>
            <a:pPr marL="457200" indent="-457200" algn="just">
              <a:buFont typeface="+mj-lt"/>
              <a:buAutoNum type="arabicPeriod"/>
            </a:pPr>
            <a:r>
              <a:rPr lang="en-IN" sz="2100" dirty="0"/>
              <a:t>Switch 3 sends an acknowledgment to switch 2 that contains its incoming VCI in the table, chosen in the previous step. Switch 2 uses this as the outgoing VCI in the table.</a:t>
            </a:r>
          </a:p>
          <a:p>
            <a:pPr marL="457200" indent="-457200" algn="just">
              <a:buFont typeface="+mj-lt"/>
              <a:buAutoNum type="arabicPeriod"/>
            </a:pPr>
            <a:r>
              <a:rPr lang="en-IN" sz="2100" dirty="0"/>
              <a:t>Switch 2 sends an acknowledgment to switch 1 that contains its incoming VCI in the table, chosen in the previous step. Switch 1 uses this as the outgoing VCI in the table.</a:t>
            </a:r>
          </a:p>
          <a:p>
            <a:pPr marL="457200" indent="-457200" algn="just">
              <a:buFont typeface="+mj-lt"/>
              <a:buAutoNum type="arabicPeriod"/>
            </a:pPr>
            <a:r>
              <a:rPr lang="en-IN" sz="2100" dirty="0"/>
              <a:t>Finally switch 1 sends an acknowledgment to source A that contains its incoming VCI in the table, chosen in the previous step.</a:t>
            </a:r>
          </a:p>
          <a:p>
            <a:pPr marL="457200" indent="-457200" algn="just">
              <a:buFont typeface="+mj-lt"/>
              <a:buAutoNum type="arabicPeriod"/>
            </a:pPr>
            <a:r>
              <a:rPr lang="en-IN" sz="2100" dirty="0"/>
              <a:t>The source uses this as the outgoing VCI for the data frames to be sent to destination 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94022" y="500042"/>
            <a:ext cx="8592820" cy="578647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a:t>
            </a:r>
            <a:r>
              <a:rPr lang="en-IN" sz="3200" b="1" i="1" dirty="0"/>
              <a:t>Teardown Phase</a:t>
            </a:r>
            <a:br>
              <a:rPr lang="en-IN" sz="3200" b="1" i="1" dirty="0"/>
            </a:br>
            <a:endParaRPr lang="en-IN" sz="3200" dirty="0"/>
          </a:p>
        </p:txBody>
      </p:sp>
      <p:sp>
        <p:nvSpPr>
          <p:cNvPr id="3" name="Content Placeholder 2"/>
          <p:cNvSpPr>
            <a:spLocks noGrp="1"/>
          </p:cNvSpPr>
          <p:nvPr>
            <p:ph idx="1"/>
          </p:nvPr>
        </p:nvSpPr>
        <p:spPr>
          <a:xfrm>
            <a:off x="357158" y="1142984"/>
            <a:ext cx="8429684" cy="5143536"/>
          </a:xfrm>
        </p:spPr>
        <p:txBody>
          <a:bodyPr/>
          <a:lstStyle/>
          <a:p>
            <a:pPr algn="just"/>
            <a:r>
              <a:rPr lang="en-IN" dirty="0"/>
              <a:t>In this phase, source A, after sending all frames to B, sends a special frame called a </a:t>
            </a:r>
            <a:r>
              <a:rPr lang="en-IN" i="1" dirty="0"/>
              <a:t>teardown request. </a:t>
            </a:r>
          </a:p>
          <a:p>
            <a:pPr algn="just"/>
            <a:r>
              <a:rPr lang="en-IN" i="1" dirty="0"/>
              <a:t>Destination B responds with a teardown confirmation frame. </a:t>
            </a:r>
          </a:p>
          <a:p>
            <a:pPr algn="just"/>
            <a:r>
              <a:rPr lang="en-IN" i="1" dirty="0"/>
              <a:t>All </a:t>
            </a:r>
            <a:r>
              <a:rPr lang="en-IN" dirty="0"/>
              <a:t>switches delete the corresponding entry from their tables.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VIRTUAL-CIRCUIT NETWORKS: Efficiency</a:t>
            </a:r>
            <a:endParaRPr lang="en-IN" sz="3200" dirty="0"/>
          </a:p>
        </p:txBody>
      </p:sp>
      <p:sp>
        <p:nvSpPr>
          <p:cNvPr id="3" name="Content Placeholder 2"/>
          <p:cNvSpPr>
            <a:spLocks noGrp="1"/>
          </p:cNvSpPr>
          <p:nvPr>
            <p:ph idx="1"/>
          </p:nvPr>
        </p:nvSpPr>
        <p:spPr/>
        <p:txBody>
          <a:bodyPr>
            <a:normAutofit fontScale="70000" lnSpcReduction="20000"/>
          </a:bodyPr>
          <a:lstStyle/>
          <a:p>
            <a:pPr algn="just"/>
            <a:r>
              <a:rPr lang="en-IN" dirty="0"/>
              <a:t>The resource reservation in a virtual-circuit network can be made during the setup or can be on demand during the data transfer phase.</a:t>
            </a:r>
          </a:p>
          <a:p>
            <a:pPr algn="just"/>
            <a:r>
              <a:rPr lang="en-IN" dirty="0"/>
              <a:t>In the first case, the delay for each packet is the same; in the second case, each packet may encounter different delays. </a:t>
            </a:r>
          </a:p>
          <a:p>
            <a:pPr algn="just"/>
            <a:r>
              <a:rPr lang="en-IN" dirty="0"/>
              <a:t>There is one big advantage in a virtual-circuit network even if resource allocation is on demand. </a:t>
            </a:r>
          </a:p>
          <a:p>
            <a:pPr algn="just"/>
            <a:r>
              <a:rPr lang="en-IN" dirty="0"/>
              <a:t>The source can check the availability of the resources, without actually reserving it. </a:t>
            </a:r>
          </a:p>
          <a:p>
            <a:pPr algn="just"/>
            <a:r>
              <a:rPr lang="en-IN" dirty="0"/>
              <a:t>Consider a family that wants to dine at a restaurant. Although the restaurant may not accept reservations (allocation of the tables is on demand), the family can call and find out the waiting time. This can save the family time and effort.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VIRTUAL-CIRCUIT NETWORKS: Delay</a:t>
            </a:r>
            <a:endParaRPr lang="en-IN" dirty="0"/>
          </a:p>
        </p:txBody>
      </p:sp>
      <p:sp>
        <p:nvSpPr>
          <p:cNvPr id="3" name="Content Placeholder 2"/>
          <p:cNvSpPr>
            <a:spLocks noGrp="1"/>
          </p:cNvSpPr>
          <p:nvPr>
            <p:ph idx="1"/>
          </p:nvPr>
        </p:nvSpPr>
        <p:spPr>
          <a:xfrm>
            <a:off x="142876" y="1600200"/>
            <a:ext cx="8858280" cy="4525963"/>
          </a:xfrm>
        </p:spPr>
        <p:txBody>
          <a:bodyPr>
            <a:normAutofit fontScale="85000" lnSpcReduction="20000"/>
          </a:bodyPr>
          <a:lstStyle/>
          <a:p>
            <a:pPr algn="just"/>
            <a:r>
              <a:rPr lang="en-IN" dirty="0"/>
              <a:t>In a virtual-circuit network, there is a one-time delay for setup and a one-time delay for teardown. </a:t>
            </a:r>
          </a:p>
          <a:p>
            <a:pPr algn="just"/>
            <a:r>
              <a:rPr lang="en-IN" dirty="0"/>
              <a:t>If resources are allocated during the setup phase, there is no wait time for individual packets. </a:t>
            </a:r>
          </a:p>
          <a:p>
            <a:pPr algn="just"/>
            <a:r>
              <a:rPr lang="en-IN" dirty="0"/>
              <a:t>The packet is </a:t>
            </a:r>
            <a:r>
              <a:rPr lang="en-IN" dirty="0" err="1"/>
              <a:t>traveling</a:t>
            </a:r>
            <a:r>
              <a:rPr lang="en-IN" dirty="0"/>
              <a:t> through two switches (routers). There are three transmission times (3</a:t>
            </a:r>
            <a:r>
              <a:rPr lang="en-IN" i="1" dirty="0"/>
              <a:t>T ), three propagation times (3τ), data transfer depicted by the sloping </a:t>
            </a:r>
            <a:r>
              <a:rPr lang="en-IN" dirty="0"/>
              <a:t>lines, a setup delay (which includes transmission and propagation in two directions), and a teardown delay (which includes transmission and propagation in one direction).</a:t>
            </a:r>
          </a:p>
          <a:p>
            <a:pPr algn="just"/>
            <a:r>
              <a:rPr lang="en-IN" dirty="0"/>
              <a:t>We ignore the processing time in each switch. The total delay time is</a:t>
            </a:r>
          </a:p>
        </p:txBody>
      </p:sp>
      <p:pic>
        <p:nvPicPr>
          <p:cNvPr id="7170" name="Picture 2"/>
          <p:cNvPicPr>
            <a:picLocks noChangeAspect="1" noChangeArrowheads="1"/>
          </p:cNvPicPr>
          <p:nvPr/>
        </p:nvPicPr>
        <p:blipFill>
          <a:blip r:embed="rId2"/>
          <a:srcRect/>
          <a:stretch>
            <a:fillRect/>
          </a:stretch>
        </p:blipFill>
        <p:spPr bwMode="auto">
          <a:xfrm>
            <a:off x="714348" y="5929330"/>
            <a:ext cx="7380566" cy="57150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a:t>
            </a:r>
            <a:endParaRPr lang="en-IN" dirty="0"/>
          </a:p>
        </p:txBody>
      </p:sp>
      <p:sp>
        <p:nvSpPr>
          <p:cNvPr id="3" name="Content Placeholder 2"/>
          <p:cNvSpPr>
            <a:spLocks noGrp="1"/>
          </p:cNvSpPr>
          <p:nvPr>
            <p:ph idx="1"/>
          </p:nvPr>
        </p:nvSpPr>
        <p:spPr>
          <a:xfrm>
            <a:off x="214282" y="1214422"/>
            <a:ext cx="8572560" cy="5357850"/>
          </a:xfrm>
        </p:spPr>
        <p:txBody>
          <a:bodyPr>
            <a:normAutofit fontScale="92500" lnSpcReduction="10000"/>
          </a:bodyPr>
          <a:lstStyle/>
          <a:p>
            <a:pPr algn="just"/>
            <a:r>
              <a:rPr lang="en-IN" dirty="0"/>
              <a:t>An </a:t>
            </a:r>
            <a:r>
              <a:rPr lang="en-IN" b="1" dirty="0"/>
              <a:t>IPv4 address is a 32-bit address that </a:t>
            </a:r>
            <a:r>
              <a:rPr lang="en-IN" b="1" i="1" dirty="0"/>
              <a:t>uniquely and universally defines the connection </a:t>
            </a:r>
            <a:r>
              <a:rPr lang="en-IN" dirty="0"/>
              <a:t>of a device (for example, a computer or a router) to the Internet.</a:t>
            </a:r>
          </a:p>
          <a:p>
            <a:pPr algn="just"/>
            <a:r>
              <a:rPr lang="en-IN" dirty="0"/>
              <a:t>IPv4 addresses are unique in the sense that each address defines one, and only one, connection to the Internet. </a:t>
            </a:r>
          </a:p>
          <a:p>
            <a:pPr algn="just"/>
            <a:r>
              <a:rPr lang="en-IN" dirty="0"/>
              <a:t>Two devices on the Internet can never have the same address at the same time. </a:t>
            </a:r>
          </a:p>
          <a:p>
            <a:pPr algn="just"/>
            <a:r>
              <a:rPr lang="en-IN" dirty="0"/>
              <a:t>By using some strategies, an address may be assigned to a device for a time period and then taken away and assigned to another device.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a:t>
            </a:r>
            <a:endParaRPr lang="en-IN" dirty="0"/>
          </a:p>
        </p:txBody>
      </p:sp>
      <p:sp>
        <p:nvSpPr>
          <p:cNvPr id="3" name="Content Placeholder 2"/>
          <p:cNvSpPr>
            <a:spLocks noGrp="1"/>
          </p:cNvSpPr>
          <p:nvPr>
            <p:ph idx="1"/>
          </p:nvPr>
        </p:nvSpPr>
        <p:spPr/>
        <p:txBody>
          <a:bodyPr>
            <a:normAutofit/>
          </a:bodyPr>
          <a:lstStyle/>
          <a:p>
            <a:pPr algn="just"/>
            <a:r>
              <a:rPr lang="en-IN" dirty="0"/>
              <a:t>If a device operating at the network layer has </a:t>
            </a:r>
            <a:r>
              <a:rPr lang="en-IN" i="1" dirty="0"/>
              <a:t>m connections to </a:t>
            </a:r>
            <a:r>
              <a:rPr lang="en-IN" dirty="0"/>
              <a:t>the Internet, it needs to have </a:t>
            </a:r>
            <a:r>
              <a:rPr lang="en-IN" i="1" dirty="0"/>
              <a:t>m addresses. </a:t>
            </a:r>
          </a:p>
          <a:p>
            <a:pPr algn="just"/>
            <a:r>
              <a:rPr lang="en-IN" dirty="0"/>
              <a:t>The IPv4 addresses are universal in the sense that the addressing system must be accepted by any host that wants to be connected to the Internet.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 Address Space</a:t>
            </a:r>
            <a:endParaRPr lang="en-IN" dirty="0"/>
          </a:p>
        </p:txBody>
      </p:sp>
      <p:sp>
        <p:nvSpPr>
          <p:cNvPr id="3" name="Content Placeholder 2"/>
          <p:cNvSpPr>
            <a:spLocks noGrp="1"/>
          </p:cNvSpPr>
          <p:nvPr>
            <p:ph idx="1"/>
          </p:nvPr>
        </p:nvSpPr>
        <p:spPr>
          <a:xfrm>
            <a:off x="285720" y="1357298"/>
            <a:ext cx="8501122" cy="4768865"/>
          </a:xfrm>
        </p:spPr>
        <p:txBody>
          <a:bodyPr/>
          <a:lstStyle/>
          <a:p>
            <a:pPr algn="just"/>
            <a:r>
              <a:rPr lang="en-IN" dirty="0"/>
              <a:t>A protocol such as IPv4 that defines addresses has an </a:t>
            </a:r>
            <a:r>
              <a:rPr lang="en-IN" b="1" dirty="0"/>
              <a:t>address space. </a:t>
            </a:r>
          </a:p>
          <a:p>
            <a:pPr algn="just"/>
            <a:r>
              <a:rPr lang="en-IN" b="1" dirty="0"/>
              <a:t>An address space </a:t>
            </a:r>
            <a:r>
              <a:rPr lang="en-IN" dirty="0"/>
              <a:t>is the total number of addresses used by the protocol. </a:t>
            </a:r>
          </a:p>
          <a:p>
            <a:pPr algn="just"/>
            <a:r>
              <a:rPr lang="en-IN" dirty="0"/>
              <a:t>If a protocol uses </a:t>
            </a:r>
            <a:r>
              <a:rPr lang="en-IN" i="1" dirty="0"/>
              <a:t>N bits to define </a:t>
            </a:r>
            <a:r>
              <a:rPr lang="en-IN" dirty="0"/>
              <a:t>an address, the address space is 2</a:t>
            </a:r>
            <a:r>
              <a:rPr lang="en-IN" i="1" baseline="30000" dirty="0"/>
              <a:t>N</a:t>
            </a:r>
            <a:r>
              <a:rPr lang="en-IN" i="1" dirty="0"/>
              <a:t> because each bit can have two different values (0 or 1) </a:t>
            </a:r>
            <a:r>
              <a:rPr lang="en-IN" dirty="0"/>
              <a:t>and </a:t>
            </a:r>
            <a:r>
              <a:rPr lang="en-IN" i="1" dirty="0"/>
              <a:t>N bits can have 2</a:t>
            </a:r>
            <a:r>
              <a:rPr lang="en-IN" i="1" baseline="30000" dirty="0"/>
              <a:t>N</a:t>
            </a:r>
            <a:r>
              <a:rPr lang="en-IN" i="1" dirty="0"/>
              <a:t> values.</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 Address Space</a:t>
            </a:r>
            <a:endParaRPr lang="en-IN" dirty="0"/>
          </a:p>
        </p:txBody>
      </p:sp>
      <p:sp>
        <p:nvSpPr>
          <p:cNvPr id="3" name="Content Placeholder 2"/>
          <p:cNvSpPr>
            <a:spLocks noGrp="1"/>
          </p:cNvSpPr>
          <p:nvPr>
            <p:ph idx="1"/>
          </p:nvPr>
        </p:nvSpPr>
        <p:spPr>
          <a:xfrm>
            <a:off x="285720" y="1357298"/>
            <a:ext cx="8501122" cy="4768865"/>
          </a:xfrm>
        </p:spPr>
        <p:txBody>
          <a:bodyPr>
            <a:normAutofit/>
          </a:bodyPr>
          <a:lstStyle/>
          <a:p>
            <a:pPr algn="just"/>
            <a:r>
              <a:rPr lang="en-IN" dirty="0"/>
              <a:t>IPv4 uses 32-bit addresses, which means that the address space is 2</a:t>
            </a:r>
            <a:r>
              <a:rPr lang="en-IN" baseline="30000" dirty="0"/>
              <a:t>32</a:t>
            </a:r>
            <a:r>
              <a:rPr lang="en-IN" dirty="0"/>
              <a:t> or 4,294,967,296 (more than 4 billion). </a:t>
            </a:r>
          </a:p>
          <a:p>
            <a:pPr algn="just"/>
            <a:r>
              <a:rPr lang="en-IN" dirty="0"/>
              <a:t>This means that, theoretically, if there were no restrictions, more than 4 billion devices could be connected to the Internet. </a:t>
            </a:r>
          </a:p>
          <a:p>
            <a:pPr algn="just"/>
            <a:r>
              <a:rPr lang="en-IN" dirty="0"/>
              <a:t>But actual number is much less because of the restrictions imposed on the addresses.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 Notations</a:t>
            </a:r>
          </a:p>
        </p:txBody>
      </p:sp>
      <p:sp>
        <p:nvSpPr>
          <p:cNvPr id="3" name="Content Placeholder 2"/>
          <p:cNvSpPr>
            <a:spLocks noGrp="1"/>
          </p:cNvSpPr>
          <p:nvPr>
            <p:ph idx="1"/>
          </p:nvPr>
        </p:nvSpPr>
        <p:spPr>
          <a:xfrm>
            <a:off x="285720" y="1357299"/>
            <a:ext cx="8501122" cy="4286280"/>
          </a:xfrm>
        </p:spPr>
        <p:txBody>
          <a:bodyPr>
            <a:normAutofit fontScale="92500" lnSpcReduction="10000"/>
          </a:bodyPr>
          <a:lstStyle/>
          <a:p>
            <a:r>
              <a:rPr lang="en-IN" dirty="0"/>
              <a:t>There are two prevalent notations to show an IPv4 address: </a:t>
            </a:r>
            <a:r>
              <a:rPr lang="en-IN" b="1" dirty="0"/>
              <a:t>binary notation and dotted decimal notation.</a:t>
            </a:r>
          </a:p>
          <a:p>
            <a:r>
              <a:rPr lang="en-IN" b="1" i="1" dirty="0"/>
              <a:t>Binary Notation</a:t>
            </a:r>
          </a:p>
          <a:p>
            <a:pPr lvl="1"/>
            <a:r>
              <a:rPr lang="en-IN" dirty="0"/>
              <a:t>In binary notation, the IPv4 address is displayed as 32 bits. Each octet is often referred to as a byte. </a:t>
            </a:r>
          </a:p>
          <a:p>
            <a:pPr lvl="1"/>
            <a:r>
              <a:rPr lang="en-IN" dirty="0"/>
              <a:t>So it is common to hear an IPv4 address referred to as a 32-bit address or a 4-byte address. </a:t>
            </a:r>
          </a:p>
          <a:p>
            <a:pPr lvl="1"/>
            <a:r>
              <a:rPr lang="en-IN" dirty="0"/>
              <a:t>The following is an example of an IPv4 address in binary notation:</a:t>
            </a:r>
          </a:p>
        </p:txBody>
      </p:sp>
      <p:sp>
        <p:nvSpPr>
          <p:cNvPr id="4" name="Rectangle 3"/>
          <p:cNvSpPr/>
          <p:nvPr/>
        </p:nvSpPr>
        <p:spPr>
          <a:xfrm>
            <a:off x="285720" y="5643578"/>
            <a:ext cx="8358246" cy="584775"/>
          </a:xfrm>
          <a:prstGeom prst="rect">
            <a:avLst/>
          </a:prstGeom>
        </p:spPr>
        <p:txBody>
          <a:bodyPr wrap="square">
            <a:spAutoFit/>
          </a:bodyPr>
          <a:lstStyle/>
          <a:p>
            <a:r>
              <a:rPr lang="en-IN" sz="3200" dirty="0"/>
              <a:t>01110101 </a:t>
            </a:r>
            <a:r>
              <a:rPr lang="en-IN" sz="3200" dirty="0">
                <a:solidFill>
                  <a:srgbClr val="FF0000"/>
                </a:solidFill>
              </a:rPr>
              <a:t>10010101</a:t>
            </a:r>
            <a:r>
              <a:rPr lang="en-IN" sz="3200" dirty="0"/>
              <a:t> 00011101 </a:t>
            </a:r>
            <a:r>
              <a:rPr lang="en-IN" sz="3200" dirty="0">
                <a:solidFill>
                  <a:srgbClr val="FF0000"/>
                </a:solidFill>
              </a:rPr>
              <a:t>00000010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CIRCUIT-SWITCHED NETWORKS</a:t>
            </a:r>
            <a:endParaRPr lang="en-IN" dirty="0"/>
          </a:p>
        </p:txBody>
      </p:sp>
      <p:sp>
        <p:nvSpPr>
          <p:cNvPr id="3" name="Content Placeholder 2"/>
          <p:cNvSpPr>
            <a:spLocks noGrp="1"/>
          </p:cNvSpPr>
          <p:nvPr>
            <p:ph idx="1"/>
          </p:nvPr>
        </p:nvSpPr>
        <p:spPr>
          <a:xfrm>
            <a:off x="142844" y="1142985"/>
            <a:ext cx="8786874" cy="2071701"/>
          </a:xfrm>
        </p:spPr>
        <p:txBody>
          <a:bodyPr>
            <a:normAutofit lnSpcReduction="10000"/>
          </a:bodyPr>
          <a:lstStyle/>
          <a:p>
            <a:pPr algn="just"/>
            <a:r>
              <a:rPr lang="en-IN" dirty="0"/>
              <a:t>Figure shows a trivial circuit-switched network with four switches and four links. </a:t>
            </a:r>
          </a:p>
          <a:p>
            <a:pPr algn="just"/>
            <a:r>
              <a:rPr lang="en-IN" dirty="0"/>
              <a:t>Each link is divided into </a:t>
            </a:r>
            <a:r>
              <a:rPr lang="en-IN" i="1" dirty="0"/>
              <a:t>n (n is 3 in the figure) channels by using FDM or TDM.</a:t>
            </a:r>
            <a:endParaRPr lang="en-IN" dirty="0"/>
          </a:p>
        </p:txBody>
      </p:sp>
      <p:pic>
        <p:nvPicPr>
          <p:cNvPr id="3074" name="Picture 2"/>
          <p:cNvPicPr>
            <a:picLocks noChangeAspect="1" noChangeArrowheads="1"/>
          </p:cNvPicPr>
          <p:nvPr/>
        </p:nvPicPr>
        <p:blipFill>
          <a:blip r:embed="rId2"/>
          <a:srcRect/>
          <a:stretch>
            <a:fillRect/>
          </a:stretch>
        </p:blipFill>
        <p:spPr bwMode="auto">
          <a:xfrm>
            <a:off x="571472" y="3071810"/>
            <a:ext cx="8143932" cy="34099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 Notations</a:t>
            </a:r>
            <a:endParaRPr lang="en-IN" dirty="0"/>
          </a:p>
        </p:txBody>
      </p:sp>
      <p:sp>
        <p:nvSpPr>
          <p:cNvPr id="3" name="Content Placeholder 2"/>
          <p:cNvSpPr>
            <a:spLocks noGrp="1"/>
          </p:cNvSpPr>
          <p:nvPr>
            <p:ph idx="1"/>
          </p:nvPr>
        </p:nvSpPr>
        <p:spPr/>
        <p:txBody>
          <a:bodyPr/>
          <a:lstStyle/>
          <a:p>
            <a:r>
              <a:rPr lang="en-IN" b="1" i="1" dirty="0"/>
              <a:t>Dotted-Decimal Notation</a:t>
            </a:r>
          </a:p>
          <a:p>
            <a:pPr lvl="1"/>
            <a:r>
              <a:rPr lang="en-IN" dirty="0"/>
              <a:t>To make the IPv4 address more compact and easier to read, Internet addresses are usually written in decimal form with a decimal point (dot) separating the bytes. </a:t>
            </a:r>
          </a:p>
          <a:p>
            <a:pPr lvl="1"/>
            <a:r>
              <a:rPr lang="en-IN" dirty="0"/>
              <a:t>The following is the </a:t>
            </a:r>
            <a:r>
              <a:rPr lang="en-IN" b="1" dirty="0"/>
              <a:t>dotted-decimal notation of the above address:</a:t>
            </a:r>
          </a:p>
          <a:p>
            <a:pPr lvl="1"/>
            <a:r>
              <a:rPr lang="en-IN" dirty="0"/>
              <a:t>117.149.29.2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ADDRESSES: Notations</a:t>
            </a:r>
            <a:endParaRPr lang="en-IN" dirty="0"/>
          </a:p>
        </p:txBody>
      </p:sp>
      <p:sp>
        <p:nvSpPr>
          <p:cNvPr id="3" name="Content Placeholder 2"/>
          <p:cNvSpPr>
            <a:spLocks noGrp="1"/>
          </p:cNvSpPr>
          <p:nvPr>
            <p:ph idx="1"/>
          </p:nvPr>
        </p:nvSpPr>
        <p:spPr>
          <a:xfrm>
            <a:off x="457200" y="1600201"/>
            <a:ext cx="8229600" cy="1685923"/>
          </a:xfrm>
        </p:spPr>
        <p:txBody>
          <a:bodyPr>
            <a:normAutofit fontScale="85000" lnSpcReduction="10000"/>
          </a:bodyPr>
          <a:lstStyle/>
          <a:p>
            <a:pPr algn="just"/>
            <a:r>
              <a:rPr lang="en-IN" dirty="0"/>
              <a:t>Figure  shows an IPv4 address in both binary and dotted-decimal notation. It is noted that because each byte (octet) is 8 bits, each number in dotted-decimal notation is a value ranging from 0 to 255.</a:t>
            </a:r>
          </a:p>
        </p:txBody>
      </p:sp>
      <p:pic>
        <p:nvPicPr>
          <p:cNvPr id="1026" name="Picture 2"/>
          <p:cNvPicPr>
            <a:picLocks noChangeAspect="1" noChangeArrowheads="1"/>
          </p:cNvPicPr>
          <p:nvPr/>
        </p:nvPicPr>
        <p:blipFill>
          <a:blip r:embed="rId2"/>
          <a:srcRect/>
          <a:stretch>
            <a:fillRect/>
          </a:stretch>
        </p:blipFill>
        <p:spPr bwMode="auto">
          <a:xfrm>
            <a:off x="857224" y="3786190"/>
            <a:ext cx="6643734" cy="278605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Exercise</a:t>
            </a:r>
          </a:p>
        </p:txBody>
      </p:sp>
      <p:sp>
        <p:nvSpPr>
          <p:cNvPr id="3" name="Content Placeholder 2"/>
          <p:cNvSpPr>
            <a:spLocks noGrp="1"/>
          </p:cNvSpPr>
          <p:nvPr>
            <p:ph idx="1"/>
          </p:nvPr>
        </p:nvSpPr>
        <p:spPr/>
        <p:txBody>
          <a:bodyPr>
            <a:normAutofit/>
          </a:bodyPr>
          <a:lstStyle/>
          <a:p>
            <a:r>
              <a:rPr lang="en-IN" dirty="0"/>
              <a:t>Change the following IPv4 addresses from binary notation to dotted-decimal notation.</a:t>
            </a:r>
          </a:p>
          <a:p>
            <a:pPr>
              <a:buNone/>
            </a:pPr>
            <a:r>
              <a:rPr lang="en-IN" dirty="0"/>
              <a:t>a. 10000001 00001011 00001011 11101111</a:t>
            </a:r>
          </a:p>
          <a:p>
            <a:pPr>
              <a:buNone/>
            </a:pPr>
            <a:r>
              <a:rPr lang="en-IN" dirty="0"/>
              <a:t>b. 11000001 10000011 00011011 11111111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b="1" dirty="0"/>
              <a:t>Solution</a:t>
            </a:r>
          </a:p>
          <a:p>
            <a:r>
              <a:rPr lang="en-IN" dirty="0"/>
              <a:t>We replace each group of 8 bits with its equivalent decimal number (see Appendix B) and add</a:t>
            </a:r>
          </a:p>
          <a:p>
            <a:r>
              <a:rPr lang="en-IN" dirty="0"/>
              <a:t>dots for separation.</a:t>
            </a:r>
          </a:p>
          <a:p>
            <a:r>
              <a:rPr lang="en-IN" dirty="0"/>
              <a:t>a. 129.11.11.239</a:t>
            </a:r>
          </a:p>
          <a:p>
            <a:r>
              <a:rPr lang="en-IN" dirty="0"/>
              <a:t>b. 193.131.27.255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b="1" i="1" dirty="0"/>
              <a:t>	Example 19.2</a:t>
            </a:r>
          </a:p>
          <a:p>
            <a:r>
              <a:rPr lang="en-IN" dirty="0"/>
              <a:t>Change the following IPv4 addresses from dotted-decimal notation to binary notation.</a:t>
            </a:r>
          </a:p>
          <a:p>
            <a:pPr>
              <a:buNone/>
            </a:pPr>
            <a:r>
              <a:rPr lang="en-IN" dirty="0"/>
              <a:t>	a. 111.56.45.78</a:t>
            </a:r>
          </a:p>
          <a:p>
            <a:pPr>
              <a:buNone/>
            </a:pPr>
            <a:r>
              <a:rPr lang="en-IN" dirty="0"/>
              <a:t>	b. 221.34.7.82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None/>
            </a:pPr>
            <a:r>
              <a:rPr lang="en-IN" b="1" dirty="0"/>
              <a:t>Solution</a:t>
            </a:r>
          </a:p>
          <a:p>
            <a:r>
              <a:rPr lang="en-IN" dirty="0"/>
              <a:t>We replace each decimal number with its binary equivalent</a:t>
            </a:r>
          </a:p>
          <a:p>
            <a:pPr>
              <a:buNone/>
            </a:pPr>
            <a:r>
              <a:rPr lang="en-IN" dirty="0"/>
              <a:t>	a. 01101111 00111000 00101101 01001110</a:t>
            </a:r>
          </a:p>
          <a:p>
            <a:pPr>
              <a:buNone/>
            </a:pPr>
            <a:r>
              <a:rPr lang="en-IN" dirty="0"/>
              <a:t>	b. 11011101 00100010 00000111 01010010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Find the error, if any, in the following IPv4 addresses.</a:t>
            </a:r>
          </a:p>
          <a:p>
            <a:pPr>
              <a:buNone/>
            </a:pPr>
            <a:r>
              <a:rPr lang="en-IN" dirty="0"/>
              <a:t>a. 111.56.045.78</a:t>
            </a:r>
          </a:p>
          <a:p>
            <a:pPr>
              <a:buNone/>
            </a:pPr>
            <a:r>
              <a:rPr lang="en-IN" dirty="0"/>
              <a:t>b. 221.34.7.8.20</a:t>
            </a:r>
          </a:p>
          <a:p>
            <a:pPr>
              <a:buNone/>
            </a:pPr>
            <a:r>
              <a:rPr lang="en-IN" dirty="0"/>
              <a:t>c. 75.45.301.14</a:t>
            </a:r>
          </a:p>
          <a:p>
            <a:pPr>
              <a:buNone/>
            </a:pPr>
            <a:r>
              <a:rPr lang="en-IN" dirty="0"/>
              <a:t>d. 11100010.23.14.67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Find the error, if any, in the following IPv4 addresses.</a:t>
            </a:r>
          </a:p>
          <a:p>
            <a:pPr>
              <a:buNone/>
            </a:pPr>
            <a:r>
              <a:rPr lang="en-IN" dirty="0"/>
              <a:t>a. 111.56.</a:t>
            </a:r>
            <a:r>
              <a:rPr lang="en-IN" dirty="0">
                <a:solidFill>
                  <a:srgbClr val="FF0000"/>
                </a:solidFill>
              </a:rPr>
              <a:t>0</a:t>
            </a:r>
            <a:r>
              <a:rPr lang="en-IN" dirty="0"/>
              <a:t>45.78</a:t>
            </a:r>
          </a:p>
          <a:p>
            <a:pPr>
              <a:buNone/>
            </a:pPr>
            <a:r>
              <a:rPr lang="en-IN" dirty="0"/>
              <a:t>b. 221.34.7.8</a:t>
            </a:r>
            <a:r>
              <a:rPr lang="en-IN" dirty="0">
                <a:solidFill>
                  <a:srgbClr val="FF0000"/>
                </a:solidFill>
              </a:rPr>
              <a:t>.20</a:t>
            </a:r>
          </a:p>
          <a:p>
            <a:pPr>
              <a:buNone/>
            </a:pPr>
            <a:r>
              <a:rPr lang="en-IN" dirty="0"/>
              <a:t>c. 75.45.</a:t>
            </a:r>
            <a:r>
              <a:rPr lang="en-IN" dirty="0">
                <a:solidFill>
                  <a:srgbClr val="FF0000"/>
                </a:solidFill>
              </a:rPr>
              <a:t>301</a:t>
            </a:r>
            <a:r>
              <a:rPr lang="en-IN" dirty="0"/>
              <a:t>.14</a:t>
            </a:r>
          </a:p>
          <a:p>
            <a:pPr>
              <a:buNone/>
            </a:pPr>
            <a:r>
              <a:rPr lang="en-IN" dirty="0"/>
              <a:t>d. </a:t>
            </a:r>
            <a:r>
              <a:rPr lang="en-IN" dirty="0">
                <a:solidFill>
                  <a:srgbClr val="FF0000"/>
                </a:solidFill>
              </a:rPr>
              <a:t>11100010</a:t>
            </a:r>
            <a:r>
              <a:rPr lang="en-IN" dirty="0"/>
              <a:t>.23.14.67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Solution</a:t>
            </a:r>
          </a:p>
          <a:p>
            <a:r>
              <a:rPr lang="en-IN" dirty="0"/>
              <a:t>a. There must be no leading zero (045).</a:t>
            </a:r>
          </a:p>
          <a:p>
            <a:r>
              <a:rPr lang="en-IN" dirty="0"/>
              <a:t>b. There can be no more than four numbers in an IPv4 address.</a:t>
            </a:r>
          </a:p>
          <a:p>
            <a:r>
              <a:rPr lang="en-IN" dirty="0"/>
              <a:t>c. Each number needs to be less than or equal to 255 (301 is outside this range).</a:t>
            </a:r>
          </a:p>
          <a:p>
            <a:r>
              <a:rPr lang="en-IN" dirty="0"/>
              <a:t>d. A mixture of binary notation and dotted-decimal notation is not allowed.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dirty="0" err="1"/>
              <a:t>Classful</a:t>
            </a:r>
            <a:r>
              <a:rPr lang="en-IN" b="1" dirty="0"/>
              <a:t> Addressing</a:t>
            </a:r>
            <a:endParaRPr lang="en-IN" dirty="0"/>
          </a:p>
        </p:txBody>
      </p:sp>
      <p:sp>
        <p:nvSpPr>
          <p:cNvPr id="3" name="Content Placeholder 2"/>
          <p:cNvSpPr>
            <a:spLocks noGrp="1"/>
          </p:cNvSpPr>
          <p:nvPr>
            <p:ph idx="1"/>
          </p:nvPr>
        </p:nvSpPr>
        <p:spPr/>
        <p:txBody>
          <a:bodyPr>
            <a:normAutofit/>
          </a:bodyPr>
          <a:lstStyle/>
          <a:p>
            <a:r>
              <a:rPr lang="en-US" dirty="0"/>
              <a:t>This is scheme is becoming obsolete.</a:t>
            </a:r>
            <a:endParaRPr lang="en-IN" dirty="0"/>
          </a:p>
          <a:p>
            <a:r>
              <a:rPr lang="en-IN" dirty="0"/>
              <a:t>In </a:t>
            </a:r>
            <a:r>
              <a:rPr lang="en-IN" dirty="0" err="1"/>
              <a:t>classful</a:t>
            </a:r>
            <a:r>
              <a:rPr lang="en-IN" dirty="0"/>
              <a:t> addressing, the address space is divided into five classes: A, B, C, D, and E. </a:t>
            </a:r>
          </a:p>
          <a:p>
            <a:r>
              <a:rPr lang="en-IN" dirty="0"/>
              <a:t>Each class occupies some part of the address space.</a:t>
            </a:r>
          </a:p>
          <a:p>
            <a:r>
              <a:rPr lang="en-US" dirty="0"/>
              <a:t>With the help of an address class can be found in both type of notations i.e. binary or dotted-decimal.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CIRCUIT-SWITCHED NETWORKS</a:t>
            </a:r>
            <a:endParaRPr lang="en-IN" dirty="0"/>
          </a:p>
        </p:txBody>
      </p:sp>
      <p:sp>
        <p:nvSpPr>
          <p:cNvPr id="3" name="Content Placeholder 2"/>
          <p:cNvSpPr>
            <a:spLocks noGrp="1"/>
          </p:cNvSpPr>
          <p:nvPr>
            <p:ph idx="1"/>
          </p:nvPr>
        </p:nvSpPr>
        <p:spPr>
          <a:xfrm>
            <a:off x="214282" y="1285860"/>
            <a:ext cx="8715436" cy="5214974"/>
          </a:xfrm>
        </p:spPr>
        <p:txBody>
          <a:bodyPr>
            <a:normAutofit fontScale="85000" lnSpcReduction="20000"/>
          </a:bodyPr>
          <a:lstStyle/>
          <a:p>
            <a:pPr algn="just"/>
            <a:r>
              <a:rPr lang="en-IN" dirty="0"/>
              <a:t>The end systems, such as computers or telephones, are directly connected to a switch. </a:t>
            </a:r>
          </a:p>
          <a:p>
            <a:pPr algn="just"/>
            <a:r>
              <a:rPr lang="en-IN" dirty="0"/>
              <a:t>It have shown only two end systems for simplicity. </a:t>
            </a:r>
          </a:p>
          <a:p>
            <a:pPr algn="just"/>
            <a:r>
              <a:rPr lang="en-IN" dirty="0"/>
              <a:t>When end system A needs to communicate with end system M, system A needs to request a connection to M that must be accepted by all switches as well as by M itself.</a:t>
            </a:r>
          </a:p>
          <a:p>
            <a:pPr algn="just"/>
            <a:r>
              <a:rPr lang="en-IN" dirty="0"/>
              <a:t>This is called the </a:t>
            </a:r>
            <a:r>
              <a:rPr lang="en-IN" b="1" dirty="0"/>
              <a:t>setup phase; </a:t>
            </a:r>
            <a:r>
              <a:rPr lang="en-IN" dirty="0"/>
              <a:t>a circuit (channel) is reserved on each link, and the combination of circuits or channels defines the dedicated path. </a:t>
            </a:r>
          </a:p>
          <a:p>
            <a:pPr algn="just"/>
            <a:r>
              <a:rPr lang="en-IN" dirty="0"/>
              <a:t>After the dedicated path made of connected circuits (channels) is established, </a:t>
            </a:r>
            <a:r>
              <a:rPr lang="en-IN" b="1" dirty="0"/>
              <a:t>data transfer can take place. </a:t>
            </a:r>
          </a:p>
          <a:p>
            <a:pPr algn="just"/>
            <a:r>
              <a:rPr lang="en-IN" b="1" dirty="0"/>
              <a:t>After all data have been transferred, the </a:t>
            </a:r>
            <a:r>
              <a:rPr lang="en-IN" dirty="0"/>
              <a:t>circuits are torn down.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132" y="642918"/>
            <a:ext cx="8962849" cy="592935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dirty="0" err="1"/>
              <a:t>Classful</a:t>
            </a:r>
            <a:r>
              <a:rPr lang="en-IN" b="1" dirty="0"/>
              <a:t> Addressing</a:t>
            </a:r>
            <a:endParaRPr lang="en-IN" dirty="0"/>
          </a:p>
        </p:txBody>
      </p:sp>
      <p:sp>
        <p:nvSpPr>
          <p:cNvPr id="3" name="Content Placeholder 2"/>
          <p:cNvSpPr>
            <a:spLocks noGrp="1"/>
          </p:cNvSpPr>
          <p:nvPr>
            <p:ph idx="1"/>
          </p:nvPr>
        </p:nvSpPr>
        <p:spPr/>
        <p:txBody>
          <a:bodyPr/>
          <a:lstStyle/>
          <a:p>
            <a:r>
              <a:rPr lang="en-IN" dirty="0"/>
              <a:t>Find the class of each address.</a:t>
            </a:r>
          </a:p>
          <a:p>
            <a:pPr lvl="1">
              <a:buNone/>
            </a:pPr>
            <a:r>
              <a:rPr lang="en-IN" dirty="0"/>
              <a:t>a. </a:t>
            </a:r>
            <a:r>
              <a:rPr lang="en-IN" b="1" dirty="0"/>
              <a:t>00000001 00001011 </a:t>
            </a:r>
            <a:r>
              <a:rPr lang="en-IN" b="1" dirty="0" err="1"/>
              <a:t>00001011</a:t>
            </a:r>
            <a:r>
              <a:rPr lang="en-IN" b="1" dirty="0"/>
              <a:t> 11101111</a:t>
            </a:r>
          </a:p>
          <a:p>
            <a:pPr lvl="1">
              <a:buNone/>
            </a:pPr>
            <a:r>
              <a:rPr lang="en-IN" dirty="0"/>
              <a:t>b. </a:t>
            </a:r>
            <a:r>
              <a:rPr lang="en-IN" b="1" dirty="0"/>
              <a:t>11000001 10000011 00011011 11111111</a:t>
            </a:r>
          </a:p>
          <a:p>
            <a:pPr lvl="1">
              <a:buNone/>
            </a:pPr>
            <a:r>
              <a:rPr lang="en-IN" dirty="0"/>
              <a:t>c. </a:t>
            </a:r>
            <a:r>
              <a:rPr lang="en-IN" b="1" dirty="0"/>
              <a:t>14.23.120.8</a:t>
            </a:r>
          </a:p>
          <a:p>
            <a:pPr lvl="1">
              <a:buNone/>
            </a:pPr>
            <a:r>
              <a:rPr lang="en-IN" dirty="0"/>
              <a:t>d. </a:t>
            </a:r>
            <a:r>
              <a:rPr lang="en-IN" b="1" dirty="0"/>
              <a:t>252.5.15.111</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dirty="0" err="1"/>
              <a:t>Classful</a:t>
            </a:r>
            <a:r>
              <a:rPr lang="en-IN" b="1" dirty="0"/>
              <a:t> Addressing</a:t>
            </a:r>
            <a:endParaRPr lang="en-IN" dirty="0"/>
          </a:p>
        </p:txBody>
      </p:sp>
      <p:sp>
        <p:nvSpPr>
          <p:cNvPr id="3" name="Content Placeholder 2"/>
          <p:cNvSpPr>
            <a:spLocks noGrp="1"/>
          </p:cNvSpPr>
          <p:nvPr>
            <p:ph idx="1"/>
          </p:nvPr>
        </p:nvSpPr>
        <p:spPr/>
        <p:txBody>
          <a:bodyPr/>
          <a:lstStyle/>
          <a:p>
            <a:r>
              <a:rPr lang="en-IN" b="1" dirty="0"/>
              <a:t>Solution</a:t>
            </a:r>
          </a:p>
          <a:p>
            <a:r>
              <a:rPr lang="en-IN" dirty="0"/>
              <a:t>a. The first bit is 0. This is a </a:t>
            </a:r>
            <a:r>
              <a:rPr lang="en-IN" b="1" dirty="0"/>
              <a:t>class A address.</a:t>
            </a:r>
          </a:p>
          <a:p>
            <a:r>
              <a:rPr lang="en-IN" dirty="0"/>
              <a:t>b. The first 2 bits are 1; the third bit is 0. This is a </a:t>
            </a:r>
            <a:r>
              <a:rPr lang="en-IN" b="1" dirty="0"/>
              <a:t>class C address.</a:t>
            </a:r>
          </a:p>
          <a:p>
            <a:r>
              <a:rPr lang="en-IN" dirty="0"/>
              <a:t>c. The first byte is 14 (between 0 and 127); the class is A.</a:t>
            </a:r>
          </a:p>
          <a:p>
            <a:r>
              <a:rPr lang="en-IN" dirty="0"/>
              <a:t>d. The first byte is 252 (between 240 and 255); the class is 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132" y="642918"/>
            <a:ext cx="8962849" cy="5929354"/>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F93257C-12D3-24FB-2624-F316871972C9}"/>
              </a:ext>
            </a:extLst>
          </p:cNvPr>
          <p:cNvSpPr txBox="1"/>
          <p:nvPr/>
        </p:nvSpPr>
        <p:spPr>
          <a:xfrm>
            <a:off x="971600" y="285728"/>
            <a:ext cx="7488832" cy="369332"/>
          </a:xfrm>
          <a:prstGeom prst="rect">
            <a:avLst/>
          </a:prstGeom>
          <a:noFill/>
        </p:spPr>
        <p:txBody>
          <a:bodyPr wrap="square">
            <a:spAutoFit/>
          </a:bodyPr>
          <a:lstStyle/>
          <a:p>
            <a:r>
              <a:rPr lang="en-US" b="0" i="0" dirty="0">
                <a:solidFill>
                  <a:srgbClr val="273239"/>
                </a:solidFill>
                <a:effectLst/>
                <a:latin typeface="urw-din"/>
              </a:rPr>
              <a:t>An IP address is a 32-bit unique address having an address space of 2</a:t>
            </a:r>
            <a:r>
              <a:rPr lang="en-US" b="0" i="0" baseline="30000" dirty="0">
                <a:solidFill>
                  <a:srgbClr val="273239"/>
                </a:solidFill>
                <a:effectLst/>
                <a:latin typeface="urw-din"/>
              </a:rPr>
              <a:t>32</a:t>
            </a:r>
            <a:r>
              <a:rPr lang="en-US" b="0" i="0" dirty="0">
                <a:solidFill>
                  <a:srgbClr val="273239"/>
                </a:solidFill>
                <a:effectLst/>
                <a:latin typeface="urw-din"/>
              </a:rPr>
              <a:t>.</a:t>
            </a:r>
            <a:endParaRPr lang="en-US" dirty="0"/>
          </a:p>
        </p:txBody>
      </p:sp>
    </p:spTree>
    <p:extLst>
      <p:ext uri="{BB962C8B-B14F-4D97-AF65-F5344CB8AC3E}">
        <p14:creationId xmlns:p14="http://schemas.microsoft.com/office/powerpoint/2010/main" val="4081765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643710"/>
          </a:xfrm>
        </p:spPr>
        <p:txBody>
          <a:bodyPr>
            <a:noAutofit/>
          </a:bodyPr>
          <a:lstStyle/>
          <a:p>
            <a:pPr algn="just" fontAlgn="base">
              <a:lnSpc>
                <a:spcPct val="150000"/>
              </a:lnSpc>
            </a:pPr>
            <a:r>
              <a:rPr lang="en-US" sz="1800" b="0" i="0" dirty="0">
                <a:solidFill>
                  <a:srgbClr val="273239"/>
                </a:solidFill>
                <a:effectLst/>
                <a:latin typeface="Times New Roman" panose="02020603050405020304" pitchFamily="18" charset="0"/>
                <a:cs typeface="Times New Roman" panose="02020603050405020304" pitchFamily="18" charset="0"/>
              </a:rPr>
              <a:t>IPv4 address is divided into two parts: </a:t>
            </a:r>
            <a:r>
              <a:rPr lang="en-US" sz="1800" b="1" i="0" dirty="0">
                <a:solidFill>
                  <a:srgbClr val="273239"/>
                </a:solidFill>
                <a:effectLst/>
                <a:latin typeface="Times New Roman" panose="02020603050405020304" pitchFamily="18" charset="0"/>
                <a:cs typeface="Times New Roman" panose="02020603050405020304" pitchFamily="18" charset="0"/>
              </a:rPr>
              <a:t>Network ID</a:t>
            </a:r>
            <a:r>
              <a:rPr lang="en-US" sz="1800" dirty="0">
                <a:solidFill>
                  <a:srgbClr val="273239"/>
                </a:solidFill>
                <a:latin typeface="Times New Roman" panose="02020603050405020304" pitchFamily="18" charset="0"/>
                <a:cs typeface="Times New Roman" panose="02020603050405020304" pitchFamily="18" charset="0"/>
              </a:rPr>
              <a:t> and </a:t>
            </a:r>
            <a:r>
              <a:rPr lang="en-US" sz="1800" b="1" i="0" dirty="0">
                <a:solidFill>
                  <a:srgbClr val="273239"/>
                </a:solidFill>
                <a:effectLst/>
                <a:latin typeface="Times New Roman" panose="02020603050405020304" pitchFamily="18" charset="0"/>
                <a:cs typeface="Times New Roman" panose="02020603050405020304" pitchFamily="18" charset="0"/>
              </a:rPr>
              <a:t>Host ID</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IP address has total of 4 bytes and is divided into 5 classes depending on the initial bit(s).</a:t>
            </a:r>
            <a:endParaRPr lang="en-US"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In class A, one byte define the </a:t>
            </a:r>
            <a:r>
              <a:rPr lang="en-IN" sz="1800" dirty="0" err="1">
                <a:latin typeface="Times New Roman" panose="02020603050405020304" pitchFamily="18" charset="0"/>
                <a:cs typeface="Times New Roman" panose="02020603050405020304" pitchFamily="18" charset="0"/>
              </a:rPr>
              <a:t>netid</a:t>
            </a:r>
            <a:r>
              <a:rPr lang="en-IN" sz="1800" dirty="0">
                <a:latin typeface="Times New Roman" panose="02020603050405020304" pitchFamily="18" charset="0"/>
                <a:cs typeface="Times New Roman" panose="02020603050405020304" pitchFamily="18" charset="0"/>
              </a:rPr>
              <a:t> and 3 bytes defines the </a:t>
            </a:r>
            <a:r>
              <a:rPr lang="en-IN" sz="1800" dirty="0" err="1">
                <a:latin typeface="Times New Roman" panose="02020603050405020304" pitchFamily="18" charset="0"/>
                <a:cs typeface="Times New Roman" panose="02020603050405020304" pitchFamily="18" charset="0"/>
              </a:rPr>
              <a:t>hostid</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 class B, two bytes define the </a:t>
            </a:r>
            <a:r>
              <a:rPr lang="en-IN" sz="1800" dirty="0" err="1">
                <a:latin typeface="Times New Roman" panose="02020603050405020304" pitchFamily="18" charset="0"/>
                <a:cs typeface="Times New Roman" panose="02020603050405020304" pitchFamily="18" charset="0"/>
              </a:rPr>
              <a:t>netid</a:t>
            </a:r>
            <a:r>
              <a:rPr lang="en-IN" sz="1800" dirty="0">
                <a:latin typeface="Times New Roman" panose="02020603050405020304" pitchFamily="18" charset="0"/>
                <a:cs typeface="Times New Roman" panose="02020603050405020304" pitchFamily="18" charset="0"/>
              </a:rPr>
              <a:t> and 2 bytes defines the </a:t>
            </a:r>
            <a:r>
              <a:rPr lang="en-IN" sz="1800" dirty="0" err="1">
                <a:latin typeface="Times New Roman" panose="02020603050405020304" pitchFamily="18" charset="0"/>
                <a:cs typeface="Times New Roman" panose="02020603050405020304" pitchFamily="18" charset="0"/>
              </a:rPr>
              <a:t>hostid</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 class C, three bytes define the </a:t>
            </a:r>
            <a:r>
              <a:rPr lang="en-IN" sz="1800" dirty="0" err="1">
                <a:latin typeface="Times New Roman" panose="02020603050405020304" pitchFamily="18" charset="0"/>
                <a:cs typeface="Times New Roman" panose="02020603050405020304" pitchFamily="18" charset="0"/>
              </a:rPr>
              <a:t>netid</a:t>
            </a:r>
            <a:r>
              <a:rPr lang="en-IN" sz="1800" dirty="0">
                <a:latin typeface="Times New Roman" panose="02020603050405020304" pitchFamily="18" charset="0"/>
                <a:cs typeface="Times New Roman" panose="02020603050405020304" pitchFamily="18" charset="0"/>
              </a:rPr>
              <a:t> and 1 byte defines the </a:t>
            </a:r>
            <a:r>
              <a:rPr lang="en-IN" sz="1800" dirty="0" err="1">
                <a:latin typeface="Times New Roman" panose="02020603050405020304" pitchFamily="18" charset="0"/>
                <a:cs typeface="Times New Roman" panose="02020603050405020304" pitchFamily="18" charset="0"/>
              </a:rPr>
              <a:t>hostid</a:t>
            </a:r>
            <a:r>
              <a:rPr lang="en-IN" sz="1800" dirty="0">
                <a:latin typeface="Times New Roman" panose="02020603050405020304" pitchFamily="18" charset="0"/>
                <a:cs typeface="Times New Roman" panose="02020603050405020304" pitchFamily="18" charset="0"/>
              </a:rPr>
              <a:t>.</a:t>
            </a:r>
          </a:p>
          <a:p>
            <a:pPr marL="0" indent="0" algn="just" fontAlgn="base">
              <a:lnSpc>
                <a:spcPct val="150000"/>
              </a:lnSpc>
              <a:buNone/>
            </a:pPr>
            <a:br>
              <a:rPr lang="en-I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2400" dirty="0"/>
          </a:p>
        </p:txBody>
      </p:sp>
      <p:pic>
        <p:nvPicPr>
          <p:cNvPr id="1026" name="Picture 2" descr="Lightbox">
            <a:extLst>
              <a:ext uri="{FF2B5EF4-FFF2-40B4-BE49-F238E27FC236}">
                <a16:creationId xmlns:a16="http://schemas.microsoft.com/office/drawing/2014/main" id="{03466C94-D8F8-AFC8-A76C-873C5DD82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80928"/>
            <a:ext cx="6810375" cy="3283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i="1" dirty="0"/>
              <a:t>Classes and Blocks</a:t>
            </a:r>
          </a:p>
        </p:txBody>
      </p:sp>
      <p:sp>
        <p:nvSpPr>
          <p:cNvPr id="3" name="Content Placeholder 2"/>
          <p:cNvSpPr>
            <a:spLocks noGrp="1"/>
          </p:cNvSpPr>
          <p:nvPr>
            <p:ph idx="1"/>
          </p:nvPr>
        </p:nvSpPr>
        <p:spPr>
          <a:xfrm>
            <a:off x="457200" y="1600201"/>
            <a:ext cx="8229600" cy="2043114"/>
          </a:xfrm>
        </p:spPr>
        <p:txBody>
          <a:bodyPr>
            <a:normAutofit/>
          </a:bodyPr>
          <a:lstStyle/>
          <a:p>
            <a:r>
              <a:rPr lang="en-IN" sz="2800" dirty="0">
                <a:latin typeface="Times New Roman" panose="02020603050405020304" pitchFamily="18" charset="0"/>
                <a:cs typeface="Times New Roman" panose="02020603050405020304" pitchFamily="18" charset="0"/>
              </a:rPr>
              <a:t>One problem with </a:t>
            </a:r>
            <a:r>
              <a:rPr lang="en-IN" sz="2800" dirty="0" err="1">
                <a:latin typeface="Times New Roman" panose="02020603050405020304" pitchFamily="18" charset="0"/>
                <a:cs typeface="Times New Roman" panose="02020603050405020304" pitchFamily="18" charset="0"/>
              </a:rPr>
              <a:t>classful</a:t>
            </a:r>
            <a:r>
              <a:rPr lang="en-IN" sz="2800" dirty="0">
                <a:latin typeface="Times New Roman" panose="02020603050405020304" pitchFamily="18" charset="0"/>
                <a:cs typeface="Times New Roman" panose="02020603050405020304" pitchFamily="18" charset="0"/>
              </a:rPr>
              <a:t> addressing is that each class is divided into a fixed number of blocks with each block having a fixed size as shown in Table: </a:t>
            </a:r>
          </a:p>
        </p:txBody>
      </p:sp>
      <p:pic>
        <p:nvPicPr>
          <p:cNvPr id="2050" name="Picture 2"/>
          <p:cNvPicPr>
            <a:picLocks noChangeAspect="1" noChangeArrowheads="1"/>
          </p:cNvPicPr>
          <p:nvPr/>
        </p:nvPicPr>
        <p:blipFill>
          <a:blip r:embed="rId2"/>
          <a:srcRect/>
          <a:stretch>
            <a:fillRect/>
          </a:stretch>
        </p:blipFill>
        <p:spPr bwMode="auto">
          <a:xfrm>
            <a:off x="285720" y="3571876"/>
            <a:ext cx="8650665" cy="3071834"/>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BB153-FFB0-2DFE-5604-C8CE7FE3F878}"/>
              </a:ext>
            </a:extLst>
          </p:cNvPr>
          <p:cNvSpPr txBox="1"/>
          <p:nvPr/>
        </p:nvSpPr>
        <p:spPr>
          <a:xfrm>
            <a:off x="395536" y="836712"/>
            <a:ext cx="8352928" cy="5404685"/>
          </a:xfrm>
          <a:prstGeom prst="rect">
            <a:avLst/>
          </a:prstGeom>
          <a:noFill/>
        </p:spPr>
        <p:txBody>
          <a:bodyPr wrap="square">
            <a:spAutoFit/>
          </a:bodyPr>
          <a:lstStyle/>
          <a:p>
            <a:pPr fontAlgn="base">
              <a:lnSpc>
                <a:spcPct val="150000"/>
              </a:lnSpc>
            </a:pPr>
            <a:r>
              <a:rPr lang="en-IN" sz="2000" dirty="0">
                <a:latin typeface="Times New Roman" panose="02020603050405020304" pitchFamily="18" charset="0"/>
                <a:cs typeface="Times New Roman" panose="02020603050405020304" pitchFamily="18" charset="0"/>
              </a:rPr>
              <a:t>Hence;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for A - number of blocks = 2^7=</a:t>
            </a:r>
            <a:r>
              <a:rPr lang="en-IN" sz="2000" dirty="0">
                <a:solidFill>
                  <a:srgbClr val="FF0000"/>
                </a:solidFill>
                <a:latin typeface="Times New Roman" panose="02020603050405020304" pitchFamily="18" charset="0"/>
                <a:cs typeface="Times New Roman" panose="02020603050405020304" pitchFamily="18" charset="0"/>
              </a:rPr>
              <a:t>128</a:t>
            </a:r>
            <a:r>
              <a:rPr lang="en-IN" sz="2000" dirty="0">
                <a:latin typeface="Times New Roman" panose="02020603050405020304" pitchFamily="18" charset="0"/>
                <a:cs typeface="Times New Roman" panose="02020603050405020304" pitchFamily="18" charset="0"/>
              </a:rPr>
              <a:t> as 1 bit( first bit)  is reserved for class identification (</a:t>
            </a:r>
            <a:r>
              <a:rPr lang="en-IN" sz="2000" dirty="0">
                <a:solidFill>
                  <a:srgbClr val="FF0000"/>
                </a:solidFill>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 and block size = 2^24</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for B -number of blocks = 2^14=</a:t>
            </a:r>
            <a:r>
              <a:rPr lang="en-IN" sz="2000" dirty="0">
                <a:solidFill>
                  <a:srgbClr val="FF0000"/>
                </a:solidFill>
                <a:latin typeface="Times New Roman" panose="02020603050405020304" pitchFamily="18" charset="0"/>
                <a:cs typeface="Times New Roman" panose="02020603050405020304" pitchFamily="18" charset="0"/>
              </a:rPr>
              <a:t>16384</a:t>
            </a:r>
            <a:r>
              <a:rPr lang="en-IN" sz="2000" dirty="0">
                <a:latin typeface="Times New Roman" panose="02020603050405020304" pitchFamily="18" charset="0"/>
                <a:cs typeface="Times New Roman" panose="02020603050405020304" pitchFamily="18" charset="0"/>
              </a:rPr>
              <a:t> as 2 bits are reserved for class identification (</a:t>
            </a:r>
            <a:r>
              <a:rPr lang="en-IN" sz="2000" dirty="0">
                <a:solidFill>
                  <a:srgbClr val="FF0000"/>
                </a:solidFill>
                <a:latin typeface="Times New Roman" panose="02020603050405020304" pitchFamily="18" charset="0"/>
                <a:cs typeface="Times New Roman" panose="02020603050405020304" pitchFamily="18" charset="0"/>
              </a:rPr>
              <a:t>10</a:t>
            </a:r>
            <a:r>
              <a:rPr lang="en-IN" sz="2000" dirty="0">
                <a:latin typeface="Times New Roman" panose="02020603050405020304" pitchFamily="18" charset="0"/>
                <a:cs typeface="Times New Roman" panose="02020603050405020304" pitchFamily="18" charset="0"/>
              </a:rPr>
              <a:t>) and block size = 2^16 = </a:t>
            </a:r>
            <a:r>
              <a:rPr lang="en-IN" sz="2000" dirty="0">
                <a:solidFill>
                  <a:srgbClr val="FF0000"/>
                </a:solidFill>
                <a:latin typeface="Times New Roman" panose="02020603050405020304" pitchFamily="18" charset="0"/>
                <a:cs typeface="Times New Roman" panose="02020603050405020304" pitchFamily="18" charset="0"/>
              </a:rPr>
              <a:t>65536</a:t>
            </a:r>
            <a:br>
              <a:rPr lang="en-IN" sz="2000" dirty="0">
                <a:solidFill>
                  <a:srgbClr val="FF0000"/>
                </a:solidFill>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for C- number of blocks = 2^21= </a:t>
            </a:r>
            <a:r>
              <a:rPr lang="en-IN" sz="2000" dirty="0">
                <a:solidFill>
                  <a:srgbClr val="FF0000"/>
                </a:solidFill>
                <a:latin typeface="Times New Roman" panose="02020603050405020304" pitchFamily="18" charset="0"/>
                <a:cs typeface="Times New Roman" panose="02020603050405020304" pitchFamily="18" charset="0"/>
              </a:rPr>
              <a:t>2097152 </a:t>
            </a:r>
            <a:r>
              <a:rPr lang="en-IN" sz="2000" dirty="0">
                <a:latin typeface="Times New Roman" panose="02020603050405020304" pitchFamily="18" charset="0"/>
                <a:cs typeface="Times New Roman" panose="02020603050405020304" pitchFamily="18" charset="0"/>
              </a:rPr>
              <a:t>as 3 bits are reserved for class identification (</a:t>
            </a:r>
            <a:r>
              <a:rPr lang="en-IN" sz="2000" dirty="0">
                <a:solidFill>
                  <a:srgbClr val="FF0000"/>
                </a:solidFill>
                <a:latin typeface="Times New Roman" panose="02020603050405020304" pitchFamily="18" charset="0"/>
                <a:cs typeface="Times New Roman" panose="02020603050405020304" pitchFamily="18" charset="0"/>
              </a:rPr>
              <a:t>110</a:t>
            </a:r>
            <a:r>
              <a:rPr lang="en-IN" sz="2000" dirty="0">
                <a:latin typeface="Times New Roman" panose="02020603050405020304" pitchFamily="18" charset="0"/>
                <a:cs typeface="Times New Roman" panose="02020603050405020304" pitchFamily="18" charset="0"/>
              </a:rPr>
              <a:t>) and block size = 2^8 =</a:t>
            </a:r>
            <a:r>
              <a:rPr lang="en-IN" sz="2000" dirty="0">
                <a:solidFill>
                  <a:srgbClr val="FF0000"/>
                </a:solidFill>
                <a:latin typeface="Times New Roman" panose="02020603050405020304" pitchFamily="18" charset="0"/>
                <a:cs typeface="Times New Roman" panose="02020603050405020304" pitchFamily="18" charset="0"/>
              </a:rPr>
              <a:t>256</a:t>
            </a:r>
            <a:endParaRPr lang="en-IN" sz="2000" dirty="0">
              <a:latin typeface="Times New Roman" panose="02020603050405020304" pitchFamily="18" charset="0"/>
              <a:cs typeface="Times New Roman" panose="02020603050405020304" pitchFamily="18" charset="0"/>
            </a:endParaRPr>
          </a:p>
          <a:p>
            <a:pPr fontAlgn="base">
              <a:lnSpc>
                <a:spcPct val="150000"/>
              </a:lnSpc>
            </a:pPr>
            <a:r>
              <a:rPr lang="en-IN" sz="2000" dirty="0">
                <a:latin typeface="Times New Roman" panose="02020603050405020304" pitchFamily="18" charset="0"/>
                <a:cs typeface="Times New Roman" panose="02020603050405020304" pitchFamily="18" charset="0"/>
              </a:rPr>
              <a:t>The system of </a:t>
            </a:r>
            <a:r>
              <a:rPr lang="en-IN" sz="2000" dirty="0" err="1">
                <a:latin typeface="Times New Roman" panose="02020603050405020304" pitchFamily="18" charset="0"/>
                <a:cs typeface="Times New Roman" panose="02020603050405020304" pitchFamily="18" charset="0"/>
              </a:rPr>
              <a:t>netid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blockid</a:t>
            </a:r>
            <a:r>
              <a:rPr lang="en-IN" sz="2000" dirty="0">
                <a:latin typeface="Times New Roman" panose="02020603050405020304" pitchFamily="18" charset="0"/>
                <a:cs typeface="Times New Roman" panose="02020603050405020304" pitchFamily="18" charset="0"/>
              </a:rPr>
              <a:t> is not applicable to class D and class E.</a:t>
            </a:r>
          </a:p>
          <a:p>
            <a:pPr fontAlgn="base">
              <a:lnSpc>
                <a:spcPct val="150000"/>
              </a:lnSpc>
            </a:pPr>
            <a:endParaRPr lang="en-IN" dirty="0"/>
          </a:p>
          <a:p>
            <a:pPr fontAlgn="base">
              <a:lnSpc>
                <a:spcPct val="150000"/>
              </a:lnSpc>
            </a:pPr>
            <a:endParaRPr lang="en-IN" dirty="0"/>
          </a:p>
          <a:p>
            <a:pPr fontAlgn="base">
              <a:lnSpc>
                <a:spcPct val="150000"/>
              </a:lnSpc>
            </a:pPr>
            <a:r>
              <a:rPr lang="en-US" b="1" i="0" dirty="0">
                <a:solidFill>
                  <a:srgbClr val="273239"/>
                </a:solidFill>
                <a:effectLst/>
                <a:latin typeface="urw-din"/>
              </a:rPr>
              <a:t>IP addresses are globally managed by Internet Assigned Numbers Authority(IANA) and regional Internet registries(RIR).</a:t>
            </a:r>
            <a:endParaRPr lang="en-US" sz="1800" b="1" dirty="0">
              <a:solidFill>
                <a:srgbClr val="273239"/>
              </a:solidFill>
              <a:latin typeface="urw-din"/>
            </a:endParaRPr>
          </a:p>
        </p:txBody>
      </p:sp>
    </p:spTree>
    <p:extLst>
      <p:ext uri="{BB962C8B-B14F-4D97-AF65-F5344CB8AC3E}">
        <p14:creationId xmlns:p14="http://schemas.microsoft.com/office/powerpoint/2010/main" val="3911826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A3C7B-43B6-F0DD-38AC-FE3106830C91}"/>
              </a:ext>
            </a:extLst>
          </p:cNvPr>
          <p:cNvSpPr txBox="1"/>
          <p:nvPr/>
        </p:nvSpPr>
        <p:spPr>
          <a:xfrm>
            <a:off x="827584" y="1196752"/>
            <a:ext cx="7776864" cy="2805063"/>
          </a:xfrm>
          <a:prstGeom prst="rect">
            <a:avLst/>
          </a:prstGeom>
          <a:noFill/>
        </p:spPr>
        <p:txBody>
          <a:bodyPr wrap="square">
            <a:spAutoFit/>
          </a:bodyPr>
          <a:lstStyle/>
          <a:p>
            <a:pPr algn="just" fontAlgn="base">
              <a:lnSpc>
                <a:spcPct val="150000"/>
              </a:lnSpc>
            </a:pPr>
            <a:r>
              <a:rPr lang="en-US" sz="2400" b="1" i="1" dirty="0">
                <a:solidFill>
                  <a:srgbClr val="273239"/>
                </a:solidFill>
                <a:effectLst/>
                <a:latin typeface="urw-din"/>
              </a:rPr>
              <a:t>Note: While finding the total number of host IP addresses, 2 IP addresses are not counted and are therefore, decreased from the total count because the first IP address of any network is the network number and whereas the last IP address is reserved for broadcast IP.</a:t>
            </a:r>
            <a:endParaRPr lang="en-US" sz="2400" b="1" i="1" dirty="0"/>
          </a:p>
        </p:txBody>
      </p:sp>
    </p:spTree>
    <p:extLst>
      <p:ext uri="{BB962C8B-B14F-4D97-AF65-F5344CB8AC3E}">
        <p14:creationId xmlns:p14="http://schemas.microsoft.com/office/powerpoint/2010/main" val="1227520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67DE6-0F98-C74E-C281-A2E62EACEB36}"/>
              </a:ext>
            </a:extLst>
          </p:cNvPr>
          <p:cNvSpPr>
            <a:spLocks noChangeArrowheads="1"/>
          </p:cNvSpPr>
          <p:nvPr/>
        </p:nvSpPr>
        <p:spPr bwMode="auto">
          <a:xfrm>
            <a:off x="371562" y="-338554"/>
            <a:ext cx="8280920" cy="55548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Class A addresses were designed for </a:t>
            </a:r>
            <a:r>
              <a:rPr lang="en-IN" sz="2400" dirty="0">
                <a:latin typeface="Times New Roman" panose="02020603050405020304" pitchFamily="18" charset="0"/>
                <a:cs typeface="Times New Roman" panose="02020603050405020304" pitchFamily="18" charset="0"/>
              </a:rPr>
              <a:t>large organizations with a large number of attached hosts or routers.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Therefore, class A has a total of: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2^7-2= 126 network ID (Here 2 address is subtracted because 0.0.0.0 and 127.x.y.z are special address. )</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2^24 – 2 = 16,777,214 host ID</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273239"/>
                </a:solidFill>
                <a:effectLst/>
                <a:latin typeface="urw-din"/>
              </a:rPr>
              <a:t>The default subnet mask for class A is 255.0.0.0</a:t>
            </a:r>
            <a:endPar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tabLst/>
            </a:pPr>
            <a:b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800" b="0" i="0" u="sng"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a:hlinkClick r:id="rId2"/>
            <a:extLst>
              <a:ext uri="{FF2B5EF4-FFF2-40B4-BE49-F238E27FC236}">
                <a16:creationId xmlns:a16="http://schemas.microsoft.com/office/drawing/2014/main" id="{89A7EE4B-4969-22B5-9A64-BD25D4C7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7" y="4277670"/>
            <a:ext cx="4200525" cy="203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13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9903B-BEE9-D95D-5D32-85E21760055E}"/>
              </a:ext>
            </a:extLst>
          </p:cNvPr>
          <p:cNvSpPr txBox="1"/>
          <p:nvPr/>
        </p:nvSpPr>
        <p:spPr>
          <a:xfrm>
            <a:off x="550441" y="500683"/>
            <a:ext cx="8496944" cy="4662815"/>
          </a:xfrm>
          <a:prstGeom prst="rect">
            <a:avLst/>
          </a:prstGeom>
          <a:noFill/>
        </p:spPr>
        <p:txBody>
          <a:bodyPr wrap="square">
            <a:spAutoFit/>
          </a:bodyPr>
          <a:lstStyle/>
          <a:p>
            <a:pPr algn="ctr" fontAlgn="base"/>
            <a:r>
              <a:rPr lang="en-US" b="1" i="0" dirty="0">
                <a:solidFill>
                  <a:srgbClr val="273239"/>
                </a:solidFill>
                <a:effectLst/>
                <a:latin typeface="urw-din"/>
              </a:rPr>
              <a:t>Class B:</a:t>
            </a:r>
            <a:endParaRPr lang="en-US" b="0" i="0" dirty="0">
              <a:solidFill>
                <a:srgbClr val="273239"/>
              </a:solidFill>
              <a:effectLst/>
              <a:latin typeface="urw-din"/>
            </a:endParaRPr>
          </a:p>
          <a:p>
            <a:pPr algn="just" fontAlgn="base">
              <a:lnSpc>
                <a:spcPct val="150000"/>
              </a:lnSpc>
            </a:pPr>
            <a:r>
              <a:rPr lang="en-IN" sz="1800" b="1" dirty="0">
                <a:latin typeface="Times New Roman" panose="02020603050405020304" pitchFamily="18" charset="0"/>
                <a:cs typeface="Times New Roman" panose="02020603050405020304" pitchFamily="18" charset="0"/>
              </a:rPr>
              <a:t>Class B addresses </a:t>
            </a:r>
            <a:r>
              <a:rPr lang="en-IN" sz="1800" dirty="0">
                <a:latin typeface="Times New Roman" panose="02020603050405020304" pitchFamily="18" charset="0"/>
                <a:cs typeface="Times New Roman" panose="02020603050405020304" pitchFamily="18" charset="0"/>
              </a:rPr>
              <a:t>were </a:t>
            </a:r>
            <a:r>
              <a:rPr lang="en-IN" sz="1800" b="1" dirty="0">
                <a:latin typeface="Times New Roman" panose="02020603050405020304" pitchFamily="18" charset="0"/>
                <a:cs typeface="Times New Roman" panose="02020603050405020304" pitchFamily="18" charset="0"/>
              </a:rPr>
              <a:t>designed for midsize organizations </a:t>
            </a:r>
            <a:r>
              <a:rPr lang="en-IN" sz="1800" dirty="0">
                <a:latin typeface="Times New Roman" panose="02020603050405020304" pitchFamily="18" charset="0"/>
                <a:cs typeface="Times New Roman" panose="02020603050405020304" pitchFamily="18" charset="0"/>
              </a:rPr>
              <a:t>with tens of thousands of attached hosts or routers. </a:t>
            </a:r>
          </a:p>
          <a:p>
            <a:pPr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network ID is 16 bits long</a:t>
            </a:r>
            <a:r>
              <a:rPr lang="en-US" dirty="0">
                <a:solidFill>
                  <a:srgbClr val="273239"/>
                </a:solidFill>
                <a:latin typeface="Times New Roman" panose="02020603050405020304" pitchFamily="18" charset="0"/>
                <a:cs typeface="Times New Roman" panose="02020603050405020304" pitchFamily="18" charset="0"/>
              </a:rPr>
              <a:t> and </a:t>
            </a:r>
            <a:r>
              <a:rPr lang="en-US" b="0" i="0" dirty="0">
                <a:solidFill>
                  <a:srgbClr val="273239"/>
                </a:solidFill>
                <a:effectLst/>
                <a:latin typeface="Times New Roman" panose="02020603050405020304" pitchFamily="18" charset="0"/>
                <a:cs typeface="Times New Roman" panose="02020603050405020304" pitchFamily="18" charset="0"/>
              </a:rPr>
              <a:t>host ID is also16 bits long.</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The higher order bits of the first octet of IP addresses of class B are always set to 10. The remaining 14 bits are used to determine network ID. The 16 bits of host ID is used to determine the host in any network. The default sub-net mask for class B is 255.255.0.</a:t>
            </a:r>
            <a:r>
              <a:rPr lang="en-US" dirty="0">
                <a:solidFill>
                  <a:srgbClr val="273239"/>
                </a:solidFill>
                <a:latin typeface="Times New Roman" panose="02020603050405020304" pitchFamily="18" charset="0"/>
                <a:cs typeface="Times New Roman" panose="02020603050405020304" pitchFamily="18" charset="0"/>
              </a:rPr>
              <a:t>0</a:t>
            </a:r>
            <a:r>
              <a:rPr lang="en-US" b="0" i="0" dirty="0">
                <a:solidFill>
                  <a:srgbClr val="273239"/>
                </a:solidFill>
                <a:effectLst/>
                <a:latin typeface="Times New Roman" panose="02020603050405020304" pitchFamily="18" charset="0"/>
                <a:cs typeface="Times New Roman" panose="02020603050405020304" pitchFamily="18" charset="0"/>
              </a:rPr>
              <a:t>. Class B has a total of:</a:t>
            </a:r>
          </a:p>
          <a:p>
            <a:pPr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2^14 = 16384 network address</a:t>
            </a:r>
          </a:p>
          <a:p>
            <a:pPr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2^16 – 2 = 65534 host address</a:t>
            </a:r>
          </a:p>
          <a:p>
            <a:pPr algn="l" fontAlgn="base">
              <a:buFont typeface="Arial" panose="020B0604020202020204" pitchFamily="34" charset="0"/>
              <a:buChar char="•"/>
            </a:pPr>
            <a:endParaRPr lang="en-US" dirty="0">
              <a:solidFill>
                <a:srgbClr val="273239"/>
              </a:solidFill>
              <a:latin typeface="urw-din"/>
            </a:endParaRPr>
          </a:p>
          <a:p>
            <a:pPr algn="l" fontAlgn="base">
              <a:buFont typeface="Arial" panose="020B0604020202020204" pitchFamily="34" charset="0"/>
              <a:buChar char="•"/>
            </a:pPr>
            <a:endParaRPr lang="en-US" b="0" i="0" dirty="0">
              <a:solidFill>
                <a:srgbClr val="273239"/>
              </a:solidFill>
              <a:effectLst/>
              <a:latin typeface="urw-din"/>
            </a:endParaRPr>
          </a:p>
        </p:txBody>
      </p:sp>
      <p:pic>
        <p:nvPicPr>
          <p:cNvPr id="3074" name="Picture 2" descr="Lightbox">
            <a:extLst>
              <a:ext uri="{FF2B5EF4-FFF2-40B4-BE49-F238E27FC236}">
                <a16:creationId xmlns:a16="http://schemas.microsoft.com/office/drawing/2014/main" id="{8EA03C5D-C7D1-4464-7DF8-F27612FBE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301208"/>
            <a:ext cx="5472609"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7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CIRCUIT-SWITCHED NETWORKS</a:t>
            </a:r>
            <a:endParaRPr lang="en-IN" dirty="0"/>
          </a:p>
        </p:txBody>
      </p:sp>
      <p:sp>
        <p:nvSpPr>
          <p:cNvPr id="3" name="Content Placeholder 2"/>
          <p:cNvSpPr>
            <a:spLocks noGrp="1"/>
          </p:cNvSpPr>
          <p:nvPr>
            <p:ph idx="1"/>
          </p:nvPr>
        </p:nvSpPr>
        <p:spPr>
          <a:xfrm>
            <a:off x="214282" y="1285860"/>
            <a:ext cx="8643998" cy="5143536"/>
          </a:xfrm>
        </p:spPr>
        <p:txBody>
          <a:bodyPr>
            <a:noAutofit/>
          </a:bodyPr>
          <a:lstStyle/>
          <a:p>
            <a:pPr algn="just"/>
            <a:r>
              <a:rPr lang="en-IN" sz="2200" dirty="0"/>
              <a:t>Circuit switching takes place at the </a:t>
            </a:r>
            <a:r>
              <a:rPr lang="en-IN" sz="2200" b="1" dirty="0"/>
              <a:t>physical layer</a:t>
            </a:r>
            <a:r>
              <a:rPr lang="en-IN" sz="2200" dirty="0"/>
              <a:t>.</a:t>
            </a:r>
          </a:p>
          <a:p>
            <a:pPr algn="just"/>
            <a:r>
              <a:rPr lang="en-IN" sz="2200" dirty="0"/>
              <a:t>Before starting communication, the stations must </a:t>
            </a:r>
            <a:r>
              <a:rPr lang="en-IN" sz="2200" b="1" dirty="0"/>
              <a:t>make a reservation for the resources to be used during the communication</a:t>
            </a:r>
            <a:r>
              <a:rPr lang="en-IN" sz="2200" dirty="0"/>
              <a:t>. These </a:t>
            </a:r>
            <a:r>
              <a:rPr lang="en-IN" sz="2200" b="1" dirty="0"/>
              <a:t>resources</a:t>
            </a:r>
            <a:r>
              <a:rPr lang="en-IN" sz="2200" dirty="0"/>
              <a:t>, such as </a:t>
            </a:r>
            <a:r>
              <a:rPr lang="en-IN" sz="2200" b="1" dirty="0"/>
              <a:t>channels </a:t>
            </a:r>
            <a:r>
              <a:rPr lang="en-IN" sz="2200" dirty="0"/>
              <a:t>(bandwidth in FDM and time slots in TDM), </a:t>
            </a:r>
            <a:r>
              <a:rPr lang="en-IN" sz="2200" b="1" dirty="0"/>
              <a:t>switch buffers</a:t>
            </a:r>
            <a:r>
              <a:rPr lang="en-IN" sz="2200" dirty="0"/>
              <a:t>, </a:t>
            </a:r>
            <a:r>
              <a:rPr lang="en-IN" sz="2200" b="1" dirty="0"/>
              <a:t>switch processing time</a:t>
            </a:r>
            <a:r>
              <a:rPr lang="en-IN" sz="2200" dirty="0"/>
              <a:t>, and </a:t>
            </a:r>
            <a:r>
              <a:rPr lang="en-IN" sz="2200" b="1" dirty="0"/>
              <a:t>switch input/output ports</a:t>
            </a:r>
            <a:r>
              <a:rPr lang="en-IN" sz="2200" dirty="0"/>
              <a:t>, must remain dedicated during the entire duration of data transfer until the </a:t>
            </a:r>
            <a:r>
              <a:rPr lang="en-IN" sz="2200" b="1" dirty="0"/>
              <a:t>teardown phase.</a:t>
            </a:r>
          </a:p>
          <a:p>
            <a:pPr algn="just"/>
            <a:r>
              <a:rPr lang="en-IN" sz="2200" dirty="0"/>
              <a:t>Data transferred between the two stations are not </a:t>
            </a:r>
            <a:r>
              <a:rPr lang="en-IN" sz="2200" dirty="0" err="1"/>
              <a:t>packetized</a:t>
            </a:r>
            <a:r>
              <a:rPr lang="en-IN" sz="2200" dirty="0"/>
              <a:t> (physical layer transfer of the signal).  The data are a </a:t>
            </a:r>
            <a:r>
              <a:rPr lang="en-IN" sz="2200" b="1" dirty="0"/>
              <a:t>continuous flow </a:t>
            </a:r>
            <a:r>
              <a:rPr lang="en-IN" sz="2200" dirty="0"/>
              <a:t>sent by the </a:t>
            </a:r>
            <a:r>
              <a:rPr lang="en-IN" sz="2200" b="1" dirty="0"/>
              <a:t>source station </a:t>
            </a:r>
            <a:r>
              <a:rPr lang="en-IN" sz="2200" dirty="0"/>
              <a:t>and </a:t>
            </a:r>
            <a:r>
              <a:rPr lang="en-IN" sz="2200" b="1" dirty="0"/>
              <a:t>received by the destination station</a:t>
            </a:r>
            <a:r>
              <a:rPr lang="en-IN" sz="2200" dirty="0"/>
              <a:t>, although there may be </a:t>
            </a:r>
            <a:r>
              <a:rPr lang="en-IN" sz="2200" b="1" dirty="0"/>
              <a:t>periods of silence</a:t>
            </a:r>
            <a:r>
              <a:rPr lang="en-IN" sz="2200" dirty="0"/>
              <a:t>.</a:t>
            </a:r>
          </a:p>
          <a:p>
            <a:pPr algn="just"/>
            <a:r>
              <a:rPr lang="en-IN" sz="2200" dirty="0"/>
              <a:t>There is </a:t>
            </a:r>
            <a:r>
              <a:rPr lang="en-IN" sz="2200" b="1" dirty="0"/>
              <a:t>no addressing involved </a:t>
            </a:r>
            <a:r>
              <a:rPr lang="en-IN" sz="2200" dirty="0"/>
              <a:t>during </a:t>
            </a:r>
            <a:r>
              <a:rPr lang="en-IN" sz="2200" b="1" dirty="0"/>
              <a:t>data transfer</a:t>
            </a:r>
            <a:r>
              <a:rPr lang="en-IN" sz="2200" dirty="0"/>
              <a:t>. The switches </a:t>
            </a:r>
            <a:r>
              <a:rPr lang="en-IN" sz="2200" b="1" dirty="0"/>
              <a:t>route the data </a:t>
            </a:r>
            <a:r>
              <a:rPr lang="en-IN" sz="2200" dirty="0"/>
              <a:t>based on </a:t>
            </a:r>
            <a:r>
              <a:rPr lang="en-IN" sz="2200" b="1" dirty="0"/>
              <a:t>their occupied band (FDM) or time slot (TDM</a:t>
            </a:r>
            <a:r>
              <a:rPr lang="en-IN" sz="2200" dirty="0"/>
              <a:t>). Of course, there is end-to end addressing used during the setup phase.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1391C-EE8D-28FC-937A-35711E2ACB34}"/>
              </a:ext>
            </a:extLst>
          </p:cNvPr>
          <p:cNvSpPr txBox="1"/>
          <p:nvPr/>
        </p:nvSpPr>
        <p:spPr>
          <a:xfrm>
            <a:off x="179512" y="548680"/>
            <a:ext cx="8341226" cy="4662815"/>
          </a:xfrm>
          <a:prstGeom prst="rect">
            <a:avLst/>
          </a:prstGeom>
          <a:noFill/>
        </p:spPr>
        <p:txBody>
          <a:bodyPr wrap="square">
            <a:spAutoFit/>
          </a:bodyPr>
          <a:lstStyle/>
          <a:p>
            <a:pPr algn="ctr" fontAlgn="base"/>
            <a:r>
              <a:rPr lang="en-US" b="1" i="0" dirty="0">
                <a:solidFill>
                  <a:srgbClr val="273239"/>
                </a:solidFill>
                <a:effectLst/>
                <a:latin typeface="urw-din"/>
              </a:rPr>
              <a:t>Class C:</a:t>
            </a:r>
            <a:endParaRPr lang="en-US" b="0" i="0" dirty="0">
              <a:solidFill>
                <a:srgbClr val="273239"/>
              </a:solidFill>
              <a:effectLst/>
              <a:latin typeface="urw-din"/>
            </a:endParaRPr>
          </a:p>
          <a:p>
            <a:pPr algn="just" fontAlgn="base">
              <a:lnSpc>
                <a:spcPct val="150000"/>
              </a:lnSpc>
            </a:pPr>
            <a:r>
              <a:rPr lang="en-IN" sz="1800" b="1" dirty="0">
                <a:latin typeface="Times New Roman" panose="02020603050405020304" pitchFamily="18" charset="0"/>
                <a:cs typeface="Times New Roman" panose="02020603050405020304" pitchFamily="18" charset="0"/>
              </a:rPr>
              <a:t>Class C addresses were designed for small organizations with a small number of </a:t>
            </a:r>
            <a:r>
              <a:rPr lang="en-IN" sz="1800" dirty="0">
                <a:latin typeface="Times New Roman" panose="02020603050405020304" pitchFamily="18" charset="0"/>
                <a:cs typeface="Times New Roman" panose="02020603050405020304" pitchFamily="18" charset="0"/>
              </a:rPr>
              <a:t>attached hosts or routers.</a:t>
            </a:r>
          </a:p>
          <a:p>
            <a:pPr marL="742950" lvl="1" indent="-285750"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network ID is 24 bits long</a:t>
            </a:r>
            <a:r>
              <a:rPr lang="en-US" dirty="0">
                <a:solidFill>
                  <a:srgbClr val="273239"/>
                </a:solidFill>
                <a:latin typeface="Times New Roman" panose="02020603050405020304" pitchFamily="18" charset="0"/>
                <a:cs typeface="Times New Roman" panose="02020603050405020304" pitchFamily="18" charset="0"/>
              </a:rPr>
              <a:t> and </a:t>
            </a:r>
            <a:r>
              <a:rPr lang="en-US" b="0" i="0" dirty="0">
                <a:solidFill>
                  <a:srgbClr val="273239"/>
                </a:solidFill>
                <a:effectLst/>
                <a:latin typeface="Times New Roman" panose="02020603050405020304" pitchFamily="18" charset="0"/>
                <a:cs typeface="Times New Roman" panose="02020603050405020304" pitchFamily="18" charset="0"/>
              </a:rPr>
              <a:t> host ID is 8 bits long.</a:t>
            </a:r>
          </a:p>
          <a:p>
            <a:pPr algn="just" fontAlgn="base">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The higher order bits of the first octet of IP addresses of class C are always set to 110. The remaining 21 bits are used to determine network ID. The 8 bits of host ID is used to determine the host in any network. The default sub-net mask for class C is 255.255.255.0. Class C has a total of:</a:t>
            </a:r>
          </a:p>
          <a:p>
            <a:pPr marL="742950" lvl="1" indent="-285750"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2^21 = 2097152 network address</a:t>
            </a:r>
          </a:p>
          <a:p>
            <a:pPr marL="742950" lvl="1" indent="-285750" algn="just" fontAlgn="base">
              <a:lnSpc>
                <a:spcPct val="150000"/>
              </a:lnSpc>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2^8 – 2 = 254 host address</a:t>
            </a:r>
          </a:p>
          <a:p>
            <a:pPr marL="742950" lvl="1" indent="-285750" algn="l" fontAlgn="base">
              <a:buFont typeface="Arial" panose="020B0604020202020204" pitchFamily="34" charset="0"/>
              <a:buChar char="•"/>
            </a:pPr>
            <a:endParaRPr lang="en-US" dirty="0">
              <a:solidFill>
                <a:srgbClr val="273239"/>
              </a:solidFill>
              <a:latin typeface="urw-din"/>
            </a:endParaRPr>
          </a:p>
          <a:p>
            <a:pPr lvl="1" algn="l" fontAlgn="base"/>
            <a:endParaRPr lang="en-US" b="0" i="0" dirty="0">
              <a:solidFill>
                <a:srgbClr val="273239"/>
              </a:solidFill>
              <a:effectLst/>
              <a:latin typeface="urw-din"/>
            </a:endParaRPr>
          </a:p>
        </p:txBody>
      </p:sp>
      <p:pic>
        <p:nvPicPr>
          <p:cNvPr id="4098" name="Picture 2" descr="Lightbox">
            <a:extLst>
              <a:ext uri="{FF2B5EF4-FFF2-40B4-BE49-F238E27FC236}">
                <a16:creationId xmlns:a16="http://schemas.microsoft.com/office/drawing/2014/main" id="{4660BDD1-EE2D-7292-E13E-7B49CB698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653136"/>
            <a:ext cx="4962525"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186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AAB4F9-F9C3-6220-CD9B-3ED4A720A8DE}"/>
              </a:ext>
            </a:extLst>
          </p:cNvPr>
          <p:cNvSpPr>
            <a:spLocks noChangeArrowheads="1"/>
          </p:cNvSpPr>
          <p:nvPr/>
        </p:nvSpPr>
        <p:spPr bwMode="auto">
          <a:xfrm>
            <a:off x="467544" y="551702"/>
            <a:ext cx="8064896"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D:</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IP address belonging to class D are reserved for multi-casting. The higher order bits of the first octet of IP addresses belonging to class D are always set to 1110. The remaining bits are for the address that interested hosts recognize.</a:t>
            </a: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D does not posses any sub-net mask. </a:t>
            </a:r>
            <a:b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2000" b="0" i="0" u="sng" strike="noStrike" cap="none" normalizeH="0" baseline="0" dirty="0">
                <a:ln>
                  <a:noFill/>
                </a:ln>
                <a:solidFill>
                  <a:srgbClr val="273239"/>
                </a:solidFill>
                <a:effectLst/>
                <a:latin typeface="urw-din"/>
              </a:rPr>
              <a:t>  </a:t>
            </a:r>
            <a:endParaRPr kumimoji="0" lang="en-US" altLang="en-US" sz="20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hlinkClick r:id="rId2"/>
            <a:extLst>
              <a:ext uri="{FF2B5EF4-FFF2-40B4-BE49-F238E27FC236}">
                <a16:creationId xmlns:a16="http://schemas.microsoft.com/office/drawing/2014/main" id="{97F483D3-7CBF-A3AC-1F61-71FAF775C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717032"/>
            <a:ext cx="4962525"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15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B07480-FEE3-A099-CA85-8281BC207212}"/>
              </a:ext>
            </a:extLst>
          </p:cNvPr>
          <p:cNvSpPr>
            <a:spLocks noChangeArrowheads="1"/>
          </p:cNvSpPr>
          <p:nvPr/>
        </p:nvSpPr>
        <p:spPr bwMode="auto">
          <a:xfrm>
            <a:off x="685726" y="1113618"/>
            <a:ext cx="8134746" cy="2528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E:</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IP addresses belonging to class E are reserved for experimental and research purposes. This class doesn’t have any sub-net mask. The higher order bits of first octet of class E are always set to 1111.</a:t>
            </a:r>
            <a:b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146" name="Picture 2">
            <a:hlinkClick r:id="rId2"/>
            <a:extLst>
              <a:ext uri="{FF2B5EF4-FFF2-40B4-BE49-F238E27FC236}">
                <a16:creationId xmlns:a16="http://schemas.microsoft.com/office/drawing/2014/main" id="{EF972382-7E1D-58B0-23F9-D7F13B3BF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149080"/>
            <a:ext cx="655272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2444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IPV4: </a:t>
            </a:r>
            <a:r>
              <a:rPr lang="en-IN" b="1" dirty="0" err="1"/>
              <a:t>Classful</a:t>
            </a:r>
            <a:r>
              <a:rPr lang="en-IN" b="1" dirty="0"/>
              <a:t> Addressing</a:t>
            </a:r>
            <a:endParaRPr lang="en-IN" dirty="0"/>
          </a:p>
        </p:txBody>
      </p:sp>
      <p:sp>
        <p:nvSpPr>
          <p:cNvPr id="3" name="Content Placeholder 2"/>
          <p:cNvSpPr>
            <a:spLocks noGrp="1"/>
          </p:cNvSpPr>
          <p:nvPr>
            <p:ph idx="1"/>
          </p:nvPr>
        </p:nvSpPr>
        <p:spPr>
          <a:xfrm>
            <a:off x="179512" y="1052736"/>
            <a:ext cx="8229600" cy="4525963"/>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Class D addresses were designed for multicasting, </a:t>
            </a:r>
            <a:r>
              <a:rPr lang="en-IN" sz="2400" dirty="0">
                <a:latin typeface="Times New Roman" panose="02020603050405020304" pitchFamily="18" charset="0"/>
                <a:cs typeface="Times New Roman" panose="02020603050405020304" pitchFamily="18" charset="0"/>
              </a:rPr>
              <a:t>Each address in this class is used to define one group of hosts on the Internet. The Internet authorities wrongly predicted a need for 268,435,456 groups. This never happened and many addresses were wasted here too. </a:t>
            </a:r>
          </a:p>
          <a:p>
            <a:pPr algn="just">
              <a:lnSpc>
                <a:spcPct val="150000"/>
              </a:lnSpc>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class E addresses were reserved for future use; only a few were used, resulting in another waste </a:t>
            </a:r>
            <a:r>
              <a:rPr lang="en-IN" sz="2400" dirty="0">
                <a:latin typeface="Times New Roman" panose="02020603050405020304" pitchFamily="18" charset="0"/>
                <a:cs typeface="Times New Roman" panose="02020603050405020304" pitchFamily="18" charset="0"/>
              </a:rPr>
              <a:t>of addresses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Example:</a:t>
            </a:r>
          </a:p>
        </p:txBody>
      </p:sp>
      <p:sp>
        <p:nvSpPr>
          <p:cNvPr id="3" name="Content Placeholder 2"/>
          <p:cNvSpPr>
            <a:spLocks noGrp="1"/>
          </p:cNvSpPr>
          <p:nvPr>
            <p:ph idx="1"/>
          </p:nvPr>
        </p:nvSpPr>
        <p:spPr>
          <a:xfrm>
            <a:off x="214282" y="1142984"/>
            <a:ext cx="8929718" cy="4983179"/>
          </a:xfrm>
        </p:spPr>
        <p:txBody>
          <a:bodyPr>
            <a:normAutofit lnSpcReduction="10000"/>
          </a:bodyPr>
          <a:lstStyle/>
          <a:p>
            <a:pPr>
              <a:buNone/>
            </a:pPr>
            <a:r>
              <a:rPr lang="en-US" dirty="0"/>
              <a:t>1.      IP address: 84.42.58.11</a:t>
            </a:r>
          </a:p>
          <a:p>
            <a:pPr>
              <a:buNone/>
            </a:pPr>
            <a:r>
              <a:rPr lang="en-US" dirty="0"/>
              <a:t>Binary Notation: </a:t>
            </a:r>
            <a:r>
              <a:rPr lang="en-US" sz="2600" dirty="0"/>
              <a:t>01010100 00101010 00111010 00001011</a:t>
            </a:r>
          </a:p>
          <a:p>
            <a:pPr>
              <a:buNone/>
            </a:pPr>
            <a:r>
              <a:rPr lang="en-US" dirty="0"/>
              <a:t>It is a class A IP address.</a:t>
            </a:r>
          </a:p>
          <a:p>
            <a:pPr>
              <a:buNone/>
            </a:pPr>
            <a:r>
              <a:rPr lang="en-US" dirty="0"/>
              <a:t>The network address /</a:t>
            </a:r>
            <a:r>
              <a:rPr lang="en-US" dirty="0" err="1"/>
              <a:t>netid</a:t>
            </a:r>
            <a:r>
              <a:rPr lang="en-US" dirty="0"/>
              <a:t> is 84.0.0.0</a:t>
            </a:r>
          </a:p>
          <a:p>
            <a:pPr>
              <a:buNone/>
            </a:pPr>
            <a:r>
              <a:rPr lang="en-US" dirty="0"/>
              <a:t>The host addresses /</a:t>
            </a:r>
            <a:r>
              <a:rPr lang="en-US" dirty="0" err="1"/>
              <a:t>hostid</a:t>
            </a:r>
            <a:r>
              <a:rPr lang="en-US" dirty="0"/>
              <a:t> is 0.</a:t>
            </a:r>
            <a:r>
              <a:rPr lang="en-US" dirty="0">
                <a:solidFill>
                  <a:srgbClr val="FF0000"/>
                </a:solidFill>
              </a:rPr>
              <a:t>42.58.11</a:t>
            </a:r>
          </a:p>
          <a:p>
            <a:pPr>
              <a:buNone/>
            </a:pPr>
            <a:r>
              <a:rPr lang="en-US" dirty="0"/>
              <a:t>2.     IP address: 144.62.12.9</a:t>
            </a:r>
          </a:p>
          <a:p>
            <a:pPr>
              <a:buNone/>
            </a:pPr>
            <a:r>
              <a:rPr lang="en-US" dirty="0"/>
              <a:t>It is a class B IP address.</a:t>
            </a:r>
          </a:p>
          <a:p>
            <a:pPr>
              <a:buNone/>
            </a:pPr>
            <a:r>
              <a:rPr lang="en-US" dirty="0"/>
              <a:t>The network address /</a:t>
            </a:r>
            <a:r>
              <a:rPr lang="en-US" dirty="0" err="1"/>
              <a:t>netid</a:t>
            </a:r>
            <a:r>
              <a:rPr lang="en-US" dirty="0"/>
              <a:t> is 144.62.0.0</a:t>
            </a:r>
          </a:p>
          <a:p>
            <a:pPr>
              <a:buNone/>
            </a:pPr>
            <a:r>
              <a:rPr lang="en-US" dirty="0"/>
              <a:t>The host addresses /</a:t>
            </a:r>
            <a:r>
              <a:rPr lang="en-US" dirty="0" err="1"/>
              <a:t>hostid</a:t>
            </a:r>
            <a:r>
              <a:rPr lang="en-US" dirty="0"/>
              <a:t> is 0.0.</a:t>
            </a:r>
            <a:r>
              <a:rPr lang="en-US" dirty="0">
                <a:solidFill>
                  <a:srgbClr val="FF0000"/>
                </a:solidFill>
              </a:rPr>
              <a:t>12.9</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i="1" dirty="0"/>
              <a:t>Mask</a:t>
            </a:r>
            <a:endParaRPr lang="en-IN" dirty="0"/>
          </a:p>
        </p:txBody>
      </p:sp>
      <p:sp>
        <p:nvSpPr>
          <p:cNvPr id="3" name="Content Placeholder 2"/>
          <p:cNvSpPr>
            <a:spLocks noGrp="1"/>
          </p:cNvSpPr>
          <p:nvPr>
            <p:ph idx="1"/>
          </p:nvPr>
        </p:nvSpPr>
        <p:spPr>
          <a:xfrm>
            <a:off x="457200" y="1600200"/>
            <a:ext cx="8229600" cy="1971675"/>
          </a:xfrm>
        </p:spPr>
        <p:txBody>
          <a:bodyPr>
            <a:noAutofit/>
          </a:bodyPr>
          <a:lstStyle/>
          <a:p>
            <a:pPr algn="just"/>
            <a:r>
              <a:rPr lang="en-IN" sz="2400" dirty="0">
                <a:latin typeface="Times New Roman" panose="02020603050405020304" pitchFamily="18" charset="0"/>
                <a:cs typeface="Times New Roman" panose="02020603050405020304" pitchFamily="18" charset="0"/>
              </a:rPr>
              <a:t>Although the length of the </a:t>
            </a:r>
            <a:r>
              <a:rPr lang="en-IN" sz="2400" dirty="0" err="1">
                <a:latin typeface="Times New Roman" panose="02020603050405020304" pitchFamily="18" charset="0"/>
                <a:cs typeface="Times New Roman" panose="02020603050405020304" pitchFamily="18" charset="0"/>
              </a:rPr>
              <a:t>netid</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hostid</a:t>
            </a:r>
            <a:r>
              <a:rPr lang="en-IN" sz="2400" dirty="0">
                <a:latin typeface="Times New Roman" panose="02020603050405020304" pitchFamily="18" charset="0"/>
                <a:cs typeface="Times New Roman" panose="02020603050405020304" pitchFamily="18" charset="0"/>
              </a:rPr>
              <a:t> (in bits) is predetermined in </a:t>
            </a:r>
            <a:r>
              <a:rPr lang="en-IN" sz="2400" dirty="0" err="1">
                <a:latin typeface="Times New Roman" panose="02020603050405020304" pitchFamily="18" charset="0"/>
                <a:cs typeface="Times New Roman" panose="02020603050405020304" pitchFamily="18" charset="0"/>
              </a:rPr>
              <a:t>classful</a:t>
            </a:r>
            <a:r>
              <a:rPr lang="en-IN" sz="2400" dirty="0">
                <a:latin typeface="Times New Roman" panose="02020603050405020304" pitchFamily="18" charset="0"/>
                <a:cs typeface="Times New Roman" panose="02020603050405020304" pitchFamily="18" charset="0"/>
              </a:rPr>
              <a:t> addressing, a </a:t>
            </a:r>
            <a:r>
              <a:rPr lang="en-IN" sz="2400" b="1" dirty="0">
                <a:latin typeface="Times New Roman" panose="02020603050405020304" pitchFamily="18" charset="0"/>
                <a:cs typeface="Times New Roman" panose="02020603050405020304" pitchFamily="18" charset="0"/>
              </a:rPr>
              <a:t>mask </a:t>
            </a:r>
            <a:r>
              <a:rPr lang="en-IN" sz="2400" dirty="0">
                <a:latin typeface="Times New Roman" panose="02020603050405020304" pitchFamily="18" charset="0"/>
                <a:cs typeface="Times New Roman" panose="02020603050405020304" pitchFamily="18" charset="0"/>
              </a:rPr>
              <a:t>can be also used </a:t>
            </a:r>
            <a:r>
              <a:rPr lang="en-IN" sz="2400" b="1" dirty="0">
                <a:latin typeface="Times New Roman" panose="02020603050405020304" pitchFamily="18" charset="0"/>
                <a:cs typeface="Times New Roman" panose="02020603050405020304" pitchFamily="18" charset="0"/>
              </a:rPr>
              <a:t>(also called the default mask), a 32-bit number made of </a:t>
            </a:r>
            <a:r>
              <a:rPr lang="en-IN" sz="2400" dirty="0">
                <a:latin typeface="Times New Roman" panose="02020603050405020304" pitchFamily="18" charset="0"/>
                <a:cs typeface="Times New Roman" panose="02020603050405020304" pitchFamily="18" charset="0"/>
              </a:rPr>
              <a:t>contiguous 1s followed by contiguous 0s.</a:t>
            </a:r>
          </a:p>
          <a:p>
            <a:pPr algn="just"/>
            <a:r>
              <a:rPr lang="en-IN" sz="2400" dirty="0">
                <a:latin typeface="Times New Roman" panose="02020603050405020304" pitchFamily="18" charset="0"/>
                <a:cs typeface="Times New Roman" panose="02020603050405020304" pitchFamily="18" charset="0"/>
              </a:rPr>
              <a:t> The concept does not apply to classes D and E.</a:t>
            </a:r>
          </a:p>
        </p:txBody>
      </p:sp>
      <p:pic>
        <p:nvPicPr>
          <p:cNvPr id="3074" name="Picture 2"/>
          <p:cNvPicPr>
            <a:picLocks noChangeAspect="1" noChangeArrowheads="1"/>
          </p:cNvPicPr>
          <p:nvPr/>
        </p:nvPicPr>
        <p:blipFill>
          <a:blip r:embed="rId2"/>
          <a:srcRect/>
          <a:stretch>
            <a:fillRect/>
          </a:stretch>
        </p:blipFill>
        <p:spPr bwMode="auto">
          <a:xfrm>
            <a:off x="285720" y="3786190"/>
            <a:ext cx="8796274" cy="257176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Mask</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 mask can help us to find the </a:t>
            </a:r>
            <a:r>
              <a:rPr lang="en-IN" dirty="0" err="1"/>
              <a:t>netid</a:t>
            </a:r>
            <a:r>
              <a:rPr lang="en-IN" dirty="0"/>
              <a:t> and the </a:t>
            </a:r>
            <a:r>
              <a:rPr lang="en-IN" dirty="0" err="1"/>
              <a:t>hostid</a:t>
            </a:r>
            <a:r>
              <a:rPr lang="en-IN" dirty="0"/>
              <a:t>. </a:t>
            </a:r>
          </a:p>
          <a:p>
            <a:pPr algn="just"/>
            <a:r>
              <a:rPr lang="en-IN" dirty="0"/>
              <a:t>For example, the mask for a class A address has eight 1s, which means the first 8 bits of any address in class A define the </a:t>
            </a:r>
            <a:r>
              <a:rPr lang="en-IN" dirty="0" err="1"/>
              <a:t>netid</a:t>
            </a:r>
            <a:r>
              <a:rPr lang="en-IN" dirty="0"/>
              <a:t>; the next 24 bits define the </a:t>
            </a:r>
            <a:r>
              <a:rPr lang="en-IN" dirty="0" err="1"/>
              <a:t>hostid</a:t>
            </a:r>
            <a:r>
              <a:rPr lang="en-IN" dirty="0"/>
              <a:t>.</a:t>
            </a:r>
          </a:p>
          <a:p>
            <a:pPr algn="just"/>
            <a:r>
              <a:rPr lang="en-IN" dirty="0"/>
              <a:t>The last column of Table shows the mask in the form /</a:t>
            </a:r>
            <a:r>
              <a:rPr lang="en-IN" i="1" dirty="0"/>
              <a:t>n where n can be </a:t>
            </a:r>
            <a:r>
              <a:rPr lang="en-IN" i="1" dirty="0">
                <a:solidFill>
                  <a:srgbClr val="FF0000"/>
                </a:solidFill>
              </a:rPr>
              <a:t>8, 16, </a:t>
            </a:r>
            <a:r>
              <a:rPr lang="en-IN" dirty="0">
                <a:solidFill>
                  <a:srgbClr val="FF0000"/>
                </a:solidFill>
              </a:rPr>
              <a:t>or 24 </a:t>
            </a:r>
            <a:r>
              <a:rPr lang="en-IN" dirty="0"/>
              <a:t>in </a:t>
            </a:r>
            <a:r>
              <a:rPr lang="en-IN" dirty="0" err="1"/>
              <a:t>classful</a:t>
            </a:r>
            <a:r>
              <a:rPr lang="en-IN" dirty="0"/>
              <a:t> addressing. </a:t>
            </a:r>
          </a:p>
          <a:p>
            <a:pPr algn="just"/>
            <a:r>
              <a:rPr lang="en-IN" dirty="0"/>
              <a:t>This notation is also called slash notation or </a:t>
            </a:r>
            <a:r>
              <a:rPr lang="en-IN" b="1" dirty="0"/>
              <a:t>Classless </a:t>
            </a:r>
            <a:r>
              <a:rPr lang="en-IN" b="1" dirty="0" err="1"/>
              <a:t>Interdomain</a:t>
            </a:r>
            <a:r>
              <a:rPr lang="en-IN" b="1" dirty="0"/>
              <a:t> Routing (CIDR) notation.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1624A-630B-26B4-C7DD-7B1D6E3BCB51}"/>
              </a:ext>
            </a:extLst>
          </p:cNvPr>
          <p:cNvSpPr txBox="1"/>
          <p:nvPr/>
        </p:nvSpPr>
        <p:spPr>
          <a:xfrm>
            <a:off x="251520" y="1412776"/>
            <a:ext cx="8496944" cy="3576428"/>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Problems with Classful Addressing:</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 problem with this classful addressing method is that millions of </a:t>
            </a:r>
            <a:r>
              <a:rPr lang="en-US" sz="2000" b="1" i="0" dirty="0">
                <a:solidFill>
                  <a:srgbClr val="273239"/>
                </a:solidFill>
                <a:effectLst/>
                <a:latin typeface="Times New Roman" panose="02020603050405020304" pitchFamily="18" charset="0"/>
                <a:cs typeface="Times New Roman" panose="02020603050405020304" pitchFamily="18" charset="0"/>
              </a:rPr>
              <a:t>class A address are wasted,</a:t>
            </a:r>
            <a:r>
              <a:rPr lang="en-US" sz="2000" b="0" i="0" dirty="0">
                <a:solidFill>
                  <a:srgbClr val="273239"/>
                </a:solidFill>
                <a:effectLst/>
                <a:latin typeface="Times New Roman" panose="02020603050405020304" pitchFamily="18" charset="0"/>
                <a:cs typeface="Times New Roman" panose="02020603050405020304" pitchFamily="18" charset="0"/>
              </a:rPr>
              <a:t> many of the </a:t>
            </a:r>
            <a:r>
              <a:rPr lang="en-US" sz="2000" b="1" i="0" dirty="0">
                <a:solidFill>
                  <a:srgbClr val="273239"/>
                </a:solidFill>
                <a:effectLst/>
                <a:latin typeface="Times New Roman" panose="02020603050405020304" pitchFamily="18" charset="0"/>
                <a:cs typeface="Times New Roman" panose="02020603050405020304" pitchFamily="18" charset="0"/>
              </a:rPr>
              <a:t>class B address are wasted</a:t>
            </a:r>
            <a:r>
              <a:rPr lang="en-US" sz="2000" b="0" i="0" dirty="0">
                <a:solidFill>
                  <a:srgbClr val="273239"/>
                </a:solidFill>
                <a:effectLst/>
                <a:latin typeface="Times New Roman" panose="02020603050405020304" pitchFamily="18" charset="0"/>
                <a:cs typeface="Times New Roman" panose="02020603050405020304" pitchFamily="18" charset="0"/>
              </a:rPr>
              <a:t>, whereas number of </a:t>
            </a:r>
            <a:r>
              <a:rPr lang="en-US" sz="2000" b="1" i="0" dirty="0">
                <a:solidFill>
                  <a:srgbClr val="273239"/>
                </a:solidFill>
                <a:effectLst/>
                <a:latin typeface="Times New Roman" panose="02020603050405020304" pitchFamily="18" charset="0"/>
                <a:cs typeface="Times New Roman" panose="02020603050405020304" pitchFamily="18" charset="0"/>
              </a:rPr>
              <a:t>addresses available in class C is so small </a:t>
            </a:r>
            <a:r>
              <a:rPr lang="en-US" sz="2000" b="0" i="0" dirty="0">
                <a:solidFill>
                  <a:srgbClr val="273239"/>
                </a:solidFill>
                <a:effectLst/>
                <a:latin typeface="Times New Roman" panose="02020603050405020304" pitchFamily="18" charset="0"/>
                <a:cs typeface="Times New Roman" panose="02020603050405020304" pitchFamily="18" charset="0"/>
              </a:rPr>
              <a:t>that it cannot cater the needs of organizations. </a:t>
            </a:r>
            <a:r>
              <a:rPr lang="en-US" sz="2000" b="1" i="0" dirty="0">
                <a:solidFill>
                  <a:srgbClr val="273239"/>
                </a:solidFill>
                <a:effectLst/>
                <a:latin typeface="Times New Roman" panose="02020603050405020304" pitchFamily="18" charset="0"/>
                <a:cs typeface="Times New Roman" panose="02020603050405020304" pitchFamily="18" charset="0"/>
              </a:rPr>
              <a:t>Class D addresses are used for multicast routing </a:t>
            </a:r>
            <a:r>
              <a:rPr lang="en-US" sz="2000" b="0" i="0" dirty="0">
                <a:solidFill>
                  <a:srgbClr val="273239"/>
                </a:solidFill>
                <a:effectLst/>
                <a:latin typeface="Times New Roman" panose="02020603050405020304" pitchFamily="18" charset="0"/>
                <a:cs typeface="Times New Roman" panose="02020603050405020304" pitchFamily="18" charset="0"/>
              </a:rPr>
              <a:t>and are therefore available as a single block only. </a:t>
            </a:r>
            <a:r>
              <a:rPr lang="en-US" sz="2000" b="1" i="0" dirty="0">
                <a:solidFill>
                  <a:srgbClr val="273239"/>
                </a:solidFill>
                <a:effectLst/>
                <a:latin typeface="Times New Roman" panose="02020603050405020304" pitchFamily="18" charset="0"/>
                <a:cs typeface="Times New Roman" panose="02020603050405020304" pitchFamily="18" charset="0"/>
              </a:rPr>
              <a:t>Class E addresses are reserved</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l"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Since there are these problems, Classful networking was replaced by Classless Inter-Domain Routing (CIDR) in 1993.</a:t>
            </a:r>
          </a:p>
        </p:txBody>
      </p:sp>
    </p:spTree>
    <p:extLst>
      <p:ext uri="{BB962C8B-B14F-4D97-AF65-F5344CB8AC3E}">
        <p14:creationId xmlns:p14="http://schemas.microsoft.com/office/powerpoint/2010/main" val="3754689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dirty="0" err="1"/>
              <a:t>Subnetting</a:t>
            </a:r>
            <a:endParaRPr lang="en-IN" dirty="0"/>
          </a:p>
        </p:txBody>
      </p:sp>
      <p:sp>
        <p:nvSpPr>
          <p:cNvPr id="3" name="Content Placeholder 2"/>
          <p:cNvSpPr>
            <a:spLocks noGrp="1"/>
          </p:cNvSpPr>
          <p:nvPr>
            <p:ph idx="1"/>
          </p:nvPr>
        </p:nvSpPr>
        <p:spPr>
          <a:xfrm>
            <a:off x="457200" y="1357298"/>
            <a:ext cx="8229600" cy="5000660"/>
          </a:xfrm>
        </p:spPr>
        <p:txBody>
          <a:bodyPr>
            <a:normAutofit fontScale="92500" lnSpcReduction="10000"/>
          </a:bodyPr>
          <a:lstStyle/>
          <a:p>
            <a:pPr algn="just"/>
            <a:r>
              <a:rPr lang="en-IN" dirty="0"/>
              <a:t>During the era of </a:t>
            </a:r>
            <a:r>
              <a:rPr lang="en-IN" dirty="0" err="1"/>
              <a:t>classful</a:t>
            </a:r>
            <a:r>
              <a:rPr lang="en-IN" dirty="0"/>
              <a:t> addressing, </a:t>
            </a:r>
            <a:r>
              <a:rPr lang="en-IN" b="1" dirty="0" err="1"/>
              <a:t>subnetting</a:t>
            </a:r>
            <a:r>
              <a:rPr lang="en-IN" b="1" dirty="0"/>
              <a:t> was introduced. </a:t>
            </a:r>
          </a:p>
          <a:p>
            <a:pPr algn="just"/>
            <a:r>
              <a:rPr lang="en-IN" b="1" dirty="0"/>
              <a:t>If an organization was </a:t>
            </a:r>
            <a:r>
              <a:rPr lang="en-IN" dirty="0"/>
              <a:t>granted a large block in class A or B, it could divide the addresses into several contiguous groups and assign each group to smaller networks (called </a:t>
            </a:r>
            <a:r>
              <a:rPr lang="en-IN" b="1" dirty="0"/>
              <a:t>subnets) or, in rare cases, </a:t>
            </a:r>
            <a:r>
              <a:rPr lang="en-IN" dirty="0"/>
              <a:t>share part of the addresses with </a:t>
            </a:r>
            <a:r>
              <a:rPr lang="en-IN" dirty="0" err="1"/>
              <a:t>neighbors</a:t>
            </a:r>
            <a:r>
              <a:rPr lang="en-IN" dirty="0"/>
              <a:t>. </a:t>
            </a:r>
          </a:p>
          <a:p>
            <a:pPr algn="just"/>
            <a:r>
              <a:rPr lang="en-IN" dirty="0" err="1"/>
              <a:t>Subnetting</a:t>
            </a:r>
            <a:r>
              <a:rPr lang="en-IN" dirty="0"/>
              <a:t> increases the number of 1s in the mask, as we will see later when we discuss classless addressing.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a:t>
            </a:r>
            <a:r>
              <a:rPr lang="en-IN" b="1" i="1" dirty="0" err="1"/>
              <a:t>Supernetting</a:t>
            </a:r>
            <a:endParaRPr lang="en-IN" dirty="0"/>
          </a:p>
        </p:txBody>
      </p:sp>
      <p:sp>
        <p:nvSpPr>
          <p:cNvPr id="3" name="Content Placeholder 2"/>
          <p:cNvSpPr>
            <a:spLocks noGrp="1"/>
          </p:cNvSpPr>
          <p:nvPr>
            <p:ph idx="1"/>
          </p:nvPr>
        </p:nvSpPr>
        <p:spPr>
          <a:xfrm>
            <a:off x="457200" y="1357298"/>
            <a:ext cx="8229600" cy="5000660"/>
          </a:xfrm>
        </p:spPr>
        <p:txBody>
          <a:bodyPr>
            <a:normAutofit fontScale="62500" lnSpcReduction="20000"/>
          </a:bodyPr>
          <a:lstStyle/>
          <a:p>
            <a:pPr algn="just"/>
            <a:r>
              <a:rPr lang="en-IN" dirty="0"/>
              <a:t>The time came when most of the class A and class B addresses were decreasing; however, there was still a huge demand for midsize blocks. </a:t>
            </a:r>
          </a:p>
          <a:p>
            <a:pPr algn="just"/>
            <a:r>
              <a:rPr lang="en-IN" dirty="0"/>
              <a:t>The size of a class C block with a maximum number of 256 addresses did not satisfy the needs of most organizations.</a:t>
            </a:r>
          </a:p>
          <a:p>
            <a:pPr algn="just"/>
            <a:r>
              <a:rPr lang="en-IN" dirty="0"/>
              <a:t>Even a midsize organization needed more addresses. One solution was </a:t>
            </a:r>
            <a:r>
              <a:rPr lang="en-IN" b="1" dirty="0" err="1"/>
              <a:t>supernetting</a:t>
            </a:r>
            <a:r>
              <a:rPr lang="en-IN" b="1" dirty="0"/>
              <a:t>.</a:t>
            </a:r>
          </a:p>
          <a:p>
            <a:pPr algn="just"/>
            <a:r>
              <a:rPr lang="en-IN" dirty="0"/>
              <a:t>In </a:t>
            </a:r>
            <a:r>
              <a:rPr lang="en-IN" dirty="0" err="1"/>
              <a:t>supernetting</a:t>
            </a:r>
            <a:r>
              <a:rPr lang="en-IN" dirty="0"/>
              <a:t>, an organization can combine several class C blocks to create a larger range of addresses. </a:t>
            </a:r>
          </a:p>
          <a:p>
            <a:pPr algn="just"/>
            <a:r>
              <a:rPr lang="en-IN" b="1" dirty="0"/>
              <a:t>An organization can apply for a set of class C blocks instead of </a:t>
            </a:r>
            <a:r>
              <a:rPr lang="en-IN" dirty="0"/>
              <a:t>just one. For example, an organization that needs 1000 addresses can be granted four contiguous class C blocks. </a:t>
            </a:r>
          </a:p>
          <a:p>
            <a:pPr algn="just"/>
            <a:r>
              <a:rPr lang="en-IN" dirty="0"/>
              <a:t>The organization can then use these addresses to create one </a:t>
            </a:r>
            <a:r>
              <a:rPr lang="en-IN" dirty="0" err="1"/>
              <a:t>supernetwork</a:t>
            </a:r>
            <a:r>
              <a:rPr lang="en-IN" dirty="0"/>
              <a:t>. </a:t>
            </a:r>
          </a:p>
          <a:p>
            <a:pPr algn="just"/>
            <a:r>
              <a:rPr lang="en-IN" dirty="0" err="1"/>
              <a:t>Supernetting</a:t>
            </a:r>
            <a:r>
              <a:rPr lang="en-IN" dirty="0"/>
              <a:t> decreases the number of 1s in the mask. For example, if an organization is given four class C addresses, the mask changes from /24 to /22. </a:t>
            </a:r>
          </a:p>
          <a:p>
            <a:pPr algn="just"/>
            <a:r>
              <a:rPr lang="en-IN" dirty="0"/>
              <a:t>The classless addressing eliminated the need for </a:t>
            </a:r>
            <a:r>
              <a:rPr lang="en-IN" dirty="0" err="1"/>
              <a:t>supernetting</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CIRCUIT-SWITCHED NETWORKS: </a:t>
            </a:r>
            <a:r>
              <a:rPr lang="en-IN" sz="3200" b="1" i="1" dirty="0"/>
              <a:t>Setup Phase</a:t>
            </a:r>
            <a:endParaRPr lang="en-IN" sz="3200" dirty="0"/>
          </a:p>
        </p:txBody>
      </p:sp>
      <p:sp>
        <p:nvSpPr>
          <p:cNvPr id="3" name="Content Placeholder 2"/>
          <p:cNvSpPr>
            <a:spLocks noGrp="1"/>
          </p:cNvSpPr>
          <p:nvPr>
            <p:ph idx="1"/>
          </p:nvPr>
        </p:nvSpPr>
        <p:spPr>
          <a:xfrm>
            <a:off x="214282" y="1285860"/>
            <a:ext cx="8643998" cy="5357850"/>
          </a:xfrm>
        </p:spPr>
        <p:txBody>
          <a:bodyPr>
            <a:noAutofit/>
          </a:bodyPr>
          <a:lstStyle/>
          <a:p>
            <a:pPr algn="just"/>
            <a:r>
              <a:rPr lang="en-IN" sz="2100" dirty="0"/>
              <a:t>Before the two parties (or multiple parties in a conference call) can communicate, </a:t>
            </a:r>
            <a:r>
              <a:rPr lang="en-IN" sz="2100" b="1" dirty="0"/>
              <a:t>a dedicated circuit </a:t>
            </a:r>
            <a:r>
              <a:rPr lang="en-IN" sz="2100" dirty="0"/>
              <a:t>(combination of channels in links) </a:t>
            </a:r>
            <a:r>
              <a:rPr lang="en-IN" sz="2100" b="1" dirty="0"/>
              <a:t>needs to be established. </a:t>
            </a:r>
          </a:p>
          <a:p>
            <a:pPr algn="just"/>
            <a:r>
              <a:rPr lang="en-IN" sz="2100" dirty="0"/>
              <a:t>The </a:t>
            </a:r>
            <a:r>
              <a:rPr lang="en-IN" sz="2100" b="1" dirty="0"/>
              <a:t>end systems are normally connected through dedicated lines to the </a:t>
            </a:r>
            <a:r>
              <a:rPr lang="en-IN" sz="2100" dirty="0"/>
              <a:t>switches, so connection setup means creating </a:t>
            </a:r>
            <a:r>
              <a:rPr lang="en-IN" sz="2100" b="1" dirty="0"/>
              <a:t>dedicated channels between the switches</a:t>
            </a:r>
            <a:r>
              <a:rPr lang="en-IN" sz="2100" dirty="0"/>
              <a:t>.</a:t>
            </a:r>
          </a:p>
          <a:p>
            <a:pPr algn="just"/>
            <a:r>
              <a:rPr lang="en-IN" sz="2100" dirty="0"/>
              <a:t>For example, in Figure, when system A needs to connect to system M, it sends a setup request that includes the address of </a:t>
            </a:r>
            <a:r>
              <a:rPr lang="en-IN" sz="2100" b="1" dirty="0"/>
              <a:t>system M</a:t>
            </a:r>
            <a:r>
              <a:rPr lang="en-IN" sz="2100" dirty="0"/>
              <a:t>, to </a:t>
            </a:r>
            <a:r>
              <a:rPr lang="en-IN" sz="2100" b="1" dirty="0"/>
              <a:t>switch I</a:t>
            </a:r>
            <a:r>
              <a:rPr lang="en-IN" sz="2100" dirty="0"/>
              <a:t>.  </a:t>
            </a:r>
            <a:r>
              <a:rPr lang="en-IN" sz="2100" b="1" dirty="0"/>
              <a:t>Switch I</a:t>
            </a:r>
            <a:r>
              <a:rPr lang="en-IN" sz="2100" dirty="0"/>
              <a:t> finds a channel between itself and </a:t>
            </a:r>
            <a:r>
              <a:rPr lang="en-IN" sz="2100" b="1" dirty="0"/>
              <a:t>switch IV </a:t>
            </a:r>
            <a:r>
              <a:rPr lang="en-IN" sz="2100" dirty="0"/>
              <a:t>that can be dedicated for this purpose. </a:t>
            </a:r>
          </a:p>
          <a:p>
            <a:pPr algn="just"/>
            <a:r>
              <a:rPr lang="en-IN" sz="2100" b="1" dirty="0"/>
              <a:t>Switch I</a:t>
            </a:r>
            <a:r>
              <a:rPr lang="en-IN" sz="2100" dirty="0"/>
              <a:t> then sends the request to </a:t>
            </a:r>
            <a:r>
              <a:rPr lang="en-IN" sz="2100" b="1" dirty="0"/>
              <a:t>switch IV</a:t>
            </a:r>
            <a:r>
              <a:rPr lang="en-IN" sz="2100" dirty="0"/>
              <a:t>, which finds a dedicated channel between itself and </a:t>
            </a:r>
            <a:r>
              <a:rPr lang="en-IN" sz="2100" b="1" dirty="0"/>
              <a:t>switch III</a:t>
            </a:r>
            <a:r>
              <a:rPr lang="en-IN" sz="2100" dirty="0"/>
              <a:t>. </a:t>
            </a:r>
          </a:p>
          <a:p>
            <a:pPr algn="just"/>
            <a:r>
              <a:rPr lang="en-IN" sz="2100" b="1" dirty="0"/>
              <a:t>Switch III </a:t>
            </a:r>
            <a:r>
              <a:rPr lang="en-IN" sz="2100" dirty="0"/>
              <a:t>informs system M of system A’s intention at this time.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Classless Addressing</a:t>
            </a:r>
            <a:endParaRPr lang="en-IN" dirty="0"/>
          </a:p>
        </p:txBody>
      </p:sp>
      <p:sp>
        <p:nvSpPr>
          <p:cNvPr id="3" name="Content Placeholder 2"/>
          <p:cNvSpPr>
            <a:spLocks noGrp="1"/>
          </p:cNvSpPr>
          <p:nvPr>
            <p:ph idx="1"/>
          </p:nvPr>
        </p:nvSpPr>
        <p:spPr>
          <a:xfrm>
            <a:off x="457200" y="1357298"/>
            <a:ext cx="8229600" cy="5000660"/>
          </a:xfrm>
        </p:spPr>
        <p:txBody>
          <a:bodyPr>
            <a:normAutofit fontScale="70000" lnSpcReduction="20000"/>
          </a:bodyPr>
          <a:lstStyle/>
          <a:p>
            <a:pPr algn="just"/>
            <a:r>
              <a:rPr lang="en-IN" dirty="0"/>
              <a:t>To overcome address depletion and give more organizations access to the Internet, </a:t>
            </a:r>
            <a:r>
              <a:rPr lang="en-IN" b="1" dirty="0"/>
              <a:t>classless addressing was designed and implemented. </a:t>
            </a:r>
          </a:p>
          <a:p>
            <a:pPr algn="just"/>
            <a:r>
              <a:rPr lang="en-IN" b="1" dirty="0"/>
              <a:t>In this scheme, there are no </a:t>
            </a:r>
            <a:r>
              <a:rPr lang="en-IN" dirty="0"/>
              <a:t>classes, but the addresses are still granted in blocks.</a:t>
            </a:r>
          </a:p>
          <a:p>
            <a:pPr algn="just"/>
            <a:r>
              <a:rPr lang="en-IN" b="1" i="1" dirty="0"/>
              <a:t>Address Blocks</a:t>
            </a:r>
          </a:p>
          <a:p>
            <a:pPr algn="just"/>
            <a:r>
              <a:rPr lang="en-IN" dirty="0"/>
              <a:t>In classless addressing, when an entity, small or large, needs to be connected to the Internet, it is granted a block (range) of addresses. </a:t>
            </a:r>
          </a:p>
          <a:p>
            <a:pPr algn="just"/>
            <a:r>
              <a:rPr lang="en-IN" dirty="0"/>
              <a:t>The size of the block (the number of addresses) varies based on the nature and size of the entity. </a:t>
            </a:r>
          </a:p>
          <a:p>
            <a:pPr algn="just"/>
            <a:r>
              <a:rPr lang="en-IN" dirty="0"/>
              <a:t>For example, a household may be given only two addresses; a large organization may be given thousands of addresses. </a:t>
            </a:r>
          </a:p>
          <a:p>
            <a:pPr algn="just"/>
            <a:r>
              <a:rPr lang="en-IN" dirty="0"/>
              <a:t>An ISP, as the Internet service provider, may be given thousands or hundreds of thousands based on the number of customers it may serve.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Classless Addressing</a:t>
            </a:r>
            <a:endParaRPr lang="en-IN" dirty="0"/>
          </a:p>
        </p:txBody>
      </p:sp>
      <p:sp>
        <p:nvSpPr>
          <p:cNvPr id="3" name="Content Placeholder 2"/>
          <p:cNvSpPr>
            <a:spLocks noGrp="1"/>
          </p:cNvSpPr>
          <p:nvPr>
            <p:ph idx="1"/>
          </p:nvPr>
        </p:nvSpPr>
        <p:spPr>
          <a:xfrm>
            <a:off x="457200" y="1357298"/>
            <a:ext cx="8229600" cy="5000660"/>
          </a:xfrm>
        </p:spPr>
        <p:txBody>
          <a:bodyPr>
            <a:normAutofit/>
          </a:bodyPr>
          <a:lstStyle/>
          <a:p>
            <a:pPr algn="just"/>
            <a:r>
              <a:rPr lang="en-IN" sz="2800" b="1" dirty="0"/>
              <a:t>Restriction:  To simplify the handling of addresses, the Internet authorities impose </a:t>
            </a:r>
            <a:r>
              <a:rPr lang="en-IN" sz="2800" dirty="0"/>
              <a:t>three restrictions on classless address blocks:</a:t>
            </a:r>
          </a:p>
          <a:p>
            <a:pPr algn="just">
              <a:buNone/>
            </a:pPr>
            <a:r>
              <a:rPr lang="en-IN" sz="2800" dirty="0"/>
              <a:t>1. The addresses in a block must be contiguous, one after another.</a:t>
            </a:r>
          </a:p>
          <a:p>
            <a:pPr algn="just">
              <a:buNone/>
            </a:pPr>
            <a:r>
              <a:rPr lang="en-IN" sz="2800" dirty="0"/>
              <a:t>2. The number of addresses in a block must be a power of 2 (1, 2, 4, 8, . . . ).</a:t>
            </a:r>
          </a:p>
          <a:p>
            <a:pPr algn="just">
              <a:buNone/>
            </a:pPr>
            <a:r>
              <a:rPr lang="en-IN" sz="2800" dirty="0"/>
              <a:t>3. </a:t>
            </a:r>
            <a:r>
              <a:rPr lang="en-IN" sz="2800" dirty="0">
                <a:solidFill>
                  <a:srgbClr val="FF0000"/>
                </a:solidFill>
              </a:rPr>
              <a:t>The first address must be evenly divisible by the number of addresses.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b="1" dirty="0"/>
              <a:t>IPV4: Classless Addressing</a:t>
            </a:r>
            <a:endParaRPr lang="en-IN" dirty="0"/>
          </a:p>
        </p:txBody>
      </p:sp>
      <p:pic>
        <p:nvPicPr>
          <p:cNvPr id="1026" name="Picture 2"/>
          <p:cNvPicPr>
            <a:picLocks noChangeAspect="1" noChangeArrowheads="1"/>
          </p:cNvPicPr>
          <p:nvPr/>
        </p:nvPicPr>
        <p:blipFill>
          <a:blip r:embed="rId2"/>
          <a:srcRect/>
          <a:stretch>
            <a:fillRect/>
          </a:stretch>
        </p:blipFill>
        <p:spPr bwMode="auto">
          <a:xfrm>
            <a:off x="785786" y="1214422"/>
            <a:ext cx="7786741" cy="3095641"/>
          </a:xfrm>
          <a:prstGeom prst="rect">
            <a:avLst/>
          </a:prstGeom>
          <a:noFill/>
          <a:ln w="9525">
            <a:noFill/>
            <a:miter lim="800000"/>
            <a:headEnd/>
            <a:tailEnd/>
          </a:ln>
          <a:effectLst/>
        </p:spPr>
      </p:pic>
      <p:sp>
        <p:nvSpPr>
          <p:cNvPr id="5" name="Rectangle 4"/>
          <p:cNvSpPr/>
          <p:nvPr/>
        </p:nvSpPr>
        <p:spPr>
          <a:xfrm>
            <a:off x="428596" y="4121072"/>
            <a:ext cx="8501122" cy="1938992"/>
          </a:xfrm>
          <a:prstGeom prst="rect">
            <a:avLst/>
          </a:prstGeom>
        </p:spPr>
        <p:txBody>
          <a:bodyPr wrap="square">
            <a:spAutoFit/>
          </a:bodyPr>
          <a:lstStyle/>
          <a:p>
            <a:pPr algn="just">
              <a:buFont typeface="Arial" pitchFamily="34" charset="0"/>
              <a:buChar char="•"/>
            </a:pPr>
            <a:r>
              <a:rPr lang="en-IN" sz="2400" dirty="0"/>
              <a:t>The addresses are contiguous.</a:t>
            </a:r>
          </a:p>
          <a:p>
            <a:pPr marL="179388" indent="-179388" algn="just">
              <a:buFont typeface="Arial" pitchFamily="34" charset="0"/>
              <a:buChar char="•"/>
            </a:pPr>
            <a:r>
              <a:rPr lang="en-IN" sz="2400" dirty="0"/>
              <a:t>The number of addresses is a power of 2 (16 = 2</a:t>
            </a:r>
            <a:r>
              <a:rPr lang="en-IN" sz="2400" baseline="30000" dirty="0"/>
              <a:t>4</a:t>
            </a:r>
            <a:r>
              <a:rPr lang="en-IN" sz="2400" dirty="0"/>
              <a:t>), and the first address is divisible by 16.</a:t>
            </a:r>
          </a:p>
          <a:p>
            <a:pPr marL="179388" indent="-179388" algn="just">
              <a:buFont typeface="Arial" pitchFamily="34" charset="0"/>
              <a:buChar char="•"/>
            </a:pPr>
            <a:r>
              <a:rPr lang="en-IN" sz="2400" dirty="0"/>
              <a:t> The first address, when converted to a decimal number, is 3,440,387,360, which when divided by 16 results in 215,024,210.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IPV4: Classless Addressing</a:t>
            </a:r>
            <a:endParaRPr lang="en-IN" dirty="0"/>
          </a:p>
        </p:txBody>
      </p:sp>
      <p:sp>
        <p:nvSpPr>
          <p:cNvPr id="3" name="Content Placeholder 2"/>
          <p:cNvSpPr>
            <a:spLocks noGrp="1"/>
          </p:cNvSpPr>
          <p:nvPr>
            <p:ph idx="1"/>
          </p:nvPr>
        </p:nvSpPr>
        <p:spPr>
          <a:xfrm>
            <a:off x="142844" y="1071546"/>
            <a:ext cx="8715436" cy="5286412"/>
          </a:xfrm>
        </p:spPr>
        <p:txBody>
          <a:bodyPr>
            <a:noAutofit/>
          </a:bodyPr>
          <a:lstStyle/>
          <a:p>
            <a:pPr algn="just"/>
            <a:r>
              <a:rPr lang="en-IN" sz="2400" b="1" i="1" dirty="0"/>
              <a:t>Mask</a:t>
            </a:r>
          </a:p>
          <a:p>
            <a:pPr lvl="1" algn="just"/>
            <a:r>
              <a:rPr lang="en-IN" sz="2400" dirty="0"/>
              <a:t>A better way to define a block of addresses is to select any address in the block and the mask. </a:t>
            </a:r>
          </a:p>
          <a:p>
            <a:pPr lvl="1" algn="just"/>
            <a:r>
              <a:rPr lang="en-IN" sz="2400" dirty="0"/>
              <a:t>A mask is a 32-bit number in which the </a:t>
            </a:r>
            <a:r>
              <a:rPr lang="en-IN" sz="2400" i="1" dirty="0"/>
              <a:t>n leftmost bits </a:t>
            </a:r>
            <a:r>
              <a:rPr lang="en-IN" sz="2400" dirty="0"/>
              <a:t>are 1s and the 32 − </a:t>
            </a:r>
            <a:r>
              <a:rPr lang="en-IN" sz="2400" i="1" dirty="0"/>
              <a:t>n rightmost bits are 0s. </a:t>
            </a:r>
          </a:p>
          <a:p>
            <a:pPr lvl="1" algn="just"/>
            <a:r>
              <a:rPr lang="en-IN" sz="2400" i="1" dirty="0"/>
              <a:t>However, in classless addressing the mask </a:t>
            </a:r>
            <a:r>
              <a:rPr lang="en-IN" sz="2400" dirty="0"/>
              <a:t>for a block can take any value from 0 to 32. </a:t>
            </a:r>
          </a:p>
          <a:p>
            <a:pPr lvl="1" algn="just"/>
            <a:r>
              <a:rPr lang="en-IN" sz="2400" dirty="0"/>
              <a:t>It is very convenient to give just the value of </a:t>
            </a:r>
            <a:r>
              <a:rPr lang="en-IN" sz="2400" i="1" dirty="0"/>
              <a:t>n preceded by a slash (CIDR notation).</a:t>
            </a:r>
          </a:p>
          <a:p>
            <a:pPr lvl="1"/>
            <a:r>
              <a:rPr lang="en-US" sz="2400" i="1" dirty="0"/>
              <a:t>E.g. </a:t>
            </a:r>
            <a:r>
              <a:rPr lang="en-IN" sz="2400" b="1" dirty="0" err="1"/>
              <a:t>x.y.z.t</a:t>
            </a:r>
            <a:r>
              <a:rPr lang="en-IN" sz="2400" b="1" dirty="0"/>
              <a:t> </a:t>
            </a:r>
            <a:r>
              <a:rPr lang="en-IN" sz="2400" b="1" i="1" dirty="0"/>
              <a:t>/n </a:t>
            </a:r>
            <a:r>
              <a:rPr lang="en-IN" sz="2400" b="1" dirty="0"/>
              <a:t>in which </a:t>
            </a:r>
            <a:r>
              <a:rPr lang="en-IN" sz="2400" b="1" dirty="0" err="1"/>
              <a:t>x.y.z.t</a:t>
            </a:r>
            <a:r>
              <a:rPr lang="en-IN" sz="2400" b="1" dirty="0"/>
              <a:t> defines one of the addresses and the /</a:t>
            </a:r>
            <a:r>
              <a:rPr lang="en-IN" sz="2400" b="1" i="1" dirty="0"/>
              <a:t>n defines the mask.</a:t>
            </a:r>
          </a:p>
          <a:p>
            <a:r>
              <a:rPr lang="en-IN" sz="2400" dirty="0"/>
              <a:t>Number of Addresses -The number of addresses in the block is the difference between the last and first address. It can easily be found using the formula </a:t>
            </a:r>
            <a:r>
              <a:rPr lang="en-IN" sz="2400" dirty="0">
                <a:solidFill>
                  <a:srgbClr val="FF0000"/>
                </a:solidFill>
              </a:rPr>
              <a:t>2^(32−n) . i.e. Total number of IP’s.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fontScale="85000" lnSpcReduction="10000"/>
          </a:bodyPr>
          <a:lstStyle/>
          <a:p>
            <a:pPr marL="342900" lvl="1" indent="-342900" algn="just">
              <a:buFont typeface="Arial" pitchFamily="34" charset="0"/>
              <a:buChar char="•"/>
            </a:pPr>
            <a:r>
              <a:rPr lang="en-IN" sz="3200" dirty="0"/>
              <a:t>The first address in the block can be found by setting the 32 − n rightmost bits in the binary notation of the address to 0s.</a:t>
            </a:r>
          </a:p>
          <a:p>
            <a:pPr algn="just"/>
            <a:r>
              <a:rPr lang="en-IN" dirty="0"/>
              <a:t>A block of addresses is granted to a small organization. We know that one of the addresses is 205.16.37.39/28. What is the first address in the block?</a:t>
            </a:r>
          </a:p>
          <a:p>
            <a:pPr algn="just"/>
            <a:r>
              <a:rPr lang="en-IN" b="1" dirty="0"/>
              <a:t>Solution</a:t>
            </a:r>
          </a:p>
          <a:p>
            <a:pPr algn="just"/>
            <a:r>
              <a:rPr lang="en-IN" dirty="0"/>
              <a:t>The binary representation of the given address is 11001101 00010000 00100101 00100111. If we set 32 − 28 rightmost bits to 0, we get 11001101 0001000 00100101 00100000 or 205.16.37.32.</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normAutofit/>
          </a:bodyPr>
          <a:lstStyle/>
          <a:p>
            <a:pPr algn="just"/>
            <a:r>
              <a:rPr lang="en-IN" dirty="0"/>
              <a:t>Find the last address for the block in above Example</a:t>
            </a:r>
          </a:p>
          <a:p>
            <a:pPr algn="just"/>
            <a:r>
              <a:rPr lang="en-IN" b="1" dirty="0"/>
              <a:t>Solution: </a:t>
            </a:r>
            <a:r>
              <a:rPr lang="en-IN" dirty="0"/>
              <a:t>The binary representation of the given address is 11001101 00010000 00100101 00100111. If we set 32 − 28 rightmost bits to 1, we get 11001101 00010000 00100101 00101111 or 205.16.37.47.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b="1" dirty="0"/>
              <a:t>Number of Addresses-The number of addresses in the block is the difference between </a:t>
            </a:r>
            <a:r>
              <a:rPr lang="en-IN" dirty="0"/>
              <a:t>the last and first address. It can easily be found using the formula 2</a:t>
            </a:r>
            <a:r>
              <a:rPr lang="en-IN" baseline="30000" dirty="0"/>
              <a:t>32−n</a:t>
            </a:r>
            <a:r>
              <a:rPr lang="en-IN" i="1" dirty="0"/>
              <a:t>.</a:t>
            </a:r>
          </a:p>
          <a:p>
            <a:r>
              <a:rPr lang="en-IN" dirty="0"/>
              <a:t>Find the number of addresses in above Example.</a:t>
            </a:r>
          </a:p>
          <a:p>
            <a:r>
              <a:rPr lang="en-IN" b="1" dirty="0"/>
              <a:t>Solution</a:t>
            </a:r>
          </a:p>
          <a:p>
            <a:r>
              <a:rPr lang="en-IN" dirty="0"/>
              <a:t>The value of </a:t>
            </a:r>
            <a:r>
              <a:rPr lang="en-IN" i="1" dirty="0"/>
              <a:t>n is 28, which means that number of addresses is </a:t>
            </a:r>
            <a:r>
              <a:rPr lang="en-IN" dirty="0"/>
              <a:t>2</a:t>
            </a:r>
            <a:r>
              <a:rPr lang="en-IN" baseline="30000" dirty="0"/>
              <a:t>(32−28)</a:t>
            </a:r>
            <a:r>
              <a:rPr lang="en-IN" i="1" dirty="0"/>
              <a:t> or 16.</a:t>
            </a: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1415"/>
            <a:ext cx="8786874" cy="3357586"/>
          </a:xfrm>
        </p:spPr>
        <p:txBody>
          <a:bodyPr>
            <a:normAutofit/>
          </a:bodyPr>
          <a:lstStyle/>
          <a:p>
            <a:pPr algn="just"/>
            <a:r>
              <a:rPr lang="en-IN" sz="2200" dirty="0"/>
              <a:t>Another way to find the first address, the last address, and the number of addresses is to represent the mask as a 32-bit binary (or 8-digit hexadecimal) number. This is particularly useful when we are writing a program to find these pieces of information. In Example the /28 can be represented as 11111111 11111111 11111111 11110000 (twenty-eight 1s and four 0s). Find</a:t>
            </a:r>
          </a:p>
          <a:p>
            <a:pPr algn="just">
              <a:buNone/>
            </a:pPr>
            <a:r>
              <a:rPr lang="en-IN" sz="2200" dirty="0"/>
              <a:t>a. The first address</a:t>
            </a:r>
          </a:p>
          <a:p>
            <a:pPr algn="just">
              <a:buNone/>
            </a:pPr>
            <a:r>
              <a:rPr lang="en-IN" sz="2200" dirty="0"/>
              <a:t>b. The last address</a:t>
            </a:r>
          </a:p>
          <a:p>
            <a:pPr algn="just">
              <a:buNone/>
            </a:pPr>
            <a:r>
              <a:rPr lang="en-IN" sz="2200" dirty="0"/>
              <a:t>c. The number of addresses</a:t>
            </a:r>
          </a:p>
        </p:txBody>
      </p:sp>
      <p:pic>
        <p:nvPicPr>
          <p:cNvPr id="1026" name="Picture 2"/>
          <p:cNvPicPr>
            <a:picLocks noChangeAspect="1" noChangeArrowheads="1"/>
          </p:cNvPicPr>
          <p:nvPr/>
        </p:nvPicPr>
        <p:blipFill>
          <a:blip r:embed="rId2"/>
          <a:srcRect/>
          <a:stretch>
            <a:fillRect/>
          </a:stretch>
        </p:blipFill>
        <p:spPr bwMode="auto">
          <a:xfrm>
            <a:off x="0" y="3500438"/>
            <a:ext cx="8929718" cy="885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4429132"/>
            <a:ext cx="8929718" cy="8763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5357826"/>
            <a:ext cx="8929718" cy="1000132"/>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785810"/>
          </a:xfrm>
        </p:spPr>
        <p:txBody>
          <a:bodyPr>
            <a:normAutofit/>
          </a:bodyPr>
          <a:lstStyle/>
          <a:p>
            <a:r>
              <a:rPr lang="en-US" sz="4000" dirty="0"/>
              <a:t>IPV4: </a:t>
            </a:r>
            <a:r>
              <a:rPr lang="en-IN" sz="4000" b="1" i="1" dirty="0"/>
              <a:t>Network Addresses</a:t>
            </a:r>
            <a:endParaRPr lang="en-IN" sz="4000" dirty="0"/>
          </a:p>
        </p:txBody>
      </p:sp>
      <p:sp>
        <p:nvSpPr>
          <p:cNvPr id="3" name="Content Placeholder 2"/>
          <p:cNvSpPr>
            <a:spLocks noGrp="1"/>
          </p:cNvSpPr>
          <p:nvPr>
            <p:ph idx="1"/>
          </p:nvPr>
        </p:nvSpPr>
        <p:spPr>
          <a:xfrm>
            <a:off x="457200" y="857232"/>
            <a:ext cx="8229600" cy="5786478"/>
          </a:xfrm>
        </p:spPr>
        <p:txBody>
          <a:bodyPr>
            <a:noAutofit/>
          </a:bodyPr>
          <a:lstStyle/>
          <a:p>
            <a:r>
              <a:rPr lang="en-IN" sz="2600" dirty="0"/>
              <a:t>A very important concept in IP addressing is the </a:t>
            </a:r>
            <a:r>
              <a:rPr lang="en-IN" sz="2600" b="1" dirty="0"/>
              <a:t>network address.</a:t>
            </a:r>
          </a:p>
          <a:p>
            <a:r>
              <a:rPr lang="en-IN" sz="2600" b="1" dirty="0"/>
              <a:t>When an organization </a:t>
            </a:r>
            <a:r>
              <a:rPr lang="en-IN" sz="2600" dirty="0"/>
              <a:t>is given a block of addresses, the organization is free to allocate the addresses to the devices that need to be connected to the Internet. </a:t>
            </a:r>
          </a:p>
          <a:p>
            <a:r>
              <a:rPr lang="en-IN" sz="2600" dirty="0"/>
              <a:t>The first address in the class, however, is normally (not always) treated as a special address. </a:t>
            </a:r>
          </a:p>
          <a:p>
            <a:r>
              <a:rPr lang="en-IN" sz="2600" dirty="0"/>
              <a:t>The first address is called the network address and defines the organization network. </a:t>
            </a:r>
          </a:p>
          <a:p>
            <a:r>
              <a:rPr lang="en-IN" sz="2600" dirty="0"/>
              <a:t>It defines the organization itself to the rest of the world.</a:t>
            </a:r>
          </a:p>
          <a:p>
            <a:r>
              <a:rPr lang="en-IN" sz="2600" dirty="0"/>
              <a:t>The first address is the one that is used by routers to direct the message sent to the organization from the outside.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6744" y="285728"/>
            <a:ext cx="8721536" cy="635798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CIRCUIT-SWITCHED NETWORKS: </a:t>
            </a:r>
            <a:r>
              <a:rPr lang="en-IN" sz="3200" b="1" i="1" dirty="0"/>
              <a:t>Setup Phase</a:t>
            </a:r>
            <a:endParaRPr lang="en-IN" sz="3200" dirty="0"/>
          </a:p>
        </p:txBody>
      </p:sp>
      <p:sp>
        <p:nvSpPr>
          <p:cNvPr id="3" name="Content Placeholder 2"/>
          <p:cNvSpPr>
            <a:spLocks noGrp="1"/>
          </p:cNvSpPr>
          <p:nvPr>
            <p:ph idx="1"/>
          </p:nvPr>
        </p:nvSpPr>
        <p:spPr>
          <a:xfrm>
            <a:off x="214282" y="1517655"/>
            <a:ext cx="8643998" cy="4625989"/>
          </a:xfrm>
        </p:spPr>
        <p:txBody>
          <a:bodyPr>
            <a:noAutofit/>
          </a:bodyPr>
          <a:lstStyle/>
          <a:p>
            <a:pPr algn="just"/>
            <a:r>
              <a:rPr lang="en-IN" sz="2100" dirty="0"/>
              <a:t>In the </a:t>
            </a:r>
            <a:r>
              <a:rPr lang="en-IN" sz="2100" b="1" i="1" dirty="0"/>
              <a:t>next step </a:t>
            </a:r>
            <a:r>
              <a:rPr lang="en-IN" sz="2100" dirty="0"/>
              <a:t>to making a connection, </a:t>
            </a:r>
            <a:r>
              <a:rPr lang="en-IN" sz="2100" b="1" dirty="0"/>
              <a:t>an acknowledgment </a:t>
            </a:r>
            <a:r>
              <a:rPr lang="en-IN" sz="2100" dirty="0"/>
              <a:t>from system </a:t>
            </a:r>
            <a:r>
              <a:rPr lang="en-IN" sz="2100" b="1" dirty="0"/>
              <a:t>M needs </a:t>
            </a:r>
            <a:r>
              <a:rPr lang="en-IN" sz="2100" dirty="0"/>
              <a:t>to be sent in the </a:t>
            </a:r>
            <a:r>
              <a:rPr lang="en-IN" sz="2100" b="1" dirty="0"/>
              <a:t>opposite direction to system A</a:t>
            </a:r>
            <a:r>
              <a:rPr lang="en-IN" sz="2100" dirty="0"/>
              <a:t>. </a:t>
            </a:r>
          </a:p>
          <a:p>
            <a:pPr algn="just"/>
            <a:r>
              <a:rPr lang="en-IN" sz="2100" dirty="0"/>
              <a:t>Only after </a:t>
            </a:r>
            <a:r>
              <a:rPr lang="en-IN" sz="2100" b="1" dirty="0"/>
              <a:t>system A receives </a:t>
            </a:r>
            <a:r>
              <a:rPr lang="en-IN" sz="2100" dirty="0"/>
              <a:t>this </a:t>
            </a:r>
            <a:r>
              <a:rPr lang="en-IN" sz="2100" b="1" dirty="0"/>
              <a:t>acknowledgment</a:t>
            </a:r>
            <a:r>
              <a:rPr lang="en-IN" sz="2100" dirty="0"/>
              <a:t> is the </a:t>
            </a:r>
            <a:r>
              <a:rPr lang="en-IN" sz="2100" b="1" dirty="0"/>
              <a:t>connection established</a:t>
            </a:r>
            <a:r>
              <a:rPr lang="en-IN" sz="2100" dirty="0"/>
              <a:t>.</a:t>
            </a:r>
          </a:p>
          <a:p>
            <a:pPr algn="just"/>
            <a:r>
              <a:rPr lang="en-IN" sz="2100" dirty="0"/>
              <a:t>The </a:t>
            </a:r>
            <a:r>
              <a:rPr lang="en-IN" sz="2100" b="1" dirty="0"/>
              <a:t>end-to-end addressing </a:t>
            </a:r>
            <a:r>
              <a:rPr lang="en-IN" sz="2100" dirty="0"/>
              <a:t>is required for creating a connection between the two end systems. </a:t>
            </a:r>
          </a:p>
          <a:p>
            <a:pPr algn="just"/>
            <a:r>
              <a:rPr lang="en-IN" sz="2100" dirty="0"/>
              <a:t>These can be, for example, the </a:t>
            </a:r>
            <a:r>
              <a:rPr lang="en-IN" sz="2100" b="1" dirty="0"/>
              <a:t>addresses of the computers assigned</a:t>
            </a:r>
            <a:r>
              <a:rPr lang="en-IN" sz="2100" dirty="0"/>
              <a:t> by the </a:t>
            </a:r>
            <a:r>
              <a:rPr lang="en-IN" sz="2100" b="1" dirty="0"/>
              <a:t>administrator</a:t>
            </a:r>
            <a:r>
              <a:rPr lang="en-IN" sz="2100" dirty="0"/>
              <a:t> in </a:t>
            </a:r>
            <a:r>
              <a:rPr lang="en-IN" sz="2100" b="1" dirty="0"/>
              <a:t>a TDM network</a:t>
            </a:r>
            <a:r>
              <a:rPr lang="en-IN" sz="2100" dirty="0"/>
              <a:t>, or </a:t>
            </a:r>
            <a:r>
              <a:rPr lang="en-IN" sz="2100" b="1" dirty="0"/>
              <a:t>telephone numbers </a:t>
            </a:r>
            <a:r>
              <a:rPr lang="en-IN" sz="2100" dirty="0"/>
              <a:t>in an </a:t>
            </a:r>
            <a:r>
              <a:rPr lang="en-IN" sz="2100" b="1" dirty="0"/>
              <a:t>FDM network</a:t>
            </a:r>
            <a:r>
              <a:rPr lang="en-IN" sz="2100" dirty="0"/>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t>
            </a:r>
            <a:r>
              <a:rPr lang="en-IN" b="1" i="1" dirty="0"/>
              <a:t>Network Addresses</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The organization network is connected to the Internet via a router. </a:t>
            </a:r>
          </a:p>
          <a:p>
            <a:pPr algn="just"/>
            <a:r>
              <a:rPr lang="en-IN" dirty="0"/>
              <a:t>The router has two addresses. One belongs to the </a:t>
            </a:r>
            <a:r>
              <a:rPr lang="en-IN" b="1" dirty="0"/>
              <a:t>granted block</a:t>
            </a:r>
            <a:r>
              <a:rPr lang="en-IN" dirty="0"/>
              <a:t>; the other belongs to the network that is at the other side of the router. </a:t>
            </a:r>
          </a:p>
          <a:p>
            <a:pPr algn="just"/>
            <a:r>
              <a:rPr lang="en-IN" dirty="0"/>
              <a:t>This is called the second address </a:t>
            </a:r>
            <a:r>
              <a:rPr lang="en-IN" dirty="0" err="1"/>
              <a:t>x.y.z.t</a:t>
            </a:r>
            <a:r>
              <a:rPr lang="en-IN" dirty="0"/>
              <a:t>/</a:t>
            </a:r>
            <a:r>
              <a:rPr lang="en-IN" i="1" dirty="0"/>
              <a:t>n because it is  not </a:t>
            </a:r>
            <a:r>
              <a:rPr lang="en-IN" dirty="0"/>
              <a:t>known about the network it is connected to at the other side. </a:t>
            </a:r>
          </a:p>
          <a:p>
            <a:pPr algn="just"/>
            <a:r>
              <a:rPr lang="en-IN" dirty="0"/>
              <a:t>All messages destined for addresses in the organization block (205.16.37.32 to 205.16.37.47) are sent, directly or indirectly, to </a:t>
            </a:r>
            <a:r>
              <a:rPr lang="en-IN" dirty="0" err="1"/>
              <a:t>x.y.z.t</a:t>
            </a:r>
            <a:r>
              <a:rPr lang="en-IN" dirty="0"/>
              <a:t>/</a:t>
            </a:r>
            <a:r>
              <a:rPr lang="en-IN" i="1" dirty="0"/>
              <a:t>n. </a:t>
            </a:r>
          </a:p>
          <a:p>
            <a:pPr algn="just"/>
            <a:r>
              <a:rPr lang="en-IN" i="1" dirty="0"/>
              <a:t>It can be said directly or indirectly because we do not know </a:t>
            </a:r>
            <a:r>
              <a:rPr lang="en-IN" dirty="0"/>
              <a:t>the structure of the network to which the other side of the router is connected.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Two Level Hierarchy</a:t>
            </a:r>
            <a:endParaRPr lang="en-IN" dirty="0"/>
          </a:p>
        </p:txBody>
      </p:sp>
      <p:sp>
        <p:nvSpPr>
          <p:cNvPr id="3" name="Content Placeholder 2"/>
          <p:cNvSpPr>
            <a:spLocks noGrp="1"/>
          </p:cNvSpPr>
          <p:nvPr>
            <p:ph idx="1"/>
          </p:nvPr>
        </p:nvSpPr>
        <p:spPr>
          <a:xfrm>
            <a:off x="214282" y="1285860"/>
            <a:ext cx="8715436" cy="5357850"/>
          </a:xfrm>
        </p:spPr>
        <p:txBody>
          <a:bodyPr>
            <a:normAutofit/>
          </a:bodyPr>
          <a:lstStyle/>
          <a:p>
            <a:pPr algn="just"/>
            <a:r>
              <a:rPr lang="en-IN" sz="2200" dirty="0"/>
              <a:t>An IP address can define only two levels of hierarchy when not </a:t>
            </a:r>
            <a:r>
              <a:rPr lang="en-IN" sz="2200" dirty="0" err="1"/>
              <a:t>subnetted</a:t>
            </a:r>
            <a:r>
              <a:rPr lang="en-IN" sz="2200" dirty="0"/>
              <a:t>. </a:t>
            </a:r>
          </a:p>
          <a:p>
            <a:pPr algn="just"/>
            <a:r>
              <a:rPr lang="en-IN" sz="2200" dirty="0"/>
              <a:t>The </a:t>
            </a:r>
            <a:r>
              <a:rPr lang="en-IN" sz="2200" i="1" dirty="0"/>
              <a:t>n leftmost </a:t>
            </a:r>
            <a:r>
              <a:rPr lang="en-IN" sz="2200" dirty="0"/>
              <a:t>bits of the address </a:t>
            </a:r>
            <a:r>
              <a:rPr lang="en-IN" sz="2200" dirty="0" err="1"/>
              <a:t>x.y.z.t</a:t>
            </a:r>
            <a:r>
              <a:rPr lang="en-IN" sz="2200" dirty="0"/>
              <a:t>/</a:t>
            </a:r>
            <a:r>
              <a:rPr lang="en-IN" sz="2200" i="1" dirty="0"/>
              <a:t>n define the network (organization network); the 32 − n </a:t>
            </a:r>
            <a:r>
              <a:rPr lang="en-IN" sz="2200" dirty="0"/>
              <a:t>rightmost bits define the particular host (computer or router) to the network. </a:t>
            </a:r>
          </a:p>
          <a:p>
            <a:pPr algn="just"/>
            <a:r>
              <a:rPr lang="en-IN" sz="2200" dirty="0"/>
              <a:t>The two common terms are prefix and suffix. </a:t>
            </a:r>
          </a:p>
          <a:p>
            <a:pPr algn="just"/>
            <a:r>
              <a:rPr lang="en-IN" sz="2200" dirty="0"/>
              <a:t>The part of the address that defines the network is called the </a:t>
            </a:r>
            <a:r>
              <a:rPr lang="en-IN" sz="2200" b="1" dirty="0"/>
              <a:t>prefix; the part that defines the host is called the suffix.</a:t>
            </a:r>
            <a:endParaRPr lang="en-IN" sz="2200" dirty="0"/>
          </a:p>
        </p:txBody>
      </p:sp>
      <p:pic>
        <p:nvPicPr>
          <p:cNvPr id="1026" name="Picture 2"/>
          <p:cNvPicPr>
            <a:picLocks noChangeAspect="1" noChangeArrowheads="1"/>
          </p:cNvPicPr>
          <p:nvPr/>
        </p:nvPicPr>
        <p:blipFill>
          <a:blip r:embed="rId2"/>
          <a:srcRect/>
          <a:stretch>
            <a:fillRect/>
          </a:stretch>
        </p:blipFill>
        <p:spPr bwMode="auto">
          <a:xfrm>
            <a:off x="642910" y="4286256"/>
            <a:ext cx="7286676" cy="2442238"/>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Three-Levels of Hierarchy: </a:t>
            </a:r>
            <a:r>
              <a:rPr lang="en-IN" b="1" i="1" dirty="0" err="1"/>
              <a:t>Subnetting</a:t>
            </a:r>
            <a:endParaRPr lang="en-IN" dirty="0"/>
          </a:p>
        </p:txBody>
      </p:sp>
      <p:sp>
        <p:nvSpPr>
          <p:cNvPr id="3" name="Content Placeholder 2"/>
          <p:cNvSpPr>
            <a:spLocks noGrp="1"/>
          </p:cNvSpPr>
          <p:nvPr>
            <p:ph idx="1"/>
          </p:nvPr>
        </p:nvSpPr>
        <p:spPr>
          <a:xfrm>
            <a:off x="214282" y="1285860"/>
            <a:ext cx="8643998" cy="4840303"/>
          </a:xfrm>
        </p:spPr>
        <p:txBody>
          <a:bodyPr>
            <a:noAutofit/>
          </a:bodyPr>
          <a:lstStyle/>
          <a:p>
            <a:pPr algn="just"/>
            <a:r>
              <a:rPr lang="en-IN" sz="2200" dirty="0"/>
              <a:t>An organization that is granted a large block of addresses may want to create clusters of networks (called subnets) and divide the addresses between the different subnets. </a:t>
            </a:r>
          </a:p>
          <a:p>
            <a:pPr algn="just"/>
            <a:r>
              <a:rPr lang="en-IN" sz="2200" dirty="0"/>
              <a:t>All messages are sent to the router address that connects the organization to the rest of the Internet; the router routes the message to the appropriate subnets. </a:t>
            </a:r>
          </a:p>
          <a:p>
            <a:pPr algn="just"/>
            <a:r>
              <a:rPr lang="en-IN" sz="2200" dirty="0"/>
              <a:t>The organization, however, needs to create small </a:t>
            </a:r>
            <a:r>
              <a:rPr lang="en-IN" sz="2200" dirty="0" err="1"/>
              <a:t>subblocks</a:t>
            </a:r>
            <a:r>
              <a:rPr lang="en-IN" sz="2200" dirty="0"/>
              <a:t> of addresses, each assigned to specific subnets. </a:t>
            </a:r>
          </a:p>
          <a:p>
            <a:pPr algn="just"/>
            <a:r>
              <a:rPr lang="en-IN" sz="2200" dirty="0"/>
              <a:t>The organization has its own mask; each subnet must also have its own.</a:t>
            </a:r>
          </a:p>
          <a:p>
            <a:pPr algn="just"/>
            <a:r>
              <a:rPr lang="en-IN" sz="2200" b="1" dirty="0"/>
              <a:t>As an example, suppose an organization is given the </a:t>
            </a:r>
            <a:r>
              <a:rPr lang="en-IN" sz="2200" b="1"/>
              <a:t>block 17.12.14.0/26</a:t>
            </a:r>
            <a:r>
              <a:rPr lang="en-IN" sz="2200" b="1" dirty="0"/>
              <a:t>, which contains 64 addresses. </a:t>
            </a:r>
          </a:p>
          <a:p>
            <a:pPr algn="just"/>
            <a:r>
              <a:rPr lang="en-IN" sz="2200" b="1" dirty="0"/>
              <a:t>The organization has three offices and needs to divide the addresses into three </a:t>
            </a:r>
            <a:r>
              <a:rPr lang="en-IN" sz="2200" b="1" dirty="0" err="1"/>
              <a:t>subblocks</a:t>
            </a:r>
            <a:r>
              <a:rPr lang="en-IN" sz="2200" b="1" dirty="0"/>
              <a:t> of 32, 16, and 16 addresses.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Three-Levels of Hierarchy: </a:t>
            </a:r>
            <a:r>
              <a:rPr lang="en-IN" b="1" i="1" dirty="0" err="1"/>
              <a:t>Subnetting</a:t>
            </a:r>
            <a:endParaRPr lang="en-IN" dirty="0"/>
          </a:p>
        </p:txBody>
      </p:sp>
      <p:sp>
        <p:nvSpPr>
          <p:cNvPr id="3" name="Content Placeholder 2"/>
          <p:cNvSpPr>
            <a:spLocks noGrp="1"/>
          </p:cNvSpPr>
          <p:nvPr>
            <p:ph idx="1"/>
          </p:nvPr>
        </p:nvSpPr>
        <p:spPr>
          <a:xfrm>
            <a:off x="285720" y="1285860"/>
            <a:ext cx="8643998" cy="4840303"/>
          </a:xfrm>
        </p:spPr>
        <p:txBody>
          <a:bodyPr>
            <a:normAutofit/>
          </a:bodyPr>
          <a:lstStyle/>
          <a:p>
            <a:pPr algn="just"/>
            <a:r>
              <a:rPr lang="en-IN" sz="2200" dirty="0"/>
              <a:t>New masks can be found by using the following arguments:</a:t>
            </a:r>
          </a:p>
          <a:p>
            <a:pPr algn="just">
              <a:buNone/>
            </a:pPr>
            <a:r>
              <a:rPr lang="en-IN" sz="2200" dirty="0"/>
              <a:t>1. Suppose the mask for the first subnet is n1, then 2</a:t>
            </a:r>
            <a:r>
              <a:rPr lang="en-IN" sz="2200" baseline="30000" dirty="0"/>
              <a:t>32−n1</a:t>
            </a:r>
            <a:r>
              <a:rPr lang="en-IN" sz="2200" dirty="0"/>
              <a:t> must be 32, which means that n1 = 27.</a:t>
            </a:r>
          </a:p>
          <a:p>
            <a:pPr algn="just">
              <a:buNone/>
            </a:pPr>
            <a:r>
              <a:rPr lang="en-IN" sz="2200" dirty="0"/>
              <a:t>2. Suppose the mask for the second subnet is n2, then 2</a:t>
            </a:r>
            <a:r>
              <a:rPr lang="en-IN" sz="2200" baseline="30000" dirty="0"/>
              <a:t>32−n2 </a:t>
            </a:r>
            <a:r>
              <a:rPr lang="en-IN" sz="2200" dirty="0"/>
              <a:t>must be 16, which means that n2 = 28.</a:t>
            </a:r>
          </a:p>
          <a:p>
            <a:pPr algn="just">
              <a:buNone/>
            </a:pPr>
            <a:r>
              <a:rPr lang="en-IN" sz="2200" dirty="0"/>
              <a:t>3. Suppose the mask for the third subnet is n3, then 2</a:t>
            </a:r>
            <a:r>
              <a:rPr lang="en-IN" sz="2200" baseline="30000" dirty="0"/>
              <a:t>32−n3</a:t>
            </a:r>
            <a:r>
              <a:rPr lang="en-IN" sz="2200" dirty="0"/>
              <a:t> must be 16, which means that n3 = 28.</a:t>
            </a:r>
          </a:p>
          <a:p>
            <a:pPr algn="just"/>
            <a:r>
              <a:rPr lang="en-IN" sz="2400" dirty="0"/>
              <a:t>This means that we have the masks 27, 28, 28 with the organization mask being 26.</a:t>
            </a:r>
            <a:endParaRPr lang="en-IN" sz="2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44" y="88799"/>
            <a:ext cx="8929718" cy="6769201"/>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2357430"/>
            <a:ext cx="8572560" cy="1316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85720" y="3786190"/>
            <a:ext cx="8638789" cy="1357322"/>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14282" y="5214950"/>
            <a:ext cx="8786874" cy="1285884"/>
          </a:xfrm>
          <a:prstGeom prst="rect">
            <a:avLst/>
          </a:prstGeom>
          <a:noFill/>
          <a:ln w="9525">
            <a:noFill/>
            <a:miter lim="800000"/>
            <a:headEnd/>
            <a:tailEnd/>
          </a:ln>
          <a:effectLst/>
        </p:spPr>
      </p:pic>
      <p:sp>
        <p:nvSpPr>
          <p:cNvPr id="5" name="Content Placeholder 2"/>
          <p:cNvSpPr txBox="1">
            <a:spLocks/>
          </p:cNvSpPr>
          <p:nvPr/>
        </p:nvSpPr>
        <p:spPr>
          <a:xfrm>
            <a:off x="357158" y="0"/>
            <a:ext cx="8229600" cy="4525963"/>
          </a:xfrm>
          <a:prstGeom prst="rect">
            <a:avLst/>
          </a:prstGeom>
        </p:spPr>
        <p:txBody>
          <a:bodyPr>
            <a:norm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200" b="0" i="0" u="none" strike="noStrike" kern="1200" cap="none" spc="0" normalizeH="0" baseline="0" noProof="0">
                <a:ln>
                  <a:noFill/>
                </a:ln>
                <a:solidFill>
                  <a:schemeClr val="tx1"/>
                </a:solidFill>
                <a:effectLst/>
                <a:uLnTx/>
                <a:uFillTx/>
                <a:latin typeface="+mn-lt"/>
                <a:ea typeface="+mn-ea"/>
                <a:cs typeface="+mn-cs"/>
              </a:rPr>
              <a:t>In subnet 1, the address 17.12.14.29/27 can give us the subnet address if we use the mask /27</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a:ln>
                  <a:noFill/>
                </a:ln>
                <a:solidFill>
                  <a:schemeClr val="tx1"/>
                </a:solidFill>
                <a:effectLst/>
                <a:uLnTx/>
                <a:uFillTx/>
                <a:latin typeface="+mn-lt"/>
                <a:ea typeface="+mn-ea"/>
                <a:cs typeface="+mn-cs"/>
              </a:rPr>
              <a:t>b. In subnet 2, the address 17.12.14.45/28 can give us the subnet address if we use the mask /28</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a:ln>
                  <a:noFill/>
                </a:ln>
                <a:solidFill>
                  <a:schemeClr val="tx1"/>
                </a:solidFill>
                <a:effectLst/>
                <a:uLnTx/>
                <a:uFillTx/>
                <a:latin typeface="+mn-lt"/>
                <a:ea typeface="+mn-ea"/>
                <a:cs typeface="+mn-cs"/>
              </a:rPr>
              <a:t>c. In subnet 3, the address 17.12.14.50/28 can give us the subnet address if we use the mask /28</a:t>
            </a: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643050"/>
            <a:ext cx="8572559" cy="3929090"/>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1" u="none" strike="noStrike" kern="1200" cap="none" spc="0" normalizeH="0" baseline="0" noProof="0">
                <a:ln>
                  <a:noFill/>
                </a:ln>
                <a:solidFill>
                  <a:schemeClr val="tx1"/>
                </a:solidFill>
                <a:effectLst/>
                <a:uLnTx/>
                <a:uFillTx/>
                <a:latin typeface="+mj-lt"/>
                <a:ea typeface="+mj-ea"/>
                <a:cs typeface="+mj-cs"/>
              </a:rPr>
              <a:t>Three-Levels of Hierarchy: Subnetting</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507230"/>
            <a:ext cx="8643998" cy="4493538"/>
          </a:xfrm>
          <a:prstGeom prst="rect">
            <a:avLst/>
          </a:prstGeom>
        </p:spPr>
        <p:txBody>
          <a:bodyPr wrap="square">
            <a:spAutoFit/>
          </a:bodyPr>
          <a:lstStyle/>
          <a:p>
            <a:r>
              <a:rPr lang="en-US" sz="2600" dirty="0"/>
              <a:t>An organization is granted a block starting with</a:t>
            </a:r>
          </a:p>
          <a:p>
            <a:r>
              <a:rPr lang="en-US" sz="2600" dirty="0"/>
              <a:t> 190.100.0.0 /16. The ISP wants to distribute these addresses to three groups of customers as follows</a:t>
            </a:r>
          </a:p>
          <a:p>
            <a:r>
              <a:rPr lang="en-US" sz="2600" dirty="0"/>
              <a:t>     a) the first group has 64 customers :each needs 256 	addresses. </a:t>
            </a:r>
          </a:p>
          <a:p>
            <a:r>
              <a:rPr lang="en-US" sz="2600" dirty="0"/>
              <a:t>     b) the second group has 128 customers :each needs 128 	addresses. </a:t>
            </a:r>
          </a:p>
          <a:p>
            <a:r>
              <a:rPr lang="en-US" sz="2600" dirty="0"/>
              <a:t>     c) the third group has 128 customers :each needs 64 	addresses.</a:t>
            </a:r>
          </a:p>
          <a:p>
            <a:endParaRPr lang="en-US" sz="2600" dirty="0"/>
          </a:p>
          <a:p>
            <a:r>
              <a:rPr lang="en-US" sz="2600" dirty="0"/>
              <a:t> Design the sub blocks</a:t>
            </a:r>
          </a:p>
        </p:txBody>
      </p:sp>
      <p:sp>
        <p:nvSpPr>
          <p:cNvPr id="3" name="Rectangle 2"/>
          <p:cNvSpPr/>
          <p:nvPr/>
        </p:nvSpPr>
        <p:spPr>
          <a:xfrm>
            <a:off x="500034" y="273586"/>
            <a:ext cx="7715304" cy="553998"/>
          </a:xfrm>
          <a:prstGeom prst="rect">
            <a:avLst/>
          </a:prstGeom>
        </p:spPr>
        <p:txBody>
          <a:bodyPr wrap="square">
            <a:spAutoFit/>
          </a:bodyPr>
          <a:lstStyle/>
          <a:p>
            <a:r>
              <a:rPr lang="en-US" sz="3000" b="1" dirty="0"/>
              <a:t>Question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IPV4: </a:t>
            </a:r>
            <a:r>
              <a:rPr lang="en-IN" b="1" dirty="0"/>
              <a:t>Network Address Translation (NAT)</a:t>
            </a:r>
            <a:endParaRPr lang="en-IN" dirty="0"/>
          </a:p>
        </p:txBody>
      </p:sp>
      <p:sp>
        <p:nvSpPr>
          <p:cNvPr id="3" name="Content Placeholder 2"/>
          <p:cNvSpPr>
            <a:spLocks noGrp="1"/>
          </p:cNvSpPr>
          <p:nvPr>
            <p:ph idx="1"/>
          </p:nvPr>
        </p:nvSpPr>
        <p:spPr>
          <a:xfrm>
            <a:off x="214282" y="1428736"/>
            <a:ext cx="8715436" cy="3071834"/>
          </a:xfrm>
        </p:spPr>
        <p:txBody>
          <a:bodyPr>
            <a:normAutofit/>
          </a:bodyPr>
          <a:lstStyle/>
          <a:p>
            <a:pPr algn="just"/>
            <a:r>
              <a:rPr lang="en-IN" sz="2300" dirty="0"/>
              <a:t>Network Address Translation (NAT) enables a user to have a large set of addresses internally and one address, or a small set of addresses, externally. </a:t>
            </a:r>
          </a:p>
          <a:p>
            <a:pPr algn="just"/>
            <a:r>
              <a:rPr lang="en-IN" sz="2300" dirty="0"/>
              <a:t>The traffic inside can use the large set; the traffic outside, the small set.</a:t>
            </a:r>
          </a:p>
          <a:p>
            <a:pPr algn="just"/>
            <a:r>
              <a:rPr lang="en-IN" sz="2300" dirty="0"/>
              <a:t>To separate the addresses used inside the home or business and the ones used for the Internet, the Internet authorities have reserved three sets of addresses as private addresses.</a:t>
            </a:r>
          </a:p>
        </p:txBody>
      </p:sp>
      <p:pic>
        <p:nvPicPr>
          <p:cNvPr id="1026" name="Picture 2"/>
          <p:cNvPicPr>
            <a:picLocks noChangeAspect="1" noChangeArrowheads="1"/>
          </p:cNvPicPr>
          <p:nvPr/>
        </p:nvPicPr>
        <p:blipFill>
          <a:blip r:embed="rId2"/>
          <a:srcRect/>
          <a:stretch>
            <a:fillRect/>
          </a:stretch>
        </p:blipFill>
        <p:spPr bwMode="auto">
          <a:xfrm>
            <a:off x="642910" y="4357693"/>
            <a:ext cx="6929486" cy="2028839"/>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IPV4: </a:t>
            </a:r>
            <a:r>
              <a:rPr lang="en-IN" b="1" dirty="0"/>
              <a:t>Network Address Translation (NAT)</a:t>
            </a:r>
            <a:endParaRPr lang="en-IN" dirty="0"/>
          </a:p>
        </p:txBody>
      </p:sp>
      <p:sp>
        <p:nvSpPr>
          <p:cNvPr id="3" name="Content Placeholder 2"/>
          <p:cNvSpPr>
            <a:spLocks noGrp="1"/>
          </p:cNvSpPr>
          <p:nvPr>
            <p:ph idx="1"/>
          </p:nvPr>
        </p:nvSpPr>
        <p:spPr/>
        <p:txBody>
          <a:bodyPr>
            <a:normAutofit fontScale="85000" lnSpcReduction="10000"/>
          </a:bodyPr>
          <a:lstStyle/>
          <a:p>
            <a:r>
              <a:rPr lang="en-IN" dirty="0"/>
              <a:t>Any organization can use an address out of this set without permission from the Internet authorities. </a:t>
            </a:r>
          </a:p>
          <a:p>
            <a:r>
              <a:rPr lang="en-IN" dirty="0"/>
              <a:t>Everyone knows that these reserved addresses are for private networks.</a:t>
            </a:r>
          </a:p>
          <a:p>
            <a:r>
              <a:rPr lang="en-IN" dirty="0">
                <a:solidFill>
                  <a:srgbClr val="FF0000"/>
                </a:solidFill>
              </a:rPr>
              <a:t>They are unique inside the organization, but they are not unique globally. </a:t>
            </a:r>
          </a:p>
          <a:p>
            <a:r>
              <a:rPr lang="en-IN" dirty="0">
                <a:solidFill>
                  <a:srgbClr val="FF0000"/>
                </a:solidFill>
              </a:rPr>
              <a:t>No router will forward a packet that has one of these addresses as the destination address.</a:t>
            </a:r>
          </a:p>
          <a:p>
            <a:r>
              <a:rPr lang="en-IN" dirty="0"/>
              <a:t>The site must have only one single connection to the global Internet through a router that runs the NAT 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28344</TotalTime>
  <Words>14426</Words>
  <Application>Microsoft Office PowerPoint</Application>
  <PresentationFormat>On-screen Show (4:3)</PresentationFormat>
  <Paragraphs>1009</Paragraphs>
  <Slides>195</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195</vt:i4>
      </vt:variant>
    </vt:vector>
  </HeadingPairs>
  <TitlesOfParts>
    <vt:vector size="204" baseType="lpstr">
      <vt:lpstr>Arial</vt:lpstr>
      <vt:lpstr>Arimo</vt:lpstr>
      <vt:lpstr>Calibri</vt:lpstr>
      <vt:lpstr>roboto condensed</vt:lpstr>
      <vt:lpstr>Segoe UI</vt:lpstr>
      <vt:lpstr>Times New Roman</vt:lpstr>
      <vt:lpstr>urw-din</vt:lpstr>
      <vt:lpstr>Wingdings</vt:lpstr>
      <vt:lpstr>Office Theme</vt:lpstr>
      <vt:lpstr>Switching</vt:lpstr>
      <vt:lpstr>PowerPoint Presentation</vt:lpstr>
      <vt:lpstr>Switching</vt:lpstr>
      <vt:lpstr>CIRCUIT-SWITCHED NETWORKS</vt:lpstr>
      <vt:lpstr>CIRCUIT-SWITCHED NETWORKS</vt:lpstr>
      <vt:lpstr>CIRCUIT-SWITCHED NETWORKS</vt:lpstr>
      <vt:lpstr>CIRCUIT-SWITCHED NETWORKS</vt:lpstr>
      <vt:lpstr>CIRCUIT-SWITCHED NETWORKS: Setup Phase</vt:lpstr>
      <vt:lpstr>CIRCUIT-SWITCHED NETWORKS: Setup Phase</vt:lpstr>
      <vt:lpstr>CIRCUIT-SWITCHED NETWORKS</vt:lpstr>
      <vt:lpstr>CIRCUIT-SWITCHED NETWORKS: Efficiency</vt:lpstr>
      <vt:lpstr>CIRCUIT-SWITCHED NETWORKS: Delay</vt:lpstr>
      <vt:lpstr>CIRCUIT-SWITCHED NETWORKS: Delay</vt:lpstr>
      <vt:lpstr>Packet Switched: DATAGRAM NETWORKS</vt:lpstr>
      <vt:lpstr>Packet Switched: DATAGRAM NETWORKS</vt:lpstr>
      <vt:lpstr>Packet Switched: DATAGRAM NETWORKS</vt:lpstr>
      <vt:lpstr>PowerPoint Presentation</vt:lpstr>
      <vt:lpstr>Packet Switched: DATAGRAM NETWORKS</vt:lpstr>
      <vt:lpstr>Packet Switched: DATAGRAM NETWORKS</vt:lpstr>
      <vt:lpstr>DATAGRAM NETWORKS: Routing Table</vt:lpstr>
      <vt:lpstr>PowerPoint Presentation</vt:lpstr>
      <vt:lpstr>DATAGRAM NETWORKS: Destination Address</vt:lpstr>
      <vt:lpstr>DATAGRAM NETWORKS: Efficiency</vt:lpstr>
      <vt:lpstr>DATAGRAM NETWORKS: Delay</vt:lpstr>
      <vt:lpstr>PowerPoint Presentation</vt:lpstr>
      <vt:lpstr>DATAGRAM NETWORKS</vt:lpstr>
      <vt:lpstr>VIRTUAL-CIRCUIT NETWORKS</vt:lpstr>
      <vt:lpstr>PowerPoint Presentation</vt:lpstr>
      <vt:lpstr>VIRTUAL-CIRCUIT NETWORKS: Addressing</vt:lpstr>
      <vt:lpstr>PowerPoint Presentation</vt:lpstr>
      <vt:lpstr>VIRTUAL-CIRCUIT NETWORKS</vt:lpstr>
      <vt:lpstr>VIRTUAL-CIRCUIT NETWORKS: Data Transfer Phase</vt:lpstr>
      <vt:lpstr>PowerPoint Presentation</vt:lpstr>
      <vt:lpstr>VIRTUAL-CIRCUIT NETWORKS: Data Transfer Phase</vt:lpstr>
      <vt:lpstr>VIRTUAL-CIRCUIT NETWORKS: Data Transfer Phase</vt:lpstr>
      <vt:lpstr>VIRTUAL-CIRCUIT NETWORKS: Setup Phase</vt:lpstr>
      <vt:lpstr>VIRTUAL-CIRCUIT NETWORKS: Setup Phase</vt:lpstr>
      <vt:lpstr>VIRTUAL-CIRCUIT NETWORKS: Setup Phase</vt:lpstr>
      <vt:lpstr>PowerPoint Presentation</vt:lpstr>
      <vt:lpstr>VIRTUAL-CIRCUIT NETWORKS: Setup Phase</vt:lpstr>
      <vt:lpstr>PowerPoint Presentation</vt:lpstr>
      <vt:lpstr>VIRTUAL-CIRCUIT NETWORKS: Teardown Phase </vt:lpstr>
      <vt:lpstr>VIRTUAL-CIRCUIT NETWORKS: Efficiency</vt:lpstr>
      <vt:lpstr>VIRTUAL-CIRCUIT NETWORKS: Delay</vt:lpstr>
      <vt:lpstr>IPv4 ADDRESSES</vt:lpstr>
      <vt:lpstr>IPv4 ADDRESSES</vt:lpstr>
      <vt:lpstr>IPv4 ADDRESSES: Address Space</vt:lpstr>
      <vt:lpstr>IPv4 ADDRESSES: Address Space</vt:lpstr>
      <vt:lpstr>IPv4 ADDRESSES: Notations</vt:lpstr>
      <vt:lpstr>IPv4 ADDRESSES: Notations</vt:lpstr>
      <vt:lpstr>IPv4 ADDRESSES: Notations</vt:lpstr>
      <vt:lpstr>Practice Exercise</vt:lpstr>
      <vt:lpstr>PowerPoint Presentation</vt:lpstr>
      <vt:lpstr>PowerPoint Presentation</vt:lpstr>
      <vt:lpstr>PowerPoint Presentation</vt:lpstr>
      <vt:lpstr>PowerPoint Presentation</vt:lpstr>
      <vt:lpstr>PowerPoint Presentation</vt:lpstr>
      <vt:lpstr>PowerPoint Presentation</vt:lpstr>
      <vt:lpstr>IPV4: Classful Addressing</vt:lpstr>
      <vt:lpstr>PowerPoint Presentation</vt:lpstr>
      <vt:lpstr>IPV4: Classful Addressing</vt:lpstr>
      <vt:lpstr>IPV4: Classful Addressing</vt:lpstr>
      <vt:lpstr>PowerPoint Presentation</vt:lpstr>
      <vt:lpstr>PowerPoint Presentation</vt:lpstr>
      <vt:lpstr>IPV4: Classes and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IPV4: Classful Addressing</vt:lpstr>
      <vt:lpstr>Example:</vt:lpstr>
      <vt:lpstr>IPV4: Mask</vt:lpstr>
      <vt:lpstr>IPV4: Mask</vt:lpstr>
      <vt:lpstr>PowerPoint Presentation</vt:lpstr>
      <vt:lpstr>IPV4: Subnetting</vt:lpstr>
      <vt:lpstr>IPV4: Supernetting</vt:lpstr>
      <vt:lpstr>IPV4: Classless Addressing</vt:lpstr>
      <vt:lpstr>IPV4: Classless Addressing</vt:lpstr>
      <vt:lpstr>IPV4: Classless Addressing</vt:lpstr>
      <vt:lpstr>IPV4: Classless Addressing</vt:lpstr>
      <vt:lpstr>Example</vt:lpstr>
      <vt:lpstr>Example</vt:lpstr>
      <vt:lpstr>PowerPoint Presentation</vt:lpstr>
      <vt:lpstr>PowerPoint Presentation</vt:lpstr>
      <vt:lpstr>IPV4: Network Addresses</vt:lpstr>
      <vt:lpstr>PowerPoint Presentation</vt:lpstr>
      <vt:lpstr>IPV4: Network Addresses</vt:lpstr>
      <vt:lpstr>Two Level Hierarchy</vt:lpstr>
      <vt:lpstr>Three-Levels of Hierarchy: Subnetting</vt:lpstr>
      <vt:lpstr>Three-Levels of Hierarchy: Subnetting</vt:lpstr>
      <vt:lpstr>PowerPoint Presentation</vt:lpstr>
      <vt:lpstr>PowerPoint Presentation</vt:lpstr>
      <vt:lpstr>PowerPoint Presentation</vt:lpstr>
      <vt:lpstr>PowerPoint Presentation</vt:lpstr>
      <vt:lpstr>IPV4: Network Address Translation (NAT)</vt:lpstr>
      <vt:lpstr>IPV4: Network Address Translation (NAT)</vt:lpstr>
      <vt:lpstr>IPV4: Network Address Translation (NAT)</vt:lpstr>
      <vt:lpstr>Network Address Translation (NAT): Address Translation</vt:lpstr>
      <vt:lpstr>Network Address Translation (NAT): Translation Table</vt:lpstr>
      <vt:lpstr>PowerPoint Presentation</vt:lpstr>
      <vt:lpstr>Network Address Translation (NAT): Translation Table</vt:lpstr>
      <vt:lpstr>Network Address Translation (NAT): Translation Table</vt:lpstr>
      <vt:lpstr>IPv6 ADDRESSES</vt:lpstr>
      <vt:lpstr>IPv6 ADDRESSES</vt:lpstr>
      <vt:lpstr>PowerPoint Presentation</vt:lpstr>
      <vt:lpstr>IPv6 ADDRESSES</vt:lpstr>
      <vt:lpstr>PowerPoint Presentation</vt:lpstr>
      <vt:lpstr>IPV6 Features</vt:lpstr>
      <vt:lpstr>Address Space</vt:lpstr>
      <vt:lpstr>PowerPoint Presentation</vt:lpstr>
      <vt:lpstr>Unicast Addresses</vt:lpstr>
      <vt:lpstr>Unicast Addresses</vt:lpstr>
      <vt:lpstr>Unicast Addresses</vt:lpstr>
      <vt:lpstr>Multicast Addresses</vt:lpstr>
      <vt:lpstr>Multicast Addresses</vt:lpstr>
      <vt:lpstr>Anycast Address</vt:lpstr>
      <vt:lpstr>Address Mapping</vt:lpstr>
      <vt:lpstr>Address Mapping</vt:lpstr>
      <vt:lpstr>Static mapping</vt:lpstr>
      <vt:lpstr>Dynamic mapping: Use a protocol to find another address  Address Resolution Protocol (ARP)  Mapping Logical to Physical Address</vt:lpstr>
      <vt:lpstr>ARP </vt:lpstr>
      <vt:lpstr>PowerPoint Presentation</vt:lpstr>
      <vt:lpstr>ARP – ADDRESS RESOLUTION Protocol </vt:lpstr>
      <vt:lpstr>ARP Frame Format and types </vt:lpstr>
      <vt:lpstr>PowerPoint Presentation</vt:lpstr>
      <vt:lpstr>PowerPoint Presentation</vt:lpstr>
      <vt:lpstr>PowerPoint Presentation</vt:lpstr>
      <vt:lpstr>Proxy ARP</vt:lpstr>
      <vt:lpstr>Mapping Physical to Logical Address: RARP, BOOTP, and DHCP</vt:lpstr>
      <vt:lpstr>Mapping Physical to Logical Address: RARP, BOOTP, and DHCP</vt:lpstr>
      <vt:lpstr>PowerPoint Presentation</vt:lpstr>
      <vt:lpstr>RARP (Reverse Address Resolution Protocol)</vt:lpstr>
      <vt:lpstr>PowerPoint Presentation</vt:lpstr>
      <vt:lpstr>Bootstrap Protocol (BOOTP)</vt:lpstr>
      <vt:lpstr>Bootstrap Protocol (BOOTP)</vt:lpstr>
      <vt:lpstr>PowerPoint Presentation</vt:lpstr>
      <vt:lpstr>Dynamic Host Configuration Protocol (DHCP)</vt:lpstr>
      <vt:lpstr>Dynamic Host Configuration Protocol (DHCP)</vt:lpstr>
      <vt:lpstr>Dynamic Host Configuration Protocol (DHCP)</vt:lpstr>
      <vt:lpstr>PowerPoint Presentation</vt:lpstr>
      <vt:lpstr>PowerPoint Presentation</vt:lpstr>
      <vt:lpstr>Difference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IPV6 Header Format</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Sangeeta</dc:creator>
  <cp:lastModifiedBy>veepin kumar</cp:lastModifiedBy>
  <cp:revision>241</cp:revision>
  <dcterms:created xsi:type="dcterms:W3CDTF">2018-03-09T03:56:12Z</dcterms:created>
  <dcterms:modified xsi:type="dcterms:W3CDTF">2022-11-29T11:27:41Z</dcterms:modified>
</cp:coreProperties>
</file>