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61" r:id="rId5"/>
    <p:sldId id="262" r:id="rId6"/>
    <p:sldId id="263" r:id="rId7"/>
    <p:sldId id="264" r:id="rId8"/>
    <p:sldId id="265" r:id="rId9"/>
    <p:sldId id="266" r:id="rId10"/>
    <p:sldId id="267" r:id="rId11"/>
    <p:sldId id="268"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7" r:id="rId28"/>
    <p:sldId id="291" r:id="rId29"/>
    <p:sldId id="292" r:id="rId30"/>
    <p:sldId id="293" r:id="rId31"/>
    <p:sldId id="294" r:id="rId32"/>
    <p:sldId id="295" r:id="rId33"/>
    <p:sldId id="296" r:id="rId34"/>
    <p:sldId id="298" r:id="rId35"/>
    <p:sldId id="256" r:id="rId36"/>
    <p:sldId id="316" r:id="rId37"/>
    <p:sldId id="318" r:id="rId38"/>
    <p:sldId id="317" r:id="rId39"/>
    <p:sldId id="260" r:id="rId40"/>
    <p:sldId id="257" r:id="rId41"/>
    <p:sldId id="258" r:id="rId42"/>
    <p:sldId id="259" r:id="rId43"/>
    <p:sldId id="303" r:id="rId44"/>
    <p:sldId id="304" r:id="rId45"/>
    <p:sldId id="305" r:id="rId46"/>
    <p:sldId id="306" r:id="rId47"/>
    <p:sldId id="307" r:id="rId48"/>
    <p:sldId id="308" r:id="rId49"/>
    <p:sldId id="299" r:id="rId50"/>
    <p:sldId id="300" r:id="rId51"/>
    <p:sldId id="319" r:id="rId52"/>
    <p:sldId id="320" r:id="rId53"/>
    <p:sldId id="321" r:id="rId54"/>
    <p:sldId id="322" r:id="rId55"/>
    <p:sldId id="323" r:id="rId56"/>
    <p:sldId id="324" r:id="rId57"/>
    <p:sldId id="325" r:id="rId58"/>
    <p:sldId id="301" r:id="rId59"/>
    <p:sldId id="30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508A-ED69-B967-917F-3E702D20A9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F02F8B-421E-2089-5995-877BED45F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BD19C8-3E75-E283-7905-D76F716E44AF}"/>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5" name="Footer Placeholder 4">
            <a:extLst>
              <a:ext uri="{FF2B5EF4-FFF2-40B4-BE49-F238E27FC236}">
                <a16:creationId xmlns:a16="http://schemas.microsoft.com/office/drawing/2014/main" id="{ACFB4121-CF02-1926-C952-542D9254E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CD628-CF05-ADF6-489C-703CB18A4E24}"/>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113217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00E4-4BC4-E10D-ECC4-B81B2CFFF4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8C491-950C-F54A-B3ED-7E7CF40F1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6D66A-795D-18F0-543E-43A879BA4D85}"/>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5" name="Footer Placeholder 4">
            <a:extLst>
              <a:ext uri="{FF2B5EF4-FFF2-40B4-BE49-F238E27FC236}">
                <a16:creationId xmlns:a16="http://schemas.microsoft.com/office/drawing/2014/main" id="{F0FF703B-D446-7253-E38A-1FEB6089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34B7F-3B3C-D618-1287-7EC69EE29443}"/>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54129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C260A-349E-77BF-CE85-45ADF8061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8A51F3-3628-D6C0-5588-FA94A01505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B8451-483C-7571-4D84-6F59A2D4C498}"/>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5" name="Footer Placeholder 4">
            <a:extLst>
              <a:ext uri="{FF2B5EF4-FFF2-40B4-BE49-F238E27FC236}">
                <a16:creationId xmlns:a16="http://schemas.microsoft.com/office/drawing/2014/main" id="{7DC957BC-38DE-E1B4-C146-A56364A12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7701B-F5B8-80DB-358A-815F38ADF30B}"/>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64922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7AE5-5EF6-0126-B08E-CE9D6ADFD9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6C8A1C-58D2-3A22-2EEB-159739F48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A4793-AA46-77F2-5DD7-465189743810}"/>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5" name="Footer Placeholder 4">
            <a:extLst>
              <a:ext uri="{FF2B5EF4-FFF2-40B4-BE49-F238E27FC236}">
                <a16:creationId xmlns:a16="http://schemas.microsoft.com/office/drawing/2014/main" id="{9FFC597F-A2D4-46D5-FB68-9C7D1F75F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D519D-FCCD-457C-C31D-6C0A5B9EF735}"/>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64460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5F99-96C0-83FE-B7A3-63E35234F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C7BB8F-9BF1-3B33-8A62-3F8A67DF6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9273B7-5E52-BB90-142E-76301DE0AA42}"/>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5" name="Footer Placeholder 4">
            <a:extLst>
              <a:ext uri="{FF2B5EF4-FFF2-40B4-BE49-F238E27FC236}">
                <a16:creationId xmlns:a16="http://schemas.microsoft.com/office/drawing/2014/main" id="{28D5D036-56AE-9B5F-5AC9-72CF93C25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4D554-9076-84A1-0B90-181F8A55CCA1}"/>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311824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8B5F-5CF2-3B43-0C9E-817777A95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390D57-FBB7-B108-209B-7B36CFE20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E5AA41-A1A5-FEDC-8896-4AFE54CAE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2D7FF0-7EBA-7225-9E14-FE57AC6FB4BB}"/>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6" name="Footer Placeholder 5">
            <a:extLst>
              <a:ext uri="{FF2B5EF4-FFF2-40B4-BE49-F238E27FC236}">
                <a16:creationId xmlns:a16="http://schemas.microsoft.com/office/drawing/2014/main" id="{E7DC83D2-639E-13A0-8778-AF96B2E7A3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69F9B-D625-B13B-6127-0301032B1DE5}"/>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31004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BD29-685C-66A3-0B78-9580E736DB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6962B-1047-D5A9-70A0-19D924D2A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D6A7C-1577-5FAD-677A-895EA2E6E1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529DA5-1C81-9A77-BDFB-30E77646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10B6C-40EF-F94A-54B0-DC622CA441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C04E32-1FC8-AD98-0F0F-89A624CA3963}"/>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8" name="Footer Placeholder 7">
            <a:extLst>
              <a:ext uri="{FF2B5EF4-FFF2-40B4-BE49-F238E27FC236}">
                <a16:creationId xmlns:a16="http://schemas.microsoft.com/office/drawing/2014/main" id="{B2328B5A-0D2A-36F8-CAC6-BF2DF12645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9F767B-936F-6866-4227-85FC189F3D2C}"/>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368301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73CD-2ED4-5304-7A3F-63643520DC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D421A2-4471-5A0A-925A-31A99DB18D70}"/>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4" name="Footer Placeholder 3">
            <a:extLst>
              <a:ext uri="{FF2B5EF4-FFF2-40B4-BE49-F238E27FC236}">
                <a16:creationId xmlns:a16="http://schemas.microsoft.com/office/drawing/2014/main" id="{427EC175-7BBB-C87C-A8AB-35134F8A08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567D2C-DCF4-EF5B-D337-1CAF7D502247}"/>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232841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18522-BA7B-086E-EC8F-E2E68D2330D4}"/>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3" name="Footer Placeholder 2">
            <a:extLst>
              <a:ext uri="{FF2B5EF4-FFF2-40B4-BE49-F238E27FC236}">
                <a16:creationId xmlns:a16="http://schemas.microsoft.com/office/drawing/2014/main" id="{54A21D26-5B76-AEFA-099E-C158993506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C7DDB8-3DDF-61D8-886B-D0DE028B261B}"/>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74610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30A-2A14-B42B-D7EC-6EAE84831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BD1009-5B8B-1B34-346A-C6F45520E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95E7B8-9668-321B-31FF-C6117ECDC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A9184-AE01-D0D1-EBD9-D51DE0B7C56E}"/>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6" name="Footer Placeholder 5">
            <a:extLst>
              <a:ext uri="{FF2B5EF4-FFF2-40B4-BE49-F238E27FC236}">
                <a16:creationId xmlns:a16="http://schemas.microsoft.com/office/drawing/2014/main" id="{36E1DB6A-7EC4-B26F-D463-19BC9475C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AAE974-54F0-F69A-EBD8-065FA2AF198A}"/>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298629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3B31-39B0-A142-6692-A66D5B665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DC4F63-4CB4-04D6-09EC-E71C57CFE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1CD26-1C09-F090-BC9A-D421BA62E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1F58C-C7EA-CE7B-C337-5CEB5C5AF8F3}"/>
              </a:ext>
            </a:extLst>
          </p:cNvPr>
          <p:cNvSpPr>
            <a:spLocks noGrp="1"/>
          </p:cNvSpPr>
          <p:nvPr>
            <p:ph type="dt" sz="half" idx="10"/>
          </p:nvPr>
        </p:nvSpPr>
        <p:spPr/>
        <p:txBody>
          <a:bodyPr/>
          <a:lstStyle/>
          <a:p>
            <a:fld id="{19EE6F91-76D1-486F-AC7C-7F2AD0269A5C}" type="datetimeFigureOut">
              <a:rPr lang="en-IN" smtClean="0"/>
              <a:t>01-05-2023</a:t>
            </a:fld>
            <a:endParaRPr lang="en-IN"/>
          </a:p>
        </p:txBody>
      </p:sp>
      <p:sp>
        <p:nvSpPr>
          <p:cNvPr id="6" name="Footer Placeholder 5">
            <a:extLst>
              <a:ext uri="{FF2B5EF4-FFF2-40B4-BE49-F238E27FC236}">
                <a16:creationId xmlns:a16="http://schemas.microsoft.com/office/drawing/2014/main" id="{AA3515CA-8134-B8F8-9B4F-CA8051CC48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F50C89-A9B2-E71D-10C0-403B374FF988}"/>
              </a:ext>
            </a:extLst>
          </p:cNvPr>
          <p:cNvSpPr>
            <a:spLocks noGrp="1"/>
          </p:cNvSpPr>
          <p:nvPr>
            <p:ph type="sldNum" sz="quarter" idx="12"/>
          </p:nvPr>
        </p:nvSpPr>
        <p:spPr/>
        <p:txBody>
          <a:bodyPr/>
          <a:lstStyle/>
          <a:p>
            <a:fld id="{E438BFE7-469D-4995-AC0F-1EAE556AE7B2}" type="slidenum">
              <a:rPr lang="en-IN" smtClean="0"/>
              <a:t>‹#›</a:t>
            </a:fld>
            <a:endParaRPr lang="en-IN"/>
          </a:p>
        </p:txBody>
      </p:sp>
    </p:spTree>
    <p:extLst>
      <p:ext uri="{BB962C8B-B14F-4D97-AF65-F5344CB8AC3E}">
        <p14:creationId xmlns:p14="http://schemas.microsoft.com/office/powerpoint/2010/main" val="209056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1ECCF-30B6-D5C4-DFC3-1CC1B731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46861-7976-9BFF-5BF2-645C7E17A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31BFE-6F0F-3573-9658-8E03EA756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E6F91-76D1-486F-AC7C-7F2AD0269A5C}" type="datetimeFigureOut">
              <a:rPr lang="en-IN" smtClean="0"/>
              <a:t>01-05-2023</a:t>
            </a:fld>
            <a:endParaRPr lang="en-IN"/>
          </a:p>
        </p:txBody>
      </p:sp>
      <p:sp>
        <p:nvSpPr>
          <p:cNvPr id="5" name="Footer Placeholder 4">
            <a:extLst>
              <a:ext uri="{FF2B5EF4-FFF2-40B4-BE49-F238E27FC236}">
                <a16:creationId xmlns:a16="http://schemas.microsoft.com/office/drawing/2014/main" id="{85593E6B-D366-B5B0-68B9-0E976C213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29696F-5B35-E414-BA18-D45563B7A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8BFE7-469D-4995-AC0F-1EAE556AE7B2}" type="slidenum">
              <a:rPr lang="en-IN" smtClean="0"/>
              <a:t>‹#›</a:t>
            </a:fld>
            <a:endParaRPr lang="en-IN"/>
          </a:p>
        </p:txBody>
      </p:sp>
    </p:spTree>
    <p:extLst>
      <p:ext uri="{BB962C8B-B14F-4D97-AF65-F5344CB8AC3E}">
        <p14:creationId xmlns:p14="http://schemas.microsoft.com/office/powerpoint/2010/main" val="291579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eeksforgeeks.org/java/" TargetMode="Externa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Classpath_(Jav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3911A-A68B-343E-B7BD-C30590F014C1}"/>
              </a:ext>
            </a:extLst>
          </p:cNvPr>
          <p:cNvSpPr txBox="1"/>
          <p:nvPr/>
        </p:nvSpPr>
        <p:spPr>
          <a:xfrm>
            <a:off x="254000" y="149781"/>
            <a:ext cx="11694160" cy="4616648"/>
          </a:xfrm>
          <a:prstGeom prst="rect">
            <a:avLst/>
          </a:prstGeom>
          <a:noFill/>
        </p:spPr>
        <p:txBody>
          <a:bodyPr wrap="square">
            <a:spAutoFit/>
          </a:bodyPr>
          <a:lstStyle/>
          <a:p>
            <a:pPr algn="just"/>
            <a:r>
              <a:rPr lang="en-US" sz="2400" b="1" i="0" dirty="0">
                <a:solidFill>
                  <a:srgbClr val="610B38"/>
                </a:solidFill>
                <a:effectLst/>
                <a:latin typeface="erdana"/>
              </a:rPr>
              <a:t>Abstraction in Java</a:t>
            </a:r>
          </a:p>
          <a:p>
            <a:pPr marL="285750" indent="-285750" algn="just">
              <a:buFont typeface="Wingdings" panose="05000000000000000000" pitchFamily="2" charset="2"/>
              <a:buChar char="q"/>
            </a:pPr>
            <a:endParaRPr lang="en-US" b="1" i="0" dirty="0">
              <a:solidFill>
                <a:srgbClr val="333333"/>
              </a:solidFill>
              <a:effectLst/>
              <a:latin typeface="inter-bold"/>
            </a:endParaRPr>
          </a:p>
          <a:p>
            <a:pPr marL="285750" indent="-285750" algn="just">
              <a:buFont typeface="Wingdings" panose="05000000000000000000" pitchFamily="2" charset="2"/>
              <a:buChar char="q"/>
            </a:pPr>
            <a:r>
              <a:rPr lang="en-US" b="1" i="0" dirty="0">
                <a:solidFill>
                  <a:srgbClr val="333333"/>
                </a:solidFill>
                <a:effectLst/>
                <a:latin typeface="inter-bold"/>
              </a:rPr>
              <a:t>Abstraction</a:t>
            </a:r>
            <a:r>
              <a:rPr lang="en-US" b="0" i="0" dirty="0">
                <a:solidFill>
                  <a:srgbClr val="333333"/>
                </a:solidFill>
                <a:effectLst/>
                <a:latin typeface="inter-regular"/>
              </a:rPr>
              <a:t> is a process of </a:t>
            </a:r>
            <a:r>
              <a:rPr lang="en-US" b="1" i="0" dirty="0">
                <a:solidFill>
                  <a:srgbClr val="FF0000"/>
                </a:solidFill>
                <a:effectLst/>
                <a:latin typeface="inter-regular"/>
              </a:rPr>
              <a:t>hiding the implementation details and showing only functionality to the user</a:t>
            </a:r>
            <a:r>
              <a:rPr lang="en-US" b="0" i="0" dirty="0">
                <a:solidFill>
                  <a:srgbClr val="333333"/>
                </a:solidFill>
                <a:effectLst/>
                <a:latin typeface="inter-regular"/>
              </a:rPr>
              <a:t>.</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Another way, it shows only essential things to the user and hides the internal details, for example, sending SMS where you type the text and send the message. You don't know the internal processing about the message delivery.</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Abstraction lets you focus on what the </a:t>
            </a:r>
            <a:r>
              <a:rPr lang="en-US" b="0" i="0" u="none" strike="noStrike" dirty="0">
                <a:solidFill>
                  <a:srgbClr val="008000"/>
                </a:solidFill>
                <a:effectLst/>
                <a:latin typeface="inter-regular"/>
                <a:hlinkClick r:id="rId2"/>
              </a:rPr>
              <a:t>object</a:t>
            </a:r>
            <a:r>
              <a:rPr lang="en-US" b="0" i="0" dirty="0">
                <a:solidFill>
                  <a:srgbClr val="333333"/>
                </a:solidFill>
                <a:effectLst/>
                <a:latin typeface="inter-regular"/>
              </a:rPr>
              <a:t> does instead of how it does it.</a:t>
            </a:r>
          </a:p>
          <a:p>
            <a:pPr algn="just"/>
            <a:endParaRPr lang="en-US" b="0" i="0" dirty="0">
              <a:solidFill>
                <a:srgbClr val="333333"/>
              </a:solidFill>
              <a:effectLst/>
              <a:latin typeface="inter-regular"/>
            </a:endParaRPr>
          </a:p>
          <a:p>
            <a:pPr algn="just"/>
            <a:r>
              <a:rPr lang="en-US" b="0" i="0" dirty="0">
                <a:solidFill>
                  <a:srgbClr val="610B4B"/>
                </a:solidFill>
                <a:effectLst/>
                <a:highlight>
                  <a:srgbClr val="FFFF00"/>
                </a:highlight>
                <a:latin typeface="erdana"/>
              </a:rPr>
              <a:t>Ways to achieve Abstraction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two ways to achieve abstraction in java</a:t>
            </a:r>
          </a:p>
          <a:p>
            <a:pPr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0" i="0" dirty="0">
                <a:solidFill>
                  <a:srgbClr val="000000"/>
                </a:solidFill>
                <a:effectLst/>
                <a:latin typeface="inter-regular"/>
              </a:rPr>
              <a:t>Abstract class (0 to 100%)</a:t>
            </a:r>
          </a:p>
          <a:p>
            <a:pPr lvl="1"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0" i="0" dirty="0">
                <a:solidFill>
                  <a:srgbClr val="000000"/>
                </a:solidFill>
                <a:effectLst/>
                <a:latin typeface="inter-regular"/>
              </a:rPr>
              <a:t>Interface (100%)</a:t>
            </a:r>
          </a:p>
        </p:txBody>
      </p:sp>
    </p:spTree>
    <p:extLst>
      <p:ext uri="{BB962C8B-B14F-4D97-AF65-F5344CB8AC3E}">
        <p14:creationId xmlns:p14="http://schemas.microsoft.com/office/powerpoint/2010/main" val="917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B0BC9-EC0E-05D4-BC3B-A81B629EA3F1}"/>
              </a:ext>
            </a:extLst>
          </p:cNvPr>
          <p:cNvSpPr txBox="1"/>
          <p:nvPr/>
        </p:nvSpPr>
        <p:spPr>
          <a:xfrm>
            <a:off x="142240" y="244455"/>
            <a:ext cx="11318240" cy="646331"/>
          </a:xfrm>
          <a:prstGeom prst="rect">
            <a:avLst/>
          </a:prstGeom>
          <a:noFill/>
        </p:spPr>
        <p:txBody>
          <a:bodyPr wrap="square">
            <a:spAutoFit/>
          </a:bodyPr>
          <a:lstStyle/>
          <a:p>
            <a:pPr algn="just"/>
            <a:r>
              <a:rPr lang="en-US" b="0" i="0" dirty="0">
                <a:solidFill>
                  <a:srgbClr val="610B38"/>
                </a:solidFill>
                <a:effectLst/>
                <a:latin typeface="erdana"/>
              </a:rPr>
              <a:t>Interface inheritance</a:t>
            </a:r>
          </a:p>
          <a:p>
            <a:pPr algn="just"/>
            <a:r>
              <a:rPr lang="en-US" b="0" i="0" dirty="0">
                <a:solidFill>
                  <a:srgbClr val="333333"/>
                </a:solidFill>
                <a:effectLst/>
                <a:latin typeface="inter-regular"/>
              </a:rPr>
              <a:t>A class implements an interface, but one interface extends another interface.</a:t>
            </a:r>
          </a:p>
        </p:txBody>
      </p:sp>
      <p:sp>
        <p:nvSpPr>
          <p:cNvPr id="5" name="TextBox 4">
            <a:extLst>
              <a:ext uri="{FF2B5EF4-FFF2-40B4-BE49-F238E27FC236}">
                <a16:creationId xmlns:a16="http://schemas.microsoft.com/office/drawing/2014/main" id="{A48C3886-E4FA-A9EB-585E-7FB620314B37}"/>
              </a:ext>
            </a:extLst>
          </p:cNvPr>
          <p:cNvSpPr txBox="1"/>
          <p:nvPr/>
        </p:nvSpPr>
        <p:spPr>
          <a:xfrm>
            <a:off x="335280" y="1166843"/>
            <a:ext cx="8808720" cy="5632311"/>
          </a:xfrm>
          <a:prstGeom prst="rect">
            <a:avLst/>
          </a:prstGeom>
          <a:noFill/>
        </p:spPr>
        <p:txBody>
          <a:bodyPr wrap="square">
            <a:spAutoFit/>
          </a:bodyPr>
          <a:lstStyle/>
          <a:p>
            <a:r>
              <a:rPr lang="en-IN" dirty="0"/>
              <a:t>interface Printable{  </a:t>
            </a:r>
          </a:p>
          <a:p>
            <a:r>
              <a:rPr lang="en-IN" dirty="0"/>
              <a:t>	void print();  </a:t>
            </a:r>
          </a:p>
          <a:p>
            <a:r>
              <a:rPr lang="en-IN" dirty="0"/>
              <a:t>	}  </a:t>
            </a:r>
          </a:p>
          <a:p>
            <a:r>
              <a:rPr lang="en-IN" dirty="0"/>
              <a:t>interface Showable </a:t>
            </a:r>
            <a:r>
              <a:rPr lang="en-IN" dirty="0">
                <a:highlight>
                  <a:srgbClr val="FFFF00"/>
                </a:highlight>
              </a:rPr>
              <a:t>extends Printable</a:t>
            </a:r>
            <a:r>
              <a:rPr lang="en-IN" dirty="0"/>
              <a:t>{  </a:t>
            </a:r>
          </a:p>
          <a:p>
            <a:r>
              <a:rPr lang="en-IN" dirty="0"/>
              <a:t>	void show();  </a:t>
            </a:r>
          </a:p>
          <a:p>
            <a:r>
              <a:rPr lang="en-IN" dirty="0"/>
              <a:t>	}  </a:t>
            </a:r>
          </a:p>
          <a:p>
            <a:r>
              <a:rPr lang="en-IN" dirty="0"/>
              <a:t>class TestInterface4 </a:t>
            </a:r>
            <a:r>
              <a:rPr lang="en-IN" dirty="0">
                <a:highlight>
                  <a:srgbClr val="FFFF00"/>
                </a:highlight>
              </a:rPr>
              <a:t>implements Showable</a:t>
            </a:r>
            <a:r>
              <a:rPr lang="en-IN" dirty="0"/>
              <a:t>{  </a:t>
            </a:r>
          </a:p>
          <a:p>
            <a:pPr lvl="1"/>
            <a:r>
              <a:rPr lang="en-IN" dirty="0"/>
              <a:t>public void print(){</a:t>
            </a:r>
          </a:p>
          <a:p>
            <a:pPr lvl="1"/>
            <a:r>
              <a:rPr lang="en-IN" dirty="0"/>
              <a:t>	</a:t>
            </a:r>
            <a:r>
              <a:rPr lang="en-IN" dirty="0" err="1"/>
              <a:t>System.out.println</a:t>
            </a:r>
            <a:r>
              <a:rPr lang="en-IN" dirty="0"/>
              <a:t>("Hello");</a:t>
            </a:r>
          </a:p>
          <a:p>
            <a:pPr lvl="1"/>
            <a:r>
              <a:rPr lang="en-IN" dirty="0"/>
              <a:t>	}  </a:t>
            </a:r>
          </a:p>
          <a:p>
            <a:pPr lvl="1"/>
            <a:r>
              <a:rPr lang="en-IN" dirty="0"/>
              <a:t>public void show(){</a:t>
            </a:r>
          </a:p>
          <a:p>
            <a:pPr lvl="1"/>
            <a:r>
              <a:rPr lang="en-IN" dirty="0"/>
              <a:t>	</a:t>
            </a:r>
            <a:r>
              <a:rPr lang="en-IN" dirty="0" err="1"/>
              <a:t>System.out.println</a:t>
            </a:r>
            <a:r>
              <a:rPr lang="en-IN" dirty="0"/>
              <a:t>("Welcome");</a:t>
            </a:r>
          </a:p>
          <a:p>
            <a:pPr lvl="1"/>
            <a:r>
              <a:rPr lang="en-IN" dirty="0"/>
              <a:t>	}  </a:t>
            </a:r>
          </a:p>
          <a:p>
            <a:pPr lvl="1"/>
            <a:r>
              <a:rPr lang="en-IN" dirty="0"/>
              <a:t>  </a:t>
            </a:r>
          </a:p>
          <a:p>
            <a:pPr lvl="1"/>
            <a:r>
              <a:rPr lang="en-IN" dirty="0"/>
              <a:t>public static void main(String </a:t>
            </a:r>
            <a:r>
              <a:rPr lang="en-IN" dirty="0" err="1"/>
              <a:t>args</a:t>
            </a:r>
            <a:r>
              <a:rPr lang="en-IN" dirty="0"/>
              <a:t>[]){  </a:t>
            </a:r>
          </a:p>
          <a:p>
            <a:pPr lvl="2"/>
            <a:r>
              <a:rPr lang="en-IN" dirty="0"/>
              <a:t>TestInterface4 </a:t>
            </a:r>
            <a:r>
              <a:rPr lang="en-IN" dirty="0" err="1"/>
              <a:t>obj</a:t>
            </a:r>
            <a:r>
              <a:rPr lang="en-IN" dirty="0"/>
              <a:t> = new TestInterface4();  </a:t>
            </a:r>
          </a:p>
          <a:p>
            <a:pPr lvl="2"/>
            <a:r>
              <a:rPr lang="en-IN" dirty="0" err="1"/>
              <a:t>obj.print</a:t>
            </a:r>
            <a:r>
              <a:rPr lang="en-IN" dirty="0"/>
              <a:t>();  </a:t>
            </a:r>
          </a:p>
          <a:p>
            <a:pPr lvl="2"/>
            <a:r>
              <a:rPr lang="en-IN" dirty="0" err="1"/>
              <a:t>obj.show</a:t>
            </a:r>
            <a:r>
              <a:rPr lang="en-IN" dirty="0"/>
              <a:t>();  </a:t>
            </a:r>
          </a:p>
          <a:p>
            <a:pPr lvl="1"/>
            <a:r>
              <a:rPr lang="en-IN" dirty="0"/>
              <a:t> }  </a:t>
            </a:r>
          </a:p>
          <a:p>
            <a:r>
              <a:rPr lang="en-IN" dirty="0"/>
              <a:t>} </a:t>
            </a:r>
          </a:p>
        </p:txBody>
      </p:sp>
    </p:spTree>
    <p:extLst>
      <p:ext uri="{BB962C8B-B14F-4D97-AF65-F5344CB8AC3E}">
        <p14:creationId xmlns:p14="http://schemas.microsoft.com/office/powerpoint/2010/main" val="365683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4F3170-2BD8-B0C7-B69B-62862186ABAB}"/>
              </a:ext>
            </a:extLst>
          </p:cNvPr>
          <p:cNvGraphicFramePr>
            <a:graphicFrameLocks noGrp="1"/>
          </p:cNvGraphicFramePr>
          <p:nvPr>
            <p:extLst>
              <p:ext uri="{D42A27DB-BD31-4B8C-83A1-F6EECF244321}">
                <p14:modId xmlns:p14="http://schemas.microsoft.com/office/powerpoint/2010/main" val="4280441462"/>
              </p:ext>
            </p:extLst>
          </p:nvPr>
        </p:nvGraphicFramePr>
        <p:xfrm>
          <a:off x="142240" y="167686"/>
          <a:ext cx="11765280" cy="6004662"/>
        </p:xfrm>
        <a:graphic>
          <a:graphicData uri="http://schemas.openxmlformats.org/drawingml/2006/table">
            <a:tbl>
              <a:tblPr/>
              <a:tblGrid>
                <a:gridCol w="5882640">
                  <a:extLst>
                    <a:ext uri="{9D8B030D-6E8A-4147-A177-3AD203B41FA5}">
                      <a16:colId xmlns:a16="http://schemas.microsoft.com/office/drawing/2014/main" val="3904465080"/>
                    </a:ext>
                  </a:extLst>
                </a:gridCol>
                <a:gridCol w="5882640">
                  <a:extLst>
                    <a:ext uri="{9D8B030D-6E8A-4147-A177-3AD203B41FA5}">
                      <a16:colId xmlns:a16="http://schemas.microsoft.com/office/drawing/2014/main" val="3557507284"/>
                    </a:ext>
                  </a:extLst>
                </a:gridCol>
              </a:tblGrid>
              <a:tr h="187206">
                <a:tc>
                  <a:txBody>
                    <a:bodyPr/>
                    <a:lstStyle/>
                    <a:p>
                      <a:pPr algn="ctr" fontAlgn="t"/>
                      <a:r>
                        <a:rPr lang="en-IN" sz="1500">
                          <a:solidFill>
                            <a:srgbClr val="000000"/>
                          </a:solidFill>
                          <a:effectLst/>
                          <a:latin typeface="Arial" panose="020B0604020202020204" pitchFamily="34" charset="0"/>
                          <a:cs typeface="Arial" panose="020B0604020202020204" pitchFamily="34" charset="0"/>
                        </a:rPr>
                        <a:t>Abstract class</a:t>
                      </a:r>
                    </a:p>
                  </a:txBody>
                  <a:tcPr marL="27540" marR="27540" marT="27540" marB="27540">
                    <a:lnL w="6350" cap="flat" cmpd="sng" algn="ctr">
                      <a:solidFill>
                        <a:srgbClr val="E01D9B"/>
                      </a:solidFill>
                      <a:prstDash val="solid"/>
                      <a:round/>
                      <a:headEnd type="none" w="med" len="med"/>
                      <a:tailEnd type="none" w="med" len="med"/>
                    </a:lnL>
                    <a:lnR w="6350" cap="flat" cmpd="sng" algn="ctr">
                      <a:solidFill>
                        <a:srgbClr val="E01D9B"/>
                      </a:solidFill>
                      <a:prstDash val="solid"/>
                      <a:round/>
                      <a:headEnd type="none" w="med" len="med"/>
                      <a:tailEnd type="none" w="med" len="med"/>
                    </a:lnR>
                    <a:lnT w="6350" cap="flat" cmpd="sng" algn="ctr">
                      <a:solidFill>
                        <a:srgbClr val="E01D9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500" dirty="0">
                          <a:solidFill>
                            <a:srgbClr val="000000"/>
                          </a:solidFill>
                          <a:effectLst/>
                          <a:latin typeface="Arial" panose="020B0604020202020204" pitchFamily="34" charset="0"/>
                          <a:cs typeface="Arial" panose="020B0604020202020204" pitchFamily="34" charset="0"/>
                        </a:rPr>
                        <a:t>Interface</a:t>
                      </a:r>
                    </a:p>
                  </a:txBody>
                  <a:tcPr marL="27540" marR="27540" marT="27540" marB="27540">
                    <a:lnL w="6350" cap="flat" cmpd="sng" algn="ctr">
                      <a:solidFill>
                        <a:srgbClr val="E01D9B"/>
                      </a:solidFill>
                      <a:prstDash val="solid"/>
                      <a:round/>
                      <a:headEnd type="none" w="med" len="med"/>
                      <a:tailEnd type="none" w="med" len="med"/>
                    </a:lnL>
                    <a:lnR w="6350" cap="flat" cmpd="sng" algn="ctr">
                      <a:solidFill>
                        <a:srgbClr val="E01D9B"/>
                      </a:solidFill>
                      <a:prstDash val="solid"/>
                      <a:round/>
                      <a:headEnd type="none" w="med" len="med"/>
                      <a:tailEnd type="none" w="med" len="med"/>
                    </a:lnR>
                    <a:lnT w="6350" cap="flat" cmpd="sng" algn="ctr">
                      <a:solidFill>
                        <a:srgbClr val="E01D9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50362879"/>
                  </a:ext>
                </a:extLst>
              </a:tr>
              <a:tr h="635754">
                <a:tc>
                  <a:txBody>
                    <a:bodyPr/>
                    <a:lstStyle/>
                    <a:p>
                      <a:pPr algn="just" fontAlgn="t"/>
                      <a:r>
                        <a:rPr lang="en-US" sz="1500" dirty="0">
                          <a:solidFill>
                            <a:srgbClr val="333333"/>
                          </a:solidFill>
                          <a:effectLst/>
                          <a:latin typeface="Arial" panose="020B0604020202020204" pitchFamily="34" charset="0"/>
                          <a:cs typeface="Arial" panose="020B0604020202020204" pitchFamily="34" charset="0"/>
                        </a:rPr>
                        <a:t>1) Abstract class can </a:t>
                      </a:r>
                      <a:r>
                        <a:rPr lang="en-US" sz="1500" b="1" dirty="0">
                          <a:solidFill>
                            <a:srgbClr val="333333"/>
                          </a:solidFill>
                          <a:effectLst/>
                          <a:latin typeface="Arial" panose="020B0604020202020204" pitchFamily="34" charset="0"/>
                          <a:cs typeface="Arial" panose="020B0604020202020204" pitchFamily="34" charset="0"/>
                        </a:rPr>
                        <a:t>have abstract and non-abstract</a:t>
                      </a:r>
                      <a:r>
                        <a:rPr lang="en-US" sz="1500" dirty="0">
                          <a:solidFill>
                            <a:srgbClr val="333333"/>
                          </a:solidFill>
                          <a:effectLst/>
                          <a:latin typeface="Arial" panose="020B0604020202020204" pitchFamily="34" charset="0"/>
                          <a:cs typeface="Arial" panose="020B0604020202020204" pitchFamily="34" charset="0"/>
                        </a:rPr>
                        <a:t> methods.</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Arial" panose="020B0604020202020204" pitchFamily="34" charset="0"/>
                          <a:cs typeface="Arial" panose="020B0604020202020204" pitchFamily="34" charset="0"/>
                        </a:rPr>
                        <a:t>Interface can have </a:t>
                      </a:r>
                      <a:r>
                        <a:rPr lang="en-US" sz="1500" b="1" dirty="0">
                          <a:solidFill>
                            <a:srgbClr val="333333"/>
                          </a:solidFill>
                          <a:effectLst/>
                          <a:latin typeface="Arial" panose="020B0604020202020204" pitchFamily="34" charset="0"/>
                          <a:cs typeface="Arial" panose="020B0604020202020204" pitchFamily="34" charset="0"/>
                        </a:rPr>
                        <a:t>only abstract</a:t>
                      </a:r>
                      <a:r>
                        <a:rPr lang="en-US" sz="1500" dirty="0">
                          <a:solidFill>
                            <a:srgbClr val="333333"/>
                          </a:solidFill>
                          <a:effectLst/>
                          <a:latin typeface="Arial" panose="020B0604020202020204" pitchFamily="34" charset="0"/>
                          <a:cs typeface="Arial" panose="020B0604020202020204" pitchFamily="34" charset="0"/>
                        </a:rPr>
                        <a:t> methods. Since Java 8, it can have </a:t>
                      </a:r>
                      <a:r>
                        <a:rPr lang="en-US" sz="1500" b="1" dirty="0">
                          <a:solidFill>
                            <a:srgbClr val="333333"/>
                          </a:solidFill>
                          <a:effectLst/>
                          <a:latin typeface="Arial" panose="020B0604020202020204" pitchFamily="34" charset="0"/>
                          <a:cs typeface="Arial" panose="020B0604020202020204" pitchFamily="34" charset="0"/>
                        </a:rPr>
                        <a:t>default and static methods</a:t>
                      </a:r>
                      <a:r>
                        <a:rPr lang="en-US" sz="1500" dirty="0">
                          <a:solidFill>
                            <a:srgbClr val="333333"/>
                          </a:solidFill>
                          <a:effectLst/>
                          <a:latin typeface="Arial" panose="020B0604020202020204" pitchFamily="34" charset="0"/>
                          <a:cs typeface="Arial" panose="020B0604020202020204" pitchFamily="34" charset="0"/>
                        </a:rPr>
                        <a:t> also.</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1879542"/>
                  </a:ext>
                </a:extLst>
              </a:tr>
              <a:tr h="491467">
                <a:tc>
                  <a:txBody>
                    <a:bodyPr/>
                    <a:lstStyle/>
                    <a:p>
                      <a:pPr algn="just" fontAlgn="t"/>
                      <a:r>
                        <a:rPr lang="en-US" sz="1500" dirty="0">
                          <a:solidFill>
                            <a:srgbClr val="333333"/>
                          </a:solidFill>
                          <a:effectLst/>
                          <a:latin typeface="Arial" panose="020B0604020202020204" pitchFamily="34" charset="0"/>
                          <a:cs typeface="Arial" panose="020B0604020202020204" pitchFamily="34" charset="0"/>
                        </a:rPr>
                        <a:t>2) Abstract class </a:t>
                      </a:r>
                      <a:r>
                        <a:rPr lang="en-US" sz="1500" b="1" dirty="0">
                          <a:solidFill>
                            <a:srgbClr val="333333"/>
                          </a:solidFill>
                          <a:effectLst/>
                          <a:latin typeface="Arial" panose="020B0604020202020204" pitchFamily="34" charset="0"/>
                          <a:cs typeface="Arial" panose="020B0604020202020204" pitchFamily="34" charset="0"/>
                        </a:rPr>
                        <a:t>doesn't support multiple inheritance</a:t>
                      </a:r>
                      <a:r>
                        <a:rPr lang="en-US" sz="1500" dirty="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Arial" panose="020B0604020202020204" pitchFamily="34" charset="0"/>
                          <a:cs typeface="Arial" panose="020B0604020202020204" pitchFamily="34" charset="0"/>
                        </a:rPr>
                        <a:t>Interface </a:t>
                      </a:r>
                      <a:r>
                        <a:rPr lang="en-IN" sz="1500" b="1">
                          <a:solidFill>
                            <a:srgbClr val="333333"/>
                          </a:solidFill>
                          <a:effectLst/>
                          <a:latin typeface="Arial" panose="020B0604020202020204" pitchFamily="34" charset="0"/>
                          <a:cs typeface="Arial" panose="020B0604020202020204" pitchFamily="34" charset="0"/>
                        </a:rPr>
                        <a:t>supports multiple inheritance</a:t>
                      </a:r>
                      <a:r>
                        <a:rPr lang="en-IN" sz="150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65343785"/>
                  </a:ext>
                </a:extLst>
              </a:tr>
              <a:tr h="637287">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3) Abstract class </a:t>
                      </a:r>
                      <a:r>
                        <a:rPr lang="en-US" sz="1500" b="1">
                          <a:solidFill>
                            <a:srgbClr val="333333"/>
                          </a:solidFill>
                          <a:effectLst/>
                          <a:latin typeface="Arial" panose="020B0604020202020204" pitchFamily="34" charset="0"/>
                          <a:cs typeface="Arial" panose="020B0604020202020204" pitchFamily="34" charset="0"/>
                        </a:rPr>
                        <a:t>can have final, non-final, static and non-static variables</a:t>
                      </a:r>
                      <a:r>
                        <a:rPr lang="en-US" sz="150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Interface has </a:t>
                      </a:r>
                      <a:r>
                        <a:rPr lang="en-US" sz="1500" b="1">
                          <a:solidFill>
                            <a:srgbClr val="333333"/>
                          </a:solidFill>
                          <a:effectLst/>
                          <a:latin typeface="Arial" panose="020B0604020202020204" pitchFamily="34" charset="0"/>
                          <a:cs typeface="Arial" panose="020B0604020202020204" pitchFamily="34" charset="0"/>
                        </a:rPr>
                        <a:t>only static and final variables</a:t>
                      </a:r>
                      <a:r>
                        <a:rPr lang="en-US" sz="150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77391779"/>
                  </a:ext>
                </a:extLst>
              </a:tr>
              <a:tr h="456206">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4) Abstract class </a:t>
                      </a:r>
                      <a:r>
                        <a:rPr lang="en-US" sz="1500" b="1">
                          <a:solidFill>
                            <a:srgbClr val="333333"/>
                          </a:solidFill>
                          <a:effectLst/>
                          <a:latin typeface="Arial" panose="020B0604020202020204" pitchFamily="34" charset="0"/>
                          <a:cs typeface="Arial" panose="020B0604020202020204" pitchFamily="34" charset="0"/>
                        </a:rPr>
                        <a:t>can provide the implementation of interface</a:t>
                      </a:r>
                      <a:r>
                        <a:rPr lang="en-US" sz="150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Interface </a:t>
                      </a:r>
                      <a:r>
                        <a:rPr lang="en-US" sz="1500" b="1">
                          <a:solidFill>
                            <a:srgbClr val="333333"/>
                          </a:solidFill>
                          <a:effectLst/>
                          <a:latin typeface="Arial" panose="020B0604020202020204" pitchFamily="34" charset="0"/>
                          <a:cs typeface="Arial" panose="020B0604020202020204" pitchFamily="34" charset="0"/>
                        </a:rPr>
                        <a:t>can't provide the implementation of abstract class</a:t>
                      </a:r>
                      <a:r>
                        <a:rPr lang="en-US" sz="150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2241972"/>
                  </a:ext>
                </a:extLst>
              </a:tr>
              <a:tr h="491467">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5) The </a:t>
                      </a:r>
                      <a:r>
                        <a:rPr lang="en-US" sz="1500" b="1">
                          <a:solidFill>
                            <a:srgbClr val="333333"/>
                          </a:solidFill>
                          <a:effectLst/>
                          <a:latin typeface="Arial" panose="020B0604020202020204" pitchFamily="34" charset="0"/>
                          <a:cs typeface="Arial" panose="020B0604020202020204" pitchFamily="34" charset="0"/>
                        </a:rPr>
                        <a:t>abstract keyword</a:t>
                      </a:r>
                      <a:r>
                        <a:rPr lang="en-US" sz="1500">
                          <a:solidFill>
                            <a:srgbClr val="333333"/>
                          </a:solidFill>
                          <a:effectLst/>
                          <a:latin typeface="Arial" panose="020B0604020202020204" pitchFamily="34" charset="0"/>
                          <a:cs typeface="Arial" panose="020B0604020202020204" pitchFamily="34" charset="0"/>
                        </a:rPr>
                        <a:t> is used to declare abstract class.</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The </a:t>
                      </a:r>
                      <a:r>
                        <a:rPr lang="en-US" sz="1500" b="1">
                          <a:solidFill>
                            <a:srgbClr val="333333"/>
                          </a:solidFill>
                          <a:effectLst/>
                          <a:latin typeface="Arial" panose="020B0604020202020204" pitchFamily="34" charset="0"/>
                          <a:cs typeface="Arial" panose="020B0604020202020204" pitchFamily="34" charset="0"/>
                        </a:rPr>
                        <a:t>interface keyword</a:t>
                      </a:r>
                      <a:r>
                        <a:rPr lang="en-US" sz="1500">
                          <a:solidFill>
                            <a:srgbClr val="333333"/>
                          </a:solidFill>
                          <a:effectLst/>
                          <a:latin typeface="Arial" panose="020B0604020202020204" pitchFamily="34" charset="0"/>
                          <a:cs typeface="Arial" panose="020B0604020202020204" pitchFamily="34" charset="0"/>
                        </a:rPr>
                        <a:t> is used to declare interface.</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0494260"/>
                  </a:ext>
                </a:extLst>
              </a:tr>
              <a:tr h="783107">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6) An </a:t>
                      </a:r>
                      <a:r>
                        <a:rPr lang="en-US" sz="1500" b="1">
                          <a:solidFill>
                            <a:srgbClr val="333333"/>
                          </a:solidFill>
                          <a:effectLst/>
                          <a:latin typeface="Arial" panose="020B0604020202020204" pitchFamily="34" charset="0"/>
                          <a:cs typeface="Arial" panose="020B0604020202020204" pitchFamily="34" charset="0"/>
                        </a:rPr>
                        <a:t>abstract class</a:t>
                      </a:r>
                      <a:r>
                        <a:rPr lang="en-US" sz="1500">
                          <a:solidFill>
                            <a:srgbClr val="333333"/>
                          </a:solidFill>
                          <a:effectLst/>
                          <a:latin typeface="Arial" panose="020B0604020202020204" pitchFamily="34" charset="0"/>
                          <a:cs typeface="Arial" panose="020B0604020202020204" pitchFamily="34" charset="0"/>
                        </a:rPr>
                        <a:t> can extend another Java class and implement multiple Java interfaces.</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An </a:t>
                      </a:r>
                      <a:r>
                        <a:rPr lang="en-US" sz="1500" b="1">
                          <a:solidFill>
                            <a:srgbClr val="333333"/>
                          </a:solidFill>
                          <a:effectLst/>
                          <a:latin typeface="Arial" panose="020B0604020202020204" pitchFamily="34" charset="0"/>
                          <a:cs typeface="Arial" panose="020B0604020202020204" pitchFamily="34" charset="0"/>
                        </a:rPr>
                        <a:t>interface</a:t>
                      </a:r>
                      <a:r>
                        <a:rPr lang="en-US" sz="1500">
                          <a:solidFill>
                            <a:srgbClr val="333333"/>
                          </a:solidFill>
                          <a:effectLst/>
                          <a:latin typeface="Arial" panose="020B0604020202020204" pitchFamily="34" charset="0"/>
                          <a:cs typeface="Arial" panose="020B0604020202020204" pitchFamily="34" charset="0"/>
                        </a:rPr>
                        <a:t> can extend another Java interface only.</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06034138"/>
                  </a:ext>
                </a:extLst>
              </a:tr>
              <a:tr h="637287">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7) An </a:t>
                      </a:r>
                      <a:r>
                        <a:rPr lang="en-US" sz="1500" b="1">
                          <a:solidFill>
                            <a:srgbClr val="333333"/>
                          </a:solidFill>
                          <a:effectLst/>
                          <a:latin typeface="Arial" panose="020B0604020202020204" pitchFamily="34" charset="0"/>
                          <a:cs typeface="Arial" panose="020B0604020202020204" pitchFamily="34" charset="0"/>
                        </a:rPr>
                        <a:t>abstract class</a:t>
                      </a:r>
                      <a:r>
                        <a:rPr lang="en-US" sz="1500">
                          <a:solidFill>
                            <a:srgbClr val="333333"/>
                          </a:solidFill>
                          <a:effectLst/>
                          <a:latin typeface="Arial" panose="020B0604020202020204" pitchFamily="34" charset="0"/>
                          <a:cs typeface="Arial" panose="020B0604020202020204" pitchFamily="34" charset="0"/>
                        </a:rPr>
                        <a:t> can be extended using keyword "extends".</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An </a:t>
                      </a:r>
                      <a:r>
                        <a:rPr lang="en-US" sz="1500" b="1">
                          <a:solidFill>
                            <a:srgbClr val="333333"/>
                          </a:solidFill>
                          <a:effectLst/>
                          <a:latin typeface="Arial" panose="020B0604020202020204" pitchFamily="34" charset="0"/>
                          <a:cs typeface="Arial" panose="020B0604020202020204" pitchFamily="34" charset="0"/>
                        </a:rPr>
                        <a:t>interface</a:t>
                      </a:r>
                      <a:r>
                        <a:rPr lang="en-US" sz="1500">
                          <a:solidFill>
                            <a:srgbClr val="333333"/>
                          </a:solidFill>
                          <a:effectLst/>
                          <a:latin typeface="Arial" panose="020B0604020202020204" pitchFamily="34" charset="0"/>
                          <a:cs typeface="Arial" panose="020B0604020202020204" pitchFamily="34" charset="0"/>
                        </a:rPr>
                        <a:t> can be implemented using keyword "implements".</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6185854"/>
                  </a:ext>
                </a:extLst>
              </a:tr>
              <a:tr h="637287">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8) A Java </a:t>
                      </a:r>
                      <a:r>
                        <a:rPr lang="en-US" sz="1500" b="1">
                          <a:solidFill>
                            <a:srgbClr val="333333"/>
                          </a:solidFill>
                          <a:effectLst/>
                          <a:latin typeface="Arial" panose="020B0604020202020204" pitchFamily="34" charset="0"/>
                          <a:cs typeface="Arial" panose="020B0604020202020204" pitchFamily="34" charset="0"/>
                        </a:rPr>
                        <a:t>abstract class</a:t>
                      </a:r>
                      <a:r>
                        <a:rPr lang="en-US" sz="1500">
                          <a:solidFill>
                            <a:srgbClr val="333333"/>
                          </a:solidFill>
                          <a:effectLst/>
                          <a:latin typeface="Arial" panose="020B0604020202020204" pitchFamily="34" charset="0"/>
                          <a:cs typeface="Arial" panose="020B0604020202020204" pitchFamily="34" charset="0"/>
                        </a:rPr>
                        <a:t> can have class members like private, protected, etc.</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Arial" panose="020B0604020202020204" pitchFamily="34" charset="0"/>
                          <a:cs typeface="Arial" panose="020B0604020202020204" pitchFamily="34" charset="0"/>
                        </a:rPr>
                        <a:t>Members of a Java interface are public by default.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68748112"/>
                  </a:ext>
                </a:extLst>
              </a:tr>
              <a:tr h="928928">
                <a:tc>
                  <a:txBody>
                    <a:bodyPr/>
                    <a:lstStyle/>
                    <a:p>
                      <a:pPr algn="just" fontAlgn="t"/>
                      <a:r>
                        <a:rPr lang="en-US" sz="1500" b="1" dirty="0">
                          <a:solidFill>
                            <a:srgbClr val="333333"/>
                          </a:solidFill>
                          <a:effectLst/>
                          <a:latin typeface="Arial" panose="020B0604020202020204" pitchFamily="34" charset="0"/>
                          <a:cs typeface="Arial" panose="020B0604020202020204" pitchFamily="34" charset="0"/>
                        </a:rPr>
                        <a:t>Example</a:t>
                      </a:r>
                    </a:p>
                    <a:p>
                      <a:pPr algn="just" fontAlgn="t"/>
                      <a:r>
                        <a:rPr lang="en-US" sz="1500" dirty="0">
                          <a:solidFill>
                            <a:srgbClr val="333333"/>
                          </a:solidFill>
                          <a:effectLst/>
                          <a:latin typeface="Arial" panose="020B0604020202020204" pitchFamily="34" charset="0"/>
                          <a:cs typeface="Arial" panose="020B0604020202020204" pitchFamily="34" charset="0"/>
                        </a:rPr>
                        <a:t>public abstract class Shape{</a:t>
                      </a:r>
                    </a:p>
                    <a:p>
                      <a:pPr algn="just" fontAlgn="t"/>
                      <a:r>
                        <a:rPr lang="en-US" sz="1500" dirty="0">
                          <a:solidFill>
                            <a:srgbClr val="333333"/>
                          </a:solidFill>
                          <a:effectLst/>
                          <a:latin typeface="Arial" panose="020B0604020202020204" pitchFamily="34" charset="0"/>
                          <a:cs typeface="Arial" panose="020B0604020202020204" pitchFamily="34" charset="0"/>
                        </a:rPr>
                        <a:t>           public abstract void draw();</a:t>
                      </a:r>
                    </a:p>
                    <a:p>
                      <a:pPr algn="just" fontAlgn="t"/>
                      <a:r>
                        <a:rPr lang="en-US" sz="1500" dirty="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Arial" panose="020B0604020202020204" pitchFamily="34" charset="0"/>
                          <a:cs typeface="Arial" panose="020B0604020202020204" pitchFamily="34" charset="0"/>
                        </a:rPr>
                        <a:t>Example:</a:t>
                      </a:r>
                    </a:p>
                    <a:p>
                      <a:pPr algn="just" fontAlgn="t"/>
                      <a:r>
                        <a:rPr lang="en-US" sz="1500" dirty="0">
                          <a:solidFill>
                            <a:srgbClr val="333333"/>
                          </a:solidFill>
                          <a:effectLst/>
                          <a:latin typeface="Arial" panose="020B0604020202020204" pitchFamily="34" charset="0"/>
                          <a:cs typeface="Arial" panose="020B0604020202020204" pitchFamily="34" charset="0"/>
                        </a:rPr>
                        <a:t>public interface Drawable{</a:t>
                      </a:r>
                    </a:p>
                    <a:p>
                      <a:pPr algn="just" fontAlgn="t"/>
                      <a:r>
                        <a:rPr lang="en-US" sz="1500" dirty="0">
                          <a:solidFill>
                            <a:srgbClr val="333333"/>
                          </a:solidFill>
                          <a:effectLst/>
                          <a:latin typeface="Arial" panose="020B0604020202020204" pitchFamily="34" charset="0"/>
                          <a:cs typeface="Arial" panose="020B0604020202020204" pitchFamily="34" charset="0"/>
                        </a:rPr>
                        <a:t>                        void draw();</a:t>
                      </a:r>
                    </a:p>
                    <a:p>
                      <a:pPr algn="just" fontAlgn="t"/>
                      <a:r>
                        <a:rPr lang="en-US" sz="1500" dirty="0">
                          <a:solidFill>
                            <a:srgbClr val="333333"/>
                          </a:solidFill>
                          <a:effectLst/>
                          <a:latin typeface="Arial" panose="020B0604020202020204" pitchFamily="34" charset="0"/>
                          <a:cs typeface="Arial" panose="020B0604020202020204" pitchFamily="34" charset="0"/>
                        </a:rPr>
                        <a:t>}</a:t>
                      </a:r>
                    </a:p>
                  </a:txBody>
                  <a:tcPr marL="18360" marR="18360" marT="18360" marB="1836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8450129"/>
                  </a:ext>
                </a:extLst>
              </a:tr>
            </a:tbl>
          </a:graphicData>
        </a:graphic>
      </p:graphicFrame>
    </p:spTree>
    <p:extLst>
      <p:ext uri="{BB962C8B-B14F-4D97-AF65-F5344CB8AC3E}">
        <p14:creationId xmlns:p14="http://schemas.microsoft.com/office/powerpoint/2010/main" val="119207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DC034E-8A81-DC67-F6C7-CBB599AD5FA4}"/>
              </a:ext>
            </a:extLst>
          </p:cNvPr>
          <p:cNvSpPr txBox="1"/>
          <p:nvPr/>
        </p:nvSpPr>
        <p:spPr>
          <a:xfrm>
            <a:off x="162560" y="1430496"/>
            <a:ext cx="7264400" cy="2308324"/>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final keyword</a:t>
            </a:r>
            <a:r>
              <a:rPr lang="en-US" b="0" i="0" dirty="0">
                <a:solidFill>
                  <a:srgbClr val="333333"/>
                </a:solidFill>
                <a:effectLst/>
                <a:latin typeface="inter-regular"/>
              </a:rPr>
              <a:t> in java is used to restrict the user. The java final keyword can be used in many context. </a:t>
            </a:r>
          </a:p>
          <a:p>
            <a:pPr algn="just"/>
            <a:endParaRPr lang="en-US" dirty="0">
              <a:solidFill>
                <a:srgbClr val="333333"/>
              </a:solidFill>
              <a:latin typeface="inter-regular"/>
            </a:endParaRPr>
          </a:p>
          <a:p>
            <a:pPr algn="just"/>
            <a:r>
              <a:rPr lang="en-US" b="0" i="0" dirty="0">
                <a:solidFill>
                  <a:srgbClr val="333333"/>
                </a:solidFill>
                <a:effectLst/>
                <a:latin typeface="inter-regular"/>
              </a:rPr>
              <a:t>Final can be:</a:t>
            </a:r>
          </a:p>
          <a:p>
            <a:pPr algn="just"/>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variable</a:t>
            </a:r>
          </a:p>
          <a:p>
            <a:pPr lvl="1" algn="just">
              <a:buFont typeface="+mj-lt"/>
              <a:buAutoNum type="arabicPeriod"/>
            </a:pPr>
            <a:r>
              <a:rPr lang="en-US" b="0" i="0" dirty="0">
                <a:solidFill>
                  <a:srgbClr val="000000"/>
                </a:solidFill>
                <a:effectLst/>
                <a:latin typeface="inter-regular"/>
              </a:rPr>
              <a:t>method</a:t>
            </a:r>
          </a:p>
          <a:p>
            <a:pPr lvl="1" algn="just">
              <a:buFont typeface="+mj-lt"/>
              <a:buAutoNum type="arabicPeriod"/>
            </a:pPr>
            <a:r>
              <a:rPr lang="en-US" b="0" i="0" dirty="0">
                <a:solidFill>
                  <a:srgbClr val="000000"/>
                </a:solidFill>
                <a:effectLst/>
                <a:latin typeface="inter-regular"/>
              </a:rPr>
              <a:t>class</a:t>
            </a:r>
          </a:p>
        </p:txBody>
      </p:sp>
      <p:sp>
        <p:nvSpPr>
          <p:cNvPr id="9" name="TextBox 8">
            <a:extLst>
              <a:ext uri="{FF2B5EF4-FFF2-40B4-BE49-F238E27FC236}">
                <a16:creationId xmlns:a16="http://schemas.microsoft.com/office/drawing/2014/main" id="{5765E0C2-92F9-EA60-A37F-A2635F616086}"/>
              </a:ext>
            </a:extLst>
          </p:cNvPr>
          <p:cNvSpPr txBox="1"/>
          <p:nvPr/>
        </p:nvSpPr>
        <p:spPr>
          <a:xfrm>
            <a:off x="162560" y="115054"/>
            <a:ext cx="6096000" cy="461665"/>
          </a:xfrm>
          <a:prstGeom prst="rect">
            <a:avLst/>
          </a:prstGeom>
          <a:noFill/>
        </p:spPr>
        <p:txBody>
          <a:bodyPr wrap="square">
            <a:spAutoFit/>
          </a:bodyPr>
          <a:lstStyle/>
          <a:p>
            <a:pPr algn="just"/>
            <a:r>
              <a:rPr lang="en-IN" sz="2400" b="0" i="0" dirty="0">
                <a:solidFill>
                  <a:srgbClr val="610B38"/>
                </a:solidFill>
                <a:effectLst/>
                <a:latin typeface="erdana"/>
              </a:rPr>
              <a:t>Final Keyword In Java</a:t>
            </a:r>
          </a:p>
        </p:txBody>
      </p:sp>
      <p:pic>
        <p:nvPicPr>
          <p:cNvPr id="1026" name="Picture 2" descr="final keyword in java">
            <a:extLst>
              <a:ext uri="{FF2B5EF4-FFF2-40B4-BE49-F238E27FC236}">
                <a16:creationId xmlns:a16="http://schemas.microsoft.com/office/drawing/2014/main" id="{41B3C875-2B56-9BDA-D408-CF44FECC7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255" y="2052766"/>
            <a:ext cx="35528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69921-4B6E-90BA-11CB-2442FB575EA8}"/>
              </a:ext>
            </a:extLst>
          </p:cNvPr>
          <p:cNvSpPr txBox="1"/>
          <p:nvPr/>
        </p:nvSpPr>
        <p:spPr>
          <a:xfrm>
            <a:off x="152400" y="285095"/>
            <a:ext cx="11206480" cy="646331"/>
          </a:xfrm>
          <a:prstGeom prst="rect">
            <a:avLst/>
          </a:prstGeom>
          <a:noFill/>
        </p:spPr>
        <p:txBody>
          <a:bodyPr wrap="square">
            <a:spAutoFit/>
          </a:bodyPr>
          <a:lstStyle/>
          <a:p>
            <a:pPr algn="just"/>
            <a:r>
              <a:rPr lang="en-US" b="0" i="0" dirty="0">
                <a:solidFill>
                  <a:srgbClr val="610B38"/>
                </a:solidFill>
                <a:effectLst/>
                <a:latin typeface="erdana"/>
              </a:rPr>
              <a:t>1) Java final variable</a:t>
            </a:r>
          </a:p>
          <a:p>
            <a:pPr algn="just"/>
            <a:r>
              <a:rPr lang="en-US" b="0" i="0" dirty="0">
                <a:solidFill>
                  <a:srgbClr val="333333"/>
                </a:solidFill>
                <a:effectLst/>
                <a:latin typeface="inter-regular"/>
              </a:rPr>
              <a:t>If you make any variable as final, you cannot change the value of final variable(It will be constant).</a:t>
            </a:r>
          </a:p>
        </p:txBody>
      </p:sp>
      <p:sp>
        <p:nvSpPr>
          <p:cNvPr id="5" name="TextBox 4">
            <a:extLst>
              <a:ext uri="{FF2B5EF4-FFF2-40B4-BE49-F238E27FC236}">
                <a16:creationId xmlns:a16="http://schemas.microsoft.com/office/drawing/2014/main" id="{C7472623-FA5A-FB64-1228-E8471C5BA2E0}"/>
              </a:ext>
            </a:extLst>
          </p:cNvPr>
          <p:cNvSpPr txBox="1"/>
          <p:nvPr/>
        </p:nvSpPr>
        <p:spPr>
          <a:xfrm>
            <a:off x="883920" y="1469519"/>
            <a:ext cx="6096000" cy="2862322"/>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Bike9{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90</a:t>
            </a:r>
            <a:r>
              <a:rPr lang="en-IN" b="0" i="0" dirty="0">
                <a:solidFill>
                  <a:srgbClr val="000000"/>
                </a:solidFill>
                <a:effectLst/>
                <a:latin typeface="inter-regular"/>
              </a:rPr>
              <a:t>;</a:t>
            </a:r>
            <a:r>
              <a:rPr lang="en-IN" b="0" i="0" dirty="0">
                <a:solidFill>
                  <a:srgbClr val="008200"/>
                </a:solidFill>
                <a:effectLst/>
                <a:latin typeface="inter-regular"/>
              </a:rPr>
              <a:t>//final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  </a:t>
            </a:r>
          </a:p>
          <a:p>
            <a:pPr algn="just"/>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Bike9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Bike9();  </a:t>
            </a:r>
          </a:p>
          <a:p>
            <a:pPr algn="just"/>
            <a:r>
              <a:rPr lang="en-IN" b="0" i="0" dirty="0">
                <a:solidFill>
                  <a:srgbClr val="000000"/>
                </a:solidFill>
                <a:effectLst/>
                <a:latin typeface="inter-regular"/>
              </a:rPr>
              <a:t> 	</a:t>
            </a:r>
            <a:r>
              <a:rPr lang="en-IN" b="0" i="0" dirty="0" err="1">
                <a:solidFill>
                  <a:srgbClr val="000000"/>
                </a:solidFill>
                <a:effectLst/>
                <a:latin typeface="inter-regular"/>
              </a:rPr>
              <a:t>obj.run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a:t>
            </a:r>
            <a:r>
              <a:rPr lang="en-IN" b="0" i="0" dirty="0">
                <a:solidFill>
                  <a:srgbClr val="008200"/>
                </a:solidFill>
                <a:effectLst/>
                <a:latin typeface="inter-regular"/>
              </a:rPr>
              <a:t>//end of class</a:t>
            </a:r>
            <a:r>
              <a:rPr lang="en-IN" b="0" i="0" dirty="0">
                <a:solidFill>
                  <a:srgbClr val="000000"/>
                </a:solidFill>
                <a:effectLst/>
                <a:latin typeface="inter-regular"/>
              </a:rPr>
              <a:t>  </a:t>
            </a:r>
          </a:p>
        </p:txBody>
      </p:sp>
      <p:sp>
        <p:nvSpPr>
          <p:cNvPr id="6" name="Rectangle 1">
            <a:extLst>
              <a:ext uri="{FF2B5EF4-FFF2-40B4-BE49-F238E27FC236}">
                <a16:creationId xmlns:a16="http://schemas.microsoft.com/office/drawing/2014/main" id="{BDEFE5FE-9096-86DB-5B4E-B07F50789C61}"/>
              </a:ext>
            </a:extLst>
          </p:cNvPr>
          <p:cNvSpPr>
            <a:spLocks noChangeArrowheads="1"/>
          </p:cNvSpPr>
          <p:nvPr/>
        </p:nvSpPr>
        <p:spPr bwMode="auto">
          <a:xfrm>
            <a:off x="7428916" y="4039453"/>
            <a:ext cx="23532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0000"/>
                </a:solidFill>
                <a:effectLst/>
                <a:latin typeface="Arial Unicode MS"/>
              </a:rPr>
              <a:t>Output:Compile Time Error</a:t>
            </a:r>
            <a:r>
              <a:rPr kumimoji="0" lang="en-US" altLang="en-US" sz="1400" b="0" i="0" u="none" strike="noStrike" cap="none" normalizeH="0" baseline="0">
                <a:ln>
                  <a:noFill/>
                </a:ln>
                <a:solidFill>
                  <a:srgbClr val="FF0000"/>
                </a:solidFill>
                <a:effectLst/>
              </a:rPr>
              <a:t> </a:t>
            </a:r>
            <a:endParaRPr kumimoji="0" lang="en-US" altLang="en-US" sz="1400" b="0" i="0" u="none" strike="noStrike" cap="none" normalizeH="0" baseline="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62352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5622E6-C08C-8F4C-D6A9-315585643396}"/>
              </a:ext>
            </a:extLst>
          </p:cNvPr>
          <p:cNvSpPr txBox="1"/>
          <p:nvPr/>
        </p:nvSpPr>
        <p:spPr>
          <a:xfrm>
            <a:off x="162560" y="230555"/>
            <a:ext cx="6096000" cy="646331"/>
          </a:xfrm>
          <a:prstGeom prst="rect">
            <a:avLst/>
          </a:prstGeom>
          <a:noFill/>
        </p:spPr>
        <p:txBody>
          <a:bodyPr wrap="square">
            <a:spAutoFit/>
          </a:bodyPr>
          <a:lstStyle/>
          <a:p>
            <a:pPr algn="just"/>
            <a:r>
              <a:rPr lang="en-US" b="0" i="0" dirty="0">
                <a:solidFill>
                  <a:srgbClr val="610B38"/>
                </a:solidFill>
                <a:effectLst/>
                <a:latin typeface="erdana"/>
              </a:rPr>
              <a:t>2) Java final method</a:t>
            </a:r>
          </a:p>
          <a:p>
            <a:pPr algn="just"/>
            <a:r>
              <a:rPr lang="en-US" b="0" i="0" dirty="0">
                <a:solidFill>
                  <a:srgbClr val="333333"/>
                </a:solidFill>
                <a:effectLst/>
                <a:latin typeface="inter-regular"/>
              </a:rPr>
              <a:t>If you make any method as final, you cannot override it.</a:t>
            </a:r>
          </a:p>
        </p:txBody>
      </p:sp>
      <p:sp>
        <p:nvSpPr>
          <p:cNvPr id="5" name="TextBox 4">
            <a:extLst>
              <a:ext uri="{FF2B5EF4-FFF2-40B4-BE49-F238E27FC236}">
                <a16:creationId xmlns:a16="http://schemas.microsoft.com/office/drawing/2014/main" id="{60B25352-4C19-ABF1-1DCE-41F8756E5DA2}"/>
              </a:ext>
            </a:extLst>
          </p:cNvPr>
          <p:cNvSpPr txBox="1"/>
          <p:nvPr/>
        </p:nvSpPr>
        <p:spPr>
          <a:xfrm>
            <a:off x="1838960" y="1328341"/>
            <a:ext cx="7995920" cy="452431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 </a:t>
            </a:r>
            <a:r>
              <a:rPr lang="en-IN" b="1" i="0" dirty="0">
                <a:solidFill>
                  <a:srgbClr val="006699"/>
                </a:solidFill>
                <a:effectLst/>
                <a:latin typeface="inter-regular"/>
              </a:rPr>
              <a:t>extends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100kmph"</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2" algn="just"/>
            <a:r>
              <a:rPr lang="en-IN" b="0" i="0" dirty="0">
                <a:solidFill>
                  <a:srgbClr val="000000"/>
                </a:solidFill>
                <a:effectLst/>
                <a:latin typeface="inter-regular"/>
              </a:rPr>
              <a:t>   Honda </a:t>
            </a:r>
            <a:r>
              <a:rPr lang="en-IN" b="0" i="0" dirty="0" err="1">
                <a:solidFill>
                  <a:srgbClr val="000000"/>
                </a:solidFill>
                <a:effectLst/>
                <a:latin typeface="inter-regular"/>
              </a:rPr>
              <a:t>honda</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Honda();  </a:t>
            </a:r>
          </a:p>
          <a:p>
            <a:pPr lvl="2" algn="just"/>
            <a:r>
              <a:rPr lang="en-IN" b="0" i="0" dirty="0">
                <a:solidFill>
                  <a:srgbClr val="000000"/>
                </a:solidFill>
                <a:effectLst/>
                <a:latin typeface="inter-regular"/>
              </a:rPr>
              <a:t>   </a:t>
            </a:r>
            <a:r>
              <a:rPr lang="en-IN" b="0" i="0" dirty="0" err="1">
                <a:solidFill>
                  <a:srgbClr val="000000"/>
                </a:solidFill>
                <a:effectLst/>
                <a:latin typeface="inter-regular"/>
              </a:rPr>
              <a:t>honda.run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512E63FC-9D8A-D80C-2633-B7E77365E8BC}"/>
              </a:ext>
            </a:extLst>
          </p:cNvPr>
          <p:cNvSpPr txBox="1"/>
          <p:nvPr/>
        </p:nvSpPr>
        <p:spPr>
          <a:xfrm>
            <a:off x="7233920" y="5103674"/>
            <a:ext cx="4770120" cy="1477328"/>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error: run() in Honda cannot override run() in Bike safely with 100kmph");}</a:t>
            </a:r>
            <a:br>
              <a:rPr lang="en-US" dirty="0"/>
            </a:b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overridden method is final</a:t>
            </a:r>
            <a:br>
              <a:rPr lang="en-US" dirty="0"/>
            </a:br>
            <a:r>
              <a:rPr lang="en-US" b="0" i="0" dirty="0">
                <a:solidFill>
                  <a:srgbClr val="000000"/>
                </a:solidFill>
                <a:effectLst/>
                <a:latin typeface="Times New Roman" panose="02020603050405020304" pitchFamily="18" charset="0"/>
              </a:rPr>
              <a:t>1 error</a:t>
            </a:r>
            <a:endParaRPr lang="en-IN" dirty="0"/>
          </a:p>
        </p:txBody>
      </p:sp>
      <p:sp>
        <p:nvSpPr>
          <p:cNvPr id="9" name="TextBox 8">
            <a:extLst>
              <a:ext uri="{FF2B5EF4-FFF2-40B4-BE49-F238E27FC236}">
                <a16:creationId xmlns:a16="http://schemas.microsoft.com/office/drawing/2014/main" id="{E0546E4D-87EC-CD94-0236-8FA3C8BF8822}"/>
              </a:ext>
            </a:extLst>
          </p:cNvPr>
          <p:cNvSpPr txBox="1"/>
          <p:nvPr/>
        </p:nvSpPr>
        <p:spPr>
          <a:xfrm>
            <a:off x="568960" y="6211670"/>
            <a:ext cx="6096000" cy="369332"/>
          </a:xfrm>
          <a:prstGeom prst="rect">
            <a:avLst/>
          </a:prstGeom>
          <a:noFill/>
        </p:spPr>
        <p:txBody>
          <a:bodyPr wrap="square">
            <a:spAutoFit/>
          </a:bodyPr>
          <a:lstStyle/>
          <a:p>
            <a:r>
              <a:rPr lang="en-US" b="0" i="0" dirty="0">
                <a:solidFill>
                  <a:srgbClr val="333333"/>
                </a:solidFill>
                <a:effectLst/>
                <a:highlight>
                  <a:srgbClr val="FFFF00"/>
                </a:highlight>
                <a:latin typeface="inter-regular"/>
              </a:rPr>
              <a:t> final method is inherited but you cannot override it.</a:t>
            </a:r>
            <a:endParaRPr lang="en-IN" dirty="0">
              <a:highlight>
                <a:srgbClr val="FFFF00"/>
              </a:highlight>
            </a:endParaRPr>
          </a:p>
        </p:txBody>
      </p:sp>
    </p:spTree>
    <p:extLst>
      <p:ext uri="{BB962C8B-B14F-4D97-AF65-F5344CB8AC3E}">
        <p14:creationId xmlns:p14="http://schemas.microsoft.com/office/powerpoint/2010/main" val="231225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5DF7E-908E-8ECC-D0CA-74A8FC21C210}"/>
              </a:ext>
            </a:extLst>
          </p:cNvPr>
          <p:cNvSpPr txBox="1"/>
          <p:nvPr/>
        </p:nvSpPr>
        <p:spPr>
          <a:xfrm>
            <a:off x="233680" y="128955"/>
            <a:ext cx="6096000" cy="646331"/>
          </a:xfrm>
          <a:prstGeom prst="rect">
            <a:avLst/>
          </a:prstGeom>
          <a:noFill/>
        </p:spPr>
        <p:txBody>
          <a:bodyPr wrap="square">
            <a:spAutoFit/>
          </a:bodyPr>
          <a:lstStyle/>
          <a:p>
            <a:pPr algn="just"/>
            <a:r>
              <a:rPr lang="en-US" b="0" i="0" dirty="0">
                <a:solidFill>
                  <a:srgbClr val="610B38"/>
                </a:solidFill>
                <a:effectLst/>
                <a:latin typeface="erdana"/>
              </a:rPr>
              <a:t>3) Java final class</a:t>
            </a:r>
          </a:p>
          <a:p>
            <a:pPr algn="just"/>
            <a:r>
              <a:rPr lang="en-US" b="0" i="0" dirty="0">
                <a:solidFill>
                  <a:srgbClr val="333333"/>
                </a:solidFill>
                <a:effectLst/>
                <a:latin typeface="inter-regular"/>
              </a:rPr>
              <a:t>If you make any class as final, you cannot extend it.</a:t>
            </a:r>
          </a:p>
        </p:txBody>
      </p:sp>
      <p:sp>
        <p:nvSpPr>
          <p:cNvPr id="5" name="TextBox 4">
            <a:extLst>
              <a:ext uri="{FF2B5EF4-FFF2-40B4-BE49-F238E27FC236}">
                <a16:creationId xmlns:a16="http://schemas.microsoft.com/office/drawing/2014/main" id="{16E9578A-82F2-0ECF-766F-97DB6E6DB25C}"/>
              </a:ext>
            </a:extLst>
          </p:cNvPr>
          <p:cNvSpPr txBox="1"/>
          <p:nvPr/>
        </p:nvSpPr>
        <p:spPr>
          <a:xfrm>
            <a:off x="1899920" y="1331020"/>
            <a:ext cx="8036560" cy="3416320"/>
          </a:xfrm>
          <a:prstGeom prst="rect">
            <a:avLst/>
          </a:prstGeom>
          <a:noFill/>
        </p:spPr>
        <p:txBody>
          <a:bodyPr wrap="square">
            <a:spAutoFit/>
          </a:bodyPr>
          <a:lstStyle/>
          <a:p>
            <a:pPr algn="just"/>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Bike{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Honda1 </a:t>
            </a:r>
            <a:r>
              <a:rPr lang="en-IN" b="1" i="0" dirty="0">
                <a:solidFill>
                  <a:srgbClr val="006699"/>
                </a:solidFill>
                <a:effectLst/>
                <a:latin typeface="inter-regular"/>
              </a:rPr>
              <a:t>extends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100kmph"</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Honda1 </a:t>
            </a:r>
            <a:r>
              <a:rPr lang="en-IN" b="0" i="0" dirty="0" err="1">
                <a:solidFill>
                  <a:srgbClr val="000000"/>
                </a:solidFill>
                <a:effectLst/>
                <a:latin typeface="inter-regular"/>
              </a:rPr>
              <a:t>honda</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Honda1();  </a:t>
            </a:r>
          </a:p>
          <a:p>
            <a:pPr algn="just"/>
            <a:r>
              <a:rPr lang="en-IN" b="0" i="0" dirty="0">
                <a:solidFill>
                  <a:srgbClr val="000000"/>
                </a:solidFill>
                <a:effectLst/>
                <a:latin typeface="inter-regular"/>
              </a:rPr>
              <a:t>  	</a:t>
            </a:r>
            <a:r>
              <a:rPr lang="en-IN" b="0" i="0" dirty="0" err="1">
                <a:solidFill>
                  <a:srgbClr val="000000"/>
                </a:solidFill>
                <a:effectLst/>
                <a:latin typeface="inter-regular"/>
              </a:rPr>
              <a:t>honda.run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Rectangle 1">
            <a:extLst>
              <a:ext uri="{FF2B5EF4-FFF2-40B4-BE49-F238E27FC236}">
                <a16:creationId xmlns:a16="http://schemas.microsoft.com/office/drawing/2014/main" id="{9FF6D0A7-CF7C-592D-57A3-A675D2D1E25F}"/>
              </a:ext>
            </a:extLst>
          </p:cNvPr>
          <p:cNvSpPr>
            <a:spLocks noChangeArrowheads="1"/>
          </p:cNvSpPr>
          <p:nvPr/>
        </p:nvSpPr>
        <p:spPr bwMode="auto">
          <a:xfrm>
            <a:off x="8269198" y="5303074"/>
            <a:ext cx="20340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0000"/>
                </a:solidFill>
                <a:effectLst/>
                <a:latin typeface="Arial Unicode MS"/>
              </a:rPr>
              <a:t>Output:Compile Time Error</a:t>
            </a:r>
            <a:r>
              <a:rPr kumimoji="0" lang="en-US" altLang="en-US" sz="800" b="0" i="0" u="none" strike="noStrike" cap="none" normalizeH="0" baseline="0">
                <a:ln>
                  <a:noFill/>
                </a:ln>
                <a:solidFill>
                  <a:srgbClr val="FF0000"/>
                </a:solidFill>
                <a:effectLst/>
              </a:rPr>
              <a:t> </a:t>
            </a:r>
            <a:endParaRPr kumimoji="0" lang="en-US" altLang="en-US" sz="1800" b="0" i="0" u="none" strike="noStrike" cap="none" normalizeH="0" baseline="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51794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4DB4C-05B2-927E-EA6B-4E982FAECB65}"/>
              </a:ext>
            </a:extLst>
          </p:cNvPr>
          <p:cNvSpPr txBox="1"/>
          <p:nvPr/>
        </p:nvSpPr>
        <p:spPr>
          <a:xfrm>
            <a:off x="416560" y="261035"/>
            <a:ext cx="6096000" cy="646331"/>
          </a:xfrm>
          <a:prstGeom prst="rect">
            <a:avLst/>
          </a:prstGeom>
          <a:noFill/>
        </p:spPr>
        <p:txBody>
          <a:bodyPr wrap="square">
            <a:spAutoFit/>
          </a:bodyPr>
          <a:lstStyle/>
          <a:p>
            <a:pPr algn="just"/>
            <a:r>
              <a:rPr lang="en-US" b="0" i="0" dirty="0">
                <a:solidFill>
                  <a:srgbClr val="610B4B"/>
                </a:solidFill>
                <a:effectLst/>
                <a:latin typeface="erdana"/>
              </a:rPr>
              <a:t>Can we initialize blank final variable?</a:t>
            </a:r>
          </a:p>
          <a:p>
            <a:pPr algn="just"/>
            <a:r>
              <a:rPr lang="en-US" b="0" i="0" dirty="0">
                <a:solidFill>
                  <a:srgbClr val="333333"/>
                </a:solidFill>
                <a:effectLst/>
                <a:latin typeface="inter-regular"/>
              </a:rPr>
              <a:t>Yes, but only in constructor. For example:</a:t>
            </a:r>
          </a:p>
        </p:txBody>
      </p:sp>
      <p:sp>
        <p:nvSpPr>
          <p:cNvPr id="5" name="TextBox 4">
            <a:extLst>
              <a:ext uri="{FF2B5EF4-FFF2-40B4-BE49-F238E27FC236}">
                <a16:creationId xmlns:a16="http://schemas.microsoft.com/office/drawing/2014/main" id="{ADD583C9-61E6-8E07-0C92-77839040A727}"/>
              </a:ext>
            </a:extLst>
          </p:cNvPr>
          <p:cNvSpPr txBox="1"/>
          <p:nvPr/>
        </p:nvSpPr>
        <p:spPr>
          <a:xfrm>
            <a:off x="3048000" y="1720840"/>
            <a:ext cx="6096000" cy="3416320"/>
          </a:xfrm>
          <a:prstGeom prst="rect">
            <a:avLst/>
          </a:prstGeom>
          <a:noFill/>
        </p:spPr>
        <p:txBody>
          <a:bodyPr wrap="square">
            <a:spAutoFit/>
          </a:bodyPr>
          <a:lstStyle/>
          <a:p>
            <a:pPr algn="just"/>
            <a:r>
              <a:rPr lang="en-IN" b="1" i="0" dirty="0">
                <a:solidFill>
                  <a:srgbClr val="006699"/>
                </a:solidFill>
                <a:effectLst/>
                <a:latin typeface="inter-regular"/>
              </a:rPr>
              <a:t>lass</a:t>
            </a:r>
            <a:r>
              <a:rPr lang="en-IN" b="0" i="0" dirty="0">
                <a:solidFill>
                  <a:srgbClr val="000000"/>
                </a:solidFill>
                <a:effectLst/>
                <a:latin typeface="inter-regular"/>
              </a:rPr>
              <a:t> Bike10{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008200"/>
                </a:solidFill>
                <a:effectLst/>
                <a:latin typeface="inter-regular"/>
              </a:rPr>
              <a:t>//blank final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Bike10(){  </a:t>
            </a:r>
          </a:p>
          <a:p>
            <a:pPr lvl="1" algn="just"/>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70</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speedlimit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Bike10();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60116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4696D-5C0B-45BC-2CE1-FC46F977FBFB}"/>
              </a:ext>
            </a:extLst>
          </p:cNvPr>
          <p:cNvSpPr txBox="1"/>
          <p:nvPr/>
        </p:nvSpPr>
        <p:spPr>
          <a:xfrm>
            <a:off x="355600" y="207556"/>
            <a:ext cx="11582400" cy="923330"/>
          </a:xfrm>
          <a:prstGeom prst="rect">
            <a:avLst/>
          </a:prstGeom>
          <a:noFill/>
        </p:spPr>
        <p:txBody>
          <a:bodyPr wrap="square">
            <a:spAutoFit/>
          </a:bodyPr>
          <a:lstStyle/>
          <a:p>
            <a:pPr algn="just"/>
            <a:r>
              <a:rPr lang="en-US" b="0" i="0" dirty="0">
                <a:solidFill>
                  <a:srgbClr val="610B4B"/>
                </a:solidFill>
                <a:effectLst/>
                <a:latin typeface="erdana"/>
              </a:rPr>
              <a:t>static blank final variable</a:t>
            </a:r>
          </a:p>
          <a:p>
            <a:pPr algn="just"/>
            <a:r>
              <a:rPr lang="en-US" b="0" i="0" dirty="0">
                <a:solidFill>
                  <a:srgbClr val="333333"/>
                </a:solidFill>
                <a:effectLst/>
                <a:latin typeface="inter-regular"/>
              </a:rPr>
              <a:t>A static final variable that is not initialized at the time of declaration is known as static blank final variable.</a:t>
            </a:r>
          </a:p>
          <a:p>
            <a:pPr algn="just"/>
            <a:r>
              <a:rPr lang="en-US" b="0" i="0" dirty="0">
                <a:solidFill>
                  <a:srgbClr val="333333"/>
                </a:solidFill>
                <a:effectLst/>
                <a:latin typeface="inter-regular"/>
              </a:rPr>
              <a:t> It can be initialized only in static block.</a:t>
            </a:r>
          </a:p>
        </p:txBody>
      </p:sp>
      <p:sp>
        <p:nvSpPr>
          <p:cNvPr id="5" name="TextBox 4">
            <a:extLst>
              <a:ext uri="{FF2B5EF4-FFF2-40B4-BE49-F238E27FC236}">
                <a16:creationId xmlns:a16="http://schemas.microsoft.com/office/drawing/2014/main" id="{2DB481C0-85AC-9CB6-AC06-B9537F67DC02}"/>
              </a:ext>
            </a:extLst>
          </p:cNvPr>
          <p:cNvSpPr txBox="1"/>
          <p:nvPr/>
        </p:nvSpPr>
        <p:spPr>
          <a:xfrm>
            <a:off x="1727200" y="1793578"/>
            <a:ext cx="6096000" cy="2585323"/>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008200"/>
                </a:solidFill>
                <a:effectLst/>
                <a:latin typeface="inter-regular"/>
              </a:rPr>
              <a:t>//static blank final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data=</a:t>
            </a:r>
            <a:r>
              <a:rPr lang="en-IN" b="0" i="0" dirty="0">
                <a:solidFill>
                  <a:srgbClr val="C00000"/>
                </a:solidFill>
                <a:effectLst/>
                <a:latin typeface="inter-regular"/>
              </a:rPr>
              <a:t>50</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A.data</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56450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age of Java this keyword">
            <a:extLst>
              <a:ext uri="{FF2B5EF4-FFF2-40B4-BE49-F238E27FC236}">
                <a16:creationId xmlns:a16="http://schemas.microsoft.com/office/drawing/2014/main" id="{B0EC3B52-2D15-80BD-1D2C-94E31ADD5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720" y="274320"/>
            <a:ext cx="9157724" cy="641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52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E8769-4D76-AE84-3214-B3CAE076E3AE}"/>
              </a:ext>
            </a:extLst>
          </p:cNvPr>
          <p:cNvSpPr txBox="1"/>
          <p:nvPr/>
        </p:nvSpPr>
        <p:spPr>
          <a:xfrm>
            <a:off x="1290320" y="670064"/>
            <a:ext cx="6096000" cy="5632311"/>
          </a:xfrm>
          <a:prstGeom prst="rect">
            <a:avLst/>
          </a:prstGeom>
          <a:noFill/>
        </p:spPr>
        <p:txBody>
          <a:bodyPr wrap="square">
            <a:spAutoFit/>
          </a:bodyPr>
          <a:lstStyle/>
          <a:p>
            <a:r>
              <a:rPr lang="en-IN" dirty="0"/>
              <a:t>class Student{  </a:t>
            </a:r>
          </a:p>
          <a:p>
            <a:pPr lvl="1"/>
            <a:r>
              <a:rPr lang="en-IN" dirty="0"/>
              <a:t>int </a:t>
            </a:r>
            <a:r>
              <a:rPr lang="en-IN" dirty="0" err="1"/>
              <a:t>rollno</a:t>
            </a:r>
            <a:r>
              <a:rPr lang="en-IN" dirty="0"/>
              <a:t>;  </a:t>
            </a:r>
          </a:p>
          <a:p>
            <a:pPr lvl="1"/>
            <a:r>
              <a:rPr lang="en-IN" dirty="0"/>
              <a:t>String name;  </a:t>
            </a:r>
          </a:p>
          <a:p>
            <a:pPr lvl="1"/>
            <a:r>
              <a:rPr lang="en-IN" dirty="0"/>
              <a:t>float fee;  </a:t>
            </a:r>
          </a:p>
          <a:p>
            <a:pPr lvl="1"/>
            <a:r>
              <a:rPr lang="en-IN" dirty="0"/>
              <a:t>Student(int </a:t>
            </a:r>
            <a:r>
              <a:rPr lang="en-IN" dirty="0" err="1"/>
              <a:t>rollno,String</a:t>
            </a:r>
            <a:r>
              <a:rPr lang="en-IN" dirty="0"/>
              <a:t> </a:t>
            </a:r>
            <a:r>
              <a:rPr lang="en-IN" dirty="0" err="1"/>
              <a:t>name,float</a:t>
            </a:r>
            <a:r>
              <a:rPr lang="en-IN" dirty="0"/>
              <a:t> fee){  </a:t>
            </a:r>
          </a:p>
          <a:p>
            <a:pPr lvl="2"/>
            <a:r>
              <a:rPr lang="en-IN" dirty="0" err="1"/>
              <a:t>this.rollno</a:t>
            </a:r>
            <a:r>
              <a:rPr lang="en-IN" dirty="0"/>
              <a:t>=</a:t>
            </a:r>
            <a:r>
              <a:rPr lang="en-IN" dirty="0" err="1"/>
              <a:t>rollno</a:t>
            </a:r>
            <a:r>
              <a:rPr lang="en-IN" dirty="0"/>
              <a:t>;  </a:t>
            </a:r>
          </a:p>
          <a:p>
            <a:pPr lvl="2"/>
            <a:r>
              <a:rPr lang="en-IN" dirty="0"/>
              <a:t>this.name=name;  </a:t>
            </a:r>
          </a:p>
          <a:p>
            <a:pPr lvl="2"/>
            <a:r>
              <a:rPr lang="en-IN" dirty="0" err="1"/>
              <a:t>this.fee</a:t>
            </a:r>
            <a:r>
              <a:rPr lang="en-IN" dirty="0"/>
              <a:t>=fee;  </a:t>
            </a:r>
          </a:p>
          <a:p>
            <a:r>
              <a:rPr lang="en-IN" dirty="0"/>
              <a:t>}  </a:t>
            </a:r>
          </a:p>
          <a:p>
            <a:r>
              <a:rPr lang="en-IN" dirty="0"/>
              <a:t>void display(){</a:t>
            </a:r>
            <a:r>
              <a:rPr lang="en-IN" dirty="0" err="1"/>
              <a:t>System.out.println</a:t>
            </a:r>
            <a:r>
              <a:rPr lang="en-IN" dirty="0"/>
              <a:t>(</a:t>
            </a:r>
            <a:r>
              <a:rPr lang="en-IN" dirty="0" err="1"/>
              <a:t>rollno</a:t>
            </a:r>
            <a:r>
              <a:rPr lang="en-IN" dirty="0"/>
              <a:t>+" "+name+" "+fee);}  </a:t>
            </a:r>
          </a:p>
          <a:p>
            <a:r>
              <a:rPr lang="en-IN" dirty="0"/>
              <a:t>}  </a:t>
            </a:r>
          </a:p>
          <a:p>
            <a:r>
              <a:rPr lang="en-IN" dirty="0"/>
              <a:t>  </a:t>
            </a:r>
          </a:p>
          <a:p>
            <a:r>
              <a:rPr lang="en-IN" dirty="0"/>
              <a:t>class TestThis2{  </a:t>
            </a:r>
          </a:p>
          <a:p>
            <a:pPr lvl="1"/>
            <a:r>
              <a:rPr lang="en-IN" dirty="0"/>
              <a:t>public static void main(String </a:t>
            </a:r>
            <a:r>
              <a:rPr lang="en-IN" dirty="0" err="1"/>
              <a:t>args</a:t>
            </a:r>
            <a:r>
              <a:rPr lang="en-IN" dirty="0"/>
              <a:t>[]){  </a:t>
            </a:r>
          </a:p>
          <a:p>
            <a:pPr lvl="3"/>
            <a:r>
              <a:rPr lang="en-IN" dirty="0"/>
              <a:t>Student s1=new Student(111,"ankit",5000f);  </a:t>
            </a:r>
          </a:p>
          <a:p>
            <a:pPr lvl="3"/>
            <a:r>
              <a:rPr lang="en-IN" dirty="0"/>
              <a:t>Student s2=new Student(112,"sumit",6000f);  </a:t>
            </a:r>
          </a:p>
          <a:p>
            <a:pPr lvl="3"/>
            <a:r>
              <a:rPr lang="en-IN" dirty="0"/>
              <a:t>s1.display();  </a:t>
            </a:r>
          </a:p>
          <a:p>
            <a:pPr lvl="3"/>
            <a:r>
              <a:rPr lang="en-IN" dirty="0"/>
              <a:t>s2.display();  </a:t>
            </a:r>
          </a:p>
          <a:p>
            <a:pPr lvl="1"/>
            <a:r>
              <a:rPr lang="en-IN" dirty="0"/>
              <a:t>}</a:t>
            </a:r>
          </a:p>
          <a:p>
            <a:r>
              <a:rPr lang="en-IN" dirty="0"/>
              <a:t>} </a:t>
            </a:r>
          </a:p>
        </p:txBody>
      </p:sp>
      <p:sp>
        <p:nvSpPr>
          <p:cNvPr id="5" name="TextBox 4">
            <a:extLst>
              <a:ext uri="{FF2B5EF4-FFF2-40B4-BE49-F238E27FC236}">
                <a16:creationId xmlns:a16="http://schemas.microsoft.com/office/drawing/2014/main" id="{8BDC0786-B10B-B18F-C39E-154235D7B16E}"/>
              </a:ext>
            </a:extLst>
          </p:cNvPr>
          <p:cNvSpPr txBox="1"/>
          <p:nvPr/>
        </p:nvSpPr>
        <p:spPr>
          <a:xfrm>
            <a:off x="4114800" y="5979209"/>
            <a:ext cx="7985760" cy="646331"/>
          </a:xfrm>
          <a:prstGeom prst="rect">
            <a:avLst/>
          </a:prstGeom>
          <a:noFill/>
        </p:spPr>
        <p:txBody>
          <a:bodyPr wrap="square">
            <a:spAutoFit/>
          </a:bodyPr>
          <a:lstStyle/>
          <a:p>
            <a:r>
              <a:rPr lang="en-US" b="0" i="0" dirty="0">
                <a:solidFill>
                  <a:srgbClr val="333333"/>
                </a:solidFill>
                <a:effectLst/>
                <a:highlight>
                  <a:srgbClr val="FFFF00"/>
                </a:highlight>
                <a:latin typeface="inter-regular"/>
              </a:rPr>
              <a:t>If local variables(formal arguments) and instance variables are different, there is no need to use this keyword </a:t>
            </a:r>
            <a:endParaRPr lang="en-IN" dirty="0">
              <a:highlight>
                <a:srgbClr val="FFFF00"/>
              </a:highlight>
            </a:endParaRPr>
          </a:p>
        </p:txBody>
      </p:sp>
      <p:sp>
        <p:nvSpPr>
          <p:cNvPr id="7" name="TextBox 6">
            <a:extLst>
              <a:ext uri="{FF2B5EF4-FFF2-40B4-BE49-F238E27FC236}">
                <a16:creationId xmlns:a16="http://schemas.microsoft.com/office/drawing/2014/main" id="{348DA44A-B5BE-5869-7311-E9D4587BCEF0}"/>
              </a:ext>
            </a:extLst>
          </p:cNvPr>
          <p:cNvSpPr txBox="1"/>
          <p:nvPr/>
        </p:nvSpPr>
        <p:spPr>
          <a:xfrm>
            <a:off x="172720" y="186293"/>
            <a:ext cx="6096000" cy="430887"/>
          </a:xfrm>
          <a:prstGeom prst="rect">
            <a:avLst/>
          </a:prstGeom>
          <a:noFill/>
        </p:spPr>
        <p:txBody>
          <a:bodyPr wrap="square">
            <a:spAutoFit/>
          </a:bodyPr>
          <a:lstStyle/>
          <a:p>
            <a:pPr algn="just"/>
            <a:r>
              <a:rPr lang="en-US" sz="2200" b="0" i="0" dirty="0">
                <a:solidFill>
                  <a:srgbClr val="FF0000"/>
                </a:solidFill>
                <a:effectLst/>
                <a:latin typeface="erdana"/>
              </a:rPr>
              <a:t>1) this: to refer current class instance variable</a:t>
            </a:r>
          </a:p>
        </p:txBody>
      </p:sp>
    </p:spTree>
    <p:extLst>
      <p:ext uri="{BB962C8B-B14F-4D97-AF65-F5344CB8AC3E}">
        <p14:creationId xmlns:p14="http://schemas.microsoft.com/office/powerpoint/2010/main" val="361452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9D706-EC1C-5F2D-EBF4-1BCBA397BA25}"/>
              </a:ext>
            </a:extLst>
          </p:cNvPr>
          <p:cNvSpPr txBox="1"/>
          <p:nvPr/>
        </p:nvSpPr>
        <p:spPr>
          <a:xfrm>
            <a:off x="457200" y="241776"/>
            <a:ext cx="11582400" cy="2585323"/>
          </a:xfrm>
          <a:prstGeom prst="rect">
            <a:avLst/>
          </a:prstGeom>
          <a:noFill/>
        </p:spPr>
        <p:txBody>
          <a:bodyPr wrap="square">
            <a:spAutoFit/>
          </a:bodyPr>
          <a:lstStyle/>
          <a:p>
            <a:pPr algn="just"/>
            <a:r>
              <a:rPr lang="en-US" b="1" i="0" dirty="0">
                <a:solidFill>
                  <a:srgbClr val="610B38"/>
                </a:solidFill>
                <a:effectLst/>
                <a:highlight>
                  <a:srgbClr val="FFFF00"/>
                </a:highlight>
                <a:latin typeface="erdana"/>
              </a:rPr>
              <a:t>Abstract class in Java</a:t>
            </a:r>
          </a:p>
          <a:p>
            <a:pPr algn="just"/>
            <a:endParaRPr lang="en-US" b="1" i="0" dirty="0">
              <a:solidFill>
                <a:srgbClr val="610B38"/>
              </a:solidFill>
              <a:effectLst/>
              <a:highlight>
                <a:srgbClr val="FFFF00"/>
              </a:highlight>
              <a:latin typeface="erdana"/>
            </a:endParaRPr>
          </a:p>
          <a:p>
            <a:pPr marL="285750" indent="-285750" algn="just">
              <a:buFont typeface="Wingdings" panose="05000000000000000000" pitchFamily="2" charset="2"/>
              <a:buChar char="q"/>
            </a:pPr>
            <a:r>
              <a:rPr lang="en-US" b="0" i="0" dirty="0">
                <a:solidFill>
                  <a:srgbClr val="333333"/>
                </a:solidFill>
                <a:effectLst/>
                <a:latin typeface="inter-regular"/>
              </a:rPr>
              <a:t>A class which is declared as abstract is known as an </a:t>
            </a:r>
            <a:r>
              <a:rPr lang="en-US" b="1" i="0" dirty="0">
                <a:solidFill>
                  <a:srgbClr val="333333"/>
                </a:solidFill>
                <a:effectLst/>
                <a:latin typeface="inter-bold"/>
              </a:rPr>
              <a:t>abstract class</a:t>
            </a:r>
            <a:r>
              <a:rPr lang="en-US" b="0" i="0" dirty="0">
                <a:solidFill>
                  <a:srgbClr val="333333"/>
                </a:solidFill>
                <a:effectLst/>
                <a:latin typeface="inter-regular"/>
              </a:rPr>
              <a:t>.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It can have </a:t>
            </a:r>
            <a:r>
              <a:rPr lang="en-US" b="1" i="0" dirty="0">
                <a:solidFill>
                  <a:srgbClr val="FF0000"/>
                </a:solidFill>
                <a:effectLst/>
                <a:latin typeface="inter-regular"/>
              </a:rPr>
              <a:t>abstract and non-abstract methods</a:t>
            </a:r>
            <a:r>
              <a:rPr lang="en-US" b="0" i="0" dirty="0">
                <a:solidFill>
                  <a:srgbClr val="333333"/>
                </a:solidFill>
                <a:effectLst/>
                <a:latin typeface="inter-regular"/>
              </a:rPr>
              <a:t>.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It needs to be extended and its method implemented.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It cannot be instantiated</a:t>
            </a:r>
          </a:p>
        </p:txBody>
      </p:sp>
      <p:sp>
        <p:nvSpPr>
          <p:cNvPr id="4" name="TextBox 3">
            <a:extLst>
              <a:ext uri="{FF2B5EF4-FFF2-40B4-BE49-F238E27FC236}">
                <a16:creationId xmlns:a16="http://schemas.microsoft.com/office/drawing/2014/main" id="{2438A09C-B4F2-8FCE-68A1-68F804B23CCF}"/>
              </a:ext>
            </a:extLst>
          </p:cNvPr>
          <p:cNvSpPr txBox="1"/>
          <p:nvPr/>
        </p:nvSpPr>
        <p:spPr>
          <a:xfrm>
            <a:off x="4500880" y="2951480"/>
            <a:ext cx="6096000" cy="3416320"/>
          </a:xfrm>
          <a:prstGeom prst="rect">
            <a:avLst/>
          </a:prstGeom>
          <a:noFill/>
        </p:spPr>
        <p:txBody>
          <a:bodyPr wrap="square">
            <a:spAutoFit/>
          </a:bodyPr>
          <a:lstStyle/>
          <a:p>
            <a:r>
              <a:rPr lang="en-IN" dirty="0"/>
              <a:t>abstract class Bike{  </a:t>
            </a:r>
          </a:p>
          <a:p>
            <a:r>
              <a:rPr lang="en-IN" dirty="0"/>
              <a:t>  	abstract void run();  </a:t>
            </a:r>
          </a:p>
          <a:p>
            <a:r>
              <a:rPr lang="en-IN" dirty="0"/>
              <a:t>}  </a:t>
            </a:r>
          </a:p>
          <a:p>
            <a:r>
              <a:rPr lang="en-IN" dirty="0"/>
              <a:t>class Honda4 extends Bike{  </a:t>
            </a:r>
          </a:p>
          <a:p>
            <a:pPr lvl="1"/>
            <a:r>
              <a:rPr lang="en-IN" dirty="0"/>
              <a:t>void run(){</a:t>
            </a:r>
          </a:p>
          <a:p>
            <a:pPr lvl="1"/>
            <a:r>
              <a:rPr lang="en-IN" dirty="0"/>
              <a:t>	</a:t>
            </a:r>
            <a:r>
              <a:rPr lang="en-IN" dirty="0" err="1"/>
              <a:t>System.out.println</a:t>
            </a:r>
            <a:r>
              <a:rPr lang="en-IN" dirty="0"/>
              <a:t>("running safely");</a:t>
            </a:r>
          </a:p>
          <a:p>
            <a:pPr lvl="1"/>
            <a:r>
              <a:rPr lang="en-IN" dirty="0"/>
              <a:t>	}  </a:t>
            </a:r>
          </a:p>
          <a:p>
            <a:pPr lvl="2"/>
            <a:r>
              <a:rPr lang="en-IN" dirty="0"/>
              <a:t>public static void main(String </a:t>
            </a:r>
            <a:r>
              <a:rPr lang="en-IN" dirty="0" err="1"/>
              <a:t>args</a:t>
            </a:r>
            <a:r>
              <a:rPr lang="en-IN" dirty="0"/>
              <a:t>[]){  </a:t>
            </a:r>
          </a:p>
          <a:p>
            <a:pPr lvl="3"/>
            <a:r>
              <a:rPr lang="en-IN" dirty="0"/>
              <a:t> Bike </a:t>
            </a:r>
            <a:r>
              <a:rPr lang="en-IN" dirty="0" err="1"/>
              <a:t>obj</a:t>
            </a:r>
            <a:r>
              <a:rPr lang="en-IN" dirty="0"/>
              <a:t> = new Honda4();  </a:t>
            </a:r>
          </a:p>
          <a:p>
            <a:pPr lvl="3"/>
            <a:r>
              <a:rPr lang="en-IN" dirty="0"/>
              <a:t> </a:t>
            </a:r>
            <a:r>
              <a:rPr lang="en-IN" dirty="0" err="1"/>
              <a:t>obj.run</a:t>
            </a:r>
            <a:r>
              <a:rPr lang="en-IN" dirty="0"/>
              <a:t>();  </a:t>
            </a:r>
          </a:p>
          <a:p>
            <a:pPr lvl="1"/>
            <a:r>
              <a:rPr lang="en-IN" dirty="0"/>
              <a:t>}  </a:t>
            </a:r>
          </a:p>
          <a:p>
            <a:r>
              <a:rPr lang="en-IN" dirty="0"/>
              <a:t>}</a:t>
            </a:r>
          </a:p>
        </p:txBody>
      </p:sp>
    </p:spTree>
    <p:extLst>
      <p:ext uri="{BB962C8B-B14F-4D97-AF65-F5344CB8AC3E}">
        <p14:creationId xmlns:p14="http://schemas.microsoft.com/office/powerpoint/2010/main" val="990020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3A478F-E2F6-E21A-BD3B-A30EBA089FFA}"/>
              </a:ext>
            </a:extLst>
          </p:cNvPr>
          <p:cNvSpPr txBox="1"/>
          <p:nvPr/>
        </p:nvSpPr>
        <p:spPr>
          <a:xfrm>
            <a:off x="243840" y="267454"/>
            <a:ext cx="6096000" cy="369332"/>
          </a:xfrm>
          <a:prstGeom prst="rect">
            <a:avLst/>
          </a:prstGeom>
          <a:noFill/>
        </p:spPr>
        <p:txBody>
          <a:bodyPr wrap="square">
            <a:spAutoFit/>
          </a:bodyPr>
          <a:lstStyle/>
          <a:p>
            <a:pPr algn="just"/>
            <a:r>
              <a:rPr lang="en-US" b="1" i="0" dirty="0">
                <a:solidFill>
                  <a:srgbClr val="FF0000"/>
                </a:solidFill>
                <a:effectLst/>
                <a:latin typeface="erdana"/>
              </a:rPr>
              <a:t>2) this: to invoke current class method</a:t>
            </a:r>
          </a:p>
        </p:txBody>
      </p:sp>
      <p:sp>
        <p:nvSpPr>
          <p:cNvPr id="5" name="TextBox 4">
            <a:extLst>
              <a:ext uri="{FF2B5EF4-FFF2-40B4-BE49-F238E27FC236}">
                <a16:creationId xmlns:a16="http://schemas.microsoft.com/office/drawing/2014/main" id="{D7496DCD-E9B0-D054-D28E-BC465C8420C0}"/>
              </a:ext>
            </a:extLst>
          </p:cNvPr>
          <p:cNvSpPr txBox="1"/>
          <p:nvPr/>
        </p:nvSpPr>
        <p:spPr>
          <a:xfrm>
            <a:off x="568960" y="843895"/>
            <a:ext cx="11328400" cy="646331"/>
          </a:xfrm>
          <a:prstGeom prst="rect">
            <a:avLst/>
          </a:prstGeom>
          <a:noFill/>
        </p:spPr>
        <p:txBody>
          <a:bodyPr wrap="square">
            <a:spAutoFit/>
          </a:bodyPr>
          <a:lstStyle/>
          <a:p>
            <a:r>
              <a:rPr lang="en-US" b="0" i="0" dirty="0">
                <a:solidFill>
                  <a:srgbClr val="333333"/>
                </a:solidFill>
                <a:effectLst/>
                <a:latin typeface="inter-regular"/>
              </a:rPr>
              <a:t>you may invoke the method of the current class by using the this keyword. </a:t>
            </a:r>
          </a:p>
          <a:p>
            <a:r>
              <a:rPr lang="en-US" b="0" i="0" dirty="0">
                <a:solidFill>
                  <a:srgbClr val="333333"/>
                </a:solidFill>
                <a:effectLst/>
                <a:latin typeface="inter-regular"/>
              </a:rPr>
              <a:t>If you don't use the this keyword, compiler automatically adds this keyword while invoking the method.</a:t>
            </a:r>
            <a:endParaRPr lang="en-IN" dirty="0"/>
          </a:p>
        </p:txBody>
      </p:sp>
      <p:pic>
        <p:nvPicPr>
          <p:cNvPr id="5122" name="Picture 2" descr="this keyword">
            <a:extLst>
              <a:ext uri="{FF2B5EF4-FFF2-40B4-BE49-F238E27FC236}">
                <a16:creationId xmlns:a16="http://schemas.microsoft.com/office/drawing/2014/main" id="{21281243-5404-BEA7-BE0B-8177E7B8A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1697335"/>
            <a:ext cx="6188706" cy="25190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5D8A1C-7098-AEDD-1F72-E1EBD32FDBEC}"/>
              </a:ext>
            </a:extLst>
          </p:cNvPr>
          <p:cNvSpPr txBox="1"/>
          <p:nvPr/>
        </p:nvSpPr>
        <p:spPr>
          <a:xfrm>
            <a:off x="6695440" y="1856661"/>
            <a:ext cx="5354320" cy="4247317"/>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1" i="0" dirty="0">
                <a:solidFill>
                  <a:srgbClr val="006699"/>
                </a:solidFill>
                <a:effectLst/>
                <a:latin typeface="inter-regular"/>
              </a:rPr>
              <a:t>	void</a:t>
            </a:r>
            <a:r>
              <a:rPr lang="en-IN" b="0" i="0" dirty="0">
                <a:solidFill>
                  <a:srgbClr val="000000"/>
                </a:solidFill>
                <a:effectLst/>
                <a:latin typeface="inter-regular"/>
              </a:rPr>
              <a:t> m(){</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m"</a:t>
            </a:r>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n(){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n"</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8200"/>
                </a:solidFill>
                <a:effectLst/>
                <a:latin typeface="inter-regular"/>
              </a:rPr>
              <a:t>//m();//same as </a:t>
            </a:r>
            <a:r>
              <a:rPr lang="en-IN" b="0" i="0" dirty="0" err="1">
                <a:solidFill>
                  <a:srgbClr val="008200"/>
                </a:solidFill>
                <a:effectLst/>
                <a:latin typeface="inter-regular"/>
              </a:rPr>
              <a:t>this.m</a:t>
            </a:r>
            <a:r>
              <a:rPr lang="en-IN" b="0" i="0" dirty="0">
                <a:solidFill>
                  <a:srgbClr val="008200"/>
                </a:solidFill>
                <a:effectLst/>
                <a:latin typeface="inter-regular"/>
              </a:rPr>
              <a:t>()</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.m</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TestThis4{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0" i="0" dirty="0" err="1">
                <a:solidFill>
                  <a:srgbClr val="000000"/>
                </a:solidFill>
                <a:effectLst/>
                <a:latin typeface="inter-regular"/>
              </a:rPr>
              <a:t>a.n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823026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6B7CE-63F0-4ED7-02E4-C66AD0EA134F}"/>
              </a:ext>
            </a:extLst>
          </p:cNvPr>
          <p:cNvSpPr txBox="1"/>
          <p:nvPr/>
        </p:nvSpPr>
        <p:spPr>
          <a:xfrm>
            <a:off x="213360" y="206494"/>
            <a:ext cx="6096000" cy="369332"/>
          </a:xfrm>
          <a:prstGeom prst="rect">
            <a:avLst/>
          </a:prstGeom>
          <a:noFill/>
        </p:spPr>
        <p:txBody>
          <a:bodyPr wrap="square">
            <a:spAutoFit/>
          </a:bodyPr>
          <a:lstStyle/>
          <a:p>
            <a:pPr algn="just"/>
            <a:r>
              <a:rPr lang="en-US" b="1" i="0" dirty="0">
                <a:solidFill>
                  <a:srgbClr val="FF0000"/>
                </a:solidFill>
                <a:effectLst/>
                <a:latin typeface="erdana"/>
              </a:rPr>
              <a:t>3) this() : to invoke current class constructor</a:t>
            </a:r>
          </a:p>
        </p:txBody>
      </p:sp>
      <p:sp>
        <p:nvSpPr>
          <p:cNvPr id="5" name="TextBox 4">
            <a:extLst>
              <a:ext uri="{FF2B5EF4-FFF2-40B4-BE49-F238E27FC236}">
                <a16:creationId xmlns:a16="http://schemas.microsoft.com/office/drawing/2014/main" id="{4F513D34-4B13-7F06-E8F9-4A3082C33F32}"/>
              </a:ext>
            </a:extLst>
          </p:cNvPr>
          <p:cNvSpPr txBox="1"/>
          <p:nvPr/>
        </p:nvSpPr>
        <p:spPr>
          <a:xfrm>
            <a:off x="294640" y="819835"/>
            <a:ext cx="11247120" cy="646331"/>
          </a:xfrm>
          <a:prstGeom prst="rect">
            <a:avLst/>
          </a:prstGeom>
          <a:noFill/>
        </p:spPr>
        <p:txBody>
          <a:bodyPr wrap="square">
            <a:spAutoFit/>
          </a:bodyPr>
          <a:lstStyle/>
          <a:p>
            <a:r>
              <a:rPr lang="en-US" b="0" i="0" dirty="0">
                <a:solidFill>
                  <a:srgbClr val="333333"/>
                </a:solidFill>
                <a:effectLst/>
                <a:latin typeface="inter-regular"/>
              </a:rPr>
              <a:t>The this() constructor call can be used to invoke the current class constructor. It is used to </a:t>
            </a:r>
            <a:r>
              <a:rPr lang="en-US" b="1" i="0" dirty="0">
                <a:solidFill>
                  <a:srgbClr val="333333"/>
                </a:solidFill>
                <a:effectLst/>
                <a:latin typeface="inter-regular"/>
              </a:rPr>
              <a:t>reuse the constructor</a:t>
            </a:r>
            <a:r>
              <a:rPr lang="en-US" b="0" i="0" dirty="0">
                <a:solidFill>
                  <a:srgbClr val="333333"/>
                </a:solidFill>
                <a:effectLst/>
                <a:latin typeface="inter-regular"/>
              </a:rPr>
              <a:t>.</a:t>
            </a:r>
          </a:p>
          <a:p>
            <a:r>
              <a:rPr lang="en-US" b="0" i="0" dirty="0">
                <a:solidFill>
                  <a:srgbClr val="333333"/>
                </a:solidFill>
                <a:effectLst/>
                <a:latin typeface="inter-regular"/>
              </a:rPr>
              <a:t>In other words, it is used for constructor chaining.</a:t>
            </a:r>
            <a:endParaRPr lang="en-IN" dirty="0"/>
          </a:p>
        </p:txBody>
      </p:sp>
      <p:sp>
        <p:nvSpPr>
          <p:cNvPr id="7" name="TextBox 6">
            <a:extLst>
              <a:ext uri="{FF2B5EF4-FFF2-40B4-BE49-F238E27FC236}">
                <a16:creationId xmlns:a16="http://schemas.microsoft.com/office/drawing/2014/main" id="{31C93B8E-7A63-9DE9-45BE-4CCE80425F7A}"/>
              </a:ext>
            </a:extLst>
          </p:cNvPr>
          <p:cNvSpPr txBox="1"/>
          <p:nvPr/>
        </p:nvSpPr>
        <p:spPr>
          <a:xfrm>
            <a:off x="711200" y="1564700"/>
            <a:ext cx="609600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a"</a:t>
            </a:r>
            <a:r>
              <a:rPr lang="en-IN" b="0" i="0" dirty="0">
                <a:solidFill>
                  <a:srgbClr val="000000"/>
                </a:solidFill>
                <a:effectLst/>
                <a:latin typeface="inter-regular"/>
              </a:rPr>
              <a:t>);}  </a:t>
            </a:r>
          </a:p>
          <a:p>
            <a:pPr algn="just"/>
            <a:r>
              <a:rPr lang="en-IN" b="0" i="0" dirty="0">
                <a:solidFill>
                  <a:srgbClr val="000000"/>
                </a:solidFill>
                <a:effectLst/>
                <a:latin typeface="inter-regular"/>
              </a:rPr>
              <a:t>	A(</a:t>
            </a:r>
            <a:r>
              <a:rPr lang="en-IN" b="1" i="0" dirty="0">
                <a:solidFill>
                  <a:srgbClr val="006699"/>
                </a:solidFill>
                <a:effectLst/>
                <a:latin typeface="inter-regular"/>
              </a:rPr>
              <a:t>int</a:t>
            </a:r>
            <a:r>
              <a:rPr lang="en-IN" b="0" i="0" dirty="0">
                <a:solidFill>
                  <a:srgbClr val="000000"/>
                </a:solidFill>
                <a:effectLst/>
                <a:latin typeface="inter-regular"/>
              </a:rPr>
              <a:t> x){  </a:t>
            </a:r>
          </a:p>
          <a:p>
            <a:pPr algn="just"/>
            <a:r>
              <a:rPr lang="en-IN" b="1" i="0" dirty="0">
                <a:solidFill>
                  <a:srgbClr val="006699"/>
                </a:solidFill>
                <a:effectLst/>
                <a:latin typeface="inter-regular"/>
              </a:rPr>
              <a:t>		this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(x);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TestThis5{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a:t>
            </a:r>
            <a:r>
              <a:rPr lang="en-IN" b="1" i="0" dirty="0">
                <a:solidFill>
                  <a:srgbClr val="006699"/>
                </a:solidFill>
                <a:effectLst/>
                <a:latin typeface="inter-regular"/>
              </a:rPr>
              <a:t>new</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EBF8BEFB-EB36-909F-60AB-5C81D716B233}"/>
              </a:ext>
            </a:extLst>
          </p:cNvPr>
          <p:cNvSpPr txBox="1"/>
          <p:nvPr/>
        </p:nvSpPr>
        <p:spPr>
          <a:xfrm>
            <a:off x="6096000" y="2350254"/>
            <a:ext cx="6096000" cy="369332"/>
          </a:xfrm>
          <a:prstGeom prst="rect">
            <a:avLst/>
          </a:prstGeom>
          <a:noFill/>
        </p:spPr>
        <p:txBody>
          <a:bodyPr wrap="square">
            <a:spAutoFit/>
          </a:bodyPr>
          <a:lstStyle/>
          <a:p>
            <a:r>
              <a:rPr lang="en-US" b="1" i="0" dirty="0">
                <a:solidFill>
                  <a:srgbClr val="333333"/>
                </a:solidFill>
                <a:effectLst/>
                <a:latin typeface="inter-bold"/>
              </a:rPr>
              <a:t>Calling default constructor from parameterized constructor:</a:t>
            </a:r>
            <a:endParaRPr lang="en-IN" dirty="0"/>
          </a:p>
        </p:txBody>
      </p:sp>
      <p:sp>
        <p:nvSpPr>
          <p:cNvPr id="10" name="Rectangle 1">
            <a:extLst>
              <a:ext uri="{FF2B5EF4-FFF2-40B4-BE49-F238E27FC236}">
                <a16:creationId xmlns:a16="http://schemas.microsoft.com/office/drawing/2014/main" id="{630D77DD-EA90-7908-88FB-0DBBDEE9E078}"/>
              </a:ext>
            </a:extLst>
          </p:cNvPr>
          <p:cNvSpPr>
            <a:spLocks noChangeArrowheads="1"/>
          </p:cNvSpPr>
          <p:nvPr/>
        </p:nvSpPr>
        <p:spPr bwMode="auto">
          <a:xfrm>
            <a:off x="8961120" y="3142009"/>
            <a:ext cx="10391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Unicode MS"/>
              </a:rPr>
              <a:t>hello 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Unicode MS"/>
              </a:rPr>
              <a:t>10</a:t>
            </a:r>
            <a:r>
              <a:rPr kumimoji="0" lang="en-US" altLang="en-US" sz="800" b="1" i="0" u="none" strike="noStrike" cap="none" normalizeH="0" baseline="0" dirty="0">
                <a:ln>
                  <a:noFill/>
                </a:ln>
                <a:solidFill>
                  <a:srgbClr val="FF0000"/>
                </a:solidFill>
                <a:effectLst/>
              </a:rPr>
              <a:t> </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80273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24099-66A2-BD9A-42A0-E38CCA7617CE}"/>
              </a:ext>
            </a:extLst>
          </p:cNvPr>
          <p:cNvSpPr txBox="1"/>
          <p:nvPr/>
        </p:nvSpPr>
        <p:spPr>
          <a:xfrm>
            <a:off x="284480" y="196334"/>
            <a:ext cx="6096000" cy="369332"/>
          </a:xfrm>
          <a:prstGeom prst="rect">
            <a:avLst/>
          </a:prstGeom>
          <a:noFill/>
        </p:spPr>
        <p:txBody>
          <a:bodyPr wrap="square">
            <a:spAutoFit/>
          </a:bodyPr>
          <a:lstStyle/>
          <a:p>
            <a:r>
              <a:rPr lang="en-US" b="1" i="0" dirty="0">
                <a:solidFill>
                  <a:srgbClr val="333333"/>
                </a:solidFill>
                <a:effectLst/>
                <a:latin typeface="inter-bold"/>
              </a:rPr>
              <a:t>Calling parameterized constructor from default constructor:</a:t>
            </a:r>
            <a:endParaRPr lang="en-IN" dirty="0"/>
          </a:p>
        </p:txBody>
      </p:sp>
      <p:sp>
        <p:nvSpPr>
          <p:cNvPr id="5" name="TextBox 4">
            <a:extLst>
              <a:ext uri="{FF2B5EF4-FFF2-40B4-BE49-F238E27FC236}">
                <a16:creationId xmlns:a16="http://schemas.microsoft.com/office/drawing/2014/main" id="{CE6D7C67-DCE3-B4C1-5AD4-3B52BEF5FC01}"/>
              </a:ext>
            </a:extLst>
          </p:cNvPr>
          <p:cNvSpPr txBox="1"/>
          <p:nvPr/>
        </p:nvSpPr>
        <p:spPr>
          <a:xfrm>
            <a:off x="843280" y="657781"/>
            <a:ext cx="6096000" cy="3970318"/>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  </a:t>
            </a:r>
          </a:p>
          <a:p>
            <a:pPr algn="just"/>
            <a:r>
              <a:rPr lang="en-IN" b="1" i="0" dirty="0">
                <a:solidFill>
                  <a:srgbClr val="006699"/>
                </a:solidFill>
                <a:effectLst/>
                <a:latin typeface="inter-regular"/>
              </a:rPr>
              <a:t>		this</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a"</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a:t>
            </a:r>
            <a:r>
              <a:rPr lang="en-IN" b="1" i="0" dirty="0">
                <a:solidFill>
                  <a:srgbClr val="006699"/>
                </a:solidFill>
                <a:effectLst/>
                <a:latin typeface="inter-regular"/>
              </a:rPr>
              <a:t>int</a:t>
            </a:r>
            <a:r>
              <a:rPr lang="en-IN" b="0" i="0" dirty="0">
                <a:solidFill>
                  <a:srgbClr val="000000"/>
                </a:solidFill>
                <a:effectLst/>
                <a:latin typeface="inter-regular"/>
              </a:rPr>
              <a:t> x){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(x);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TestThis6{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6" name="Rectangle 1">
            <a:extLst>
              <a:ext uri="{FF2B5EF4-FFF2-40B4-BE49-F238E27FC236}">
                <a16:creationId xmlns:a16="http://schemas.microsoft.com/office/drawing/2014/main" id="{04DF2D1C-445A-82D8-6493-61A433B270CE}"/>
              </a:ext>
            </a:extLst>
          </p:cNvPr>
          <p:cNvSpPr>
            <a:spLocks noChangeArrowheads="1"/>
          </p:cNvSpPr>
          <p:nvPr/>
        </p:nvSpPr>
        <p:spPr bwMode="auto">
          <a:xfrm>
            <a:off x="7707782" y="4166434"/>
            <a:ext cx="1476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hello a</a:t>
            </a:r>
            <a:r>
              <a:rPr kumimoji="0" lang="en-US" altLang="en-US" b="0" i="0" u="none" strike="noStrike" cap="none" normalizeH="0" baseline="0" dirty="0">
                <a:ln>
                  <a:noFill/>
                </a:ln>
                <a:solidFill>
                  <a:srgbClr val="FF0000"/>
                </a:solidFill>
                <a:effectLst/>
              </a:rPr>
              <a:t>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
        <p:nvSpPr>
          <p:cNvPr id="8" name="TextBox 7">
            <a:extLst>
              <a:ext uri="{FF2B5EF4-FFF2-40B4-BE49-F238E27FC236}">
                <a16:creationId xmlns:a16="http://schemas.microsoft.com/office/drawing/2014/main" id="{6D568CD2-3526-7CB3-0635-2778A9DDF1F2}"/>
              </a:ext>
            </a:extLst>
          </p:cNvPr>
          <p:cNvSpPr txBox="1"/>
          <p:nvPr/>
        </p:nvSpPr>
        <p:spPr>
          <a:xfrm>
            <a:off x="6238240" y="1144955"/>
            <a:ext cx="6096000" cy="323165"/>
          </a:xfrm>
          <a:prstGeom prst="rect">
            <a:avLst/>
          </a:prstGeom>
          <a:noFill/>
        </p:spPr>
        <p:txBody>
          <a:bodyPr wrap="square">
            <a:spAutoFit/>
          </a:bodyPr>
          <a:lstStyle/>
          <a:p>
            <a:pPr algn="just"/>
            <a:r>
              <a:rPr lang="en-US" sz="1500" b="0" i="0" dirty="0">
                <a:solidFill>
                  <a:srgbClr val="333333"/>
                </a:solidFill>
                <a:effectLst/>
                <a:highlight>
                  <a:srgbClr val="FFFF00"/>
                </a:highlight>
                <a:latin typeface="Arial" panose="020B0604020202020204" pitchFamily="34" charset="0"/>
              </a:rPr>
              <a:t>Rule: Call to this() must be the first statement in constructor.</a:t>
            </a:r>
          </a:p>
        </p:txBody>
      </p:sp>
    </p:spTree>
    <p:extLst>
      <p:ext uri="{BB962C8B-B14F-4D97-AF65-F5344CB8AC3E}">
        <p14:creationId xmlns:p14="http://schemas.microsoft.com/office/powerpoint/2010/main" val="197342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79724-F59B-A3E2-A1AB-8AC31660D246}"/>
              </a:ext>
            </a:extLst>
          </p:cNvPr>
          <p:cNvSpPr txBox="1"/>
          <p:nvPr/>
        </p:nvSpPr>
        <p:spPr>
          <a:xfrm>
            <a:off x="294640" y="142855"/>
            <a:ext cx="11480800" cy="923330"/>
          </a:xfrm>
          <a:prstGeom prst="rect">
            <a:avLst/>
          </a:prstGeom>
          <a:noFill/>
        </p:spPr>
        <p:txBody>
          <a:bodyPr wrap="square">
            <a:spAutoFit/>
          </a:bodyPr>
          <a:lstStyle/>
          <a:p>
            <a:pPr algn="just"/>
            <a:r>
              <a:rPr lang="en-US" b="0" i="0" dirty="0">
                <a:solidFill>
                  <a:srgbClr val="610B4B"/>
                </a:solidFill>
                <a:effectLst/>
                <a:latin typeface="erdana"/>
              </a:rPr>
              <a:t>4) this: to pass as an argument in the method</a:t>
            </a:r>
          </a:p>
          <a:p>
            <a:pPr algn="just"/>
            <a:endParaRPr lang="en-US" dirty="0">
              <a:solidFill>
                <a:srgbClr val="333333"/>
              </a:solidFill>
              <a:latin typeface="inter-regular"/>
            </a:endParaRPr>
          </a:p>
          <a:p>
            <a:pPr algn="just"/>
            <a:r>
              <a:rPr lang="en-US" b="0" i="0" dirty="0">
                <a:solidFill>
                  <a:srgbClr val="333333"/>
                </a:solidFill>
                <a:effectLst/>
                <a:latin typeface="inter-regular"/>
              </a:rPr>
              <a:t> this keyword can also be passed as an argument in the method. It is mainly used in the event handling. </a:t>
            </a:r>
          </a:p>
        </p:txBody>
      </p:sp>
      <p:sp>
        <p:nvSpPr>
          <p:cNvPr id="5" name="TextBox 4">
            <a:extLst>
              <a:ext uri="{FF2B5EF4-FFF2-40B4-BE49-F238E27FC236}">
                <a16:creationId xmlns:a16="http://schemas.microsoft.com/office/drawing/2014/main" id="{D7837326-F912-CA7C-2209-B4909E399628}"/>
              </a:ext>
            </a:extLst>
          </p:cNvPr>
          <p:cNvSpPr txBox="1"/>
          <p:nvPr/>
        </p:nvSpPr>
        <p:spPr>
          <a:xfrm>
            <a:off x="3048000" y="1720840"/>
            <a:ext cx="6096000" cy="341632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S2{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m(S2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"method is invoked"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  </a:t>
            </a:r>
          </a:p>
          <a:p>
            <a:pPr algn="just"/>
            <a:r>
              <a:rPr lang="en-IN" b="0" i="0" dirty="0">
                <a:solidFill>
                  <a:srgbClr val="000000"/>
                </a:solidFill>
                <a:effectLst/>
                <a:latin typeface="inter-regular"/>
              </a:rPr>
              <a:t>  		m(</a:t>
            </a:r>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S2 s1 = </a:t>
            </a:r>
            <a:r>
              <a:rPr lang="en-IN" b="1" i="0" dirty="0">
                <a:solidFill>
                  <a:srgbClr val="006699"/>
                </a:solidFill>
                <a:effectLst/>
                <a:latin typeface="inter-regular"/>
              </a:rPr>
              <a:t>new</a:t>
            </a:r>
            <a:r>
              <a:rPr lang="en-IN" b="0" i="0" dirty="0">
                <a:solidFill>
                  <a:srgbClr val="000000"/>
                </a:solidFill>
                <a:effectLst/>
                <a:latin typeface="inter-regular"/>
              </a:rPr>
              <a:t> S2();  </a:t>
            </a:r>
          </a:p>
          <a:p>
            <a:pPr algn="just"/>
            <a:r>
              <a:rPr lang="en-IN" b="0" i="0" dirty="0">
                <a:solidFill>
                  <a:srgbClr val="000000"/>
                </a:solidFill>
                <a:effectLst/>
                <a:latin typeface="inter-regular"/>
              </a:rPr>
              <a:t>  	s1.p();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84A9F5EB-E1CB-6A34-617B-F4F77C76EC2B}"/>
              </a:ext>
            </a:extLst>
          </p:cNvPr>
          <p:cNvSpPr txBox="1"/>
          <p:nvPr/>
        </p:nvSpPr>
        <p:spPr>
          <a:xfrm>
            <a:off x="619760" y="5330150"/>
            <a:ext cx="11054080" cy="646331"/>
          </a:xfrm>
          <a:prstGeom prst="rect">
            <a:avLst/>
          </a:prstGeom>
          <a:noFill/>
        </p:spPr>
        <p:txBody>
          <a:bodyPr wrap="square">
            <a:spAutoFit/>
          </a:bodyPr>
          <a:lstStyle/>
          <a:p>
            <a:r>
              <a:rPr lang="en-US" b="0" i="0" dirty="0">
                <a:solidFill>
                  <a:srgbClr val="333333"/>
                </a:solidFill>
                <a:effectLst/>
                <a:latin typeface="inter-regular"/>
              </a:rPr>
              <a:t>In event handling (or) in a situation where we have to provide reference of a class to another one. </a:t>
            </a:r>
          </a:p>
          <a:p>
            <a:r>
              <a:rPr lang="en-US" b="0" i="0" dirty="0">
                <a:solidFill>
                  <a:srgbClr val="333333"/>
                </a:solidFill>
                <a:effectLst/>
                <a:latin typeface="inter-regular"/>
              </a:rPr>
              <a:t>It is used to reuse one object in many methods.</a:t>
            </a:r>
            <a:endParaRPr lang="en-IN" dirty="0"/>
          </a:p>
        </p:txBody>
      </p:sp>
    </p:spTree>
    <p:extLst>
      <p:ext uri="{BB962C8B-B14F-4D97-AF65-F5344CB8AC3E}">
        <p14:creationId xmlns:p14="http://schemas.microsoft.com/office/powerpoint/2010/main" val="119875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6B475-0C4D-3CBE-C123-91B3CE745826}"/>
              </a:ext>
            </a:extLst>
          </p:cNvPr>
          <p:cNvSpPr txBox="1"/>
          <p:nvPr/>
        </p:nvSpPr>
        <p:spPr>
          <a:xfrm>
            <a:off x="345440" y="399534"/>
            <a:ext cx="6096000" cy="369332"/>
          </a:xfrm>
          <a:prstGeom prst="rect">
            <a:avLst/>
          </a:prstGeom>
          <a:noFill/>
        </p:spPr>
        <p:txBody>
          <a:bodyPr wrap="square">
            <a:spAutoFit/>
          </a:bodyPr>
          <a:lstStyle/>
          <a:p>
            <a:pPr algn="just"/>
            <a:r>
              <a:rPr lang="en-US" b="0" i="0" dirty="0">
                <a:solidFill>
                  <a:srgbClr val="610B4B"/>
                </a:solidFill>
                <a:effectLst/>
                <a:latin typeface="erdana"/>
              </a:rPr>
              <a:t>5) this: to pass as argument in the constructor call</a:t>
            </a:r>
          </a:p>
        </p:txBody>
      </p:sp>
      <p:sp>
        <p:nvSpPr>
          <p:cNvPr id="5" name="TextBox 4">
            <a:extLst>
              <a:ext uri="{FF2B5EF4-FFF2-40B4-BE49-F238E27FC236}">
                <a16:creationId xmlns:a16="http://schemas.microsoft.com/office/drawing/2014/main" id="{DEFB0CA4-D97A-DA0C-86D2-171F86434422}"/>
              </a:ext>
            </a:extLst>
          </p:cNvPr>
          <p:cNvSpPr txBox="1"/>
          <p:nvPr/>
        </p:nvSpPr>
        <p:spPr>
          <a:xfrm>
            <a:off x="223520" y="951915"/>
            <a:ext cx="11470640" cy="369332"/>
          </a:xfrm>
          <a:prstGeom prst="rect">
            <a:avLst/>
          </a:prstGeom>
          <a:noFill/>
        </p:spPr>
        <p:txBody>
          <a:bodyPr wrap="square">
            <a:spAutoFit/>
          </a:bodyPr>
          <a:lstStyle/>
          <a:p>
            <a:r>
              <a:rPr lang="en-US" b="0" i="0" dirty="0">
                <a:solidFill>
                  <a:srgbClr val="333333"/>
                </a:solidFill>
                <a:effectLst/>
                <a:latin typeface="inter-regular"/>
              </a:rPr>
              <a:t>We can pass this keyword in the constructor also. It is useful if we have to use one object in multiple classes. </a:t>
            </a:r>
            <a:endParaRPr lang="en-IN" dirty="0"/>
          </a:p>
        </p:txBody>
      </p:sp>
      <p:sp>
        <p:nvSpPr>
          <p:cNvPr id="7" name="TextBox 6">
            <a:extLst>
              <a:ext uri="{FF2B5EF4-FFF2-40B4-BE49-F238E27FC236}">
                <a16:creationId xmlns:a16="http://schemas.microsoft.com/office/drawing/2014/main" id="{81E1DF79-E022-B989-5E01-89781F23DB9D}"/>
              </a:ext>
            </a:extLst>
          </p:cNvPr>
          <p:cNvSpPr txBox="1"/>
          <p:nvPr/>
        </p:nvSpPr>
        <p:spPr>
          <a:xfrm>
            <a:off x="802640" y="1246505"/>
            <a:ext cx="8341360" cy="563231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A4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B(A4 </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.obj=</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obj.data</a:t>
            </a:r>
            <a:r>
              <a:rPr lang="en-IN" b="0" i="0" dirty="0">
                <a:solidFill>
                  <a:srgbClr val="000000"/>
                </a:solidFill>
                <a:effectLst/>
                <a:latin typeface="inter-regular"/>
              </a:rPr>
              <a:t>);</a:t>
            </a:r>
            <a:r>
              <a:rPr lang="en-IN" b="0" i="0" dirty="0">
                <a:solidFill>
                  <a:srgbClr val="008200"/>
                </a:solidFill>
                <a:effectLst/>
                <a:latin typeface="inter-regular"/>
              </a:rPr>
              <a:t>//using data member of A4 class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A4{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10</a:t>
            </a:r>
            <a:r>
              <a:rPr lang="en-IN" b="0" i="0" dirty="0">
                <a:solidFill>
                  <a:srgbClr val="000000"/>
                </a:solidFill>
                <a:effectLst/>
                <a:latin typeface="inter-regular"/>
              </a:rPr>
              <a:t>;  </a:t>
            </a:r>
          </a:p>
          <a:p>
            <a:pPr algn="just"/>
            <a:r>
              <a:rPr lang="en-IN" b="0" i="0" dirty="0">
                <a:solidFill>
                  <a:srgbClr val="000000"/>
                </a:solidFill>
                <a:effectLst/>
                <a:latin typeface="inter-regular"/>
              </a:rPr>
              <a:t>  	A4(){  </a:t>
            </a:r>
          </a:p>
          <a:p>
            <a:pPr algn="just"/>
            <a:r>
              <a:rPr lang="en-IN" b="0" i="0" dirty="0">
                <a:solidFill>
                  <a:srgbClr val="000000"/>
                </a:solidFill>
                <a:effectLst/>
                <a:latin typeface="inter-regular"/>
              </a:rPr>
              <a:t>   		B b=</a:t>
            </a:r>
            <a:r>
              <a:rPr lang="en-IN" b="1" i="0" dirty="0">
                <a:solidFill>
                  <a:srgbClr val="006699"/>
                </a:solidFill>
                <a:effectLst/>
                <a:latin typeface="inter-regular"/>
              </a:rPr>
              <a:t>new</a:t>
            </a:r>
            <a:r>
              <a:rPr lang="en-IN" b="0" i="0" dirty="0">
                <a:solidFill>
                  <a:srgbClr val="000000"/>
                </a:solidFill>
                <a:effectLst/>
                <a:latin typeface="inter-regular"/>
              </a:rPr>
              <a:t> B(</a:t>
            </a:r>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b.display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A4 a=</a:t>
            </a:r>
            <a:r>
              <a:rPr lang="en-IN" b="1" i="0" dirty="0">
                <a:solidFill>
                  <a:srgbClr val="006699"/>
                </a:solidFill>
                <a:effectLst/>
                <a:latin typeface="inter-regular"/>
              </a:rPr>
              <a:t>new</a:t>
            </a:r>
            <a:r>
              <a:rPr lang="en-IN" b="0" i="0" dirty="0">
                <a:solidFill>
                  <a:srgbClr val="000000"/>
                </a:solidFill>
                <a:effectLst/>
                <a:latin typeface="inter-regular"/>
              </a:rPr>
              <a:t> A4();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979346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E9E4E4-F031-D727-8EE8-6860C6DA1538}"/>
              </a:ext>
            </a:extLst>
          </p:cNvPr>
          <p:cNvSpPr txBox="1"/>
          <p:nvPr/>
        </p:nvSpPr>
        <p:spPr>
          <a:xfrm>
            <a:off x="355600" y="227876"/>
            <a:ext cx="11572240" cy="1200329"/>
          </a:xfrm>
          <a:prstGeom prst="rect">
            <a:avLst/>
          </a:prstGeom>
          <a:noFill/>
        </p:spPr>
        <p:txBody>
          <a:bodyPr wrap="square">
            <a:spAutoFit/>
          </a:bodyPr>
          <a:lstStyle/>
          <a:p>
            <a:pPr algn="just"/>
            <a:r>
              <a:rPr lang="en-US" b="0" i="0" dirty="0">
                <a:solidFill>
                  <a:srgbClr val="610B4B"/>
                </a:solidFill>
                <a:effectLst/>
                <a:latin typeface="erdana"/>
              </a:rPr>
              <a:t>6) this keyword can be used to return current class instance</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We can return this keyword as an statement from the method. </a:t>
            </a:r>
          </a:p>
          <a:p>
            <a:pPr algn="just"/>
            <a:r>
              <a:rPr lang="en-US" b="0" i="0" dirty="0">
                <a:solidFill>
                  <a:srgbClr val="333333"/>
                </a:solidFill>
                <a:effectLst/>
                <a:latin typeface="inter-regular"/>
              </a:rPr>
              <a:t>In such case, return type of the method must be the class type (non-primitive).</a:t>
            </a:r>
          </a:p>
        </p:txBody>
      </p:sp>
      <p:sp>
        <p:nvSpPr>
          <p:cNvPr id="5" name="TextBox 4">
            <a:extLst>
              <a:ext uri="{FF2B5EF4-FFF2-40B4-BE49-F238E27FC236}">
                <a16:creationId xmlns:a16="http://schemas.microsoft.com/office/drawing/2014/main" id="{DB04766F-F7B2-D30E-0A81-DE9CFB120FDD}"/>
              </a:ext>
            </a:extLst>
          </p:cNvPr>
          <p:cNvSpPr txBox="1"/>
          <p:nvPr/>
        </p:nvSpPr>
        <p:spPr>
          <a:xfrm>
            <a:off x="7040880" y="1819980"/>
            <a:ext cx="4439920" cy="923330"/>
          </a:xfrm>
          <a:prstGeom prst="rect">
            <a:avLst/>
          </a:prstGeom>
          <a:noFill/>
        </p:spPr>
        <p:txBody>
          <a:bodyPr wrap="square">
            <a:spAutoFit/>
          </a:bodyPr>
          <a:lstStyle/>
          <a:p>
            <a:pPr algn="just"/>
            <a:r>
              <a:rPr lang="en-US" b="0" i="0" dirty="0" err="1">
                <a:solidFill>
                  <a:srgbClr val="000000"/>
                </a:solidFill>
                <a:effectLst/>
                <a:latin typeface="inter-regular"/>
              </a:rPr>
              <a:t>return_type</a:t>
            </a:r>
            <a:r>
              <a:rPr lang="en-US" b="0" i="0" dirty="0">
                <a:solidFill>
                  <a:srgbClr val="000000"/>
                </a:solidFill>
                <a:effectLst/>
                <a:latin typeface="inter-regular"/>
              </a:rPr>
              <a:t> </a:t>
            </a:r>
            <a:r>
              <a:rPr lang="en-US" b="0" i="0" dirty="0" err="1">
                <a:solidFill>
                  <a:srgbClr val="000000"/>
                </a:solidFill>
                <a:effectLst/>
                <a:latin typeface="inter-regular"/>
              </a:rPr>
              <a:t>method_name</a:t>
            </a:r>
            <a:r>
              <a:rPr lang="en-US" b="0" i="0" dirty="0">
                <a:solidFill>
                  <a:srgbClr val="000000"/>
                </a:solidFill>
                <a:effectLst/>
                <a:latin typeface="inter-regular"/>
              </a:rPr>
              <a:t>(){  </a:t>
            </a:r>
          </a:p>
          <a:p>
            <a:pPr algn="just"/>
            <a:r>
              <a:rPr lang="en-US" b="1" i="0" dirty="0">
                <a:solidFill>
                  <a:srgbClr val="006699"/>
                </a:solidFill>
                <a:effectLst/>
                <a:latin typeface="inter-regular"/>
              </a:rPr>
              <a:t>	return</a:t>
            </a:r>
            <a:r>
              <a:rPr lang="en-US" b="0" i="0" dirty="0">
                <a:solidFill>
                  <a:srgbClr val="000000"/>
                </a:solidFill>
                <a:effectLst/>
                <a:latin typeface="inter-regular"/>
              </a:rPr>
              <a:t> </a:t>
            </a:r>
            <a:r>
              <a:rPr lang="en-US" b="1" i="0" dirty="0">
                <a:solidFill>
                  <a:srgbClr val="006699"/>
                </a:solidFill>
                <a:effectLst/>
                <a:latin typeface="inter-regular"/>
              </a:rPr>
              <a:t>this</a:t>
            </a:r>
            <a:r>
              <a:rPr lang="en-US" b="0" i="0" dirty="0">
                <a:solidFill>
                  <a:srgbClr val="000000"/>
                </a:solidFill>
                <a:effectLst/>
                <a:latin typeface="inter-regular"/>
              </a:rPr>
              <a:t>;  </a:t>
            </a:r>
          </a:p>
          <a:p>
            <a:pPr algn="just"/>
            <a:r>
              <a:rPr lang="en-US" b="0" i="0" dirty="0">
                <a:solidFill>
                  <a:srgbClr val="000000"/>
                </a:solidFill>
                <a:effectLst/>
                <a:latin typeface="inter-regular"/>
              </a:rPr>
              <a:t>}</a:t>
            </a:r>
          </a:p>
        </p:txBody>
      </p:sp>
      <p:sp>
        <p:nvSpPr>
          <p:cNvPr id="7" name="TextBox 6">
            <a:extLst>
              <a:ext uri="{FF2B5EF4-FFF2-40B4-BE49-F238E27FC236}">
                <a16:creationId xmlns:a16="http://schemas.microsoft.com/office/drawing/2014/main" id="{1D6B6718-194C-0DE5-BAFE-F21EDDFC73A1}"/>
              </a:ext>
            </a:extLst>
          </p:cNvPr>
          <p:cNvSpPr txBox="1"/>
          <p:nvPr/>
        </p:nvSpPr>
        <p:spPr>
          <a:xfrm>
            <a:off x="650240" y="3012390"/>
            <a:ext cx="7132320" cy="3693319"/>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 </a:t>
            </a:r>
            <a:r>
              <a:rPr lang="en-IN" b="0" i="0" dirty="0" err="1">
                <a:solidFill>
                  <a:srgbClr val="000000"/>
                </a:solidFill>
                <a:effectLst/>
                <a:latin typeface="inter-regular"/>
              </a:rPr>
              <a:t>getA</a:t>
            </a:r>
            <a:r>
              <a:rPr lang="en-IN" b="0" i="0" dirty="0">
                <a:solidFill>
                  <a:srgbClr val="000000"/>
                </a:solidFill>
                <a:effectLst/>
                <a:latin typeface="inter-regular"/>
              </a:rPr>
              <a:t>(){  </a:t>
            </a:r>
          </a:p>
          <a:p>
            <a:pPr algn="just"/>
            <a:r>
              <a:rPr lang="en-IN" b="1" i="0" dirty="0">
                <a:solidFill>
                  <a:srgbClr val="006699"/>
                </a:solidFill>
                <a:effectLst/>
                <a:latin typeface="inter-regular"/>
              </a:rPr>
              <a:t>		return</a:t>
            </a:r>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 java"</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Test1{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1" i="0" dirty="0">
                <a:solidFill>
                  <a:srgbClr val="006699"/>
                </a:solidFill>
                <a:effectLst/>
                <a:latin typeface="inter-regular"/>
              </a:rPr>
              <a:t>		new</a:t>
            </a:r>
            <a:r>
              <a:rPr lang="en-IN" b="0" i="0" dirty="0">
                <a:solidFill>
                  <a:srgbClr val="000000"/>
                </a:solidFill>
                <a:effectLst/>
                <a:latin typeface="inter-regular"/>
              </a:rPr>
              <a:t> A().</a:t>
            </a:r>
            <a:r>
              <a:rPr lang="en-IN" b="0" i="0" dirty="0" err="1">
                <a:solidFill>
                  <a:srgbClr val="000000"/>
                </a:solidFill>
                <a:effectLst/>
                <a:latin typeface="inter-regular"/>
              </a:rPr>
              <a:t>getA</a:t>
            </a:r>
            <a:r>
              <a:rPr lang="en-IN" b="0" i="0" dirty="0">
                <a:solidFill>
                  <a:srgbClr val="000000"/>
                </a:solidFill>
                <a:effectLst/>
                <a:latin typeface="inter-regular"/>
              </a:rPr>
              <a:t>().</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a:t>
            </a:r>
          </a:p>
        </p:txBody>
      </p:sp>
    </p:spTree>
    <p:extLst>
      <p:ext uri="{BB962C8B-B14F-4D97-AF65-F5344CB8AC3E}">
        <p14:creationId xmlns:p14="http://schemas.microsoft.com/office/powerpoint/2010/main" val="3052878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42D43-6E41-055A-EF06-9B1CC1FD200F}"/>
              </a:ext>
            </a:extLst>
          </p:cNvPr>
          <p:cNvSpPr txBox="1"/>
          <p:nvPr/>
        </p:nvSpPr>
        <p:spPr>
          <a:xfrm>
            <a:off x="284480" y="277614"/>
            <a:ext cx="6096000" cy="369332"/>
          </a:xfrm>
          <a:prstGeom prst="rect">
            <a:avLst/>
          </a:prstGeom>
          <a:noFill/>
        </p:spPr>
        <p:txBody>
          <a:bodyPr wrap="square">
            <a:spAutoFit/>
          </a:bodyPr>
          <a:lstStyle/>
          <a:p>
            <a:pPr algn="just"/>
            <a:r>
              <a:rPr lang="en-IN" b="1" i="0" dirty="0">
                <a:solidFill>
                  <a:srgbClr val="FF0000"/>
                </a:solidFill>
                <a:effectLst/>
                <a:latin typeface="erdana"/>
              </a:rPr>
              <a:t>Polymorphism in Java</a:t>
            </a:r>
          </a:p>
        </p:txBody>
      </p:sp>
      <p:sp>
        <p:nvSpPr>
          <p:cNvPr id="5" name="TextBox 4">
            <a:extLst>
              <a:ext uri="{FF2B5EF4-FFF2-40B4-BE49-F238E27FC236}">
                <a16:creationId xmlns:a16="http://schemas.microsoft.com/office/drawing/2014/main" id="{44672C6D-8CA8-A457-F434-6AE67A5664F9}"/>
              </a:ext>
            </a:extLst>
          </p:cNvPr>
          <p:cNvSpPr txBox="1"/>
          <p:nvPr/>
        </p:nvSpPr>
        <p:spPr>
          <a:xfrm>
            <a:off x="284480" y="931595"/>
            <a:ext cx="11135360" cy="369332"/>
          </a:xfrm>
          <a:prstGeom prst="rect">
            <a:avLst/>
          </a:prstGeom>
          <a:noFill/>
        </p:spPr>
        <p:txBody>
          <a:bodyPr wrap="square">
            <a:spAutoFit/>
          </a:bodyPr>
          <a:lstStyle/>
          <a:p>
            <a:r>
              <a:rPr lang="en-US" b="1" i="0" dirty="0">
                <a:solidFill>
                  <a:srgbClr val="333333"/>
                </a:solidFill>
                <a:effectLst/>
                <a:latin typeface="inter-bold"/>
              </a:rPr>
              <a:t>Polymorphism in Java</a:t>
            </a:r>
            <a:r>
              <a:rPr lang="en-US" b="0" i="0" dirty="0">
                <a:solidFill>
                  <a:srgbClr val="333333"/>
                </a:solidFill>
                <a:effectLst/>
                <a:latin typeface="inter-regular"/>
              </a:rPr>
              <a:t> is a concept by which we can perform a </a:t>
            </a:r>
            <a:r>
              <a:rPr lang="en-US" b="0" i="1" dirty="0">
                <a:solidFill>
                  <a:srgbClr val="FF0000"/>
                </a:solidFill>
                <a:effectLst/>
                <a:latin typeface="inter-regular"/>
              </a:rPr>
              <a:t>single action in different ways</a:t>
            </a:r>
            <a:r>
              <a:rPr lang="en-US" b="0" i="0" dirty="0">
                <a:solidFill>
                  <a:srgbClr val="333333"/>
                </a:solidFill>
                <a:effectLst/>
                <a:latin typeface="inter-regular"/>
              </a:rPr>
              <a:t>.</a:t>
            </a:r>
            <a:endParaRPr lang="en-IN" dirty="0"/>
          </a:p>
        </p:txBody>
      </p:sp>
      <p:sp>
        <p:nvSpPr>
          <p:cNvPr id="7" name="TextBox 6">
            <a:extLst>
              <a:ext uri="{FF2B5EF4-FFF2-40B4-BE49-F238E27FC236}">
                <a16:creationId xmlns:a16="http://schemas.microsoft.com/office/drawing/2014/main" id="{3CAC1D6C-FD55-277D-9AAB-0E2EFD2A1C89}"/>
              </a:ext>
            </a:extLst>
          </p:cNvPr>
          <p:cNvSpPr txBox="1"/>
          <p:nvPr/>
        </p:nvSpPr>
        <p:spPr>
          <a:xfrm>
            <a:off x="284480" y="1711236"/>
            <a:ext cx="11795760" cy="92333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33333"/>
                </a:solidFill>
                <a:effectLst/>
                <a:latin typeface="inter-regular"/>
              </a:rPr>
              <a:t>There are two types of polymorphism in Java: </a:t>
            </a:r>
            <a:r>
              <a:rPr lang="en-US" b="1" i="0" dirty="0">
                <a:solidFill>
                  <a:srgbClr val="333333"/>
                </a:solidFill>
                <a:effectLst/>
                <a:latin typeface="inter-regular"/>
              </a:rPr>
              <a:t>compile-time polymorphism and runtime polymorphism</a:t>
            </a:r>
            <a:r>
              <a:rPr lang="en-US" b="0" i="0" dirty="0">
                <a:solidFill>
                  <a:srgbClr val="333333"/>
                </a:solidFill>
                <a:effectLst/>
                <a:latin typeface="inter-regular"/>
              </a:rPr>
              <a:t>. </a:t>
            </a:r>
          </a:p>
          <a:p>
            <a:pPr marL="285750" indent="-285750">
              <a:buFont typeface="Wingdings" panose="05000000000000000000" pitchFamily="2" charset="2"/>
              <a:buChar char="q"/>
            </a:pPr>
            <a:r>
              <a:rPr lang="en-US" b="0" i="0" dirty="0">
                <a:solidFill>
                  <a:srgbClr val="333333"/>
                </a:solidFill>
                <a:effectLst/>
                <a:latin typeface="inter-regular"/>
              </a:rPr>
              <a:t>We can perform polymorphism in java by </a:t>
            </a:r>
            <a:r>
              <a:rPr lang="en-US" b="1" i="0" u="sng" dirty="0">
                <a:solidFill>
                  <a:srgbClr val="FF0000"/>
                </a:solidFill>
                <a:effectLst/>
                <a:latin typeface="inter-regular"/>
              </a:rPr>
              <a:t>method overloading and method overriding</a:t>
            </a:r>
            <a:r>
              <a:rPr lang="en-US" b="0" i="0" dirty="0">
                <a:solidFill>
                  <a:srgbClr val="333333"/>
                </a:solidFill>
                <a:effectLst/>
                <a:latin typeface="inter-regular"/>
              </a:rPr>
              <a:t>.</a:t>
            </a:r>
          </a:p>
          <a:p>
            <a:pPr marL="285750" indent="-285750">
              <a:buFont typeface="Wingdings" panose="05000000000000000000" pitchFamily="2" charset="2"/>
              <a:buChar char="q"/>
            </a:pPr>
            <a:r>
              <a:rPr lang="en-US" b="0" i="0" dirty="0">
                <a:solidFill>
                  <a:srgbClr val="333333"/>
                </a:solidFill>
                <a:effectLst/>
                <a:latin typeface="inter-regular"/>
              </a:rPr>
              <a:t>If you overload/hiding a static method in Java, it is the example of compile time polymorphism. </a:t>
            </a:r>
            <a:endParaRPr lang="en-IN" dirty="0"/>
          </a:p>
        </p:txBody>
      </p:sp>
      <p:sp>
        <p:nvSpPr>
          <p:cNvPr id="9" name="TextBox 8">
            <a:extLst>
              <a:ext uri="{FF2B5EF4-FFF2-40B4-BE49-F238E27FC236}">
                <a16:creationId xmlns:a16="http://schemas.microsoft.com/office/drawing/2014/main" id="{45CB6B55-7EB2-E807-AA7A-6E333420C508}"/>
              </a:ext>
            </a:extLst>
          </p:cNvPr>
          <p:cNvSpPr txBox="1"/>
          <p:nvPr/>
        </p:nvSpPr>
        <p:spPr>
          <a:xfrm>
            <a:off x="284480" y="3069273"/>
            <a:ext cx="11643360" cy="1754326"/>
          </a:xfrm>
          <a:prstGeom prst="rect">
            <a:avLst/>
          </a:prstGeom>
          <a:noFill/>
        </p:spPr>
        <p:txBody>
          <a:bodyPr wrap="square">
            <a:spAutoFit/>
          </a:bodyPr>
          <a:lstStyle/>
          <a:p>
            <a:pPr algn="just"/>
            <a:r>
              <a:rPr lang="en-US" b="1" i="0" dirty="0">
                <a:solidFill>
                  <a:srgbClr val="610B38"/>
                </a:solidFill>
                <a:effectLst/>
                <a:latin typeface="erdana"/>
              </a:rPr>
              <a:t>Runtime Polymorphism in Java</a:t>
            </a:r>
          </a:p>
          <a:p>
            <a:pPr algn="just"/>
            <a:endParaRPr lang="en-US" b="1" i="0" dirty="0">
              <a:solidFill>
                <a:srgbClr val="610B38"/>
              </a:solidFill>
              <a:effectLst/>
              <a:latin typeface="erdana"/>
            </a:endParaRPr>
          </a:p>
          <a:p>
            <a:pPr marL="285750" indent="-285750" algn="just">
              <a:buFont typeface="Wingdings" panose="05000000000000000000" pitchFamily="2" charset="2"/>
              <a:buChar char="q"/>
            </a:pPr>
            <a:r>
              <a:rPr lang="en-US" b="1" i="0" dirty="0">
                <a:solidFill>
                  <a:srgbClr val="333333"/>
                </a:solidFill>
                <a:effectLst/>
                <a:latin typeface="inter-bold"/>
              </a:rPr>
              <a:t>Runtime polymorphism</a:t>
            </a:r>
            <a:r>
              <a:rPr lang="en-US" b="0" i="0" dirty="0">
                <a:solidFill>
                  <a:srgbClr val="333333"/>
                </a:solidFill>
                <a:effectLst/>
                <a:latin typeface="inter-regular"/>
              </a:rPr>
              <a:t> or </a:t>
            </a:r>
            <a:r>
              <a:rPr lang="en-US" b="1" i="0" dirty="0">
                <a:solidFill>
                  <a:srgbClr val="333333"/>
                </a:solidFill>
                <a:effectLst/>
                <a:latin typeface="inter-bold"/>
              </a:rPr>
              <a:t>Dynamic Method Dispatch</a:t>
            </a:r>
            <a:r>
              <a:rPr lang="en-US" b="0" i="0" dirty="0">
                <a:solidFill>
                  <a:srgbClr val="333333"/>
                </a:solidFill>
                <a:effectLst/>
                <a:latin typeface="inter-regular"/>
              </a:rPr>
              <a:t> is a process in which a call to an overridden method is resolved at runtime rather than compile-time.</a:t>
            </a:r>
          </a:p>
          <a:p>
            <a:pPr marL="285750" indent="-285750" algn="just">
              <a:buFont typeface="Wingdings" panose="05000000000000000000" pitchFamily="2" charset="2"/>
              <a:buChar char="q"/>
            </a:pPr>
            <a:r>
              <a:rPr lang="en-US" b="0" i="0" dirty="0">
                <a:solidFill>
                  <a:srgbClr val="333333"/>
                </a:solidFill>
                <a:effectLst/>
                <a:latin typeface="inter-regular"/>
              </a:rPr>
              <a:t>In this process, an overridden method is called through the reference variable of a superclass. </a:t>
            </a:r>
          </a:p>
          <a:p>
            <a:pPr marL="285750" indent="-285750" algn="just">
              <a:buFont typeface="Wingdings" panose="05000000000000000000" pitchFamily="2" charset="2"/>
              <a:buChar char="q"/>
            </a:pPr>
            <a:r>
              <a:rPr lang="en-US" b="0" i="0" dirty="0">
                <a:solidFill>
                  <a:srgbClr val="333333"/>
                </a:solidFill>
                <a:effectLst/>
                <a:latin typeface="inter-regular"/>
              </a:rPr>
              <a:t>The determination of the method to be called is based on the object being referred to by the reference variable.</a:t>
            </a:r>
          </a:p>
        </p:txBody>
      </p:sp>
    </p:spTree>
    <p:extLst>
      <p:ext uri="{BB962C8B-B14F-4D97-AF65-F5344CB8AC3E}">
        <p14:creationId xmlns:p14="http://schemas.microsoft.com/office/powerpoint/2010/main" val="70279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7443B-3FDA-B4EE-DD25-62C75094445B}"/>
              </a:ext>
            </a:extLst>
          </p:cNvPr>
          <p:cNvSpPr txBox="1"/>
          <p:nvPr/>
        </p:nvSpPr>
        <p:spPr>
          <a:xfrm>
            <a:off x="142240" y="264775"/>
            <a:ext cx="11744960" cy="646331"/>
          </a:xfrm>
          <a:prstGeom prst="rect">
            <a:avLst/>
          </a:prstGeom>
          <a:noFill/>
        </p:spPr>
        <p:txBody>
          <a:bodyPr wrap="square">
            <a:spAutoFit/>
          </a:bodyPr>
          <a:lstStyle/>
          <a:p>
            <a:pPr algn="just"/>
            <a:r>
              <a:rPr lang="en-US" b="1" i="0" dirty="0">
                <a:solidFill>
                  <a:srgbClr val="610B4B"/>
                </a:solidFill>
                <a:effectLst/>
                <a:latin typeface="erdana"/>
              </a:rPr>
              <a:t>Upcasting</a:t>
            </a:r>
          </a:p>
          <a:p>
            <a:pPr algn="just"/>
            <a:r>
              <a:rPr lang="en-US" b="0" i="0" dirty="0">
                <a:solidFill>
                  <a:srgbClr val="333333"/>
                </a:solidFill>
                <a:effectLst/>
                <a:latin typeface="inter-regular"/>
              </a:rPr>
              <a:t>If the reference variable of Parent class refers to the object of Child class, it is known as upcasting.</a:t>
            </a:r>
          </a:p>
        </p:txBody>
      </p:sp>
      <p:pic>
        <p:nvPicPr>
          <p:cNvPr id="1026" name="Picture 2" descr="Upcasting in Java">
            <a:extLst>
              <a:ext uri="{FF2B5EF4-FFF2-40B4-BE49-F238E27FC236}">
                <a16:creationId xmlns:a16="http://schemas.microsoft.com/office/drawing/2014/main" id="{F5AF47B8-75EB-404E-AF5C-FE93ADF1A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178" y="1661795"/>
            <a:ext cx="4962525" cy="1847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F7C545-DFCC-EF55-9CDD-0662E2A05D26}"/>
              </a:ext>
            </a:extLst>
          </p:cNvPr>
          <p:cNvSpPr txBox="1"/>
          <p:nvPr/>
        </p:nvSpPr>
        <p:spPr>
          <a:xfrm>
            <a:off x="670560" y="3786555"/>
            <a:ext cx="3159760" cy="1477328"/>
          </a:xfrm>
          <a:prstGeom prst="rect">
            <a:avLst/>
          </a:prstGeom>
          <a:solidFill>
            <a:schemeClr val="accent4">
              <a:lumMod val="20000"/>
              <a:lumOff val="80000"/>
            </a:schemeClr>
          </a:solid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A</a:t>
            </a:r>
            <a:r>
              <a:rPr lang="en-US" dirty="0">
                <a:solidFill>
                  <a:srgbClr val="000000"/>
                </a:solidFill>
                <a:latin typeface="inter-regular"/>
              </a:rPr>
              <a:t>	</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B </a:t>
            </a:r>
            <a:r>
              <a:rPr lang="en-US" b="1" i="0" dirty="0">
                <a:solidFill>
                  <a:srgbClr val="006699"/>
                </a:solidFill>
                <a:effectLst/>
                <a:latin typeface="inter-regular"/>
              </a:rPr>
              <a:t>extends</a:t>
            </a:r>
            <a:r>
              <a:rPr lang="en-US" b="0" i="0" dirty="0">
                <a:solidFill>
                  <a:srgbClr val="000000"/>
                </a:solidFill>
                <a:effectLst/>
                <a:latin typeface="inter-regular"/>
              </a:rPr>
              <a:t> A {</a:t>
            </a:r>
          </a:p>
          <a:p>
            <a:pPr algn="just"/>
            <a:r>
              <a:rPr lang="en-US" dirty="0">
                <a:solidFill>
                  <a:srgbClr val="000000"/>
                </a:solidFill>
                <a:latin typeface="inter-regular"/>
              </a:rPr>
              <a:t>	</a:t>
            </a: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58B2BA94-211D-3A52-2E4F-5CE6DCDE79D7}"/>
              </a:ext>
            </a:extLst>
          </p:cNvPr>
          <p:cNvSpPr txBox="1"/>
          <p:nvPr/>
        </p:nvSpPr>
        <p:spPr>
          <a:xfrm>
            <a:off x="6014720" y="5115897"/>
            <a:ext cx="6096000" cy="1754326"/>
          </a:xfrm>
          <a:prstGeom prst="rect">
            <a:avLst/>
          </a:prstGeom>
          <a:solidFill>
            <a:schemeClr val="tx2">
              <a:lumMod val="20000"/>
              <a:lumOff val="80000"/>
            </a:schemeClr>
          </a:solidFill>
        </p:spPr>
        <p:txBody>
          <a:bodyPr wrap="square">
            <a:spAutoFit/>
          </a:bodyPr>
          <a:lstStyle/>
          <a:p>
            <a:pPr algn="just"/>
            <a:r>
              <a:rPr lang="en-US" b="1" i="0" dirty="0">
                <a:solidFill>
                  <a:srgbClr val="006699"/>
                </a:solidFill>
                <a:effectLst/>
                <a:latin typeface="inter-regular"/>
              </a:rPr>
              <a:t>interface</a:t>
            </a:r>
            <a:r>
              <a:rPr lang="en-US" b="0" i="0" dirty="0">
                <a:solidFill>
                  <a:srgbClr val="000000"/>
                </a:solidFill>
                <a:effectLst/>
                <a:latin typeface="inter-regular"/>
              </a:rPr>
              <a:t> I {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A {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B </a:t>
            </a:r>
            <a:r>
              <a:rPr lang="en-US" b="1" i="0" dirty="0">
                <a:solidFill>
                  <a:srgbClr val="006699"/>
                </a:solidFill>
                <a:effectLst/>
                <a:latin typeface="inter-regular"/>
              </a:rPr>
              <a:t>extends</a:t>
            </a:r>
            <a:r>
              <a:rPr lang="en-US" b="0" i="0" dirty="0">
                <a:solidFill>
                  <a:srgbClr val="000000"/>
                </a:solidFill>
                <a:effectLst/>
                <a:latin typeface="inter-regular"/>
              </a:rPr>
              <a:t> A </a:t>
            </a:r>
            <a:r>
              <a:rPr lang="en-US" b="1" i="0" dirty="0">
                <a:solidFill>
                  <a:srgbClr val="006699"/>
                </a:solidFill>
                <a:effectLst/>
                <a:latin typeface="inter-regular"/>
              </a:rPr>
              <a:t>implements</a:t>
            </a:r>
            <a:r>
              <a:rPr lang="en-US" b="0" i="0" dirty="0">
                <a:solidFill>
                  <a:srgbClr val="000000"/>
                </a:solidFill>
                <a:effectLst/>
                <a:latin typeface="inter-regular"/>
              </a:rPr>
              <a:t> I { </a:t>
            </a:r>
          </a:p>
          <a:p>
            <a:pPr algn="just"/>
            <a:r>
              <a:rPr lang="en-US" dirty="0">
                <a:solidFill>
                  <a:srgbClr val="000000"/>
                </a:solidFill>
                <a:latin typeface="inter-regular"/>
              </a:rPr>
              <a:t>	</a:t>
            </a:r>
            <a:r>
              <a:rPr lang="en-US" b="0" i="0" dirty="0">
                <a:solidFill>
                  <a:srgbClr val="000000"/>
                </a:solidFill>
                <a:effectLst/>
                <a:latin typeface="inter-regular"/>
              </a:rPr>
              <a:t>} </a:t>
            </a:r>
          </a:p>
        </p:txBody>
      </p:sp>
    </p:spTree>
    <p:extLst>
      <p:ext uri="{BB962C8B-B14F-4D97-AF65-F5344CB8AC3E}">
        <p14:creationId xmlns:p14="http://schemas.microsoft.com/office/powerpoint/2010/main" val="146594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BB357-BF41-1108-11A1-8EA970852E18}"/>
              </a:ext>
            </a:extLst>
          </p:cNvPr>
          <p:cNvSpPr txBox="1"/>
          <p:nvPr/>
        </p:nvSpPr>
        <p:spPr>
          <a:xfrm>
            <a:off x="386080" y="289679"/>
            <a:ext cx="6096000" cy="5078313"/>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Splendor</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60km"</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Bike b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Splendor</a:t>
            </a:r>
            <a:r>
              <a:rPr lang="en-IN" b="0" i="0" dirty="0">
                <a:solidFill>
                  <a:srgbClr val="000000"/>
                </a:solidFill>
                <a:effectLst/>
                <a:latin typeface="inter-regular"/>
              </a:rPr>
              <a:t>();</a:t>
            </a:r>
            <a:r>
              <a:rPr lang="en-IN" b="0" i="0" dirty="0">
                <a:solidFill>
                  <a:srgbClr val="008200"/>
                </a:solidFill>
                <a:effectLst/>
                <a:latin typeface="inter-regular"/>
              </a:rPr>
              <a:t>//</a:t>
            </a:r>
            <a:r>
              <a:rPr lang="en-IN" b="1" i="0" dirty="0">
                <a:solidFill>
                  <a:srgbClr val="008200"/>
                </a:solidFill>
                <a:effectLst/>
                <a:latin typeface="inter-regular"/>
              </a:rPr>
              <a:t>upcasting</a:t>
            </a:r>
            <a:r>
              <a:rPr lang="en-IN" b="1" i="0" dirty="0">
                <a:solidFill>
                  <a:srgbClr val="0000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D627D30F-FA04-D9DC-5E57-DEB39C060112}"/>
              </a:ext>
            </a:extLst>
          </p:cNvPr>
          <p:cNvSpPr txBox="1"/>
          <p:nvPr/>
        </p:nvSpPr>
        <p:spPr>
          <a:xfrm>
            <a:off x="4033520" y="5645835"/>
            <a:ext cx="8026400" cy="646331"/>
          </a:xfrm>
          <a:prstGeom prst="rect">
            <a:avLst/>
          </a:prstGeom>
          <a:noFill/>
        </p:spPr>
        <p:txBody>
          <a:bodyPr wrap="square">
            <a:spAutoFit/>
          </a:bodyPr>
          <a:lstStyle/>
          <a:p>
            <a:r>
              <a:rPr lang="en-US" b="0" i="0" dirty="0">
                <a:solidFill>
                  <a:srgbClr val="333333"/>
                </a:solidFill>
                <a:effectLst/>
                <a:highlight>
                  <a:srgbClr val="FFFF00"/>
                </a:highlight>
                <a:latin typeface="inter-regular"/>
              </a:rPr>
              <a:t>Since method invocation is determined by the JVM not compiler, it is known as runtime polymorphism.</a:t>
            </a:r>
            <a:endParaRPr lang="en-IN" dirty="0">
              <a:highlight>
                <a:srgbClr val="FFFF00"/>
              </a:highlight>
            </a:endParaRPr>
          </a:p>
        </p:txBody>
      </p:sp>
      <p:sp>
        <p:nvSpPr>
          <p:cNvPr id="6" name="Rectangle 1">
            <a:extLst>
              <a:ext uri="{FF2B5EF4-FFF2-40B4-BE49-F238E27FC236}">
                <a16:creationId xmlns:a16="http://schemas.microsoft.com/office/drawing/2014/main" id="{49B38113-2672-BD69-6E69-94B757699F25}"/>
              </a:ext>
            </a:extLst>
          </p:cNvPr>
          <p:cNvSpPr>
            <a:spLocks noChangeArrowheads="1"/>
          </p:cNvSpPr>
          <p:nvPr/>
        </p:nvSpPr>
        <p:spPr bwMode="auto">
          <a:xfrm>
            <a:off x="4033520" y="5044827"/>
            <a:ext cx="35751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Unicode MS"/>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Unicode MS"/>
              </a:rPr>
              <a:t>running safely with 60km.</a:t>
            </a:r>
            <a:r>
              <a:rPr kumimoji="0" lang="en-US" altLang="en-US" b="1" i="0" u="none" strike="noStrike" cap="none" normalizeH="0" baseline="0" dirty="0">
                <a:ln>
                  <a:noFill/>
                </a:ln>
                <a:solidFill>
                  <a:srgbClr val="FF0000"/>
                </a:solidFill>
                <a:effectLst/>
              </a:rPr>
              <a:t> </a:t>
            </a:r>
            <a:endParaRPr kumimoji="0" lang="en-US" altLang="en-US"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70874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88AD2-6CE0-4A2D-68BD-802A1E66AB31}"/>
              </a:ext>
            </a:extLst>
          </p:cNvPr>
          <p:cNvSpPr txBox="1"/>
          <p:nvPr/>
        </p:nvSpPr>
        <p:spPr>
          <a:xfrm>
            <a:off x="193040" y="240715"/>
            <a:ext cx="11826240" cy="646331"/>
          </a:xfrm>
          <a:prstGeom prst="rect">
            <a:avLst/>
          </a:prstGeom>
          <a:noFill/>
        </p:spPr>
        <p:txBody>
          <a:bodyPr wrap="square">
            <a:spAutoFit/>
          </a:bodyPr>
          <a:lstStyle/>
          <a:p>
            <a:r>
              <a:rPr lang="en-US" b="0" i="0" dirty="0">
                <a:solidFill>
                  <a:srgbClr val="333333"/>
                </a:solidFill>
                <a:effectLst/>
                <a:latin typeface="inter-regular"/>
              </a:rPr>
              <a:t>A method is overridden, not the data members, so runtime polymorphism can't be achieved by data members.</a:t>
            </a:r>
          </a:p>
          <a:p>
            <a:r>
              <a:rPr lang="en-US" b="0" i="0" dirty="0">
                <a:solidFill>
                  <a:srgbClr val="333333"/>
                </a:solidFill>
                <a:effectLst/>
                <a:latin typeface="inter-regular"/>
              </a:rPr>
              <a:t>it will access the data member of the </a:t>
            </a:r>
            <a:r>
              <a:rPr lang="en-US" b="1" i="0" dirty="0">
                <a:solidFill>
                  <a:srgbClr val="333333"/>
                </a:solidFill>
                <a:effectLst/>
                <a:latin typeface="inter-regular"/>
              </a:rPr>
              <a:t>Parent class always.</a:t>
            </a:r>
            <a:endParaRPr lang="en-IN" b="1" dirty="0"/>
          </a:p>
        </p:txBody>
      </p:sp>
      <p:sp>
        <p:nvSpPr>
          <p:cNvPr id="5" name="TextBox 4">
            <a:extLst>
              <a:ext uri="{FF2B5EF4-FFF2-40B4-BE49-F238E27FC236}">
                <a16:creationId xmlns:a16="http://schemas.microsoft.com/office/drawing/2014/main" id="{553D7017-F678-7B41-966C-BDBC3A5EBB0D}"/>
              </a:ext>
            </a:extLst>
          </p:cNvPr>
          <p:cNvSpPr txBox="1"/>
          <p:nvPr/>
        </p:nvSpPr>
        <p:spPr>
          <a:xfrm>
            <a:off x="792480" y="961519"/>
            <a:ext cx="6096000" cy="2862322"/>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90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Honda3 </a:t>
            </a:r>
            <a:r>
              <a:rPr lang="en-IN" b="1" i="0" dirty="0">
                <a:solidFill>
                  <a:srgbClr val="006699"/>
                </a:solidFill>
                <a:effectLst/>
                <a:latin typeface="inter-regular"/>
              </a:rPr>
              <a:t>extends</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150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Bike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Honda3();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obj.speedlimit</a:t>
            </a:r>
            <a:r>
              <a:rPr lang="en-IN" b="0" i="0" dirty="0">
                <a:solidFill>
                  <a:srgbClr val="000000"/>
                </a:solidFill>
                <a:effectLst/>
                <a:latin typeface="inter-regular"/>
              </a:rPr>
              <a:t>);</a:t>
            </a:r>
            <a:r>
              <a:rPr lang="en-IN" b="0" i="0" dirty="0">
                <a:solidFill>
                  <a:srgbClr val="008200"/>
                </a:solidFill>
                <a:effectLst/>
                <a:latin typeface="inter-regular"/>
              </a:rPr>
              <a:t>//90</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87585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28D892-E6BC-7093-E31A-2BCA7B8722E9}"/>
              </a:ext>
            </a:extLst>
          </p:cNvPr>
          <p:cNvSpPr txBox="1"/>
          <p:nvPr/>
        </p:nvSpPr>
        <p:spPr>
          <a:xfrm>
            <a:off x="243840" y="58846"/>
            <a:ext cx="11521440" cy="6740307"/>
          </a:xfrm>
          <a:prstGeom prst="rect">
            <a:avLst/>
          </a:prstGeom>
          <a:noFill/>
        </p:spPr>
        <p:txBody>
          <a:bodyPr wrap="square">
            <a:spAutoFit/>
          </a:bodyPr>
          <a:lstStyle/>
          <a:p>
            <a:r>
              <a:rPr lang="en-IN" dirty="0"/>
              <a:t>//Example of an abstract class that has abstract and non-abstract methods  </a:t>
            </a:r>
          </a:p>
          <a:p>
            <a:r>
              <a:rPr lang="en-IN" dirty="0"/>
              <a:t> abstract class Bike{  </a:t>
            </a:r>
          </a:p>
          <a:p>
            <a:r>
              <a:rPr lang="en-IN" dirty="0"/>
              <a:t>   Bike(){</a:t>
            </a:r>
          </a:p>
          <a:p>
            <a:r>
              <a:rPr lang="en-IN" dirty="0"/>
              <a:t>	</a:t>
            </a:r>
            <a:r>
              <a:rPr lang="en-IN" dirty="0" err="1"/>
              <a:t>System.out.println</a:t>
            </a:r>
            <a:r>
              <a:rPr lang="en-IN" dirty="0"/>
              <a:t>("bike is created");</a:t>
            </a:r>
          </a:p>
          <a:p>
            <a:r>
              <a:rPr lang="en-IN" dirty="0"/>
              <a:t>	}  </a:t>
            </a:r>
          </a:p>
          <a:p>
            <a:r>
              <a:rPr lang="en-IN" dirty="0"/>
              <a:t>   abstract void run();  </a:t>
            </a:r>
          </a:p>
          <a:p>
            <a:r>
              <a:rPr lang="en-IN" dirty="0"/>
              <a:t>   void </a:t>
            </a:r>
            <a:r>
              <a:rPr lang="en-IN" dirty="0" err="1"/>
              <a:t>changeGear</a:t>
            </a:r>
            <a:r>
              <a:rPr lang="en-IN" dirty="0"/>
              <a:t>(){</a:t>
            </a:r>
          </a:p>
          <a:p>
            <a:r>
              <a:rPr lang="en-IN" dirty="0"/>
              <a:t>	</a:t>
            </a:r>
            <a:r>
              <a:rPr lang="en-IN" dirty="0" err="1"/>
              <a:t>System.out.println</a:t>
            </a:r>
            <a:r>
              <a:rPr lang="en-IN" dirty="0"/>
              <a:t>("gear changed");}  </a:t>
            </a:r>
          </a:p>
          <a:p>
            <a:r>
              <a:rPr lang="en-IN" dirty="0"/>
              <a:t> }  </a:t>
            </a:r>
          </a:p>
          <a:p>
            <a:endParaRPr lang="en-IN" dirty="0"/>
          </a:p>
          <a:p>
            <a:r>
              <a:rPr lang="en-IN" dirty="0"/>
              <a:t>//Creating a Child class which inherits Abstract class  </a:t>
            </a:r>
          </a:p>
          <a:p>
            <a:r>
              <a:rPr lang="en-IN" dirty="0"/>
              <a:t> class Honda extends Bike{  </a:t>
            </a:r>
          </a:p>
          <a:p>
            <a:r>
              <a:rPr lang="en-IN" dirty="0"/>
              <a:t>	 void run(){</a:t>
            </a:r>
          </a:p>
          <a:p>
            <a:r>
              <a:rPr lang="en-IN" dirty="0"/>
              <a:t>		</a:t>
            </a:r>
            <a:r>
              <a:rPr lang="en-IN" dirty="0" err="1"/>
              <a:t>System.out.println</a:t>
            </a:r>
            <a:r>
              <a:rPr lang="en-IN" dirty="0"/>
              <a:t>("running safely..");}  </a:t>
            </a:r>
          </a:p>
          <a:p>
            <a:r>
              <a:rPr lang="en-IN" dirty="0"/>
              <a:t> }  </a:t>
            </a:r>
          </a:p>
          <a:p>
            <a:endParaRPr lang="en-IN" dirty="0"/>
          </a:p>
          <a:p>
            <a:r>
              <a:rPr lang="en-IN" dirty="0"/>
              <a:t>//Creating a Test class which calls abstract and non-abstract methods  </a:t>
            </a:r>
          </a:p>
          <a:p>
            <a:r>
              <a:rPr lang="en-IN" dirty="0"/>
              <a:t> class TestAbstraction2{  </a:t>
            </a:r>
          </a:p>
          <a:p>
            <a:pPr lvl="1"/>
            <a:r>
              <a:rPr lang="en-IN" dirty="0"/>
              <a:t> public static void main(String </a:t>
            </a:r>
            <a:r>
              <a:rPr lang="en-IN" dirty="0" err="1"/>
              <a:t>args</a:t>
            </a:r>
            <a:r>
              <a:rPr lang="en-IN" dirty="0"/>
              <a:t>[]){  </a:t>
            </a:r>
          </a:p>
          <a:p>
            <a:pPr lvl="2"/>
            <a:r>
              <a:rPr lang="en-IN" dirty="0"/>
              <a:t>  Bike </a:t>
            </a:r>
            <a:r>
              <a:rPr lang="en-IN" dirty="0" err="1"/>
              <a:t>obj</a:t>
            </a:r>
            <a:r>
              <a:rPr lang="en-IN" dirty="0"/>
              <a:t> = new Honda();  </a:t>
            </a:r>
          </a:p>
          <a:p>
            <a:pPr lvl="2"/>
            <a:r>
              <a:rPr lang="en-IN" dirty="0"/>
              <a:t>  </a:t>
            </a:r>
            <a:r>
              <a:rPr lang="en-IN" dirty="0" err="1"/>
              <a:t>obj.run</a:t>
            </a:r>
            <a:r>
              <a:rPr lang="en-IN" dirty="0"/>
              <a:t>();  </a:t>
            </a:r>
          </a:p>
          <a:p>
            <a:pPr lvl="2"/>
            <a:r>
              <a:rPr lang="en-IN" dirty="0"/>
              <a:t>  </a:t>
            </a:r>
            <a:r>
              <a:rPr lang="en-IN" dirty="0" err="1"/>
              <a:t>obj.changeGear</a:t>
            </a:r>
            <a:r>
              <a:rPr lang="en-IN" dirty="0"/>
              <a:t>();  </a:t>
            </a:r>
          </a:p>
          <a:p>
            <a:pPr lvl="1"/>
            <a:r>
              <a:rPr lang="en-IN" dirty="0"/>
              <a:t> }  </a:t>
            </a:r>
          </a:p>
          <a:p>
            <a:r>
              <a:rPr lang="en-IN" dirty="0"/>
              <a:t>} </a:t>
            </a:r>
          </a:p>
        </p:txBody>
      </p:sp>
      <p:sp>
        <p:nvSpPr>
          <p:cNvPr id="4" name="Rectangle 1">
            <a:extLst>
              <a:ext uri="{FF2B5EF4-FFF2-40B4-BE49-F238E27FC236}">
                <a16:creationId xmlns:a16="http://schemas.microsoft.com/office/drawing/2014/main" id="{665563AC-C131-AF83-17A0-0EB427D995DA}"/>
              </a:ext>
            </a:extLst>
          </p:cNvPr>
          <p:cNvSpPr>
            <a:spLocks noChangeArrowheads="1"/>
          </p:cNvSpPr>
          <p:nvPr/>
        </p:nvSpPr>
        <p:spPr bwMode="auto">
          <a:xfrm>
            <a:off x="7981742" y="5761336"/>
            <a:ext cx="33872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bike is created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running safely..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gear changed</a:t>
            </a:r>
            <a:r>
              <a:rPr kumimoji="0" lang="en-US" altLang="en-US" b="0" i="0" u="none" strike="noStrike" cap="none" normalizeH="0" baseline="0" dirty="0">
                <a:ln>
                  <a:noFill/>
                </a:ln>
                <a:solidFill>
                  <a:srgbClr val="FF0000"/>
                </a:solidFill>
                <a:effectLst/>
              </a:rPr>
              <a:t>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14497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2EF11-FC51-5573-87D7-48B15957D221}"/>
              </a:ext>
            </a:extLst>
          </p:cNvPr>
          <p:cNvSpPr txBox="1"/>
          <p:nvPr/>
        </p:nvSpPr>
        <p:spPr>
          <a:xfrm>
            <a:off x="619760" y="198964"/>
            <a:ext cx="9550400" cy="5909310"/>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 fruits"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Dog{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"drinking milk"</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Animal a1,a2,a3;  </a:t>
            </a:r>
          </a:p>
          <a:p>
            <a:pPr lvl="1" algn="just"/>
            <a:r>
              <a:rPr lang="en-IN" b="0" i="0" dirty="0">
                <a:solidFill>
                  <a:srgbClr val="000000"/>
                </a:solidFill>
                <a:effectLst/>
                <a:latin typeface="inter-regular"/>
              </a:rPr>
              <a:t>a1=</a:t>
            </a:r>
            <a:r>
              <a:rPr lang="en-IN" b="1" i="0" dirty="0">
                <a:solidFill>
                  <a:srgbClr val="006699"/>
                </a:solidFill>
                <a:effectLst/>
                <a:latin typeface="inter-regular"/>
              </a:rPr>
              <a:t>new</a:t>
            </a:r>
            <a:r>
              <a:rPr lang="en-IN" b="0" i="0" dirty="0">
                <a:solidFill>
                  <a:srgbClr val="000000"/>
                </a:solidFill>
                <a:effectLst/>
                <a:latin typeface="inter-regular"/>
              </a:rPr>
              <a:t> Animal();  </a:t>
            </a:r>
          </a:p>
          <a:p>
            <a:pPr lvl="1" algn="just"/>
            <a:r>
              <a:rPr lang="en-IN" b="0" i="0" dirty="0">
                <a:solidFill>
                  <a:srgbClr val="000000"/>
                </a:solidFill>
                <a:effectLst/>
                <a:latin typeface="inter-regular"/>
              </a:rPr>
              <a:t>a2=</a:t>
            </a:r>
            <a:r>
              <a:rPr lang="en-IN" b="1" i="0" dirty="0">
                <a:solidFill>
                  <a:srgbClr val="006699"/>
                </a:solidFill>
                <a:effectLst/>
                <a:latin typeface="inter-regular"/>
              </a:rPr>
              <a:t>new</a:t>
            </a:r>
            <a:r>
              <a:rPr lang="en-IN" b="0" i="0" dirty="0">
                <a:solidFill>
                  <a:srgbClr val="000000"/>
                </a:solidFill>
                <a:effectLst/>
                <a:latin typeface="inter-regular"/>
              </a:rPr>
              <a:t> Dog();  </a:t>
            </a:r>
          </a:p>
          <a:p>
            <a:pPr lvl="1" algn="just"/>
            <a:r>
              <a:rPr lang="en-IN" b="0" i="0" dirty="0">
                <a:solidFill>
                  <a:srgbClr val="000000"/>
                </a:solidFill>
                <a:effectLst/>
                <a:latin typeface="inter-regular"/>
              </a:rPr>
              <a:t>a3=</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p>
          <a:p>
            <a:pPr lvl="1" algn="just"/>
            <a:r>
              <a:rPr lang="en-IN" b="0" i="0" dirty="0">
                <a:solidFill>
                  <a:srgbClr val="000000"/>
                </a:solidFill>
                <a:effectLst/>
                <a:latin typeface="inter-regular"/>
              </a:rPr>
              <a:t>a1.eat();  </a:t>
            </a:r>
          </a:p>
          <a:p>
            <a:pPr lvl="1" algn="just"/>
            <a:r>
              <a:rPr lang="en-IN" b="0" i="0" dirty="0">
                <a:solidFill>
                  <a:srgbClr val="000000"/>
                </a:solidFill>
                <a:effectLst/>
                <a:latin typeface="inter-regular"/>
              </a:rPr>
              <a:t>a2.eat();  </a:t>
            </a:r>
          </a:p>
          <a:p>
            <a:pPr lvl="1" algn="just"/>
            <a:r>
              <a:rPr lang="en-IN" b="0" i="0" dirty="0">
                <a:solidFill>
                  <a:srgbClr val="000000"/>
                </a:solidFill>
                <a:effectLst/>
                <a:latin typeface="inter-regular"/>
              </a:rPr>
              <a:t>a3.eat();  </a:t>
            </a:r>
          </a:p>
          <a:p>
            <a:pPr lvl="1"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9AD093FD-094D-151D-0FD8-FC4DE495311E}"/>
              </a:ext>
            </a:extLst>
          </p:cNvPr>
          <p:cNvSpPr>
            <a:spLocks noChangeArrowheads="1"/>
          </p:cNvSpPr>
          <p:nvPr/>
        </p:nvSpPr>
        <p:spPr bwMode="auto">
          <a:xfrm>
            <a:off x="7408656" y="5273655"/>
            <a:ext cx="15199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eating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eating fruits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drinking Milk</a:t>
            </a:r>
            <a:r>
              <a:rPr kumimoji="0" lang="en-US" altLang="en-US" b="0" i="0" u="none" strike="noStrike" cap="none" normalizeH="0" baseline="0" dirty="0">
                <a:ln>
                  <a:noFill/>
                </a:ln>
                <a:solidFill>
                  <a:srgbClr val="FF0000"/>
                </a:solidFill>
                <a:effectLst/>
              </a:rPr>
              <a:t>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806431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B82497-AD0F-0F26-BF7F-61A5A946702D}"/>
              </a:ext>
            </a:extLst>
          </p:cNvPr>
          <p:cNvSpPr txBox="1"/>
          <p:nvPr/>
        </p:nvSpPr>
        <p:spPr>
          <a:xfrm>
            <a:off x="325120" y="539095"/>
            <a:ext cx="11704320" cy="646331"/>
          </a:xfrm>
          <a:prstGeom prst="rect">
            <a:avLst/>
          </a:prstGeom>
          <a:noFill/>
        </p:spPr>
        <p:txBody>
          <a:bodyPr wrap="square">
            <a:spAutoFit/>
          </a:bodyPr>
          <a:lstStyle/>
          <a:p>
            <a:r>
              <a:rPr lang="en-US" b="0" i="0" dirty="0">
                <a:solidFill>
                  <a:srgbClr val="333333"/>
                </a:solidFill>
                <a:effectLst/>
                <a:latin typeface="inter-regular"/>
              </a:rPr>
              <a:t>The </a:t>
            </a:r>
            <a:r>
              <a:rPr lang="en-US" b="1" i="0" dirty="0">
                <a:solidFill>
                  <a:srgbClr val="333333"/>
                </a:solidFill>
                <a:effectLst/>
                <a:latin typeface="inter-bold"/>
              </a:rPr>
              <a:t>java </a:t>
            </a:r>
            <a:r>
              <a:rPr lang="en-US" b="1" i="0" dirty="0" err="1">
                <a:solidFill>
                  <a:srgbClr val="333333"/>
                </a:solidFill>
                <a:effectLst/>
                <a:latin typeface="inter-bold"/>
              </a:rPr>
              <a:t>instanceof</a:t>
            </a:r>
            <a:r>
              <a:rPr lang="en-US" b="1" i="0" dirty="0">
                <a:solidFill>
                  <a:srgbClr val="333333"/>
                </a:solidFill>
                <a:effectLst/>
                <a:latin typeface="inter-bold"/>
              </a:rPr>
              <a:t> operator</a:t>
            </a:r>
            <a:r>
              <a:rPr lang="en-US" b="0" i="0" dirty="0">
                <a:solidFill>
                  <a:srgbClr val="333333"/>
                </a:solidFill>
                <a:effectLst/>
                <a:latin typeface="inter-regular"/>
              </a:rPr>
              <a:t> is used to test whether the </a:t>
            </a:r>
            <a:r>
              <a:rPr lang="en-US" b="1" i="0" dirty="0">
                <a:solidFill>
                  <a:srgbClr val="333333"/>
                </a:solidFill>
                <a:effectLst/>
                <a:latin typeface="inter-regular"/>
              </a:rPr>
              <a:t>object is an instance of the specified type </a:t>
            </a:r>
            <a:r>
              <a:rPr lang="en-US" b="0" i="0" dirty="0">
                <a:solidFill>
                  <a:srgbClr val="333333"/>
                </a:solidFill>
                <a:effectLst/>
                <a:latin typeface="inter-regular"/>
              </a:rPr>
              <a:t>(class or subclass or interface).</a:t>
            </a:r>
            <a:endParaRPr lang="en-IN" dirty="0"/>
          </a:p>
        </p:txBody>
      </p:sp>
      <p:sp>
        <p:nvSpPr>
          <p:cNvPr id="7" name="TextBox 6">
            <a:extLst>
              <a:ext uri="{FF2B5EF4-FFF2-40B4-BE49-F238E27FC236}">
                <a16:creationId xmlns:a16="http://schemas.microsoft.com/office/drawing/2014/main" id="{3603A67E-029D-AF11-BF84-C7840369CD87}"/>
              </a:ext>
            </a:extLst>
          </p:cNvPr>
          <p:cNvSpPr txBox="1"/>
          <p:nvPr/>
        </p:nvSpPr>
        <p:spPr>
          <a:xfrm>
            <a:off x="243840" y="1404481"/>
            <a:ext cx="11704320" cy="92333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333333"/>
                </a:solidFill>
                <a:effectLst/>
                <a:latin typeface="inter-regular"/>
              </a:rPr>
              <a:t>The </a:t>
            </a:r>
            <a:r>
              <a:rPr lang="en-US" b="0" i="0" dirty="0" err="1">
                <a:solidFill>
                  <a:srgbClr val="333333"/>
                </a:solidFill>
                <a:effectLst/>
                <a:latin typeface="inter-regular"/>
              </a:rPr>
              <a:t>instanceof</a:t>
            </a:r>
            <a:r>
              <a:rPr lang="en-US" b="0" i="0" dirty="0">
                <a:solidFill>
                  <a:srgbClr val="333333"/>
                </a:solidFill>
                <a:effectLst/>
                <a:latin typeface="inter-regular"/>
              </a:rPr>
              <a:t> in java is also known as type </a:t>
            </a:r>
            <a:r>
              <a:rPr lang="en-US" b="1" i="1" dirty="0">
                <a:solidFill>
                  <a:srgbClr val="333333"/>
                </a:solidFill>
                <a:effectLst/>
                <a:latin typeface="inter-regular"/>
              </a:rPr>
              <a:t>comparison operator</a:t>
            </a:r>
            <a:r>
              <a:rPr lang="en-US" b="1" i="0" dirty="0">
                <a:solidFill>
                  <a:srgbClr val="333333"/>
                </a:solidFill>
                <a:effectLst/>
                <a:latin typeface="inter-regular"/>
              </a:rPr>
              <a:t> </a:t>
            </a:r>
            <a:r>
              <a:rPr lang="en-US" b="0" i="0" dirty="0">
                <a:solidFill>
                  <a:srgbClr val="333333"/>
                </a:solidFill>
                <a:effectLst/>
                <a:latin typeface="inter-regular"/>
              </a:rPr>
              <a:t>because it compares the instance with type. </a:t>
            </a:r>
          </a:p>
          <a:p>
            <a:pPr marL="285750" indent="-285750">
              <a:buFont typeface="Wingdings" panose="05000000000000000000" pitchFamily="2" charset="2"/>
              <a:buChar char="q"/>
            </a:pPr>
            <a:r>
              <a:rPr lang="en-US" b="0" i="0" dirty="0">
                <a:solidFill>
                  <a:srgbClr val="333333"/>
                </a:solidFill>
                <a:effectLst/>
                <a:latin typeface="inter-regular"/>
              </a:rPr>
              <a:t>It returns either true or false.</a:t>
            </a:r>
          </a:p>
          <a:p>
            <a:pPr marL="285750" indent="-285750">
              <a:buFont typeface="Wingdings" panose="05000000000000000000" pitchFamily="2" charset="2"/>
              <a:buChar char="q"/>
            </a:pPr>
            <a:r>
              <a:rPr lang="en-US" b="0" i="0" dirty="0">
                <a:solidFill>
                  <a:srgbClr val="333333"/>
                </a:solidFill>
                <a:effectLst/>
                <a:latin typeface="inter-regular"/>
              </a:rPr>
              <a:t> If we apply the </a:t>
            </a:r>
            <a:r>
              <a:rPr lang="en-US" b="0" i="0" dirty="0" err="1">
                <a:solidFill>
                  <a:srgbClr val="333333"/>
                </a:solidFill>
                <a:effectLst/>
                <a:latin typeface="inter-regular"/>
              </a:rPr>
              <a:t>instanceof</a:t>
            </a:r>
            <a:r>
              <a:rPr lang="en-US" b="0" i="0" dirty="0">
                <a:solidFill>
                  <a:srgbClr val="333333"/>
                </a:solidFill>
                <a:effectLst/>
                <a:latin typeface="inter-regular"/>
              </a:rPr>
              <a:t> operator with any </a:t>
            </a:r>
            <a:r>
              <a:rPr lang="en-US" b="1" i="0" dirty="0">
                <a:solidFill>
                  <a:srgbClr val="333333"/>
                </a:solidFill>
                <a:effectLst/>
                <a:latin typeface="inter-regular"/>
              </a:rPr>
              <a:t>variable that has null value, it returns false</a:t>
            </a:r>
            <a:r>
              <a:rPr lang="en-US" b="0" i="0" dirty="0">
                <a:solidFill>
                  <a:srgbClr val="333333"/>
                </a:solidFill>
                <a:effectLst/>
                <a:latin typeface="inter-regular"/>
              </a:rPr>
              <a:t>.</a:t>
            </a:r>
            <a:endParaRPr lang="en-IN" dirty="0"/>
          </a:p>
        </p:txBody>
      </p:sp>
      <p:sp>
        <p:nvSpPr>
          <p:cNvPr id="9" name="TextBox 8">
            <a:extLst>
              <a:ext uri="{FF2B5EF4-FFF2-40B4-BE49-F238E27FC236}">
                <a16:creationId xmlns:a16="http://schemas.microsoft.com/office/drawing/2014/main" id="{20E7A20D-7924-9076-B52F-78C1A80AAF10}"/>
              </a:ext>
            </a:extLst>
          </p:cNvPr>
          <p:cNvSpPr txBox="1"/>
          <p:nvPr/>
        </p:nvSpPr>
        <p:spPr>
          <a:xfrm>
            <a:off x="325120" y="2815997"/>
            <a:ext cx="8636000" cy="1754326"/>
          </a:xfrm>
          <a:prstGeom prst="rect">
            <a:avLst/>
          </a:prstGeom>
          <a:solidFill>
            <a:schemeClr val="accent2">
              <a:lumMod val="20000"/>
              <a:lumOff val="80000"/>
            </a:schemeClr>
          </a:solidFill>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Simple1{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0" i="0" dirty="0">
                <a:solidFill>
                  <a:srgbClr val="000000"/>
                </a:solidFill>
                <a:effectLst/>
                <a:latin typeface="inter-regular"/>
              </a:rPr>
              <a:t> 		Simple1 s=</a:t>
            </a:r>
            <a:r>
              <a:rPr lang="en-US" b="1" i="0" dirty="0">
                <a:solidFill>
                  <a:srgbClr val="006699"/>
                </a:solidFill>
                <a:effectLst/>
                <a:latin typeface="inter-regular"/>
              </a:rPr>
              <a:t>new</a:t>
            </a:r>
            <a:r>
              <a:rPr lang="en-US" b="0" i="0" dirty="0">
                <a:solidFill>
                  <a:srgbClr val="000000"/>
                </a:solidFill>
                <a:effectLst/>
                <a:latin typeface="inter-regular"/>
              </a:rPr>
              <a:t> Simple1();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 </a:t>
            </a:r>
            <a:r>
              <a:rPr lang="en-US" b="1" i="0" dirty="0" err="1">
                <a:solidFill>
                  <a:srgbClr val="006699"/>
                </a:solidFill>
                <a:effectLst/>
                <a:latin typeface="inter-regular"/>
              </a:rPr>
              <a:t>instanceof</a:t>
            </a:r>
            <a:r>
              <a:rPr lang="en-US" b="0" i="0" dirty="0">
                <a:solidFill>
                  <a:srgbClr val="000000"/>
                </a:solidFill>
                <a:effectLst/>
                <a:latin typeface="inter-regular"/>
              </a:rPr>
              <a:t> Simple1);</a:t>
            </a:r>
            <a:r>
              <a:rPr lang="en-US" b="0" i="0" dirty="0">
                <a:solidFill>
                  <a:srgbClr val="008200"/>
                </a:solidFill>
                <a:effectLst/>
                <a:highlight>
                  <a:srgbClr val="FFFF00"/>
                </a:highlight>
                <a:latin typeface="inter-regular"/>
              </a:rPr>
              <a:t>//true</a:t>
            </a:r>
            <a:r>
              <a:rPr lang="en-US" b="0" i="0" dirty="0">
                <a:solidFill>
                  <a:srgbClr val="000000"/>
                </a:solidFill>
                <a:effectLst/>
                <a:highlight>
                  <a:srgbClr val="FFFF00"/>
                </a:highligh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a:t>
            </a:r>
          </a:p>
        </p:txBody>
      </p:sp>
      <p:sp>
        <p:nvSpPr>
          <p:cNvPr id="11" name="TextBox 10">
            <a:extLst>
              <a:ext uri="{FF2B5EF4-FFF2-40B4-BE49-F238E27FC236}">
                <a16:creationId xmlns:a16="http://schemas.microsoft.com/office/drawing/2014/main" id="{7F1D0B96-C84D-D33E-0BC1-F1EA0BE8D300}"/>
              </a:ext>
            </a:extLst>
          </p:cNvPr>
          <p:cNvSpPr txBox="1"/>
          <p:nvPr/>
        </p:nvSpPr>
        <p:spPr>
          <a:xfrm>
            <a:off x="4826000" y="5251043"/>
            <a:ext cx="7203440" cy="1477328"/>
          </a:xfrm>
          <a:prstGeom prst="rect">
            <a:avLst/>
          </a:prstGeom>
          <a:solidFill>
            <a:schemeClr val="accent3">
              <a:lumMod val="20000"/>
              <a:lumOff val="80000"/>
            </a:schemeClr>
          </a:solid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Dog2{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Dog2 d=</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 </a:t>
            </a:r>
            <a:r>
              <a:rPr lang="en-IN" b="1" i="0" dirty="0" err="1">
                <a:solidFill>
                  <a:srgbClr val="006699"/>
                </a:solidFill>
                <a:effectLst/>
                <a:latin typeface="inter-regular"/>
              </a:rPr>
              <a:t>instanceof</a:t>
            </a:r>
            <a:r>
              <a:rPr lang="en-IN" b="0" i="0" dirty="0">
                <a:solidFill>
                  <a:srgbClr val="000000"/>
                </a:solidFill>
                <a:effectLst/>
                <a:latin typeface="inter-regular"/>
              </a:rPr>
              <a:t> Dog2);</a:t>
            </a:r>
            <a:r>
              <a:rPr lang="en-IN" b="0" i="0" dirty="0">
                <a:solidFill>
                  <a:srgbClr val="008200"/>
                </a:solidFill>
                <a:effectLst/>
                <a:highlight>
                  <a:srgbClr val="FFFF00"/>
                </a:highlight>
                <a:latin typeface="inter-regular"/>
              </a:rPr>
              <a:t>//false</a:t>
            </a:r>
            <a:r>
              <a:rPr lang="en-IN" b="0" i="0" dirty="0">
                <a:solidFill>
                  <a:srgbClr val="000000"/>
                </a:solidFill>
                <a:effectLst/>
                <a:highlight>
                  <a:srgbClr val="FFFF00"/>
                </a:highlight>
                <a:latin typeface="inter-regular"/>
              </a:rPr>
              <a:t>  </a:t>
            </a:r>
          </a:p>
          <a:p>
            <a:pPr algn="just"/>
            <a:r>
              <a:rPr lang="en-IN" b="0" i="0" dirty="0">
                <a:solidFill>
                  <a:srgbClr val="000000"/>
                </a:solidFill>
                <a:effectLst/>
                <a:latin typeface="inter-regular"/>
              </a:rPr>
              <a:t> }  </a:t>
            </a:r>
            <a:endParaRPr lang="en-IN" dirty="0"/>
          </a:p>
        </p:txBody>
      </p:sp>
    </p:spTree>
    <p:extLst>
      <p:ext uri="{BB962C8B-B14F-4D97-AF65-F5344CB8AC3E}">
        <p14:creationId xmlns:p14="http://schemas.microsoft.com/office/powerpoint/2010/main" val="651395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5D6CA-AE6D-27AD-146F-4384FF85C8CC}"/>
              </a:ext>
            </a:extLst>
          </p:cNvPr>
          <p:cNvSpPr txBox="1"/>
          <p:nvPr/>
        </p:nvSpPr>
        <p:spPr>
          <a:xfrm>
            <a:off x="203200" y="160496"/>
            <a:ext cx="11836400" cy="1477328"/>
          </a:xfrm>
          <a:prstGeom prst="rect">
            <a:avLst/>
          </a:prstGeom>
          <a:noFill/>
        </p:spPr>
        <p:txBody>
          <a:bodyPr wrap="square">
            <a:spAutoFit/>
          </a:bodyPr>
          <a:lstStyle/>
          <a:p>
            <a:pPr algn="just"/>
            <a:r>
              <a:rPr lang="en-US" b="1" i="0" dirty="0" err="1">
                <a:solidFill>
                  <a:srgbClr val="610B38"/>
                </a:solidFill>
                <a:effectLst/>
                <a:latin typeface="erdana"/>
              </a:rPr>
              <a:t>Downcasting</a:t>
            </a:r>
            <a:r>
              <a:rPr lang="en-US" b="1" i="0" dirty="0">
                <a:solidFill>
                  <a:srgbClr val="610B38"/>
                </a:solidFill>
                <a:effectLst/>
                <a:latin typeface="erdana"/>
              </a:rPr>
              <a:t> with java </a:t>
            </a:r>
            <a:r>
              <a:rPr lang="en-US" b="1" i="0" dirty="0" err="1">
                <a:solidFill>
                  <a:srgbClr val="610B38"/>
                </a:solidFill>
                <a:effectLst/>
                <a:latin typeface="erdana"/>
              </a:rPr>
              <a:t>instanceof</a:t>
            </a:r>
            <a:r>
              <a:rPr lang="en-US" b="1" i="0" dirty="0">
                <a:solidFill>
                  <a:srgbClr val="610B38"/>
                </a:solidFill>
                <a:effectLst/>
                <a:latin typeface="erdana"/>
              </a:rPr>
              <a:t> operator</a:t>
            </a:r>
          </a:p>
          <a:p>
            <a:pPr algn="just"/>
            <a:endParaRPr lang="en-US" b="1" i="0" dirty="0">
              <a:solidFill>
                <a:srgbClr val="610B38"/>
              </a:solidFill>
              <a:effectLst/>
              <a:latin typeface="erdana"/>
            </a:endParaRPr>
          </a:p>
          <a:p>
            <a:pPr marL="285750" indent="-285750" algn="just">
              <a:buFont typeface="Wingdings" panose="05000000000000000000" pitchFamily="2" charset="2"/>
              <a:buChar char="q"/>
            </a:pPr>
            <a:r>
              <a:rPr lang="en-US" b="0" i="0" dirty="0">
                <a:solidFill>
                  <a:srgbClr val="333333"/>
                </a:solidFill>
                <a:effectLst/>
                <a:latin typeface="inter-regular"/>
              </a:rPr>
              <a:t>When Subclass type refers to the object of Parent class, it is known as </a:t>
            </a:r>
            <a:r>
              <a:rPr lang="en-US" b="0" i="0" dirty="0" err="1">
                <a:solidFill>
                  <a:srgbClr val="333333"/>
                </a:solidFill>
                <a:effectLst/>
                <a:latin typeface="inter-regular"/>
              </a:rPr>
              <a:t>downcasting</a:t>
            </a:r>
            <a:r>
              <a:rPr lang="en-US" b="0" i="0" dirty="0">
                <a:solidFill>
                  <a:srgbClr val="333333"/>
                </a:solidFill>
                <a:effectLst/>
                <a:latin typeface="inter-regular"/>
              </a:rPr>
              <a:t>. </a:t>
            </a:r>
          </a:p>
          <a:p>
            <a:pPr marL="285750" indent="-285750" algn="just">
              <a:buFont typeface="Wingdings" panose="05000000000000000000" pitchFamily="2" charset="2"/>
              <a:buChar char="q"/>
            </a:pPr>
            <a:r>
              <a:rPr lang="en-US" b="0" i="0" dirty="0">
                <a:solidFill>
                  <a:srgbClr val="333333"/>
                </a:solidFill>
                <a:effectLst/>
                <a:latin typeface="inter-regular"/>
              </a:rPr>
              <a:t>If we perform it directly, compiler gives Compilation error.</a:t>
            </a:r>
          </a:p>
          <a:p>
            <a:pPr marL="285750" indent="-285750" algn="just">
              <a:buFont typeface="Wingdings" panose="05000000000000000000" pitchFamily="2" charset="2"/>
              <a:buChar char="q"/>
            </a:pPr>
            <a:r>
              <a:rPr lang="en-US" b="0" i="0" dirty="0">
                <a:solidFill>
                  <a:srgbClr val="333333"/>
                </a:solidFill>
                <a:effectLst/>
                <a:latin typeface="inter-regular"/>
              </a:rPr>
              <a:t> If you perform it by typecasting, </a:t>
            </a:r>
            <a:r>
              <a:rPr lang="en-US" b="0" i="0" dirty="0" err="1">
                <a:solidFill>
                  <a:srgbClr val="333333"/>
                </a:solidFill>
                <a:effectLst/>
                <a:latin typeface="inter-regular"/>
              </a:rPr>
              <a:t>ClassCastException</a:t>
            </a:r>
            <a:r>
              <a:rPr lang="en-US" b="0" i="0" dirty="0">
                <a:solidFill>
                  <a:srgbClr val="333333"/>
                </a:solidFill>
                <a:effectLst/>
                <a:latin typeface="inter-regular"/>
              </a:rPr>
              <a:t> is thrown at runtime. </a:t>
            </a:r>
          </a:p>
        </p:txBody>
      </p:sp>
      <p:sp>
        <p:nvSpPr>
          <p:cNvPr id="5" name="TextBox 4">
            <a:extLst>
              <a:ext uri="{FF2B5EF4-FFF2-40B4-BE49-F238E27FC236}">
                <a16:creationId xmlns:a16="http://schemas.microsoft.com/office/drawing/2014/main" id="{ABF7F7A4-74CD-AF2E-D19E-9E5CCC6C1E9D}"/>
              </a:ext>
            </a:extLst>
          </p:cNvPr>
          <p:cNvSpPr txBox="1"/>
          <p:nvPr/>
        </p:nvSpPr>
        <p:spPr>
          <a:xfrm>
            <a:off x="274320" y="2268974"/>
            <a:ext cx="6096000" cy="369332"/>
          </a:xfrm>
          <a:prstGeom prst="rect">
            <a:avLst/>
          </a:prstGeom>
          <a:noFill/>
        </p:spPr>
        <p:txBody>
          <a:bodyPr wrap="square">
            <a:spAutoFit/>
          </a:bodyPr>
          <a:lstStyle/>
          <a:p>
            <a:r>
              <a:rPr lang="en-US" b="0" i="0" dirty="0">
                <a:solidFill>
                  <a:srgbClr val="000000"/>
                </a:solidFill>
                <a:effectLst/>
                <a:latin typeface="inter-regular"/>
              </a:rPr>
              <a:t>Dog d=</a:t>
            </a:r>
            <a:r>
              <a:rPr lang="en-US" b="1" i="0" dirty="0">
                <a:solidFill>
                  <a:srgbClr val="006699"/>
                </a:solidFill>
                <a:effectLst/>
                <a:latin typeface="inter-regular"/>
              </a:rPr>
              <a:t>new</a:t>
            </a:r>
            <a:r>
              <a:rPr lang="en-US" b="0" i="0" dirty="0">
                <a:solidFill>
                  <a:srgbClr val="000000"/>
                </a:solidFill>
                <a:effectLst/>
                <a:latin typeface="inter-regular"/>
              </a:rPr>
              <a:t> Animal();</a:t>
            </a:r>
            <a:r>
              <a:rPr lang="en-US" b="0" i="0" dirty="0">
                <a:solidFill>
                  <a:srgbClr val="008200"/>
                </a:solidFill>
                <a:effectLst/>
                <a:latin typeface="inter-regular"/>
              </a:rPr>
              <a:t>//Compilation error</a:t>
            </a:r>
            <a:r>
              <a:rPr lang="en-US" b="0" i="0" dirty="0">
                <a:solidFill>
                  <a:srgbClr val="000000"/>
                </a:solidFill>
                <a:effectLst/>
                <a:latin typeface="inter-regular"/>
              </a:rPr>
              <a:t> </a:t>
            </a:r>
            <a:endParaRPr lang="en-IN" dirty="0"/>
          </a:p>
        </p:txBody>
      </p:sp>
      <p:sp>
        <p:nvSpPr>
          <p:cNvPr id="7" name="TextBox 6">
            <a:extLst>
              <a:ext uri="{FF2B5EF4-FFF2-40B4-BE49-F238E27FC236}">
                <a16:creationId xmlns:a16="http://schemas.microsoft.com/office/drawing/2014/main" id="{10F8359F-2743-431C-08DE-085111B8243B}"/>
              </a:ext>
            </a:extLst>
          </p:cNvPr>
          <p:cNvSpPr txBox="1"/>
          <p:nvPr/>
        </p:nvSpPr>
        <p:spPr>
          <a:xfrm>
            <a:off x="375920" y="3190855"/>
            <a:ext cx="10891520" cy="646331"/>
          </a:xfrm>
          <a:prstGeom prst="rect">
            <a:avLst/>
          </a:prstGeom>
          <a:noFill/>
        </p:spPr>
        <p:txBody>
          <a:bodyPr wrap="square">
            <a:spAutoFit/>
          </a:bodyPr>
          <a:lstStyle/>
          <a:p>
            <a:pPr algn="just"/>
            <a:r>
              <a:rPr lang="en-US" b="0" i="0" dirty="0">
                <a:solidFill>
                  <a:srgbClr val="000000"/>
                </a:solidFill>
                <a:effectLst/>
                <a:latin typeface="inter-regular"/>
              </a:rPr>
              <a:t>Dog d=(Dog)</a:t>
            </a:r>
            <a:r>
              <a:rPr lang="en-US" b="1" i="0" dirty="0">
                <a:solidFill>
                  <a:srgbClr val="006699"/>
                </a:solidFill>
                <a:effectLst/>
                <a:latin typeface="inter-regular"/>
              </a:rPr>
              <a:t>new</a:t>
            </a:r>
            <a:r>
              <a:rPr lang="en-US" b="0" i="0" dirty="0">
                <a:solidFill>
                  <a:srgbClr val="000000"/>
                </a:solidFill>
                <a:effectLst/>
                <a:latin typeface="inter-regular"/>
              </a:rPr>
              <a:t> Animal();  </a:t>
            </a:r>
          </a:p>
          <a:p>
            <a:pPr algn="just"/>
            <a:r>
              <a:rPr lang="en-US" b="0" i="0" dirty="0">
                <a:solidFill>
                  <a:srgbClr val="008200"/>
                </a:solidFill>
                <a:effectLst/>
                <a:latin typeface="inter-regular"/>
              </a:rPr>
              <a:t>//Compiles successfully but </a:t>
            </a:r>
            <a:r>
              <a:rPr lang="en-US" b="0" i="0" dirty="0" err="1">
                <a:solidFill>
                  <a:srgbClr val="008200"/>
                </a:solidFill>
                <a:effectLst/>
                <a:latin typeface="inter-regular"/>
              </a:rPr>
              <a:t>ClassCastException</a:t>
            </a:r>
            <a:r>
              <a:rPr lang="en-US" b="0" i="0" dirty="0">
                <a:solidFill>
                  <a:srgbClr val="008200"/>
                </a:solidFill>
                <a:effectLst/>
                <a:latin typeface="inter-regular"/>
              </a:rPr>
              <a:t> is thrown at runtime</a:t>
            </a:r>
            <a:r>
              <a:rPr lang="en-US" b="0" i="0" dirty="0">
                <a:solidFill>
                  <a:srgbClr val="000000"/>
                </a:solidFill>
                <a:effectLst/>
                <a:latin typeface="inter-regular"/>
              </a:rPr>
              <a:t>  </a:t>
            </a:r>
          </a:p>
        </p:txBody>
      </p:sp>
    </p:spTree>
    <p:extLst>
      <p:ext uri="{BB962C8B-B14F-4D97-AF65-F5344CB8AC3E}">
        <p14:creationId xmlns:p14="http://schemas.microsoft.com/office/powerpoint/2010/main" val="707927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C0EA0-DBC8-FF07-7163-FF76764C3D43}"/>
              </a:ext>
            </a:extLst>
          </p:cNvPr>
          <p:cNvSpPr txBox="1"/>
          <p:nvPr/>
        </p:nvSpPr>
        <p:spPr>
          <a:xfrm>
            <a:off x="457200" y="211803"/>
            <a:ext cx="6096000" cy="4524315"/>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Dog3 </a:t>
            </a:r>
            <a:r>
              <a:rPr lang="en-IN" b="1" i="0" dirty="0">
                <a:solidFill>
                  <a:srgbClr val="006699"/>
                </a:solidFill>
                <a:effectLst/>
                <a:latin typeface="inter-regular"/>
              </a:rPr>
              <a:t>extends</a:t>
            </a:r>
            <a:r>
              <a:rPr lang="en-IN" b="0" i="0" dirty="0">
                <a:solidFill>
                  <a:srgbClr val="000000"/>
                </a:solidFill>
                <a:effectLst/>
                <a:latin typeface="inter-regular"/>
              </a:rPr>
              <a:t> Animal {  </a:t>
            </a:r>
          </a:p>
          <a:p>
            <a:pPr algn="just"/>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method(Animal a) {  </a:t>
            </a:r>
          </a:p>
          <a:p>
            <a:pPr algn="just"/>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 </a:t>
            </a:r>
            <a:r>
              <a:rPr lang="en-IN" b="1" i="0" dirty="0" err="1">
                <a:solidFill>
                  <a:srgbClr val="006699"/>
                </a:solidFill>
                <a:effectLst/>
                <a:latin typeface="inter-regular"/>
              </a:rPr>
              <a:t>instanceof</a:t>
            </a:r>
            <a:r>
              <a:rPr lang="en-IN" b="0" i="0" dirty="0">
                <a:solidFill>
                  <a:srgbClr val="000000"/>
                </a:solidFill>
                <a:effectLst/>
                <a:latin typeface="inter-regular"/>
              </a:rPr>
              <a:t> Dog3){  </a:t>
            </a:r>
          </a:p>
          <a:p>
            <a:pPr algn="just"/>
            <a:r>
              <a:rPr lang="en-IN" b="0" i="0" dirty="0">
                <a:solidFill>
                  <a:srgbClr val="000000"/>
                </a:solidFill>
                <a:effectLst/>
                <a:latin typeface="inter-regular"/>
              </a:rPr>
              <a:t>       Dog3 d=(Dog3)a;</a:t>
            </a:r>
            <a:r>
              <a:rPr lang="en-IN" b="0" i="0" dirty="0">
                <a:solidFill>
                  <a:srgbClr val="008200"/>
                </a:solidFill>
                <a:effectLst/>
                <a:latin typeface="inter-regular"/>
              </a:rPr>
              <a:t>//</a:t>
            </a:r>
            <a:r>
              <a:rPr lang="en-IN" b="0" i="0" dirty="0" err="1">
                <a:solidFill>
                  <a:srgbClr val="008200"/>
                </a:solidFill>
                <a:effectLst/>
                <a:latin typeface="inter-regular"/>
              </a:rPr>
              <a:t>downcasting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"ok </a:t>
            </a:r>
            <a:r>
              <a:rPr lang="en-IN" b="0" i="0" dirty="0" err="1">
                <a:solidFill>
                  <a:srgbClr val="0000FF"/>
                </a:solidFill>
                <a:effectLst/>
                <a:latin typeface="inter-regular"/>
              </a:rPr>
              <a:t>downcasting</a:t>
            </a:r>
            <a:r>
              <a:rPr lang="en-IN" b="0" i="0" dirty="0">
                <a:solidFill>
                  <a:srgbClr val="0000FF"/>
                </a:solidFill>
                <a:effectLst/>
                <a:latin typeface="inter-regular"/>
              </a:rPr>
              <a:t> performed"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 (String []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Animal a=</a:t>
            </a:r>
            <a:r>
              <a:rPr lang="en-IN" b="1" i="0" dirty="0">
                <a:solidFill>
                  <a:srgbClr val="006699"/>
                </a:solidFill>
                <a:effectLst/>
                <a:latin typeface="inter-regular"/>
              </a:rPr>
              <a:t>new</a:t>
            </a:r>
            <a:r>
              <a:rPr lang="en-IN" b="0" i="0" dirty="0">
                <a:solidFill>
                  <a:srgbClr val="000000"/>
                </a:solidFill>
                <a:effectLst/>
                <a:latin typeface="inter-regular"/>
              </a:rPr>
              <a:t> Dog3();  </a:t>
            </a:r>
          </a:p>
          <a:p>
            <a:pPr algn="just"/>
            <a:r>
              <a:rPr lang="en-IN" b="0" i="0" dirty="0">
                <a:solidFill>
                  <a:srgbClr val="000000"/>
                </a:solidFill>
                <a:effectLst/>
                <a:latin typeface="inter-regular"/>
              </a:rPr>
              <a:t>    Dog3.method(a);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  </a:t>
            </a:r>
          </a:p>
        </p:txBody>
      </p:sp>
    </p:spTree>
    <p:extLst>
      <p:ext uri="{BB962C8B-B14F-4D97-AF65-F5344CB8AC3E}">
        <p14:creationId xmlns:p14="http://schemas.microsoft.com/office/powerpoint/2010/main" val="346798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D2C1C-5373-9AB6-93A2-CB2CF350D8D7}"/>
              </a:ext>
            </a:extLst>
          </p:cNvPr>
          <p:cNvSpPr txBox="1"/>
          <p:nvPr/>
        </p:nvSpPr>
        <p:spPr>
          <a:xfrm>
            <a:off x="254000" y="230555"/>
            <a:ext cx="11816080" cy="369332"/>
          </a:xfrm>
          <a:prstGeom prst="rect">
            <a:avLst/>
          </a:prstGeom>
          <a:noFill/>
        </p:spPr>
        <p:txBody>
          <a:bodyPr wrap="square">
            <a:spAutoFit/>
          </a:bodyPr>
          <a:lstStyle/>
          <a:p>
            <a:r>
              <a:rPr lang="en-US" b="1" i="0" dirty="0" err="1">
                <a:solidFill>
                  <a:srgbClr val="333333"/>
                </a:solidFill>
                <a:effectLst/>
                <a:highlight>
                  <a:srgbClr val="FFFF00"/>
                </a:highlight>
                <a:latin typeface="inter-regular"/>
              </a:rPr>
              <a:t>Downcasting</a:t>
            </a:r>
            <a:r>
              <a:rPr lang="en-US" b="1" i="0" dirty="0">
                <a:solidFill>
                  <a:srgbClr val="333333"/>
                </a:solidFill>
                <a:effectLst/>
                <a:highlight>
                  <a:srgbClr val="FFFF00"/>
                </a:highlight>
                <a:latin typeface="inter-regular"/>
              </a:rPr>
              <a:t> can also be performed without the use of </a:t>
            </a:r>
            <a:r>
              <a:rPr lang="en-US" b="1" i="0" dirty="0" err="1">
                <a:solidFill>
                  <a:srgbClr val="333333"/>
                </a:solidFill>
                <a:effectLst/>
                <a:highlight>
                  <a:srgbClr val="FFFF00"/>
                </a:highlight>
                <a:latin typeface="inter-regular"/>
              </a:rPr>
              <a:t>instanceof</a:t>
            </a:r>
            <a:r>
              <a:rPr lang="en-US" b="1" i="0" dirty="0">
                <a:solidFill>
                  <a:srgbClr val="333333"/>
                </a:solidFill>
                <a:effectLst/>
                <a:highlight>
                  <a:srgbClr val="FFFF00"/>
                </a:highlight>
                <a:latin typeface="inter-regular"/>
              </a:rPr>
              <a:t> operator</a:t>
            </a:r>
            <a:endParaRPr lang="en-IN" b="1" dirty="0">
              <a:highlight>
                <a:srgbClr val="FFFF00"/>
              </a:highlight>
            </a:endParaRPr>
          </a:p>
        </p:txBody>
      </p:sp>
      <p:sp>
        <p:nvSpPr>
          <p:cNvPr id="5" name="TextBox 4">
            <a:extLst>
              <a:ext uri="{FF2B5EF4-FFF2-40B4-BE49-F238E27FC236}">
                <a16:creationId xmlns:a16="http://schemas.microsoft.com/office/drawing/2014/main" id="{DEF61D8D-3523-C7FF-A9BB-96644CC1D646}"/>
              </a:ext>
            </a:extLst>
          </p:cNvPr>
          <p:cNvSpPr txBox="1"/>
          <p:nvPr/>
        </p:nvSpPr>
        <p:spPr>
          <a:xfrm>
            <a:off x="406400" y="833180"/>
            <a:ext cx="10485120" cy="3139321"/>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 { }  </a:t>
            </a:r>
          </a:p>
          <a:p>
            <a:pPr algn="just"/>
            <a:r>
              <a:rPr lang="en-IN" b="1" i="0" dirty="0">
                <a:solidFill>
                  <a:srgbClr val="006699"/>
                </a:solidFill>
                <a:effectLst/>
                <a:latin typeface="inter-regular"/>
              </a:rPr>
              <a:t>	class</a:t>
            </a:r>
            <a:r>
              <a:rPr lang="en-IN" b="0" i="0" dirty="0">
                <a:solidFill>
                  <a:srgbClr val="000000"/>
                </a:solidFill>
                <a:effectLst/>
                <a:latin typeface="inter-regular"/>
              </a:rPr>
              <a:t> Dog4 </a:t>
            </a:r>
            <a:r>
              <a:rPr lang="en-IN" b="1" i="0" dirty="0">
                <a:solidFill>
                  <a:srgbClr val="006699"/>
                </a:solidFill>
                <a:effectLst/>
                <a:latin typeface="inter-regular"/>
              </a:rPr>
              <a:t>extends</a:t>
            </a:r>
            <a:r>
              <a:rPr lang="en-IN" b="0" i="0" dirty="0">
                <a:solidFill>
                  <a:srgbClr val="000000"/>
                </a:solidFill>
                <a:effectLst/>
                <a:latin typeface="inter-regular"/>
              </a:rPr>
              <a:t> Animal {  </a:t>
            </a:r>
          </a:p>
          <a:p>
            <a:pPr algn="just"/>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method(Animal a) {  </a:t>
            </a:r>
          </a:p>
          <a:p>
            <a:pPr algn="just"/>
            <a:r>
              <a:rPr lang="en-IN" b="0" i="0" dirty="0">
                <a:solidFill>
                  <a:srgbClr val="000000"/>
                </a:solidFill>
                <a:effectLst/>
                <a:latin typeface="inter-regular"/>
              </a:rPr>
              <a:t>       			Dog4 d=(Dog4)a;</a:t>
            </a:r>
            <a:r>
              <a:rPr lang="en-IN" b="0" i="0" dirty="0">
                <a:solidFill>
                  <a:srgbClr val="008200"/>
                </a:solidFill>
                <a:effectLst/>
                <a:latin typeface="inter-regular"/>
              </a:rPr>
              <a:t>//</a:t>
            </a:r>
            <a:r>
              <a:rPr lang="en-IN" b="0" i="0" dirty="0" err="1">
                <a:solidFill>
                  <a:srgbClr val="008200"/>
                </a:solidFill>
                <a:effectLst/>
                <a:latin typeface="inter-regular"/>
              </a:rPr>
              <a:t>downcasting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"ok </a:t>
            </a:r>
            <a:r>
              <a:rPr lang="en-IN" b="0" i="0" dirty="0" err="1">
                <a:solidFill>
                  <a:srgbClr val="0000FF"/>
                </a:solidFill>
                <a:effectLst/>
                <a:latin typeface="inter-regular"/>
              </a:rPr>
              <a:t>downcasting</a:t>
            </a:r>
            <a:r>
              <a:rPr lang="en-IN" b="0" i="0" dirty="0">
                <a:solidFill>
                  <a:srgbClr val="0000FF"/>
                </a:solidFill>
                <a:effectLst/>
                <a:latin typeface="inter-regular"/>
              </a:rPr>
              <a:t> performed"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 (String []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Animal a=</a:t>
            </a:r>
            <a:r>
              <a:rPr lang="en-IN" b="1" i="0" dirty="0">
                <a:solidFill>
                  <a:srgbClr val="006699"/>
                </a:solidFill>
                <a:effectLst/>
                <a:latin typeface="inter-regular"/>
              </a:rPr>
              <a:t>new</a:t>
            </a:r>
            <a:r>
              <a:rPr lang="en-IN" b="0" i="0" dirty="0">
                <a:solidFill>
                  <a:srgbClr val="000000"/>
                </a:solidFill>
                <a:effectLst/>
                <a:latin typeface="inter-regular"/>
              </a:rPr>
              <a:t> Dog4();  </a:t>
            </a:r>
          </a:p>
          <a:p>
            <a:pPr algn="just"/>
            <a:r>
              <a:rPr lang="en-IN" b="0" i="0" dirty="0">
                <a:solidFill>
                  <a:srgbClr val="000000"/>
                </a:solidFill>
                <a:effectLst/>
                <a:latin typeface="inter-regular"/>
              </a:rPr>
              <a:t>    	Dog4.method(a);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909511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787D3C-9706-BF5A-0F01-476AC9902028}"/>
              </a:ext>
            </a:extLst>
          </p:cNvPr>
          <p:cNvSpPr txBox="1"/>
          <p:nvPr/>
        </p:nvSpPr>
        <p:spPr>
          <a:xfrm>
            <a:off x="426720" y="287774"/>
            <a:ext cx="11399520" cy="430887"/>
          </a:xfrm>
          <a:prstGeom prst="rect">
            <a:avLst/>
          </a:prstGeom>
          <a:noFill/>
        </p:spPr>
        <p:txBody>
          <a:bodyPr wrap="square">
            <a:spAutoFit/>
          </a:bodyPr>
          <a:lstStyle/>
          <a:p>
            <a:pPr algn="ctr"/>
            <a:r>
              <a:rPr lang="en-IN" sz="2200" b="1" i="0" dirty="0">
                <a:solidFill>
                  <a:srgbClr val="FF0000"/>
                </a:solidFill>
                <a:effectLst/>
                <a:latin typeface="Times New Roman" panose="02020603050405020304" pitchFamily="18" charset="0"/>
                <a:cs typeface="Times New Roman" panose="02020603050405020304" pitchFamily="18" charset="0"/>
              </a:rPr>
              <a:t>Java Package</a:t>
            </a:r>
          </a:p>
        </p:txBody>
      </p:sp>
      <p:sp>
        <p:nvSpPr>
          <p:cNvPr id="7" name="TextBox 6">
            <a:extLst>
              <a:ext uri="{FF2B5EF4-FFF2-40B4-BE49-F238E27FC236}">
                <a16:creationId xmlns:a16="http://schemas.microsoft.com/office/drawing/2014/main" id="{6A97E387-07BF-6C9D-7B0E-F379697B0E15}"/>
              </a:ext>
            </a:extLst>
          </p:cNvPr>
          <p:cNvSpPr txBox="1"/>
          <p:nvPr/>
        </p:nvSpPr>
        <p:spPr>
          <a:xfrm>
            <a:off x="325119" y="753517"/>
            <a:ext cx="11856720" cy="5355312"/>
          </a:xfrm>
          <a:prstGeom prst="rect">
            <a:avLst/>
          </a:prstGeom>
          <a:noFill/>
        </p:spPr>
        <p:txBody>
          <a:bodyPr wrap="square">
            <a:spAutoFit/>
          </a:bodyPr>
          <a:lstStyle/>
          <a:p>
            <a:pPr marL="285750" indent="-285750" algn="just">
              <a:buFont typeface="Wingdings" panose="05000000000000000000" pitchFamily="2" charset="2"/>
              <a:buChar char="q"/>
            </a:pPr>
            <a:r>
              <a:rPr lang="en-IN" b="0" i="0" dirty="0">
                <a:solidFill>
                  <a:srgbClr val="333333"/>
                </a:solidFill>
                <a:effectLst/>
                <a:latin typeface="inter-regular"/>
              </a:rPr>
              <a:t>A </a:t>
            </a:r>
            <a:r>
              <a:rPr lang="en-IN" b="1" i="0" dirty="0">
                <a:solidFill>
                  <a:srgbClr val="333333"/>
                </a:solidFill>
                <a:effectLst/>
                <a:latin typeface="inter-bold"/>
              </a:rPr>
              <a:t>java package</a:t>
            </a:r>
            <a:r>
              <a:rPr lang="en-IN" b="0" i="0" dirty="0">
                <a:solidFill>
                  <a:srgbClr val="333333"/>
                </a:solidFill>
                <a:effectLst/>
                <a:latin typeface="inter-regular"/>
              </a:rPr>
              <a:t> is a group of similar types of classes, interfaces and sub-packages. </a:t>
            </a:r>
            <a:r>
              <a:rPr lang="en-IN" dirty="0">
                <a:solidFill>
                  <a:srgbClr val="333333"/>
                </a:solidFill>
                <a:latin typeface="inter-regular"/>
              </a:rPr>
              <a:t>i.e., </a:t>
            </a:r>
            <a:r>
              <a:rPr lang="en-US" b="1" i="0" dirty="0">
                <a:solidFill>
                  <a:srgbClr val="273239"/>
                </a:solidFill>
                <a:effectLst/>
                <a:latin typeface="Nunito" pitchFamily="2" charset="0"/>
              </a:rPr>
              <a:t>Package</a:t>
            </a:r>
            <a:r>
              <a:rPr lang="en-US" b="0" i="0" dirty="0">
                <a:solidFill>
                  <a:srgbClr val="273239"/>
                </a:solidFill>
                <a:effectLst/>
                <a:latin typeface="Nunito" pitchFamily="2" charset="0"/>
              </a:rPr>
              <a:t> in </a:t>
            </a:r>
            <a:r>
              <a:rPr lang="en-US" b="0" i="0" u="sng" dirty="0">
                <a:effectLst/>
                <a:latin typeface="Nunito" pitchFamily="2" charset="0"/>
                <a:hlinkClick r:id="rId2"/>
              </a:rPr>
              <a:t>Java</a:t>
            </a:r>
            <a:r>
              <a:rPr lang="en-US" b="0" i="0" dirty="0">
                <a:solidFill>
                  <a:srgbClr val="273239"/>
                </a:solidFill>
                <a:effectLst/>
                <a:latin typeface="Nunito" pitchFamily="2" charset="0"/>
              </a:rPr>
              <a:t> is a mechanism to encapsulate a group of classes, sub packages and interfaces.</a:t>
            </a:r>
            <a:endParaRPr lang="en-IN" b="0" i="0" dirty="0">
              <a:solidFill>
                <a:srgbClr val="333333"/>
              </a:solidFill>
              <a:effectLst/>
              <a:latin typeface="inter-regular"/>
            </a:endParaRPr>
          </a:p>
          <a:p>
            <a:pPr marL="285750" indent="-285750" algn="just">
              <a:buFont typeface="Wingdings" panose="05000000000000000000" pitchFamily="2" charset="2"/>
              <a:buChar char="q"/>
            </a:pPr>
            <a:r>
              <a:rPr lang="en-IN" b="0" i="0" dirty="0">
                <a:solidFill>
                  <a:srgbClr val="333333"/>
                </a:solidFill>
                <a:effectLst/>
                <a:latin typeface="inter-regular"/>
              </a:rPr>
              <a:t>Package in java can be categorized in two form, </a:t>
            </a:r>
            <a:r>
              <a:rPr lang="en-IN" b="1" i="0" dirty="0">
                <a:solidFill>
                  <a:srgbClr val="333333"/>
                </a:solidFill>
                <a:effectLst/>
                <a:latin typeface="inter-regular"/>
              </a:rPr>
              <a:t>built-in package and user-defined package.</a:t>
            </a:r>
          </a:p>
          <a:p>
            <a:pPr marL="285750" indent="-285750" algn="just">
              <a:buFont typeface="Wingdings" panose="05000000000000000000" pitchFamily="2" charset="2"/>
              <a:buChar char="q"/>
            </a:pPr>
            <a:endParaRPr lang="en-IN" b="0" i="0" dirty="0">
              <a:solidFill>
                <a:srgbClr val="333333"/>
              </a:solidFill>
              <a:effectLst/>
              <a:latin typeface="inter-regular"/>
            </a:endParaRPr>
          </a:p>
          <a:p>
            <a:pPr marL="285750" indent="-285750" algn="just">
              <a:buFont typeface="Wingdings" panose="05000000000000000000" pitchFamily="2" charset="2"/>
              <a:buChar char="q"/>
            </a:pPr>
            <a:endParaRPr lang="en-IN" dirty="0">
              <a:solidFill>
                <a:srgbClr val="333333"/>
              </a:solidFill>
              <a:latin typeface="inter-regular"/>
            </a:endParaRPr>
          </a:p>
          <a:p>
            <a:pPr marL="285750" indent="-285750" algn="just">
              <a:buFont typeface="Wingdings" panose="05000000000000000000" pitchFamily="2" charset="2"/>
              <a:buChar char="q"/>
            </a:pPr>
            <a:endParaRPr lang="en-IN" dirty="0">
              <a:solidFill>
                <a:srgbClr val="333333"/>
              </a:solidFill>
              <a:latin typeface="inter-regular"/>
            </a:endParaRPr>
          </a:p>
          <a:p>
            <a:pPr marL="285750" indent="-285750" algn="just">
              <a:buFont typeface="Wingdings" panose="05000000000000000000" pitchFamily="2" charset="2"/>
              <a:buChar char="q"/>
            </a:pPr>
            <a:endParaRPr lang="en-IN" dirty="0">
              <a:solidFill>
                <a:srgbClr val="333333"/>
              </a:solidFill>
              <a:latin typeface="inter-regular"/>
            </a:endParaRPr>
          </a:p>
          <a:p>
            <a:pPr marL="285750" indent="-285750" algn="just">
              <a:buFont typeface="Wingdings" panose="05000000000000000000" pitchFamily="2" charset="2"/>
              <a:buChar char="q"/>
            </a:pPr>
            <a:endParaRPr lang="en-IN" dirty="0">
              <a:solidFill>
                <a:srgbClr val="333333"/>
              </a:solidFill>
              <a:latin typeface="inter-regular"/>
            </a:endParaRPr>
          </a:p>
          <a:p>
            <a:pPr marL="285750" indent="-285750" algn="just">
              <a:buFont typeface="Wingdings" panose="05000000000000000000" pitchFamily="2" charset="2"/>
              <a:buChar char="q"/>
            </a:pPr>
            <a:endParaRPr lang="en-IN" dirty="0">
              <a:solidFill>
                <a:srgbClr val="333333"/>
              </a:solidFill>
              <a:latin typeface="inter-regular"/>
            </a:endParaRPr>
          </a:p>
          <a:p>
            <a:pPr marL="285750" indent="-285750" algn="just">
              <a:buFont typeface="Wingdings" panose="05000000000000000000" pitchFamily="2" charset="2"/>
              <a:buChar char="q"/>
            </a:pPr>
            <a:r>
              <a:rPr lang="en-IN" b="0" i="0" dirty="0">
                <a:solidFill>
                  <a:srgbClr val="333333"/>
                </a:solidFill>
                <a:effectLst/>
                <a:latin typeface="inter-regular"/>
              </a:rPr>
              <a:t>There are many built-in packages such as java, lang, </a:t>
            </a:r>
            <a:r>
              <a:rPr lang="en-IN" b="0" i="0" dirty="0" err="1">
                <a:solidFill>
                  <a:srgbClr val="333333"/>
                </a:solidFill>
                <a:effectLst/>
                <a:latin typeface="inter-regular"/>
              </a:rPr>
              <a:t>awt</a:t>
            </a:r>
            <a:r>
              <a:rPr lang="en-IN" b="0" i="0" dirty="0">
                <a:solidFill>
                  <a:srgbClr val="333333"/>
                </a:solidFill>
                <a:effectLst/>
                <a:latin typeface="inter-regular"/>
              </a:rPr>
              <a:t>, </a:t>
            </a:r>
            <a:r>
              <a:rPr lang="en-IN" b="0" i="0" dirty="0" err="1">
                <a:solidFill>
                  <a:srgbClr val="333333"/>
                </a:solidFill>
                <a:effectLst/>
                <a:latin typeface="inter-regular"/>
              </a:rPr>
              <a:t>javax</a:t>
            </a:r>
            <a:r>
              <a:rPr lang="en-IN" b="0" i="0" dirty="0">
                <a:solidFill>
                  <a:srgbClr val="333333"/>
                </a:solidFill>
                <a:effectLst/>
                <a:latin typeface="inter-regular"/>
              </a:rPr>
              <a:t>, swing, net, io, util, </a:t>
            </a:r>
            <a:r>
              <a:rPr lang="en-IN" b="0" i="0" dirty="0" err="1">
                <a:solidFill>
                  <a:srgbClr val="333333"/>
                </a:solidFill>
                <a:effectLst/>
                <a:latin typeface="inter-regular"/>
              </a:rPr>
              <a:t>sql</a:t>
            </a:r>
            <a:r>
              <a:rPr lang="en-IN" b="0" i="0" dirty="0">
                <a:solidFill>
                  <a:srgbClr val="333333"/>
                </a:solidFill>
                <a:effectLst/>
                <a:latin typeface="inter-regular"/>
              </a:rPr>
              <a:t> etc.</a:t>
            </a:r>
          </a:p>
          <a:p>
            <a:pPr marL="285750" indent="-285750" algn="just">
              <a:buFont typeface="Wingdings" panose="05000000000000000000" pitchFamily="2" charset="2"/>
              <a:buChar char="q"/>
            </a:pPr>
            <a:endParaRPr lang="en-IN" dirty="0">
              <a:solidFill>
                <a:srgbClr val="333333"/>
              </a:solidFill>
              <a:latin typeface="inter-regular"/>
            </a:endParaRPr>
          </a:p>
          <a:p>
            <a:pPr algn="just"/>
            <a:r>
              <a:rPr lang="en-US" b="1" i="0" dirty="0">
                <a:solidFill>
                  <a:srgbClr val="610B4B"/>
                </a:solidFill>
                <a:effectLst/>
                <a:latin typeface="erdana"/>
              </a:rPr>
              <a:t>Advantage of Java Package</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1) Java package is used to </a:t>
            </a:r>
            <a:r>
              <a:rPr lang="en-US" b="1" i="0" dirty="0">
                <a:solidFill>
                  <a:srgbClr val="FF0000"/>
                </a:solidFill>
                <a:effectLst/>
                <a:latin typeface="inter-regular"/>
              </a:rPr>
              <a:t>categorize the classes and interfaces </a:t>
            </a:r>
            <a:r>
              <a:rPr lang="en-US" b="0" i="0" dirty="0">
                <a:solidFill>
                  <a:srgbClr val="333333"/>
                </a:solidFill>
                <a:effectLst/>
                <a:latin typeface="inter-regular"/>
              </a:rPr>
              <a:t>so that they can be easily maintained.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2) Java package </a:t>
            </a:r>
            <a:r>
              <a:rPr lang="en-US" b="1" i="0" dirty="0">
                <a:solidFill>
                  <a:srgbClr val="333333"/>
                </a:solidFill>
                <a:effectLst/>
                <a:latin typeface="inter-regular"/>
              </a:rPr>
              <a:t>provides access protection</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3) Java package </a:t>
            </a:r>
            <a:r>
              <a:rPr lang="en-US" b="1" i="0" dirty="0">
                <a:solidFill>
                  <a:srgbClr val="FF0000"/>
                </a:solidFill>
                <a:effectLst/>
                <a:latin typeface="inter-regular"/>
              </a:rPr>
              <a:t>removes naming collision</a:t>
            </a:r>
            <a:r>
              <a:rPr lang="en-US" b="0" i="0" dirty="0">
                <a:solidFill>
                  <a:srgbClr val="333333"/>
                </a:solidFill>
                <a:effectLst/>
                <a:latin typeface="inter-regular"/>
              </a:rPr>
              <a:t>.</a:t>
            </a:r>
          </a:p>
          <a:p>
            <a:pPr marL="285750" indent="-285750" algn="just">
              <a:buFont typeface="Wingdings" panose="05000000000000000000" pitchFamily="2" charset="2"/>
              <a:buChar char="q"/>
            </a:pPr>
            <a:endParaRPr lang="en-IN" b="0" i="0" dirty="0">
              <a:solidFill>
                <a:srgbClr val="333333"/>
              </a:solidFill>
              <a:effectLst/>
              <a:latin typeface="inter-regular"/>
            </a:endParaRPr>
          </a:p>
        </p:txBody>
      </p:sp>
      <p:pic>
        <p:nvPicPr>
          <p:cNvPr id="1026" name="Picture 2" descr="package in java">
            <a:extLst>
              <a:ext uri="{FF2B5EF4-FFF2-40B4-BE49-F238E27FC236}">
                <a16:creationId xmlns:a16="http://schemas.microsoft.com/office/drawing/2014/main" id="{31C0E7CD-3114-A717-73A0-9505D49E1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641" y="4670905"/>
            <a:ext cx="3566159" cy="215156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ckages">
            <a:extLst>
              <a:ext uri="{FF2B5EF4-FFF2-40B4-BE49-F238E27FC236}">
                <a16:creationId xmlns:a16="http://schemas.microsoft.com/office/drawing/2014/main" id="{F0987886-5667-DBBC-9195-3EABE5B6F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480" y="1698207"/>
            <a:ext cx="2296160" cy="16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207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24329-3999-4438-EDBD-87FC146CF547}"/>
              </a:ext>
            </a:extLst>
          </p:cNvPr>
          <p:cNvSpPr txBox="1"/>
          <p:nvPr/>
        </p:nvSpPr>
        <p:spPr>
          <a:xfrm>
            <a:off x="233680" y="239604"/>
            <a:ext cx="11684000" cy="5632311"/>
          </a:xfrm>
          <a:prstGeom prst="rect">
            <a:avLst/>
          </a:prstGeom>
          <a:noFill/>
        </p:spPr>
        <p:txBody>
          <a:bodyPr wrap="square">
            <a:spAutoFit/>
          </a:bodyPr>
          <a:lstStyle/>
          <a:p>
            <a:r>
              <a:rPr lang="en-US" b="1" i="0" dirty="0">
                <a:solidFill>
                  <a:srgbClr val="FF0000"/>
                </a:solidFill>
                <a:effectLst/>
                <a:latin typeface="Times New Roman" panose="02020603050405020304" pitchFamily="18" charset="0"/>
                <a:cs typeface="Times New Roman" panose="02020603050405020304" pitchFamily="18" charset="0"/>
              </a:rPr>
              <a:t>Built-in Packages</a:t>
            </a:r>
          </a:p>
          <a:p>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These packages consist of a large number of classes which are a part of Java </a:t>
            </a:r>
            <a:r>
              <a:rPr lang="en-US" b="1" i="0" dirty="0">
                <a:solidFill>
                  <a:srgbClr val="273239"/>
                </a:solidFill>
                <a:effectLst/>
                <a:latin typeface="Times New Roman" panose="02020603050405020304" pitchFamily="18" charset="0"/>
                <a:cs typeface="Times New Roman" panose="02020603050405020304" pitchFamily="18" charset="0"/>
              </a:rPr>
              <a:t>API</a:t>
            </a:r>
            <a:r>
              <a:rPr lang="en-US" b="0" i="0" dirty="0">
                <a:solidFill>
                  <a:srgbClr val="273239"/>
                </a:solidFill>
                <a:effectLst/>
                <a:latin typeface="Times New Roman" panose="02020603050405020304" pitchFamily="18" charset="0"/>
                <a:cs typeface="Times New Roman" panose="02020603050405020304" pitchFamily="18" charset="0"/>
              </a:rPr>
              <a:t>.</a:t>
            </a:r>
          </a:p>
          <a:p>
            <a:endParaRPr lang="en-US" dirty="0">
              <a:solidFill>
                <a:srgbClr val="273239"/>
              </a:solidFill>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Some of the commonly used built-in packages are:</a:t>
            </a:r>
          </a:p>
          <a:p>
            <a:endParaRPr lang="en-US"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1) </a:t>
            </a:r>
            <a:r>
              <a:rPr lang="en-US" b="1" i="0" dirty="0" err="1">
                <a:solidFill>
                  <a:srgbClr val="273239"/>
                </a:solidFill>
                <a:effectLst/>
                <a:latin typeface="Times New Roman" panose="02020603050405020304" pitchFamily="18" charset="0"/>
                <a:cs typeface="Times New Roman" panose="02020603050405020304" pitchFamily="18" charset="0"/>
              </a:rPr>
              <a:t>java.lang</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Contains language support classes(</a:t>
            </a:r>
            <a:r>
              <a:rPr lang="en-US" b="0" i="0" dirty="0" err="1">
                <a:solidFill>
                  <a:srgbClr val="273239"/>
                </a:solidFill>
                <a:effectLst/>
                <a:latin typeface="Times New Roman" panose="02020603050405020304" pitchFamily="18" charset="0"/>
                <a:cs typeface="Times New Roman" panose="02020603050405020304" pitchFamily="18" charset="0"/>
              </a:rPr>
              <a:t>e.g</a:t>
            </a:r>
            <a:r>
              <a:rPr lang="en-US" b="0" i="0" dirty="0">
                <a:solidFill>
                  <a:srgbClr val="273239"/>
                </a:solidFill>
                <a:effectLst/>
                <a:latin typeface="Times New Roman" panose="02020603050405020304" pitchFamily="18" charset="0"/>
                <a:cs typeface="Times New Roman" panose="02020603050405020304" pitchFamily="18" charset="0"/>
              </a:rPr>
              <a:t> classed which defines primitive data types, math operations). This package is </a:t>
            </a:r>
            <a:r>
              <a:rPr lang="en-US" b="1" i="0" dirty="0">
                <a:solidFill>
                  <a:srgbClr val="273239"/>
                </a:solidFill>
                <a:effectLst/>
                <a:latin typeface="Times New Roman" panose="02020603050405020304" pitchFamily="18" charset="0"/>
                <a:cs typeface="Times New Roman" panose="02020603050405020304" pitchFamily="18" charset="0"/>
              </a:rPr>
              <a:t>automatically imported.</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2) </a:t>
            </a:r>
            <a:r>
              <a:rPr lang="en-US" b="1" i="0" dirty="0">
                <a:solidFill>
                  <a:srgbClr val="273239"/>
                </a:solidFill>
                <a:effectLst/>
                <a:latin typeface="Times New Roman" panose="02020603050405020304" pitchFamily="18" charset="0"/>
                <a:cs typeface="Times New Roman" panose="02020603050405020304" pitchFamily="18" charset="0"/>
              </a:rPr>
              <a:t> java.io: </a:t>
            </a:r>
            <a:r>
              <a:rPr lang="en-US" b="0" i="0" dirty="0">
                <a:solidFill>
                  <a:srgbClr val="273239"/>
                </a:solidFill>
                <a:effectLst/>
                <a:latin typeface="Times New Roman" panose="02020603050405020304" pitchFamily="18" charset="0"/>
                <a:cs typeface="Times New Roman" panose="02020603050405020304" pitchFamily="18" charset="0"/>
              </a:rPr>
              <a:t>Contains classed for supporting </a:t>
            </a:r>
            <a:r>
              <a:rPr lang="en-US" b="1" i="0" dirty="0">
                <a:solidFill>
                  <a:srgbClr val="273239"/>
                </a:solidFill>
                <a:effectLst/>
                <a:latin typeface="Times New Roman" panose="02020603050405020304" pitchFamily="18" charset="0"/>
                <a:cs typeface="Times New Roman" panose="02020603050405020304" pitchFamily="18" charset="0"/>
              </a:rPr>
              <a:t>input / output operations</a:t>
            </a:r>
            <a:r>
              <a:rPr lang="en-US" b="0" i="0" dirty="0">
                <a:solidFill>
                  <a:srgbClr val="273239"/>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3) </a:t>
            </a:r>
            <a:r>
              <a:rPr lang="en-US" b="1" i="0" dirty="0">
                <a:solidFill>
                  <a:srgbClr val="273239"/>
                </a:solidFill>
                <a:effectLst/>
                <a:latin typeface="Times New Roman" panose="02020603050405020304" pitchFamily="18" charset="0"/>
                <a:cs typeface="Times New Roman" panose="02020603050405020304" pitchFamily="18" charset="0"/>
              </a:rPr>
              <a:t> </a:t>
            </a:r>
            <a:r>
              <a:rPr lang="en-US" b="1" i="0" dirty="0" err="1">
                <a:solidFill>
                  <a:srgbClr val="273239"/>
                </a:solidFill>
                <a:effectLst/>
                <a:latin typeface="Times New Roman" panose="02020603050405020304" pitchFamily="18" charset="0"/>
                <a:cs typeface="Times New Roman" panose="02020603050405020304" pitchFamily="18" charset="0"/>
              </a:rPr>
              <a:t>java.util</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Contains </a:t>
            </a:r>
            <a:r>
              <a:rPr lang="en-US" b="1" i="0" dirty="0">
                <a:solidFill>
                  <a:srgbClr val="273239"/>
                </a:solidFill>
                <a:effectLst/>
                <a:latin typeface="Times New Roman" panose="02020603050405020304" pitchFamily="18" charset="0"/>
                <a:cs typeface="Times New Roman" panose="02020603050405020304" pitchFamily="18" charset="0"/>
              </a:rPr>
              <a:t>utility classes which implement data structures </a:t>
            </a:r>
            <a:r>
              <a:rPr lang="en-US" b="0" i="0" dirty="0">
                <a:solidFill>
                  <a:srgbClr val="273239"/>
                </a:solidFill>
                <a:effectLst/>
                <a:latin typeface="Times New Roman" panose="02020603050405020304" pitchFamily="18" charset="0"/>
                <a:cs typeface="Times New Roman" panose="02020603050405020304" pitchFamily="18" charset="0"/>
              </a:rPr>
              <a:t>like Linked List, Dictionary and support ; for Date / Time operations.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4) </a:t>
            </a:r>
            <a:r>
              <a:rPr lang="en-US" b="1" i="0" dirty="0">
                <a:solidFill>
                  <a:srgbClr val="273239"/>
                </a:solidFill>
                <a:effectLst/>
                <a:latin typeface="Times New Roman" panose="02020603050405020304" pitchFamily="18" charset="0"/>
                <a:cs typeface="Times New Roman" panose="02020603050405020304" pitchFamily="18" charset="0"/>
              </a:rPr>
              <a:t> </a:t>
            </a:r>
            <a:r>
              <a:rPr lang="en-US" b="1" i="0" dirty="0" err="1">
                <a:solidFill>
                  <a:srgbClr val="273239"/>
                </a:solidFill>
                <a:effectLst/>
                <a:latin typeface="Times New Roman" panose="02020603050405020304" pitchFamily="18" charset="0"/>
                <a:cs typeface="Times New Roman" panose="02020603050405020304" pitchFamily="18" charset="0"/>
              </a:rPr>
              <a:t>java.applet</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Contains classes for </a:t>
            </a:r>
            <a:r>
              <a:rPr lang="en-US" b="1" i="0" dirty="0">
                <a:solidFill>
                  <a:srgbClr val="273239"/>
                </a:solidFill>
                <a:effectLst/>
                <a:latin typeface="Times New Roman" panose="02020603050405020304" pitchFamily="18" charset="0"/>
                <a:cs typeface="Times New Roman" panose="02020603050405020304" pitchFamily="18" charset="0"/>
              </a:rPr>
              <a:t>creating Applets</a:t>
            </a:r>
            <a:r>
              <a:rPr lang="en-US" b="0" i="0" dirty="0">
                <a:solidFill>
                  <a:srgbClr val="273239"/>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5) </a:t>
            </a:r>
            <a:r>
              <a:rPr lang="en-US" b="1" i="0" dirty="0">
                <a:solidFill>
                  <a:srgbClr val="273239"/>
                </a:solidFill>
                <a:effectLst/>
                <a:latin typeface="Times New Roman" panose="02020603050405020304" pitchFamily="18" charset="0"/>
                <a:cs typeface="Times New Roman" panose="02020603050405020304" pitchFamily="18" charset="0"/>
              </a:rPr>
              <a:t> </a:t>
            </a:r>
            <a:r>
              <a:rPr lang="en-US" b="1" i="0" dirty="0" err="1">
                <a:solidFill>
                  <a:srgbClr val="273239"/>
                </a:solidFill>
                <a:effectLst/>
                <a:latin typeface="Times New Roman" panose="02020603050405020304" pitchFamily="18" charset="0"/>
                <a:cs typeface="Times New Roman" panose="02020603050405020304" pitchFamily="18" charset="0"/>
              </a:rPr>
              <a:t>java.awt</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Contain classes for implementing the </a:t>
            </a:r>
            <a:r>
              <a:rPr lang="en-US" b="1" i="0" dirty="0">
                <a:solidFill>
                  <a:srgbClr val="273239"/>
                </a:solidFill>
                <a:effectLst/>
                <a:latin typeface="Times New Roman" panose="02020603050405020304" pitchFamily="18" charset="0"/>
                <a:cs typeface="Times New Roman" panose="02020603050405020304" pitchFamily="18" charset="0"/>
              </a:rPr>
              <a:t>components for graphical user interfaces </a:t>
            </a:r>
            <a:r>
              <a:rPr lang="en-US" b="0" i="0" dirty="0">
                <a:solidFill>
                  <a:srgbClr val="273239"/>
                </a:solidFill>
                <a:effectLst/>
                <a:latin typeface="Times New Roman" panose="02020603050405020304" pitchFamily="18" charset="0"/>
                <a:cs typeface="Times New Roman" panose="02020603050405020304" pitchFamily="18" charset="0"/>
              </a:rPr>
              <a:t>(like button , ;menus </a:t>
            </a:r>
            <a:r>
              <a:rPr lang="en-US" b="0" i="0" dirty="0" err="1">
                <a:solidFill>
                  <a:srgbClr val="273239"/>
                </a:solidFill>
                <a:effectLst/>
                <a:latin typeface="Times New Roman" panose="02020603050405020304" pitchFamily="18" charset="0"/>
                <a:cs typeface="Times New Roman" panose="02020603050405020304" pitchFamily="18" charset="0"/>
              </a:rPr>
              <a:t>etc</a:t>
            </a:r>
            <a:r>
              <a:rPr lang="en-US" b="0" i="0" dirty="0">
                <a:solidFill>
                  <a:srgbClr val="273239"/>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6) </a:t>
            </a:r>
            <a:r>
              <a:rPr lang="en-US" b="1" i="0" dirty="0">
                <a:solidFill>
                  <a:srgbClr val="273239"/>
                </a:solidFill>
                <a:effectLst/>
                <a:latin typeface="Times New Roman" panose="02020603050405020304" pitchFamily="18" charset="0"/>
                <a:cs typeface="Times New Roman" panose="02020603050405020304" pitchFamily="18" charset="0"/>
              </a:rPr>
              <a:t> java.net: </a:t>
            </a:r>
            <a:r>
              <a:rPr lang="en-US" b="0" i="0" dirty="0">
                <a:solidFill>
                  <a:srgbClr val="273239"/>
                </a:solidFill>
                <a:effectLst/>
                <a:latin typeface="Times New Roman" panose="02020603050405020304" pitchFamily="18" charset="0"/>
                <a:cs typeface="Times New Roman" panose="02020603050405020304" pitchFamily="18" charset="0"/>
              </a:rPr>
              <a:t>Contain classes for supporting </a:t>
            </a:r>
            <a:r>
              <a:rPr lang="en-US" b="1" i="0" dirty="0">
                <a:solidFill>
                  <a:srgbClr val="273239"/>
                </a:solidFill>
                <a:effectLst/>
                <a:latin typeface="Times New Roman" panose="02020603050405020304" pitchFamily="18" charset="0"/>
                <a:cs typeface="Times New Roman" panose="02020603050405020304" pitchFamily="18" charset="0"/>
              </a:rPr>
              <a:t>networking operations</a:t>
            </a:r>
            <a:r>
              <a:rPr lang="en-US" b="0" i="0" dirty="0">
                <a:solidFill>
                  <a:srgbClr val="27323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97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446D73-8E5A-5991-BF34-06A31F306FE5}"/>
              </a:ext>
            </a:extLst>
          </p:cNvPr>
          <p:cNvSpPr txBox="1"/>
          <p:nvPr/>
        </p:nvSpPr>
        <p:spPr>
          <a:xfrm>
            <a:off x="345440" y="154077"/>
            <a:ext cx="11704320" cy="2031325"/>
          </a:xfrm>
          <a:prstGeom prst="rect">
            <a:avLst/>
          </a:prstGeom>
          <a:noFill/>
        </p:spPr>
        <p:txBody>
          <a:bodyPr wrap="square">
            <a:spAutoFit/>
          </a:bodyPr>
          <a:lstStyle/>
          <a:p>
            <a:r>
              <a:rPr lang="en-US" b="1" i="0" dirty="0">
                <a:solidFill>
                  <a:srgbClr val="273239"/>
                </a:solidFill>
                <a:effectLst/>
                <a:latin typeface="Nunito" pitchFamily="2" charset="0"/>
              </a:rPr>
              <a:t>User-defined packages</a:t>
            </a:r>
            <a:br>
              <a:rPr lang="en-US" dirty="0"/>
            </a:br>
            <a:endParaRPr lang="en-US" dirty="0"/>
          </a:p>
          <a:p>
            <a:r>
              <a:rPr lang="en-US" b="0" i="0" dirty="0">
                <a:solidFill>
                  <a:srgbClr val="273239"/>
                </a:solidFill>
                <a:effectLst/>
                <a:latin typeface="Nunito" pitchFamily="2" charset="0"/>
              </a:rPr>
              <a:t>These are the packages that are defined by the user.</a:t>
            </a:r>
          </a:p>
          <a:p>
            <a:endParaRPr lang="en-US" dirty="0">
              <a:solidFill>
                <a:srgbClr val="273239"/>
              </a:solidFill>
              <a:latin typeface="Nunito" pitchFamily="2" charset="0"/>
            </a:endParaRPr>
          </a:p>
          <a:p>
            <a:r>
              <a:rPr lang="en-US" b="0" i="0" dirty="0">
                <a:solidFill>
                  <a:srgbClr val="273239"/>
                </a:solidFill>
                <a:effectLst/>
                <a:latin typeface="Nunito" pitchFamily="2" charset="0"/>
              </a:rPr>
              <a:t> First we create a directory </a:t>
            </a:r>
            <a:r>
              <a:rPr lang="en-US" b="1" i="0" dirty="0" err="1">
                <a:solidFill>
                  <a:srgbClr val="273239"/>
                </a:solidFill>
                <a:effectLst/>
                <a:latin typeface="Nunito" pitchFamily="2" charset="0"/>
              </a:rPr>
              <a:t>myPackage</a:t>
            </a:r>
            <a:r>
              <a:rPr lang="en-US" b="0" i="0" dirty="0">
                <a:solidFill>
                  <a:srgbClr val="273239"/>
                </a:solidFill>
                <a:effectLst/>
                <a:latin typeface="Nunito" pitchFamily="2" charset="0"/>
              </a:rPr>
              <a:t> (name should be same as the name of the package). </a:t>
            </a:r>
          </a:p>
          <a:p>
            <a:endParaRPr lang="en-US" dirty="0">
              <a:solidFill>
                <a:srgbClr val="273239"/>
              </a:solidFill>
              <a:latin typeface="Nunito" pitchFamily="2" charset="0"/>
            </a:endParaRPr>
          </a:p>
          <a:p>
            <a:r>
              <a:rPr lang="en-US" b="0" i="0" dirty="0">
                <a:solidFill>
                  <a:srgbClr val="273239"/>
                </a:solidFill>
                <a:effectLst/>
                <a:latin typeface="Nunito" pitchFamily="2" charset="0"/>
              </a:rPr>
              <a:t>Then create the </a:t>
            </a:r>
            <a:r>
              <a:rPr lang="en-US" b="1" i="0" dirty="0" err="1">
                <a:solidFill>
                  <a:srgbClr val="273239"/>
                </a:solidFill>
                <a:effectLst/>
                <a:latin typeface="Nunito" pitchFamily="2" charset="0"/>
              </a:rPr>
              <a:t>MyClass</a:t>
            </a:r>
            <a:r>
              <a:rPr lang="en-US" b="0" i="0" dirty="0">
                <a:solidFill>
                  <a:srgbClr val="273239"/>
                </a:solidFill>
                <a:effectLst/>
                <a:latin typeface="Nunito" pitchFamily="2" charset="0"/>
              </a:rPr>
              <a:t> inside the directory with the first statement being the </a:t>
            </a:r>
            <a:r>
              <a:rPr lang="en-US" b="1" i="0" dirty="0">
                <a:solidFill>
                  <a:srgbClr val="273239"/>
                </a:solidFill>
                <a:effectLst/>
                <a:latin typeface="Nunito" pitchFamily="2" charset="0"/>
              </a:rPr>
              <a:t>package names</a:t>
            </a:r>
            <a:r>
              <a:rPr lang="en-US" b="0" i="0" dirty="0">
                <a:solidFill>
                  <a:srgbClr val="273239"/>
                </a:solidFill>
                <a:effectLst/>
                <a:latin typeface="Nunito" pitchFamily="2" charset="0"/>
              </a:rPr>
              <a:t>.</a:t>
            </a:r>
            <a:endParaRPr lang="en-IN" dirty="0"/>
          </a:p>
        </p:txBody>
      </p:sp>
      <p:sp>
        <p:nvSpPr>
          <p:cNvPr id="6" name="TextBox 5">
            <a:extLst>
              <a:ext uri="{FF2B5EF4-FFF2-40B4-BE49-F238E27FC236}">
                <a16:creationId xmlns:a16="http://schemas.microsoft.com/office/drawing/2014/main" id="{CF9AEBCE-D592-F49D-9051-2AD828AF72A7}"/>
              </a:ext>
            </a:extLst>
          </p:cNvPr>
          <p:cNvSpPr txBox="1"/>
          <p:nvPr/>
        </p:nvSpPr>
        <p:spPr>
          <a:xfrm>
            <a:off x="254000" y="2542739"/>
            <a:ext cx="4185920" cy="2031325"/>
          </a:xfrm>
          <a:prstGeom prst="rect">
            <a:avLst/>
          </a:prstGeom>
          <a:solidFill>
            <a:schemeClr val="tx2">
              <a:lumMod val="20000"/>
              <a:lumOff val="80000"/>
            </a:schemeClr>
          </a:solidFill>
        </p:spPr>
        <p:txBody>
          <a:bodyPr wrap="square">
            <a:spAutoFit/>
          </a:bodyPr>
          <a:lstStyle/>
          <a:p>
            <a:r>
              <a:rPr lang="en-IN" dirty="0"/>
              <a:t>package </a:t>
            </a:r>
            <a:r>
              <a:rPr lang="en-IN" dirty="0" err="1"/>
              <a:t>myPackage</a:t>
            </a:r>
            <a:r>
              <a:rPr lang="en-IN" dirty="0"/>
              <a:t>;</a:t>
            </a:r>
          </a:p>
          <a:p>
            <a:endParaRPr lang="en-IN" dirty="0"/>
          </a:p>
          <a:p>
            <a:r>
              <a:rPr lang="en-IN" dirty="0"/>
              <a:t>public class </a:t>
            </a:r>
            <a:r>
              <a:rPr lang="en-IN" dirty="0" err="1"/>
              <a:t>MyClass</a:t>
            </a:r>
            <a:r>
              <a:rPr lang="en-IN" dirty="0"/>
              <a:t> {</a:t>
            </a:r>
          </a:p>
          <a:p>
            <a:r>
              <a:rPr lang="en-IN" dirty="0"/>
              <a:t>    public void </a:t>
            </a:r>
            <a:r>
              <a:rPr lang="en-IN" dirty="0" err="1"/>
              <a:t>getNames</a:t>
            </a:r>
            <a:r>
              <a:rPr lang="en-IN" dirty="0"/>
              <a:t>(String s) {        </a:t>
            </a:r>
          </a:p>
          <a:p>
            <a:r>
              <a:rPr lang="en-IN" dirty="0"/>
              <a:t>        </a:t>
            </a:r>
            <a:r>
              <a:rPr lang="en-IN" dirty="0" err="1"/>
              <a:t>System.out.println</a:t>
            </a:r>
            <a:r>
              <a:rPr lang="en-IN" dirty="0"/>
              <a:t>(s);        </a:t>
            </a:r>
          </a:p>
          <a:p>
            <a:r>
              <a:rPr lang="en-IN" dirty="0"/>
              <a:t>    }</a:t>
            </a:r>
          </a:p>
          <a:p>
            <a:r>
              <a:rPr lang="en-IN" dirty="0"/>
              <a:t>}</a:t>
            </a:r>
          </a:p>
        </p:txBody>
      </p:sp>
      <p:sp>
        <p:nvSpPr>
          <p:cNvPr id="9" name="TextBox 8">
            <a:extLst>
              <a:ext uri="{FF2B5EF4-FFF2-40B4-BE49-F238E27FC236}">
                <a16:creationId xmlns:a16="http://schemas.microsoft.com/office/drawing/2014/main" id="{4A2CA715-4B64-8715-4FE8-70B35C14C361}"/>
              </a:ext>
            </a:extLst>
          </p:cNvPr>
          <p:cNvSpPr txBox="1"/>
          <p:nvPr/>
        </p:nvSpPr>
        <p:spPr>
          <a:xfrm>
            <a:off x="4968240" y="2254845"/>
            <a:ext cx="6969760" cy="3970318"/>
          </a:xfrm>
          <a:prstGeom prst="rect">
            <a:avLst/>
          </a:prstGeom>
          <a:solidFill>
            <a:schemeClr val="accent2">
              <a:lumMod val="20000"/>
              <a:lumOff val="80000"/>
            </a:schemeClr>
          </a:solidFill>
        </p:spPr>
        <p:txBody>
          <a:bodyPr wrap="square">
            <a:spAutoFit/>
          </a:bodyPr>
          <a:lstStyle/>
          <a:p>
            <a:r>
              <a:rPr lang="en-IN" dirty="0"/>
              <a:t>/* import '</a:t>
            </a:r>
            <a:r>
              <a:rPr lang="en-IN" dirty="0" err="1"/>
              <a:t>MyClass</a:t>
            </a:r>
            <a:r>
              <a:rPr lang="en-IN" dirty="0"/>
              <a:t>' class from 'names' </a:t>
            </a:r>
            <a:r>
              <a:rPr lang="en-IN" dirty="0" err="1"/>
              <a:t>myPackage</a:t>
            </a:r>
            <a:r>
              <a:rPr lang="en-IN" dirty="0"/>
              <a:t> */</a:t>
            </a:r>
          </a:p>
          <a:p>
            <a:r>
              <a:rPr lang="en-IN" dirty="0"/>
              <a:t>import </a:t>
            </a:r>
            <a:r>
              <a:rPr lang="en-IN" dirty="0" err="1"/>
              <a:t>myPackage.MyClass</a:t>
            </a:r>
            <a:r>
              <a:rPr lang="en-IN" dirty="0"/>
              <a:t>;</a:t>
            </a:r>
          </a:p>
          <a:p>
            <a:endParaRPr lang="en-IN" dirty="0"/>
          </a:p>
          <a:p>
            <a:r>
              <a:rPr lang="en-IN" dirty="0"/>
              <a:t>public class </a:t>
            </a:r>
            <a:r>
              <a:rPr lang="en-IN" dirty="0" err="1"/>
              <a:t>PrintName</a:t>
            </a:r>
            <a:r>
              <a:rPr lang="en-IN" dirty="0"/>
              <a:t>  {</a:t>
            </a:r>
          </a:p>
          <a:p>
            <a:r>
              <a:rPr lang="en-IN" dirty="0"/>
              <a:t>   public static void main(String </a:t>
            </a:r>
            <a:r>
              <a:rPr lang="en-IN" dirty="0" err="1"/>
              <a:t>args</a:t>
            </a:r>
            <a:r>
              <a:rPr lang="en-IN" dirty="0"/>
              <a:t>[]) {       </a:t>
            </a:r>
          </a:p>
          <a:p>
            <a:r>
              <a:rPr lang="en-IN" dirty="0"/>
              <a:t>      		// Initializing the String variable with a value </a:t>
            </a:r>
          </a:p>
          <a:p>
            <a:r>
              <a:rPr lang="en-IN" dirty="0"/>
              <a:t>      String name = "GKS;</a:t>
            </a:r>
          </a:p>
          <a:p>
            <a:r>
              <a:rPr lang="en-IN" dirty="0"/>
              <a:t>      </a:t>
            </a:r>
          </a:p>
          <a:p>
            <a:r>
              <a:rPr lang="en-IN" dirty="0"/>
              <a:t>      	// Creating an instance of class </a:t>
            </a:r>
            <a:r>
              <a:rPr lang="en-IN" dirty="0" err="1"/>
              <a:t>MyClass</a:t>
            </a:r>
            <a:r>
              <a:rPr lang="en-IN" dirty="0"/>
              <a:t> in the package.</a:t>
            </a:r>
          </a:p>
          <a:p>
            <a:r>
              <a:rPr lang="en-IN" dirty="0"/>
              <a:t>      </a:t>
            </a:r>
            <a:r>
              <a:rPr lang="en-IN" dirty="0" err="1"/>
              <a:t>MyClass</a:t>
            </a:r>
            <a:r>
              <a:rPr lang="en-IN" dirty="0"/>
              <a:t> </a:t>
            </a:r>
            <a:r>
              <a:rPr lang="en-IN" dirty="0" err="1"/>
              <a:t>obj</a:t>
            </a:r>
            <a:r>
              <a:rPr lang="en-IN" dirty="0"/>
              <a:t> = new </a:t>
            </a:r>
            <a:r>
              <a:rPr lang="en-IN" dirty="0" err="1"/>
              <a:t>MyClass</a:t>
            </a:r>
            <a:r>
              <a:rPr lang="en-IN" dirty="0"/>
              <a:t>();</a:t>
            </a:r>
          </a:p>
          <a:p>
            <a:r>
              <a:rPr lang="en-IN" dirty="0"/>
              <a:t>      </a:t>
            </a:r>
          </a:p>
          <a:p>
            <a:r>
              <a:rPr lang="en-IN" dirty="0"/>
              <a:t>      </a:t>
            </a:r>
            <a:r>
              <a:rPr lang="en-IN" dirty="0" err="1"/>
              <a:t>obj.getNames</a:t>
            </a:r>
            <a:r>
              <a:rPr lang="en-IN" dirty="0"/>
              <a:t>(name);</a:t>
            </a:r>
          </a:p>
          <a:p>
            <a:r>
              <a:rPr lang="en-IN" dirty="0"/>
              <a:t>   }</a:t>
            </a:r>
          </a:p>
          <a:p>
            <a:r>
              <a:rPr lang="en-IN" dirty="0"/>
              <a:t>}</a:t>
            </a:r>
          </a:p>
        </p:txBody>
      </p:sp>
    </p:spTree>
    <p:extLst>
      <p:ext uri="{BB962C8B-B14F-4D97-AF65-F5344CB8AC3E}">
        <p14:creationId xmlns:p14="http://schemas.microsoft.com/office/powerpoint/2010/main" val="1660037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188F3-2CAF-611B-E939-E1B7A3CFD638}"/>
              </a:ext>
            </a:extLst>
          </p:cNvPr>
          <p:cNvSpPr txBox="1"/>
          <p:nvPr/>
        </p:nvSpPr>
        <p:spPr>
          <a:xfrm>
            <a:off x="294640" y="238036"/>
            <a:ext cx="11582400" cy="923330"/>
          </a:xfrm>
          <a:prstGeom prst="rect">
            <a:avLst/>
          </a:prstGeom>
          <a:noFill/>
        </p:spPr>
        <p:txBody>
          <a:bodyPr wrap="square">
            <a:spAutoFit/>
          </a:bodyPr>
          <a:lstStyle/>
          <a:p>
            <a:pPr algn="just"/>
            <a:r>
              <a:rPr lang="en-US" b="0" i="0" dirty="0">
                <a:solidFill>
                  <a:srgbClr val="610B4B"/>
                </a:solidFill>
                <a:effectLst/>
                <a:latin typeface="erdana"/>
              </a:rPr>
              <a:t>Note: Sequence of the program must be package then import then class.</a:t>
            </a:r>
          </a:p>
          <a:p>
            <a:br>
              <a:rPr lang="en-US" dirty="0"/>
            </a:br>
            <a:endParaRPr lang="en-IN" dirty="0"/>
          </a:p>
        </p:txBody>
      </p:sp>
      <p:pic>
        <p:nvPicPr>
          <p:cNvPr id="3074" name="Picture 2" descr="sequence of package">
            <a:extLst>
              <a:ext uri="{FF2B5EF4-FFF2-40B4-BE49-F238E27FC236}">
                <a16:creationId xmlns:a16="http://schemas.microsoft.com/office/drawing/2014/main" id="{AFE930BE-6673-B094-D525-E7652A9AF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90" y="309880"/>
            <a:ext cx="2095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69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BF57C-6410-B26C-ED75-4B6156DCE2AA}"/>
              </a:ext>
            </a:extLst>
          </p:cNvPr>
          <p:cNvSpPr txBox="1"/>
          <p:nvPr/>
        </p:nvSpPr>
        <p:spPr>
          <a:xfrm>
            <a:off x="203200" y="163681"/>
            <a:ext cx="11714480" cy="2585323"/>
          </a:xfrm>
          <a:prstGeom prst="rect">
            <a:avLst/>
          </a:prstGeom>
          <a:noFill/>
        </p:spPr>
        <p:txBody>
          <a:bodyPr wrap="square">
            <a:spAutoFit/>
          </a:bodyPr>
          <a:lstStyle/>
          <a:p>
            <a:r>
              <a:rPr lang="en-US" b="1" i="0" dirty="0">
                <a:solidFill>
                  <a:srgbClr val="FF0000"/>
                </a:solidFill>
                <a:effectLst/>
                <a:latin typeface="Times New Roman" panose="02020603050405020304" pitchFamily="18" charset="0"/>
                <a:cs typeface="Times New Roman" panose="02020603050405020304" pitchFamily="18" charset="0"/>
              </a:rPr>
              <a:t>Package names and directory structure are closely related</a:t>
            </a:r>
            <a:r>
              <a:rPr lang="en-US" b="0" i="0" dirty="0">
                <a:solidFill>
                  <a:srgbClr val="273239"/>
                </a:solidFill>
                <a:effectLst/>
                <a:latin typeface="Times New Roman" panose="02020603050405020304" pitchFamily="18" charset="0"/>
                <a:cs typeface="Times New Roman" panose="02020603050405020304" pitchFamily="18" charset="0"/>
              </a:rPr>
              <a:t>. </a:t>
            </a:r>
          </a:p>
          <a:p>
            <a:endParaRPr lang="en-US" b="0" i="0" dirty="0">
              <a:solidFill>
                <a:srgbClr val="273239"/>
              </a:solidFill>
              <a:effectLst/>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For example if a package name is </a:t>
            </a:r>
            <a:r>
              <a:rPr lang="en-US" b="0" i="1" dirty="0" err="1">
                <a:solidFill>
                  <a:srgbClr val="273239"/>
                </a:solidFill>
                <a:effectLst/>
                <a:latin typeface="Times New Roman" panose="02020603050405020304" pitchFamily="18" charset="0"/>
                <a:cs typeface="Times New Roman" panose="02020603050405020304" pitchFamily="18" charset="0"/>
              </a:rPr>
              <a:t>college.staff.cse</a:t>
            </a:r>
            <a:r>
              <a:rPr lang="en-US" b="0" i="0" dirty="0">
                <a:solidFill>
                  <a:srgbClr val="273239"/>
                </a:solidFill>
                <a:effectLst/>
                <a:latin typeface="Times New Roman" panose="02020603050405020304" pitchFamily="18" charset="0"/>
                <a:cs typeface="Times New Roman" panose="02020603050405020304" pitchFamily="18" charset="0"/>
              </a:rPr>
              <a:t>, then there are </a:t>
            </a:r>
            <a:r>
              <a:rPr lang="en-US" b="1" i="0" dirty="0">
                <a:solidFill>
                  <a:srgbClr val="273239"/>
                </a:solidFill>
                <a:effectLst/>
                <a:latin typeface="Times New Roman" panose="02020603050405020304" pitchFamily="18" charset="0"/>
                <a:cs typeface="Times New Roman" panose="02020603050405020304" pitchFamily="18" charset="0"/>
              </a:rPr>
              <a:t>three directories</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1" dirty="0">
                <a:solidFill>
                  <a:srgbClr val="273239"/>
                </a:solidFill>
                <a:effectLst/>
                <a:latin typeface="Times New Roman" panose="02020603050405020304" pitchFamily="18" charset="0"/>
                <a:cs typeface="Times New Roman" panose="02020603050405020304" pitchFamily="18" charset="0"/>
              </a:rPr>
              <a:t>college</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1" dirty="0">
                <a:solidFill>
                  <a:srgbClr val="273239"/>
                </a:solidFill>
                <a:effectLst/>
                <a:latin typeface="Times New Roman" panose="02020603050405020304" pitchFamily="18" charset="0"/>
                <a:cs typeface="Times New Roman" panose="02020603050405020304" pitchFamily="18" charset="0"/>
              </a:rPr>
              <a:t>staff</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b="0" i="1" dirty="0" err="1">
                <a:solidFill>
                  <a:srgbClr val="273239"/>
                </a:solidFill>
                <a:effectLst/>
                <a:latin typeface="Times New Roman" panose="02020603050405020304" pitchFamily="18" charset="0"/>
                <a:cs typeface="Times New Roman" panose="02020603050405020304" pitchFamily="18" charset="0"/>
              </a:rPr>
              <a:t>cse</a:t>
            </a:r>
            <a:r>
              <a:rPr lang="en-US" b="0" i="0" dirty="0">
                <a:solidFill>
                  <a:srgbClr val="273239"/>
                </a:solidFill>
                <a:effectLst/>
                <a:latin typeface="Times New Roman" panose="02020603050405020304" pitchFamily="18" charset="0"/>
                <a:cs typeface="Times New Roman" panose="02020603050405020304" pitchFamily="18" charset="0"/>
              </a:rPr>
              <a:t> such that </a:t>
            </a:r>
            <a:r>
              <a:rPr lang="en-US" b="0" i="1" dirty="0" err="1">
                <a:solidFill>
                  <a:srgbClr val="273239"/>
                </a:solidFill>
                <a:effectLst/>
                <a:latin typeface="Times New Roman" panose="02020603050405020304" pitchFamily="18" charset="0"/>
                <a:cs typeface="Times New Roman" panose="02020603050405020304" pitchFamily="18" charset="0"/>
              </a:rPr>
              <a:t>cse</a:t>
            </a:r>
            <a:r>
              <a:rPr lang="en-US" b="0" i="0" dirty="0">
                <a:solidFill>
                  <a:srgbClr val="273239"/>
                </a:solidFill>
                <a:effectLst/>
                <a:latin typeface="Times New Roman" panose="02020603050405020304" pitchFamily="18" charset="0"/>
                <a:cs typeface="Times New Roman" panose="02020603050405020304" pitchFamily="18" charset="0"/>
              </a:rPr>
              <a:t> is present in </a:t>
            </a:r>
            <a:r>
              <a:rPr lang="en-US" b="0" i="1" dirty="0">
                <a:solidFill>
                  <a:srgbClr val="273239"/>
                </a:solidFill>
                <a:effectLst/>
                <a:latin typeface="Times New Roman" panose="02020603050405020304" pitchFamily="18" charset="0"/>
                <a:cs typeface="Times New Roman" panose="02020603050405020304" pitchFamily="18" charset="0"/>
              </a:rPr>
              <a:t>staff</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b="0" i="1" dirty="0">
                <a:solidFill>
                  <a:srgbClr val="273239"/>
                </a:solidFill>
                <a:effectLst/>
                <a:latin typeface="Times New Roman" panose="02020603050405020304" pitchFamily="18" charset="0"/>
                <a:cs typeface="Times New Roman" panose="02020603050405020304" pitchFamily="18" charset="0"/>
              </a:rPr>
              <a:t>staff</a:t>
            </a:r>
            <a:r>
              <a:rPr lang="en-US" b="0" i="0" dirty="0">
                <a:solidFill>
                  <a:srgbClr val="273239"/>
                </a:solidFill>
                <a:effectLst/>
                <a:latin typeface="Times New Roman" panose="02020603050405020304" pitchFamily="18" charset="0"/>
                <a:cs typeface="Times New Roman" panose="02020603050405020304" pitchFamily="18" charset="0"/>
              </a:rPr>
              <a:t> is present </a:t>
            </a:r>
            <a:r>
              <a:rPr lang="en-US" b="0" i="1" dirty="0">
                <a:solidFill>
                  <a:srgbClr val="273239"/>
                </a:solidFill>
                <a:effectLst/>
                <a:latin typeface="Times New Roman" panose="02020603050405020304" pitchFamily="18" charset="0"/>
                <a:cs typeface="Times New Roman" panose="02020603050405020304" pitchFamily="18" charset="0"/>
              </a:rPr>
              <a:t>college</a:t>
            </a:r>
            <a:r>
              <a:rPr lang="en-US" b="0" i="0" dirty="0">
                <a:solidFill>
                  <a:srgbClr val="273239"/>
                </a:solidFill>
                <a:effectLst/>
                <a:latin typeface="Times New Roman" panose="02020603050405020304" pitchFamily="18" charset="0"/>
                <a:cs typeface="Times New Roman" panose="02020603050405020304" pitchFamily="18" charset="0"/>
              </a:rPr>
              <a:t>. </a:t>
            </a:r>
          </a:p>
          <a:p>
            <a:endParaRPr lang="en-US" b="0" i="0" dirty="0">
              <a:solidFill>
                <a:srgbClr val="273239"/>
              </a:solidFill>
              <a:effectLst/>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Also, the directory </a:t>
            </a:r>
            <a:r>
              <a:rPr lang="en-US" b="0" i="1" dirty="0">
                <a:solidFill>
                  <a:srgbClr val="273239"/>
                </a:solidFill>
                <a:effectLst/>
                <a:latin typeface="Times New Roman" panose="02020603050405020304" pitchFamily="18" charset="0"/>
                <a:cs typeface="Times New Roman" panose="02020603050405020304" pitchFamily="18" charset="0"/>
              </a:rPr>
              <a:t>college</a:t>
            </a:r>
            <a:r>
              <a:rPr lang="en-US" b="0" i="0" dirty="0">
                <a:solidFill>
                  <a:srgbClr val="273239"/>
                </a:solidFill>
                <a:effectLst/>
                <a:latin typeface="Times New Roman" panose="02020603050405020304" pitchFamily="18" charset="0"/>
                <a:cs typeface="Times New Roman" panose="02020603050405020304" pitchFamily="18" charset="0"/>
              </a:rPr>
              <a:t> is accessible through </a:t>
            </a:r>
            <a:r>
              <a:rPr lang="en-US" b="0" i="0" u="sng" dirty="0">
                <a:effectLst/>
                <a:latin typeface="Times New Roman" panose="02020603050405020304" pitchFamily="18" charset="0"/>
                <a:cs typeface="Times New Roman" panose="02020603050405020304" pitchFamily="18" charset="0"/>
                <a:hlinkClick r:id="rId2"/>
              </a:rPr>
              <a:t>CLASSPATH</a:t>
            </a:r>
            <a:r>
              <a:rPr lang="en-US" b="0" i="0" dirty="0">
                <a:solidFill>
                  <a:srgbClr val="273239"/>
                </a:solidFill>
                <a:effectLst/>
                <a:latin typeface="Times New Roman" panose="02020603050405020304" pitchFamily="18" charset="0"/>
                <a:cs typeface="Times New Roman" panose="02020603050405020304" pitchFamily="18" charset="0"/>
              </a:rPr>
              <a:t> variable, i.e., path of parent directory of college is present in CLASSPATH. </a:t>
            </a:r>
          </a:p>
          <a:p>
            <a:endParaRPr lang="en-US" b="0" i="0" dirty="0">
              <a:solidFill>
                <a:srgbClr val="273239"/>
              </a:solidFill>
              <a:effectLst/>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The idea is to make sure that classes are easy to locate.</a:t>
            </a:r>
          </a:p>
        </p:txBody>
      </p:sp>
    </p:spTree>
    <p:extLst>
      <p:ext uri="{BB962C8B-B14F-4D97-AF65-F5344CB8AC3E}">
        <p14:creationId xmlns:p14="http://schemas.microsoft.com/office/powerpoint/2010/main" val="95436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FCEEEF-110B-F826-8B18-CCC0595F96C0}"/>
              </a:ext>
            </a:extLst>
          </p:cNvPr>
          <p:cNvSpPr txBox="1"/>
          <p:nvPr/>
        </p:nvSpPr>
        <p:spPr>
          <a:xfrm>
            <a:off x="325120" y="247134"/>
            <a:ext cx="6096000" cy="461665"/>
          </a:xfrm>
          <a:prstGeom prst="rect">
            <a:avLst/>
          </a:prstGeom>
          <a:noFill/>
        </p:spPr>
        <p:txBody>
          <a:bodyPr wrap="square">
            <a:spAutoFit/>
          </a:bodyPr>
          <a:lstStyle/>
          <a:p>
            <a:pPr algn="just"/>
            <a:r>
              <a:rPr lang="en-IN" sz="2400" b="0" i="0" dirty="0">
                <a:solidFill>
                  <a:srgbClr val="610B38"/>
                </a:solidFill>
                <a:effectLst/>
                <a:latin typeface="erdana"/>
              </a:rPr>
              <a:t>Interface in Java</a:t>
            </a:r>
          </a:p>
        </p:txBody>
      </p:sp>
      <p:sp>
        <p:nvSpPr>
          <p:cNvPr id="5" name="TextBox 4">
            <a:extLst>
              <a:ext uri="{FF2B5EF4-FFF2-40B4-BE49-F238E27FC236}">
                <a16:creationId xmlns:a16="http://schemas.microsoft.com/office/drawing/2014/main" id="{1488BE29-2B48-F8D9-63CF-A3DB6866290A}"/>
              </a:ext>
            </a:extLst>
          </p:cNvPr>
          <p:cNvSpPr txBox="1"/>
          <p:nvPr/>
        </p:nvSpPr>
        <p:spPr>
          <a:xfrm>
            <a:off x="325120" y="781318"/>
            <a:ext cx="11663680" cy="3139321"/>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333333"/>
                </a:solidFill>
                <a:effectLst/>
                <a:latin typeface="inter-regular"/>
              </a:rPr>
              <a:t>An </a:t>
            </a:r>
            <a:r>
              <a:rPr lang="en-US" b="1" i="0" dirty="0">
                <a:solidFill>
                  <a:srgbClr val="333333"/>
                </a:solidFill>
                <a:effectLst/>
                <a:latin typeface="inter-bold"/>
              </a:rPr>
              <a:t>interface in Java</a:t>
            </a:r>
            <a:r>
              <a:rPr lang="en-US" b="0" i="0" dirty="0">
                <a:solidFill>
                  <a:srgbClr val="333333"/>
                </a:solidFill>
                <a:effectLst/>
                <a:latin typeface="inter-regular"/>
              </a:rPr>
              <a:t> is a blueprint of a class. It has </a:t>
            </a:r>
            <a:r>
              <a:rPr lang="en-US" b="1" i="0" dirty="0">
                <a:solidFill>
                  <a:srgbClr val="FF0000"/>
                </a:solidFill>
                <a:effectLst/>
                <a:latin typeface="inter-regular"/>
              </a:rPr>
              <a:t>static constants and abstract methods</a:t>
            </a:r>
            <a:r>
              <a:rPr lang="en-US" b="0" i="0" dirty="0">
                <a:solidFill>
                  <a:srgbClr val="333333"/>
                </a:solidFill>
                <a:effectLst/>
                <a:latin typeface="inter-regular"/>
              </a:rPr>
              <a:t>.</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The interface in Java is </a:t>
            </a:r>
            <a:r>
              <a:rPr lang="en-US" b="0" i="1" dirty="0">
                <a:solidFill>
                  <a:srgbClr val="333333"/>
                </a:solidFill>
                <a:effectLst/>
                <a:latin typeface="inter-regular"/>
              </a:rPr>
              <a:t>a mechanism to achieve </a:t>
            </a:r>
            <a:r>
              <a:rPr lang="en-US" b="0" i="1" u="none" strike="noStrike" dirty="0">
                <a:solidFill>
                  <a:srgbClr val="008000"/>
                </a:solidFill>
                <a:effectLst/>
                <a:latin typeface="inter-regular"/>
                <a:hlinkClick r:id="rId2"/>
              </a:rPr>
              <a:t>abstraction</a:t>
            </a:r>
            <a:r>
              <a:rPr lang="en-US" b="0" i="0" dirty="0">
                <a:solidFill>
                  <a:srgbClr val="333333"/>
                </a:solidFill>
                <a:effectLst/>
                <a:latin typeface="inter-regular"/>
              </a:rPr>
              <a:t>. There can be only abstract methods in the Java interface, not method body. It is used to achieve abstraction and multiple </a:t>
            </a:r>
            <a:r>
              <a:rPr lang="en-US" b="0" i="0" u="none" strike="noStrike" dirty="0">
                <a:solidFill>
                  <a:srgbClr val="008000"/>
                </a:solidFill>
                <a:effectLst/>
                <a:latin typeface="inter-regular"/>
                <a:hlinkClick r:id="rId3"/>
              </a:rPr>
              <a:t>inheritance in Java</a:t>
            </a:r>
            <a:r>
              <a:rPr lang="en-US" b="0" i="0" dirty="0">
                <a:solidFill>
                  <a:srgbClr val="333333"/>
                </a:solidFill>
                <a:effectLst/>
                <a:latin typeface="inter-regular"/>
              </a:rPr>
              <a:t>.</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In other words, you can say that interfaces can have abstract methods and variables. It cannot have a method body.</a:t>
            </a:r>
          </a:p>
          <a:p>
            <a:pPr marL="285750" indent="-285750" algn="just">
              <a:buFont typeface="Wingdings" panose="05000000000000000000" pitchFamily="2" charset="2"/>
              <a:buChar char="q"/>
            </a:pPr>
            <a:endParaRPr lang="en-US" dirty="0">
              <a:solidFill>
                <a:srgbClr val="333333"/>
              </a:solidFill>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Since Java 8, we can have </a:t>
            </a:r>
            <a:r>
              <a:rPr lang="en-US" b="1" i="0" dirty="0">
                <a:solidFill>
                  <a:srgbClr val="333333"/>
                </a:solidFill>
                <a:effectLst/>
                <a:latin typeface="inter-bold"/>
              </a:rPr>
              <a:t>default and static methods</a:t>
            </a:r>
            <a:r>
              <a:rPr lang="en-US" b="0" i="0" dirty="0">
                <a:solidFill>
                  <a:srgbClr val="333333"/>
                </a:solidFill>
                <a:effectLst/>
                <a:latin typeface="inter-regular"/>
              </a:rPr>
              <a:t> in an interface.</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Since Java 9, we can have </a:t>
            </a:r>
            <a:r>
              <a:rPr lang="en-US" b="1" i="0" dirty="0">
                <a:solidFill>
                  <a:srgbClr val="333333"/>
                </a:solidFill>
                <a:effectLst/>
                <a:latin typeface="inter-bold"/>
              </a:rPr>
              <a:t>private methods</a:t>
            </a:r>
            <a:r>
              <a:rPr lang="en-US" b="0" i="0" dirty="0">
                <a:solidFill>
                  <a:srgbClr val="333333"/>
                </a:solidFill>
                <a:effectLst/>
                <a:latin typeface="inter-regular"/>
              </a:rPr>
              <a:t> in an interface.</a:t>
            </a:r>
          </a:p>
          <a:p>
            <a:pPr marL="285750" indent="-285750" algn="just">
              <a:buFont typeface="Wingdings" panose="05000000000000000000" pitchFamily="2" charset="2"/>
              <a:buChar char="q"/>
            </a:pPr>
            <a:endParaRPr lang="en-US" b="0" i="0" dirty="0">
              <a:solidFill>
                <a:srgbClr val="333333"/>
              </a:solidFill>
              <a:effectLst/>
              <a:latin typeface="inter-regular"/>
            </a:endParaRPr>
          </a:p>
        </p:txBody>
      </p:sp>
    </p:spTree>
    <p:extLst>
      <p:ext uri="{BB962C8B-B14F-4D97-AF65-F5344CB8AC3E}">
        <p14:creationId xmlns:p14="http://schemas.microsoft.com/office/powerpoint/2010/main" val="2541866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B6058B-3B9E-C128-A9F6-D20A4940D7AA}"/>
              </a:ext>
            </a:extLst>
          </p:cNvPr>
          <p:cNvSpPr txBox="1"/>
          <p:nvPr/>
        </p:nvSpPr>
        <p:spPr>
          <a:xfrm>
            <a:off x="447040" y="255677"/>
            <a:ext cx="6096000" cy="2308324"/>
          </a:xfrm>
          <a:prstGeom prst="rect">
            <a:avLst/>
          </a:prstGeom>
          <a:noFill/>
        </p:spPr>
        <p:txBody>
          <a:bodyPr wrap="square">
            <a:spAutoFit/>
          </a:bodyPr>
          <a:lstStyle/>
          <a:p>
            <a:r>
              <a:rPr lang="en-IN" dirty="0"/>
              <a:t>package </a:t>
            </a:r>
            <a:r>
              <a:rPr lang="en-IN" dirty="0" err="1"/>
              <a:t>mypack</a:t>
            </a:r>
            <a:r>
              <a:rPr lang="en-IN" dirty="0"/>
              <a:t>;  </a:t>
            </a:r>
          </a:p>
          <a:p>
            <a:endParaRPr lang="en-IN" dirty="0"/>
          </a:p>
          <a:p>
            <a:r>
              <a:rPr lang="en-IN" dirty="0"/>
              <a:t>public class Simple{  </a:t>
            </a:r>
          </a:p>
          <a:p>
            <a:endParaRPr lang="en-IN" dirty="0"/>
          </a:p>
          <a:p>
            <a:r>
              <a:rPr lang="en-IN" dirty="0"/>
              <a:t> public static void main(String </a:t>
            </a:r>
            <a:r>
              <a:rPr lang="en-IN" dirty="0" err="1"/>
              <a:t>args</a:t>
            </a:r>
            <a:r>
              <a:rPr lang="en-IN" dirty="0"/>
              <a:t>[]){  </a:t>
            </a:r>
          </a:p>
          <a:p>
            <a:r>
              <a:rPr lang="en-IN" dirty="0"/>
              <a:t>    </a:t>
            </a:r>
            <a:r>
              <a:rPr lang="en-IN" dirty="0" err="1"/>
              <a:t>System.out.println</a:t>
            </a:r>
            <a:r>
              <a:rPr lang="en-IN" dirty="0"/>
              <a:t>("Welcome to package");  </a:t>
            </a:r>
          </a:p>
          <a:p>
            <a:r>
              <a:rPr lang="en-IN" dirty="0"/>
              <a:t>   }  </a:t>
            </a:r>
          </a:p>
          <a:p>
            <a:r>
              <a:rPr lang="en-IN" dirty="0"/>
              <a:t>} </a:t>
            </a:r>
          </a:p>
        </p:txBody>
      </p:sp>
      <p:sp>
        <p:nvSpPr>
          <p:cNvPr id="3" name="TextBox 2">
            <a:extLst>
              <a:ext uri="{FF2B5EF4-FFF2-40B4-BE49-F238E27FC236}">
                <a16:creationId xmlns:a16="http://schemas.microsoft.com/office/drawing/2014/main" id="{6327128A-DCBA-F2BB-6EEC-7E6447055FF7}"/>
              </a:ext>
            </a:extLst>
          </p:cNvPr>
          <p:cNvSpPr txBox="1"/>
          <p:nvPr/>
        </p:nvSpPr>
        <p:spPr>
          <a:xfrm>
            <a:off x="213360" y="2775357"/>
            <a:ext cx="11572240" cy="2862322"/>
          </a:xfrm>
          <a:prstGeom prst="rect">
            <a:avLst/>
          </a:prstGeom>
          <a:noFill/>
        </p:spPr>
        <p:txBody>
          <a:bodyPr wrap="square">
            <a:spAutoFit/>
          </a:bodyPr>
          <a:lstStyle/>
          <a:p>
            <a:pPr algn="just"/>
            <a:r>
              <a:rPr lang="en-US" b="1" i="0" dirty="0">
                <a:solidFill>
                  <a:srgbClr val="FF0000"/>
                </a:solidFill>
                <a:effectLst/>
                <a:latin typeface="erdana"/>
              </a:rPr>
              <a:t>How to access package from another package?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a:t>
            </a:r>
            <a:r>
              <a:rPr lang="en-US" b="1" i="0" dirty="0">
                <a:solidFill>
                  <a:srgbClr val="333333"/>
                </a:solidFill>
                <a:effectLst/>
                <a:latin typeface="inter-regular"/>
              </a:rPr>
              <a:t>three ways to access the package </a:t>
            </a:r>
            <a:r>
              <a:rPr lang="en-US" b="0" i="0" dirty="0">
                <a:solidFill>
                  <a:srgbClr val="333333"/>
                </a:solidFill>
                <a:effectLst/>
                <a:latin typeface="inter-regular"/>
              </a:rPr>
              <a:t>from outside the package.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import package.*;</a:t>
            </a:r>
          </a:p>
          <a:p>
            <a:pPr algn="just">
              <a:buFont typeface="+mj-lt"/>
              <a:buAutoNum type="arabicPeriod"/>
            </a:pPr>
            <a:r>
              <a:rPr lang="en-US" b="0" i="0" dirty="0">
                <a:solidFill>
                  <a:srgbClr val="000000"/>
                </a:solidFill>
                <a:effectLst/>
                <a:latin typeface="inter-regular"/>
              </a:rPr>
              <a:t>import </a:t>
            </a:r>
            <a:r>
              <a:rPr lang="en-US" b="0" i="0" dirty="0" err="1">
                <a:solidFill>
                  <a:srgbClr val="000000"/>
                </a:solidFill>
                <a:effectLst/>
                <a:latin typeface="inter-regular"/>
              </a:rPr>
              <a:t>package.classname</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fully qualified name.</a:t>
            </a: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a:solidFill>
                <a:srgbClr val="000000"/>
              </a:solidFill>
              <a:effectLst/>
              <a:latin typeface="inter-regular"/>
            </a:endParaRPr>
          </a:p>
          <a:p>
            <a:pPr algn="just"/>
            <a:endParaRPr lang="en-US" dirty="0">
              <a:solidFill>
                <a:srgbClr val="000000"/>
              </a:solidFill>
              <a:latin typeface="inter-regular"/>
            </a:endParaRPr>
          </a:p>
        </p:txBody>
      </p:sp>
    </p:spTree>
    <p:extLst>
      <p:ext uri="{BB962C8B-B14F-4D97-AF65-F5344CB8AC3E}">
        <p14:creationId xmlns:p14="http://schemas.microsoft.com/office/powerpoint/2010/main" val="3000792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13EA6-8C03-7B55-53B6-91EBEABCFDA2}"/>
              </a:ext>
            </a:extLst>
          </p:cNvPr>
          <p:cNvSpPr txBox="1"/>
          <p:nvPr/>
        </p:nvSpPr>
        <p:spPr>
          <a:xfrm>
            <a:off x="365760" y="216654"/>
            <a:ext cx="6096000" cy="369332"/>
          </a:xfrm>
          <a:prstGeom prst="rect">
            <a:avLst/>
          </a:prstGeom>
          <a:noFill/>
        </p:spPr>
        <p:txBody>
          <a:bodyPr wrap="square">
            <a:spAutoFit/>
          </a:bodyPr>
          <a:lstStyle/>
          <a:p>
            <a:pPr algn="just"/>
            <a:r>
              <a:rPr lang="en-IN" b="0" i="0" dirty="0">
                <a:solidFill>
                  <a:srgbClr val="610B38"/>
                </a:solidFill>
                <a:effectLst/>
                <a:latin typeface="erdana"/>
              </a:rPr>
              <a:t>1) Using packagename.*</a:t>
            </a:r>
          </a:p>
        </p:txBody>
      </p:sp>
      <p:sp>
        <p:nvSpPr>
          <p:cNvPr id="5" name="TextBox 4">
            <a:extLst>
              <a:ext uri="{FF2B5EF4-FFF2-40B4-BE49-F238E27FC236}">
                <a16:creationId xmlns:a16="http://schemas.microsoft.com/office/drawing/2014/main" id="{470CFEFB-A1CB-C889-71DC-A81145FC4333}"/>
              </a:ext>
            </a:extLst>
          </p:cNvPr>
          <p:cNvSpPr txBox="1"/>
          <p:nvPr/>
        </p:nvSpPr>
        <p:spPr>
          <a:xfrm>
            <a:off x="132080" y="972235"/>
            <a:ext cx="11836400" cy="369332"/>
          </a:xfrm>
          <a:prstGeom prst="rect">
            <a:avLst/>
          </a:prstGeom>
          <a:noFill/>
        </p:spPr>
        <p:txBody>
          <a:bodyPr wrap="square">
            <a:spAutoFit/>
          </a:bodyPr>
          <a:lstStyle/>
          <a:p>
            <a:r>
              <a:rPr lang="en-US" b="0" i="0" dirty="0">
                <a:solidFill>
                  <a:srgbClr val="333333"/>
                </a:solidFill>
                <a:effectLst/>
                <a:latin typeface="inter-regular"/>
              </a:rPr>
              <a:t>If you use package.* then all the classes and interfaces of this package will be accessible but not subpackages.</a:t>
            </a:r>
            <a:endParaRPr lang="en-IN" dirty="0"/>
          </a:p>
        </p:txBody>
      </p:sp>
      <p:sp>
        <p:nvSpPr>
          <p:cNvPr id="7" name="TextBox 6">
            <a:extLst>
              <a:ext uri="{FF2B5EF4-FFF2-40B4-BE49-F238E27FC236}">
                <a16:creationId xmlns:a16="http://schemas.microsoft.com/office/drawing/2014/main" id="{45C6FBED-6748-2A8A-945F-BFCCBA1B51FE}"/>
              </a:ext>
            </a:extLst>
          </p:cNvPr>
          <p:cNvSpPr txBox="1"/>
          <p:nvPr/>
        </p:nvSpPr>
        <p:spPr>
          <a:xfrm>
            <a:off x="365760" y="1951672"/>
            <a:ext cx="6096000" cy="1754326"/>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7B06FF83-1869-5C64-2CE2-988714158DA8}"/>
              </a:ext>
            </a:extLst>
          </p:cNvPr>
          <p:cNvSpPr txBox="1"/>
          <p:nvPr/>
        </p:nvSpPr>
        <p:spPr>
          <a:xfrm>
            <a:off x="6736080" y="1749088"/>
            <a:ext cx="4907280" cy="3139321"/>
          </a:xfrm>
          <a:prstGeom prst="rect">
            <a:avLst/>
          </a:prstGeom>
          <a:noFill/>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endParaRPr lang="en-IN" b="1" i="0" dirty="0">
              <a:solidFill>
                <a:srgbClr val="006699"/>
              </a:solidFill>
              <a:effectLst/>
              <a:latin typeface="inter-regular"/>
            </a:endParaRP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315497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155E0-F0BA-2774-16DC-FF65C125CB4A}"/>
              </a:ext>
            </a:extLst>
          </p:cNvPr>
          <p:cNvSpPr txBox="1"/>
          <p:nvPr/>
        </p:nvSpPr>
        <p:spPr>
          <a:xfrm>
            <a:off x="406400" y="257294"/>
            <a:ext cx="6096000" cy="369332"/>
          </a:xfrm>
          <a:prstGeom prst="rect">
            <a:avLst/>
          </a:prstGeom>
          <a:noFill/>
        </p:spPr>
        <p:txBody>
          <a:bodyPr wrap="square">
            <a:spAutoFit/>
          </a:bodyPr>
          <a:lstStyle/>
          <a:p>
            <a:pPr algn="just"/>
            <a:r>
              <a:rPr lang="en-IN" b="0" i="0" dirty="0">
                <a:solidFill>
                  <a:srgbClr val="610B38"/>
                </a:solidFill>
                <a:effectLst/>
                <a:latin typeface="erdana"/>
              </a:rPr>
              <a:t>2) Using </a:t>
            </a:r>
            <a:r>
              <a:rPr lang="en-IN" b="0" i="0" dirty="0" err="1">
                <a:solidFill>
                  <a:srgbClr val="610B38"/>
                </a:solidFill>
                <a:effectLst/>
                <a:latin typeface="erdana"/>
              </a:rPr>
              <a:t>packagename.classname</a:t>
            </a:r>
            <a:endParaRPr lang="en-IN" b="0" i="0" dirty="0">
              <a:solidFill>
                <a:srgbClr val="610B38"/>
              </a:solidFill>
              <a:effectLst/>
              <a:latin typeface="erdana"/>
            </a:endParaRPr>
          </a:p>
        </p:txBody>
      </p:sp>
      <p:sp>
        <p:nvSpPr>
          <p:cNvPr id="5" name="TextBox 4">
            <a:extLst>
              <a:ext uri="{FF2B5EF4-FFF2-40B4-BE49-F238E27FC236}">
                <a16:creationId xmlns:a16="http://schemas.microsoft.com/office/drawing/2014/main" id="{AF962B2F-52F2-CD4B-4856-737614F050F5}"/>
              </a:ext>
            </a:extLst>
          </p:cNvPr>
          <p:cNvSpPr txBox="1"/>
          <p:nvPr/>
        </p:nvSpPr>
        <p:spPr>
          <a:xfrm>
            <a:off x="223520" y="931595"/>
            <a:ext cx="11003280" cy="369332"/>
          </a:xfrm>
          <a:prstGeom prst="rect">
            <a:avLst/>
          </a:prstGeom>
          <a:noFill/>
        </p:spPr>
        <p:txBody>
          <a:bodyPr wrap="square">
            <a:spAutoFit/>
          </a:bodyPr>
          <a:lstStyle/>
          <a:p>
            <a:r>
              <a:rPr lang="en-US" b="0" i="0" dirty="0">
                <a:solidFill>
                  <a:srgbClr val="333333"/>
                </a:solidFill>
                <a:effectLst/>
                <a:latin typeface="inter-regular"/>
              </a:rPr>
              <a:t>If you import </a:t>
            </a:r>
            <a:r>
              <a:rPr lang="en-US" b="0" i="0" dirty="0" err="1">
                <a:solidFill>
                  <a:srgbClr val="333333"/>
                </a:solidFill>
                <a:effectLst/>
                <a:latin typeface="inter-regular"/>
              </a:rPr>
              <a:t>package.classname</a:t>
            </a:r>
            <a:r>
              <a:rPr lang="en-US" b="0" i="0" dirty="0">
                <a:solidFill>
                  <a:srgbClr val="333333"/>
                </a:solidFill>
                <a:effectLst/>
                <a:latin typeface="inter-regular"/>
              </a:rPr>
              <a:t> then only declared class of this package will be accessible.</a:t>
            </a:r>
            <a:endParaRPr lang="en-IN" dirty="0"/>
          </a:p>
        </p:txBody>
      </p:sp>
      <p:sp>
        <p:nvSpPr>
          <p:cNvPr id="7" name="TextBox 6">
            <a:extLst>
              <a:ext uri="{FF2B5EF4-FFF2-40B4-BE49-F238E27FC236}">
                <a16:creationId xmlns:a16="http://schemas.microsoft.com/office/drawing/2014/main" id="{8B5E59C6-1B91-8005-A6C4-7396EC9792BA}"/>
              </a:ext>
            </a:extLst>
          </p:cNvPr>
          <p:cNvSpPr txBox="1"/>
          <p:nvPr/>
        </p:nvSpPr>
        <p:spPr>
          <a:xfrm>
            <a:off x="3048000" y="1997839"/>
            <a:ext cx="6096000" cy="2862322"/>
          </a:xfrm>
          <a:prstGeom prst="rect">
            <a:avLst/>
          </a:prstGeom>
          <a:noFill/>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pack.A</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570731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6610A-4B66-FEE0-F393-26CC34544644}"/>
              </a:ext>
            </a:extLst>
          </p:cNvPr>
          <p:cNvSpPr txBox="1"/>
          <p:nvPr/>
        </p:nvSpPr>
        <p:spPr>
          <a:xfrm>
            <a:off x="396240" y="267454"/>
            <a:ext cx="6096000" cy="369332"/>
          </a:xfrm>
          <a:prstGeom prst="rect">
            <a:avLst/>
          </a:prstGeom>
          <a:noFill/>
        </p:spPr>
        <p:txBody>
          <a:bodyPr wrap="square">
            <a:spAutoFit/>
          </a:bodyPr>
          <a:lstStyle/>
          <a:p>
            <a:pPr algn="just"/>
            <a:r>
              <a:rPr lang="en-US" b="0" i="0" dirty="0">
                <a:solidFill>
                  <a:srgbClr val="610B38"/>
                </a:solidFill>
                <a:effectLst/>
                <a:latin typeface="erdana"/>
              </a:rPr>
              <a:t>3) Using fully qualified name</a:t>
            </a:r>
          </a:p>
        </p:txBody>
      </p:sp>
      <p:sp>
        <p:nvSpPr>
          <p:cNvPr id="5" name="TextBox 4">
            <a:extLst>
              <a:ext uri="{FF2B5EF4-FFF2-40B4-BE49-F238E27FC236}">
                <a16:creationId xmlns:a16="http://schemas.microsoft.com/office/drawing/2014/main" id="{15A0FF0B-1B11-3D12-36BD-37F22DDF6C60}"/>
              </a:ext>
            </a:extLst>
          </p:cNvPr>
          <p:cNvSpPr txBox="1"/>
          <p:nvPr/>
        </p:nvSpPr>
        <p:spPr>
          <a:xfrm>
            <a:off x="213360" y="898436"/>
            <a:ext cx="11602720" cy="923330"/>
          </a:xfrm>
          <a:prstGeom prst="rect">
            <a:avLst/>
          </a:prstGeom>
          <a:noFill/>
        </p:spPr>
        <p:txBody>
          <a:bodyPr wrap="square">
            <a:spAutoFit/>
          </a:bodyPr>
          <a:lstStyle/>
          <a:p>
            <a:r>
              <a:rPr lang="en-US" b="0" i="0" dirty="0">
                <a:solidFill>
                  <a:srgbClr val="333333"/>
                </a:solidFill>
                <a:effectLst/>
                <a:latin typeface="inter-regular"/>
              </a:rPr>
              <a:t>If you use fully qualified name then only declared class of this package will be accessible.</a:t>
            </a:r>
          </a:p>
          <a:p>
            <a:r>
              <a:rPr lang="en-US" b="0" i="0" dirty="0">
                <a:solidFill>
                  <a:srgbClr val="333333"/>
                </a:solidFill>
                <a:effectLst/>
                <a:latin typeface="inter-regular"/>
              </a:rPr>
              <a:t> Now there is no need to import. </a:t>
            </a:r>
          </a:p>
          <a:p>
            <a:r>
              <a:rPr lang="en-US" b="0" i="0" dirty="0">
                <a:solidFill>
                  <a:srgbClr val="333333"/>
                </a:solidFill>
                <a:effectLst/>
                <a:latin typeface="inter-regular"/>
              </a:rPr>
              <a:t>But you need to use fully qualified name every time when you are accessing the class or interface.</a:t>
            </a:r>
            <a:endParaRPr lang="en-IN" dirty="0"/>
          </a:p>
        </p:txBody>
      </p:sp>
      <p:sp>
        <p:nvSpPr>
          <p:cNvPr id="7" name="TextBox 6">
            <a:extLst>
              <a:ext uri="{FF2B5EF4-FFF2-40B4-BE49-F238E27FC236}">
                <a16:creationId xmlns:a16="http://schemas.microsoft.com/office/drawing/2014/main" id="{55CC6C0D-824A-DCBB-A9CD-EF853DD73EAE}"/>
              </a:ext>
            </a:extLst>
          </p:cNvPr>
          <p:cNvSpPr txBox="1"/>
          <p:nvPr/>
        </p:nvSpPr>
        <p:spPr>
          <a:xfrm>
            <a:off x="467360" y="2304256"/>
            <a:ext cx="6096000" cy="1754326"/>
          </a:xfrm>
          <a:prstGeom prst="rect">
            <a:avLst/>
          </a:prstGeom>
          <a:noFill/>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3E0CC1B0-C880-9BB0-AF51-5DC55C039AEC}"/>
              </a:ext>
            </a:extLst>
          </p:cNvPr>
          <p:cNvSpPr txBox="1"/>
          <p:nvPr/>
        </p:nvSpPr>
        <p:spPr>
          <a:xfrm>
            <a:off x="5791200" y="4310638"/>
            <a:ext cx="6096000" cy="2308324"/>
          </a:xfrm>
          <a:prstGeom prst="rect">
            <a:avLst/>
          </a:prstGeom>
          <a:noFill/>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pack.A</a:t>
            </a:r>
            <a:r>
              <a:rPr lang="en-IN" b="0" i="0" dirty="0">
                <a:solidFill>
                  <a:srgbClr val="000000"/>
                </a:solidFill>
                <a:effectLst/>
                <a:latin typeface="inter-regular"/>
              </a:rPr>
              <a:t>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pack.A</a:t>
            </a:r>
            <a:r>
              <a:rPr lang="en-IN" b="0" i="0" dirty="0">
                <a:solidFill>
                  <a:srgbClr val="000000"/>
                </a:solidFill>
                <a:effectLst/>
                <a:latin typeface="inter-regular"/>
              </a:rPr>
              <a:t>();</a:t>
            </a:r>
            <a:r>
              <a:rPr lang="en-IN" b="0" i="0" dirty="0">
                <a:solidFill>
                  <a:srgbClr val="008200"/>
                </a:solidFill>
                <a:effectLst/>
                <a:latin typeface="inter-regular"/>
              </a:rPr>
              <a:t>//using fully qualified name</a:t>
            </a:r>
            <a:r>
              <a:rPr lang="en-IN" b="0" i="0" dirty="0">
                <a:solidFill>
                  <a:srgbClr val="000000"/>
                </a:solidFill>
                <a:effectLst/>
                <a:latin typeface="inter-regular"/>
              </a:rPr>
              <a:t>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386506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29A16-3910-4D33-A44A-EE614CA7FEAD}"/>
              </a:ext>
            </a:extLst>
          </p:cNvPr>
          <p:cNvSpPr txBox="1"/>
          <p:nvPr/>
        </p:nvSpPr>
        <p:spPr>
          <a:xfrm>
            <a:off x="40640" y="321995"/>
            <a:ext cx="11673840" cy="369332"/>
          </a:xfrm>
          <a:prstGeom prst="rect">
            <a:avLst/>
          </a:prstGeom>
          <a:noFill/>
        </p:spPr>
        <p:txBody>
          <a:bodyPr wrap="square">
            <a:spAutoFit/>
          </a:bodyPr>
          <a:lstStyle/>
          <a:p>
            <a:pPr algn="ctr"/>
            <a:r>
              <a:rPr lang="en-US" b="0" i="0" dirty="0">
                <a:solidFill>
                  <a:srgbClr val="FF0000"/>
                </a:solidFill>
                <a:effectLst/>
                <a:latin typeface="Heebo" pitchFamily="2" charset="-79"/>
                <a:cs typeface="Heebo" pitchFamily="2" charset="-79"/>
              </a:rPr>
              <a:t>What are the differences between import and static import statements in Java?</a:t>
            </a:r>
          </a:p>
        </p:txBody>
      </p:sp>
      <p:sp>
        <p:nvSpPr>
          <p:cNvPr id="5" name="TextBox 4">
            <a:extLst>
              <a:ext uri="{FF2B5EF4-FFF2-40B4-BE49-F238E27FC236}">
                <a16:creationId xmlns:a16="http://schemas.microsoft.com/office/drawing/2014/main" id="{4DA3D2F3-7280-DA60-6D48-8E16C2189FBE}"/>
              </a:ext>
            </a:extLst>
          </p:cNvPr>
          <p:cNvSpPr txBox="1"/>
          <p:nvPr/>
        </p:nvSpPr>
        <p:spPr>
          <a:xfrm>
            <a:off x="325120" y="1120676"/>
            <a:ext cx="11673840" cy="2585323"/>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Nunito" pitchFamily="2" charset="0"/>
              </a:rPr>
              <a:t>We can use an import statement </a:t>
            </a:r>
            <a:r>
              <a:rPr lang="en-US" b="1" i="0" dirty="0">
                <a:solidFill>
                  <a:srgbClr val="000000"/>
                </a:solidFill>
                <a:effectLst/>
                <a:latin typeface="Nunito" pitchFamily="2" charset="0"/>
              </a:rPr>
              <a:t>to import classes and interface of a particular package</a:t>
            </a:r>
            <a:r>
              <a:rPr lang="en-US" b="0" i="0" dirty="0">
                <a:solidFill>
                  <a:srgbClr val="000000"/>
                </a:solidFill>
                <a:effectLst/>
                <a:latin typeface="Nunito" pitchFamily="2" charset="0"/>
              </a:rPr>
              <a:t>. </a:t>
            </a:r>
          </a:p>
          <a:p>
            <a:pPr marL="285750" indent="-285750">
              <a:buFont typeface="Wingdings" panose="05000000000000000000" pitchFamily="2" charset="2"/>
              <a:buChar char="q"/>
            </a:pPr>
            <a:endParaRPr lang="en-US" b="0" i="0" dirty="0">
              <a:solidFill>
                <a:srgbClr val="000000"/>
              </a:solidFill>
              <a:effectLst/>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Whenever we are using import statement it is not required to use the </a:t>
            </a:r>
            <a:r>
              <a:rPr lang="en-US" b="1" i="0" dirty="0">
                <a:solidFill>
                  <a:srgbClr val="FF0000"/>
                </a:solidFill>
                <a:effectLst/>
                <a:latin typeface="Nunito" pitchFamily="2" charset="0"/>
              </a:rPr>
              <a:t>fully qualified name</a:t>
            </a:r>
            <a:r>
              <a:rPr lang="en-US" b="0" i="0" dirty="0">
                <a:solidFill>
                  <a:srgbClr val="FF0000"/>
                </a:solidFill>
                <a:effectLst/>
                <a:latin typeface="Nunito" pitchFamily="2" charset="0"/>
              </a:rPr>
              <a:t> and we can use </a:t>
            </a:r>
            <a:r>
              <a:rPr lang="en-US" b="1" i="0" dirty="0">
                <a:solidFill>
                  <a:srgbClr val="FF0000"/>
                </a:solidFill>
                <a:effectLst/>
                <a:latin typeface="Nunito" pitchFamily="2" charset="0"/>
              </a:rPr>
              <a:t>short name directly</a:t>
            </a:r>
            <a:r>
              <a:rPr lang="en-US" b="0" i="0" dirty="0">
                <a:solidFill>
                  <a:srgbClr val="FF0000"/>
                </a:solidFill>
                <a:effectLst/>
                <a:latin typeface="Nunito" pitchFamily="2" charset="0"/>
              </a:rPr>
              <a:t>. </a:t>
            </a:r>
          </a:p>
          <a:p>
            <a:pPr marL="285750" indent="-285750">
              <a:buFont typeface="Wingdings" panose="05000000000000000000" pitchFamily="2" charset="2"/>
              <a:buChar char="q"/>
            </a:pPr>
            <a:endParaRPr lang="en-US" b="0" i="0" dirty="0">
              <a:solidFill>
                <a:srgbClr val="000000"/>
              </a:solidFill>
              <a:effectLst/>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We can use </a:t>
            </a:r>
            <a:r>
              <a:rPr lang="en-US" b="1" i="0" dirty="0">
                <a:solidFill>
                  <a:srgbClr val="000000"/>
                </a:solidFill>
                <a:effectLst/>
                <a:latin typeface="Nunito" pitchFamily="2" charset="0"/>
              </a:rPr>
              <a:t>static import </a:t>
            </a:r>
            <a:r>
              <a:rPr lang="en-US" b="0" i="0" dirty="0">
                <a:solidFill>
                  <a:srgbClr val="000000"/>
                </a:solidFill>
                <a:effectLst/>
                <a:latin typeface="Nunito" pitchFamily="2" charset="0"/>
              </a:rPr>
              <a:t>to </a:t>
            </a:r>
            <a:r>
              <a:rPr lang="en-US" b="1" i="0" dirty="0">
                <a:solidFill>
                  <a:srgbClr val="000000"/>
                </a:solidFill>
                <a:effectLst/>
                <a:latin typeface="Nunito" pitchFamily="2" charset="0"/>
              </a:rPr>
              <a:t>import static member from a particular class and package</a:t>
            </a:r>
            <a:r>
              <a:rPr lang="en-US" b="0" i="0" dirty="0">
                <a:solidFill>
                  <a:srgbClr val="000000"/>
                </a:solidFill>
                <a:effectLst/>
                <a:latin typeface="Nunito" pitchFamily="2" charset="0"/>
              </a:rPr>
              <a:t>. </a:t>
            </a:r>
          </a:p>
          <a:p>
            <a:pPr marL="285750" indent="-285750">
              <a:buFont typeface="Wingdings" panose="05000000000000000000" pitchFamily="2" charset="2"/>
              <a:buChar char="q"/>
            </a:pPr>
            <a:endParaRPr lang="en-US" b="0" i="0" dirty="0">
              <a:solidFill>
                <a:srgbClr val="000000"/>
              </a:solidFill>
              <a:effectLst/>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Whenever we are using </a:t>
            </a:r>
            <a:r>
              <a:rPr lang="en-US" b="1" i="0" dirty="0">
                <a:solidFill>
                  <a:srgbClr val="000000"/>
                </a:solidFill>
                <a:effectLst/>
                <a:latin typeface="Nunito" pitchFamily="2" charset="0"/>
              </a:rPr>
              <a:t>static import </a:t>
            </a:r>
            <a:r>
              <a:rPr lang="en-US" b="0" i="0" dirty="0">
                <a:solidFill>
                  <a:srgbClr val="000000"/>
                </a:solidFill>
                <a:effectLst/>
                <a:latin typeface="Nunito" pitchFamily="2" charset="0"/>
              </a:rPr>
              <a:t>it is </a:t>
            </a:r>
            <a:r>
              <a:rPr lang="en-US" b="1" i="0" dirty="0">
                <a:solidFill>
                  <a:srgbClr val="000000"/>
                </a:solidFill>
                <a:effectLst/>
                <a:latin typeface="Nunito" pitchFamily="2" charset="0"/>
              </a:rPr>
              <a:t>not required to use the class name</a:t>
            </a:r>
            <a:r>
              <a:rPr lang="en-US" b="0" i="0" dirty="0">
                <a:solidFill>
                  <a:srgbClr val="000000"/>
                </a:solidFill>
                <a:effectLst/>
                <a:latin typeface="Nunito" pitchFamily="2" charset="0"/>
              </a:rPr>
              <a:t> to access static member and we can use directly.</a:t>
            </a:r>
            <a:endParaRPr lang="en-IN" dirty="0"/>
          </a:p>
        </p:txBody>
      </p:sp>
    </p:spTree>
    <p:extLst>
      <p:ext uri="{BB962C8B-B14F-4D97-AF65-F5344CB8AC3E}">
        <p14:creationId xmlns:p14="http://schemas.microsoft.com/office/powerpoint/2010/main" val="137201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F4BD0-8CE1-91E1-9FC6-11D5912760E1}"/>
              </a:ext>
            </a:extLst>
          </p:cNvPr>
          <p:cNvSpPr txBox="1"/>
          <p:nvPr/>
        </p:nvSpPr>
        <p:spPr>
          <a:xfrm>
            <a:off x="203200" y="501640"/>
            <a:ext cx="11744960" cy="3139321"/>
          </a:xfrm>
          <a:prstGeom prst="rect">
            <a:avLst/>
          </a:prstGeom>
          <a:noFill/>
        </p:spPr>
        <p:txBody>
          <a:bodyPr wrap="square">
            <a:spAutoFit/>
          </a:bodyPr>
          <a:lstStyle/>
          <a:p>
            <a:pPr algn="l"/>
            <a:r>
              <a:rPr lang="en-US" b="0" i="0" dirty="0">
                <a:solidFill>
                  <a:srgbClr val="FF0000"/>
                </a:solidFill>
                <a:effectLst/>
                <a:latin typeface="Heebo" pitchFamily="2" charset="-79"/>
                <a:cs typeface="Heebo" pitchFamily="2" charset="-79"/>
              </a:rPr>
              <a:t>import statement</a:t>
            </a:r>
          </a:p>
          <a:p>
            <a:pPr algn="l">
              <a:buFont typeface="Arial" panose="020B0604020202020204" pitchFamily="34" charset="0"/>
              <a:buChar char="•"/>
            </a:pP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To access a class or method from another package we need to use the </a:t>
            </a:r>
            <a:r>
              <a:rPr lang="en-US" b="1" i="0" dirty="0">
                <a:solidFill>
                  <a:srgbClr val="000000"/>
                </a:solidFill>
                <a:effectLst/>
                <a:latin typeface="Nunito" pitchFamily="2" charset="0"/>
              </a:rPr>
              <a:t>fully qualified name</a:t>
            </a:r>
            <a:r>
              <a:rPr lang="en-US" b="0" i="0" dirty="0">
                <a:solidFill>
                  <a:srgbClr val="000000"/>
                </a:solidFill>
                <a:effectLst/>
                <a:latin typeface="Nunito" pitchFamily="2" charset="0"/>
              </a:rPr>
              <a:t> or we can use </a:t>
            </a:r>
            <a:r>
              <a:rPr lang="en-US" b="1" i="0" dirty="0">
                <a:solidFill>
                  <a:srgbClr val="000000"/>
                </a:solidFill>
                <a:effectLst/>
                <a:latin typeface="Nunito" pitchFamily="2" charset="0"/>
              </a:rPr>
              <a:t>import </a:t>
            </a:r>
            <a:r>
              <a:rPr lang="en-US" b="0" i="0" dirty="0">
                <a:solidFill>
                  <a:srgbClr val="000000"/>
                </a:solidFill>
                <a:effectLst/>
                <a:latin typeface="Nunito" pitchFamily="2" charset="0"/>
              </a:rPr>
              <a:t>statements.</a:t>
            </a:r>
          </a:p>
          <a:p>
            <a:pPr algn="l">
              <a:buFont typeface="Arial" panose="020B0604020202020204" pitchFamily="34" charset="0"/>
              <a:buChar char="•"/>
            </a:pP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The class or method should also be accessible. Accessibility is based on the </a:t>
            </a:r>
            <a:r>
              <a:rPr lang="en-US" b="1" i="0" dirty="0">
                <a:solidFill>
                  <a:srgbClr val="000000"/>
                </a:solidFill>
                <a:effectLst/>
                <a:latin typeface="Nunito" pitchFamily="2" charset="0"/>
              </a:rPr>
              <a:t>access modifiers</a:t>
            </a:r>
            <a:r>
              <a:rPr lang="en-US" b="0" i="0" dirty="0">
                <a:solidFill>
                  <a:srgbClr val="000000"/>
                </a:solidFill>
                <a:effectLst/>
                <a:latin typeface="Nunito" pitchFamily="2" charset="0"/>
              </a:rPr>
              <a:t>.</a:t>
            </a:r>
          </a:p>
          <a:p>
            <a:pPr algn="l">
              <a:buFont typeface="Arial" panose="020B0604020202020204" pitchFamily="34" charset="0"/>
              <a:buChar char="•"/>
            </a:pPr>
            <a:endParaRPr lang="en-US" b="1" i="0" dirty="0">
              <a:solidFill>
                <a:srgbClr val="000000"/>
              </a:solidFill>
              <a:effectLst/>
              <a:latin typeface="Nunito" pitchFamily="2" charset="0"/>
            </a:endParaRPr>
          </a:p>
          <a:p>
            <a:pPr algn="l">
              <a:buFont typeface="Arial" panose="020B0604020202020204" pitchFamily="34" charset="0"/>
              <a:buChar char="•"/>
            </a:pPr>
            <a:r>
              <a:rPr lang="en-US" b="1" i="0" dirty="0">
                <a:solidFill>
                  <a:srgbClr val="000000"/>
                </a:solidFill>
                <a:effectLst/>
                <a:latin typeface="Nunito" pitchFamily="2" charset="0"/>
              </a:rPr>
              <a:t>Private </a:t>
            </a:r>
            <a:r>
              <a:rPr lang="en-US" b="0" i="0" dirty="0">
                <a:solidFill>
                  <a:srgbClr val="000000"/>
                </a:solidFill>
                <a:effectLst/>
                <a:latin typeface="Nunito" pitchFamily="2" charset="0"/>
              </a:rPr>
              <a:t>members are accessible only within the same class. So we won't be able to access a private member even with the fully qualified name or an import statement.</a:t>
            </a:r>
          </a:p>
          <a:p>
            <a:pPr algn="l">
              <a:buFont typeface="Arial" panose="020B0604020202020204" pitchFamily="34" charset="0"/>
              <a:buChar char="•"/>
            </a:pPr>
            <a:endParaRPr lang="en-US" b="0" i="0" dirty="0">
              <a:solidFill>
                <a:srgbClr val="000000"/>
              </a:solidFill>
              <a:effectLst/>
              <a:latin typeface="Nunito" pitchFamily="2" charset="0"/>
            </a:endParaRPr>
          </a:p>
          <a:p>
            <a:pPr algn="l">
              <a:buFont typeface="Arial" panose="020B0604020202020204" pitchFamily="34" charset="0"/>
              <a:buChar char="•"/>
            </a:pPr>
            <a:r>
              <a:rPr lang="en-US" b="0" i="0" dirty="0">
                <a:solidFill>
                  <a:srgbClr val="000000"/>
                </a:solidFill>
                <a:effectLst/>
                <a:latin typeface="Nunito" pitchFamily="2" charset="0"/>
              </a:rPr>
              <a:t>The</a:t>
            </a:r>
            <a:r>
              <a:rPr lang="en-US" b="1" i="0" dirty="0">
                <a:solidFill>
                  <a:srgbClr val="000000"/>
                </a:solidFill>
                <a:effectLst/>
                <a:latin typeface="Nunito" pitchFamily="2" charset="0"/>
              </a:rPr>
              <a:t> </a:t>
            </a:r>
            <a:r>
              <a:rPr lang="en-US" b="1" i="0" dirty="0" err="1">
                <a:solidFill>
                  <a:srgbClr val="000000"/>
                </a:solidFill>
                <a:effectLst/>
                <a:latin typeface="Nunito" pitchFamily="2" charset="0"/>
              </a:rPr>
              <a:t>java.lang</a:t>
            </a:r>
            <a:r>
              <a:rPr lang="en-US" b="0" i="0" dirty="0">
                <a:solidFill>
                  <a:srgbClr val="000000"/>
                </a:solidFill>
                <a:effectLst/>
                <a:latin typeface="Nunito" pitchFamily="2" charset="0"/>
              </a:rPr>
              <a:t> package is automatically imported into our code by Java.</a:t>
            </a:r>
          </a:p>
        </p:txBody>
      </p:sp>
    </p:spTree>
    <p:extLst>
      <p:ext uri="{BB962C8B-B14F-4D97-AF65-F5344CB8AC3E}">
        <p14:creationId xmlns:p14="http://schemas.microsoft.com/office/powerpoint/2010/main" val="287495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C736EE-FF88-0C3D-1CBF-19D7F026FC93}"/>
              </a:ext>
            </a:extLst>
          </p:cNvPr>
          <p:cNvSpPr txBox="1"/>
          <p:nvPr/>
        </p:nvSpPr>
        <p:spPr>
          <a:xfrm>
            <a:off x="670560" y="474345"/>
            <a:ext cx="10535920" cy="5909310"/>
          </a:xfrm>
          <a:prstGeom prst="rect">
            <a:avLst/>
          </a:prstGeom>
          <a:noFill/>
        </p:spPr>
        <p:txBody>
          <a:bodyPr wrap="square">
            <a:spAutoFit/>
          </a:bodyPr>
          <a:lstStyle/>
          <a:p>
            <a:r>
              <a:rPr lang="en-IN" dirty="0"/>
              <a:t>import </a:t>
            </a:r>
            <a:r>
              <a:rPr lang="en-IN" dirty="0" err="1"/>
              <a:t>java.util.Vector</a:t>
            </a:r>
            <a:r>
              <a:rPr lang="en-IN" dirty="0"/>
              <a:t>;</a:t>
            </a:r>
          </a:p>
          <a:p>
            <a:r>
              <a:rPr lang="en-IN" dirty="0"/>
              <a:t>public class </a:t>
            </a:r>
            <a:r>
              <a:rPr lang="en-IN" dirty="0" err="1"/>
              <a:t>ImportDemo</a:t>
            </a:r>
            <a:r>
              <a:rPr lang="en-IN" dirty="0"/>
              <a:t> {</a:t>
            </a:r>
          </a:p>
          <a:p>
            <a:pPr lvl="1"/>
            <a:r>
              <a:rPr lang="en-IN" dirty="0"/>
              <a:t>   public </a:t>
            </a:r>
            <a:r>
              <a:rPr lang="en-IN" dirty="0" err="1"/>
              <a:t>ImportDemo</a:t>
            </a:r>
            <a:r>
              <a:rPr lang="en-IN" dirty="0"/>
              <a:t>() {</a:t>
            </a:r>
          </a:p>
          <a:p>
            <a:pPr lvl="1"/>
            <a:r>
              <a:rPr lang="en-IN" dirty="0"/>
              <a:t>   </a:t>
            </a:r>
          </a:p>
          <a:p>
            <a:pPr lvl="1"/>
            <a:r>
              <a:rPr lang="en-IN" dirty="0"/>
              <a:t>//</a:t>
            </a:r>
            <a:r>
              <a:rPr lang="en-IN" dirty="0">
                <a:solidFill>
                  <a:srgbClr val="FF0000"/>
                </a:solidFill>
              </a:rPr>
              <a:t>Imported using keyword, hence able to access directly in the code without package qualification.</a:t>
            </a:r>
          </a:p>
          <a:p>
            <a:pPr lvl="2"/>
            <a:r>
              <a:rPr lang="en-IN" dirty="0"/>
              <a:t>      Vector v = new Vector();</a:t>
            </a:r>
          </a:p>
          <a:p>
            <a:pPr lvl="2"/>
            <a:r>
              <a:rPr lang="en-IN" dirty="0"/>
              <a:t>      </a:t>
            </a:r>
            <a:r>
              <a:rPr lang="en-IN" dirty="0" err="1"/>
              <a:t>v.add</a:t>
            </a:r>
            <a:r>
              <a:rPr lang="en-IN" dirty="0"/>
              <a:t>("Tutorials");</a:t>
            </a:r>
          </a:p>
          <a:p>
            <a:pPr lvl="2"/>
            <a:r>
              <a:rPr lang="en-IN" dirty="0"/>
              <a:t>      </a:t>
            </a:r>
            <a:r>
              <a:rPr lang="en-IN" dirty="0" err="1"/>
              <a:t>v.add</a:t>
            </a:r>
            <a:r>
              <a:rPr lang="en-IN" dirty="0"/>
              <a:t>("Point");</a:t>
            </a:r>
          </a:p>
          <a:p>
            <a:pPr lvl="2"/>
            <a:r>
              <a:rPr lang="en-IN" dirty="0"/>
              <a:t>      </a:t>
            </a:r>
            <a:r>
              <a:rPr lang="en-IN" dirty="0" err="1"/>
              <a:t>v.add</a:t>
            </a:r>
            <a:r>
              <a:rPr lang="en-IN" dirty="0"/>
              <a:t>("India");</a:t>
            </a:r>
          </a:p>
          <a:p>
            <a:pPr lvl="2"/>
            <a:r>
              <a:rPr lang="en-IN" dirty="0"/>
              <a:t>      </a:t>
            </a:r>
            <a:r>
              <a:rPr lang="en-IN" dirty="0" err="1"/>
              <a:t>System.out.println</a:t>
            </a:r>
            <a:r>
              <a:rPr lang="en-IN" dirty="0"/>
              <a:t>("Vector values are: "+ v);</a:t>
            </a:r>
          </a:p>
          <a:p>
            <a:pPr lvl="2"/>
            <a:endParaRPr lang="en-IN" dirty="0"/>
          </a:p>
          <a:p>
            <a:pPr lvl="1"/>
            <a:r>
              <a:rPr lang="en-IN" dirty="0"/>
              <a:t>   //</a:t>
            </a:r>
            <a:r>
              <a:rPr lang="en-IN" b="1" dirty="0">
                <a:solidFill>
                  <a:srgbClr val="FF0000"/>
                </a:solidFill>
              </a:rPr>
              <a:t>Package not imported, hence referring to it using the complete package.</a:t>
            </a:r>
          </a:p>
          <a:p>
            <a:pPr lvl="2"/>
            <a:r>
              <a:rPr lang="en-IN" dirty="0"/>
              <a:t>      </a:t>
            </a:r>
            <a:r>
              <a:rPr lang="en-IN" dirty="0" err="1"/>
              <a:t>java.util.ArrayList</a:t>
            </a:r>
            <a:r>
              <a:rPr lang="en-IN" dirty="0"/>
              <a:t> list = new </a:t>
            </a:r>
            <a:r>
              <a:rPr lang="en-IN" dirty="0" err="1"/>
              <a:t>java.util.ArrayList</a:t>
            </a:r>
            <a:r>
              <a:rPr lang="en-IN" dirty="0"/>
              <a:t>();</a:t>
            </a:r>
          </a:p>
          <a:p>
            <a:pPr lvl="2"/>
            <a:r>
              <a:rPr lang="en-IN" dirty="0"/>
              <a:t>      </a:t>
            </a:r>
            <a:r>
              <a:rPr lang="en-IN" dirty="0" err="1"/>
              <a:t>list.add</a:t>
            </a:r>
            <a:r>
              <a:rPr lang="en-IN" dirty="0"/>
              <a:t>("</a:t>
            </a:r>
            <a:r>
              <a:rPr lang="en-IN" dirty="0" err="1"/>
              <a:t>Tutorix</a:t>
            </a:r>
            <a:r>
              <a:rPr lang="en-IN" dirty="0"/>
              <a:t>");</a:t>
            </a:r>
          </a:p>
          <a:p>
            <a:pPr lvl="2"/>
            <a:r>
              <a:rPr lang="en-IN" dirty="0"/>
              <a:t>      </a:t>
            </a:r>
            <a:r>
              <a:rPr lang="en-IN" dirty="0" err="1"/>
              <a:t>list.add</a:t>
            </a:r>
            <a:r>
              <a:rPr lang="en-IN" dirty="0"/>
              <a:t>("India");</a:t>
            </a:r>
          </a:p>
          <a:p>
            <a:pPr lvl="2"/>
            <a:r>
              <a:rPr lang="en-IN" dirty="0"/>
              <a:t>      </a:t>
            </a:r>
            <a:r>
              <a:rPr lang="en-IN" dirty="0" err="1"/>
              <a:t>System.out.println</a:t>
            </a:r>
            <a:r>
              <a:rPr lang="en-IN" dirty="0"/>
              <a:t>("Array List values are: "+ list);</a:t>
            </a:r>
          </a:p>
          <a:p>
            <a:pPr lvl="1"/>
            <a:r>
              <a:rPr lang="en-IN" dirty="0"/>
              <a:t>   }</a:t>
            </a:r>
          </a:p>
          <a:p>
            <a:pPr lvl="1"/>
            <a:r>
              <a:rPr lang="en-IN" dirty="0"/>
              <a:t>   public static void main(String </a:t>
            </a:r>
            <a:r>
              <a:rPr lang="en-IN" dirty="0" err="1"/>
              <a:t>arg</a:t>
            </a:r>
            <a:r>
              <a:rPr lang="en-IN" dirty="0"/>
              <a:t>[]) {</a:t>
            </a:r>
          </a:p>
          <a:p>
            <a:pPr lvl="1"/>
            <a:r>
              <a:rPr lang="en-IN" dirty="0"/>
              <a:t>      new </a:t>
            </a:r>
            <a:r>
              <a:rPr lang="en-IN" dirty="0" err="1"/>
              <a:t>ImportDemo</a:t>
            </a:r>
            <a:r>
              <a:rPr lang="en-IN" dirty="0"/>
              <a:t>();</a:t>
            </a:r>
          </a:p>
          <a:p>
            <a:pPr lvl="1"/>
            <a:r>
              <a:rPr lang="en-IN" dirty="0"/>
              <a:t>   }</a:t>
            </a:r>
          </a:p>
          <a:p>
            <a:r>
              <a:rPr lang="en-IN" dirty="0"/>
              <a:t>}</a:t>
            </a:r>
          </a:p>
        </p:txBody>
      </p:sp>
    </p:spTree>
    <p:extLst>
      <p:ext uri="{BB962C8B-B14F-4D97-AF65-F5344CB8AC3E}">
        <p14:creationId xmlns:p14="http://schemas.microsoft.com/office/powerpoint/2010/main" val="4025407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52DAE-21C7-442E-E8C7-50EBD08A853C}"/>
              </a:ext>
            </a:extLst>
          </p:cNvPr>
          <p:cNvSpPr txBox="1"/>
          <p:nvPr/>
        </p:nvSpPr>
        <p:spPr>
          <a:xfrm>
            <a:off x="426720" y="483999"/>
            <a:ext cx="11663680" cy="3139321"/>
          </a:xfrm>
          <a:prstGeom prst="rect">
            <a:avLst/>
          </a:prstGeom>
          <a:noFill/>
        </p:spPr>
        <p:txBody>
          <a:bodyPr wrap="square">
            <a:spAutoFit/>
          </a:bodyPr>
          <a:lstStyle/>
          <a:p>
            <a:r>
              <a:rPr lang="en-US" b="1" dirty="0"/>
              <a:t>Static Import Statement</a:t>
            </a:r>
          </a:p>
          <a:p>
            <a:endParaRPr lang="en-US" b="1"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Static imports will import </a:t>
            </a:r>
            <a:r>
              <a:rPr lang="en-US" dirty="0">
                <a:highlight>
                  <a:srgbClr val="FFFF00"/>
                </a:highlight>
              </a:rPr>
              <a:t>all static data so that can use without a class name</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 static import declaration has </a:t>
            </a:r>
            <a:r>
              <a:rPr lang="en-US" b="1" dirty="0">
                <a:solidFill>
                  <a:srgbClr val="FF0000"/>
                </a:solidFill>
              </a:rPr>
              <a:t>two forms</a:t>
            </a:r>
            <a:r>
              <a:rPr lang="en-US" dirty="0"/>
              <a:t>, one that imports </a:t>
            </a:r>
            <a:r>
              <a:rPr lang="en-US" b="1" dirty="0"/>
              <a:t>a particular static member</a:t>
            </a:r>
            <a:r>
              <a:rPr lang="en-US" dirty="0"/>
              <a:t> which is known as single static import and one that imports </a:t>
            </a:r>
            <a:r>
              <a:rPr lang="en-US" b="1" dirty="0"/>
              <a:t>all static members of a class </a:t>
            </a:r>
            <a:r>
              <a:rPr lang="en-US" dirty="0"/>
              <a:t>which is known as a static import on demand.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Static imports introduced in Java5 version.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One of the advantages of using static imports is reducing keystrokes and re-usability.</a:t>
            </a:r>
            <a:endParaRPr lang="en-IN" dirty="0"/>
          </a:p>
        </p:txBody>
      </p:sp>
    </p:spTree>
    <p:extLst>
      <p:ext uri="{BB962C8B-B14F-4D97-AF65-F5344CB8AC3E}">
        <p14:creationId xmlns:p14="http://schemas.microsoft.com/office/powerpoint/2010/main" val="2465562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34D84-7151-4BEE-0EB6-D480C00D4D77}"/>
              </a:ext>
            </a:extLst>
          </p:cNvPr>
          <p:cNvSpPr txBox="1"/>
          <p:nvPr/>
        </p:nvSpPr>
        <p:spPr>
          <a:xfrm>
            <a:off x="1341120" y="862598"/>
            <a:ext cx="9652000" cy="2585323"/>
          </a:xfrm>
          <a:prstGeom prst="rect">
            <a:avLst/>
          </a:prstGeom>
          <a:noFill/>
        </p:spPr>
        <p:txBody>
          <a:bodyPr wrap="square">
            <a:spAutoFit/>
          </a:bodyPr>
          <a:lstStyle/>
          <a:p>
            <a:r>
              <a:rPr lang="en-IN" dirty="0"/>
              <a:t>import static </a:t>
            </a:r>
            <a:r>
              <a:rPr lang="en-IN" dirty="0" err="1"/>
              <a:t>java.lang.System</a:t>
            </a:r>
            <a:r>
              <a:rPr lang="en-IN" dirty="0"/>
              <a:t>.*; //Using Static Import</a:t>
            </a:r>
          </a:p>
          <a:p>
            <a:r>
              <a:rPr lang="en-IN" dirty="0"/>
              <a:t>public class </a:t>
            </a:r>
            <a:r>
              <a:rPr lang="en-IN" dirty="0" err="1"/>
              <a:t>StaticImportDemo</a:t>
            </a:r>
            <a:r>
              <a:rPr lang="en-IN" dirty="0"/>
              <a:t> {</a:t>
            </a:r>
          </a:p>
          <a:p>
            <a:r>
              <a:rPr lang="en-IN" dirty="0"/>
              <a:t>   public static void main(String </a:t>
            </a:r>
            <a:r>
              <a:rPr lang="en-IN" dirty="0" err="1"/>
              <a:t>args</a:t>
            </a:r>
            <a:r>
              <a:rPr lang="en-IN" dirty="0"/>
              <a:t>[]) {</a:t>
            </a:r>
          </a:p>
          <a:p>
            <a:r>
              <a:rPr lang="en-IN" dirty="0"/>
              <a:t>      </a:t>
            </a:r>
          </a:p>
          <a:p>
            <a:r>
              <a:rPr lang="en-IN" dirty="0"/>
              <a:t>//</a:t>
            </a:r>
            <a:r>
              <a:rPr lang="en-IN" dirty="0" err="1"/>
              <a:t>System.out</a:t>
            </a:r>
            <a:r>
              <a:rPr lang="en-IN" dirty="0"/>
              <a:t> is not used as it is imported using the keyword </a:t>
            </a:r>
            <a:r>
              <a:rPr lang="en-IN" dirty="0" err="1"/>
              <a:t>stati</a:t>
            </a:r>
            <a:r>
              <a:rPr lang="en-IN" dirty="0"/>
              <a:t>.</a:t>
            </a:r>
          </a:p>
          <a:p>
            <a:endParaRPr lang="en-IN" dirty="0"/>
          </a:p>
          <a:p>
            <a:r>
              <a:rPr lang="en-IN" dirty="0"/>
              <a:t>      </a:t>
            </a:r>
            <a:r>
              <a:rPr lang="en-IN" dirty="0" err="1"/>
              <a:t>out.println</a:t>
            </a:r>
            <a:r>
              <a:rPr lang="en-IN" dirty="0"/>
              <a:t>("Welcome to Tutorials Point");</a:t>
            </a:r>
          </a:p>
          <a:p>
            <a:r>
              <a:rPr lang="en-IN" dirty="0"/>
              <a:t>   }</a:t>
            </a:r>
          </a:p>
          <a:p>
            <a:r>
              <a:rPr lang="en-IN" dirty="0"/>
              <a:t>}</a:t>
            </a:r>
          </a:p>
        </p:txBody>
      </p:sp>
    </p:spTree>
    <p:extLst>
      <p:ext uri="{BB962C8B-B14F-4D97-AF65-F5344CB8AC3E}">
        <p14:creationId xmlns:p14="http://schemas.microsoft.com/office/powerpoint/2010/main" val="195947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1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98692-905D-9622-7971-06D7ABA737BC}"/>
              </a:ext>
            </a:extLst>
          </p:cNvPr>
          <p:cNvSpPr txBox="1"/>
          <p:nvPr/>
        </p:nvSpPr>
        <p:spPr>
          <a:xfrm>
            <a:off x="121920" y="244455"/>
            <a:ext cx="11816080" cy="646331"/>
          </a:xfrm>
          <a:prstGeom prst="rect">
            <a:avLst/>
          </a:prstGeom>
          <a:noFill/>
        </p:spPr>
        <p:txBody>
          <a:bodyPr wrap="square">
            <a:spAutoFit/>
          </a:bodyPr>
          <a:lstStyle/>
          <a:p>
            <a:pPr algn="just"/>
            <a:r>
              <a:rPr lang="en-US" b="0" i="0" dirty="0">
                <a:solidFill>
                  <a:srgbClr val="333333"/>
                </a:solidFill>
                <a:effectLst/>
                <a:latin typeface="Arial" panose="020B0604020202020204" pitchFamily="34" charset="0"/>
              </a:rPr>
              <a:t>The Java compiler adds public and abstract keywords before the interface method. Moreover, it adds public, static and final keywords before data members.</a:t>
            </a:r>
          </a:p>
        </p:txBody>
      </p:sp>
      <p:pic>
        <p:nvPicPr>
          <p:cNvPr id="2050" name="Picture 2" descr="interface in java">
            <a:extLst>
              <a:ext uri="{FF2B5EF4-FFF2-40B4-BE49-F238E27FC236}">
                <a16:creationId xmlns:a16="http://schemas.microsoft.com/office/drawing/2014/main" id="{CDC6D602-0BCA-7333-65C0-33CB611E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39" y="1390443"/>
            <a:ext cx="11066442" cy="2434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1CCA8-B9A8-E95E-1464-0EADF2634B02}"/>
              </a:ext>
            </a:extLst>
          </p:cNvPr>
          <p:cNvSpPr txBox="1"/>
          <p:nvPr/>
        </p:nvSpPr>
        <p:spPr>
          <a:xfrm>
            <a:off x="304800" y="5144391"/>
            <a:ext cx="11633200" cy="369332"/>
          </a:xfrm>
          <a:prstGeom prst="rect">
            <a:avLst/>
          </a:prstGeom>
          <a:noFill/>
        </p:spPr>
        <p:txBody>
          <a:bodyPr wrap="square">
            <a:spAutoFit/>
          </a:bodyPr>
          <a:lstStyle/>
          <a:p>
            <a:r>
              <a:rPr lang="en-US" b="0" i="0" dirty="0">
                <a:solidFill>
                  <a:srgbClr val="333333"/>
                </a:solidFill>
                <a:effectLst/>
                <a:latin typeface="inter-regular"/>
              </a:rPr>
              <a:t>In other words, Interface fields are public, static and final by default, and the methods are public and abstract</a:t>
            </a:r>
            <a:endParaRPr lang="en-IN" dirty="0"/>
          </a:p>
        </p:txBody>
      </p:sp>
    </p:spTree>
    <p:extLst>
      <p:ext uri="{BB962C8B-B14F-4D97-AF65-F5344CB8AC3E}">
        <p14:creationId xmlns:p14="http://schemas.microsoft.com/office/powerpoint/2010/main" val="3245827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210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080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678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028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511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06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4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197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188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25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relationship between class and interface">
            <a:extLst>
              <a:ext uri="{FF2B5EF4-FFF2-40B4-BE49-F238E27FC236}">
                <a16:creationId xmlns:a16="http://schemas.microsoft.com/office/drawing/2014/main" id="{EFC01C07-67B2-3647-D50C-B8459C41A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805" y="0"/>
            <a:ext cx="5619750" cy="2714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0BBC35-1AB2-55A5-5B95-496426C00D8C}"/>
              </a:ext>
            </a:extLst>
          </p:cNvPr>
          <p:cNvSpPr txBox="1"/>
          <p:nvPr/>
        </p:nvSpPr>
        <p:spPr>
          <a:xfrm>
            <a:off x="762000" y="2714625"/>
            <a:ext cx="6096000" cy="3416320"/>
          </a:xfrm>
          <a:prstGeom prst="rect">
            <a:avLst/>
          </a:prstGeom>
          <a:noFill/>
        </p:spPr>
        <p:txBody>
          <a:bodyPr wrap="square">
            <a:spAutoFit/>
          </a:bodyPr>
          <a:lstStyle/>
          <a:p>
            <a:r>
              <a:rPr lang="en-IN" dirty="0"/>
              <a:t>interface printable{  </a:t>
            </a:r>
          </a:p>
          <a:p>
            <a:r>
              <a:rPr lang="en-IN" dirty="0"/>
              <a:t>	void print();  </a:t>
            </a:r>
          </a:p>
          <a:p>
            <a:r>
              <a:rPr lang="en-IN" dirty="0"/>
              <a:t>}  </a:t>
            </a:r>
          </a:p>
          <a:p>
            <a:r>
              <a:rPr lang="en-IN" dirty="0"/>
              <a:t>class A6 implements printable{  </a:t>
            </a:r>
          </a:p>
          <a:p>
            <a:r>
              <a:rPr lang="en-IN" dirty="0"/>
              <a:t>	public void print(){</a:t>
            </a:r>
          </a:p>
          <a:p>
            <a:r>
              <a:rPr lang="en-IN" dirty="0"/>
              <a:t>		</a:t>
            </a:r>
            <a:r>
              <a:rPr lang="en-IN" dirty="0" err="1"/>
              <a:t>System.out.println</a:t>
            </a:r>
            <a:r>
              <a:rPr lang="en-IN" dirty="0"/>
              <a:t>("Hello");}  </a:t>
            </a:r>
          </a:p>
          <a:p>
            <a:r>
              <a:rPr lang="en-IN" dirty="0"/>
              <a:t>  </a:t>
            </a:r>
          </a:p>
          <a:p>
            <a:r>
              <a:rPr lang="en-IN" dirty="0"/>
              <a:t>public static void main(String </a:t>
            </a:r>
            <a:r>
              <a:rPr lang="en-IN" dirty="0" err="1"/>
              <a:t>args</a:t>
            </a:r>
            <a:r>
              <a:rPr lang="en-IN" dirty="0"/>
              <a:t>[]){  </a:t>
            </a:r>
          </a:p>
          <a:p>
            <a:pPr lvl="1"/>
            <a:r>
              <a:rPr lang="en-IN" dirty="0"/>
              <a:t>A6 </a:t>
            </a:r>
            <a:r>
              <a:rPr lang="en-IN" dirty="0" err="1"/>
              <a:t>obj</a:t>
            </a:r>
            <a:r>
              <a:rPr lang="en-IN" dirty="0"/>
              <a:t> = new A6();  </a:t>
            </a:r>
          </a:p>
          <a:p>
            <a:pPr lvl="1"/>
            <a:r>
              <a:rPr lang="en-IN" dirty="0" err="1"/>
              <a:t>obj.print</a:t>
            </a:r>
            <a:r>
              <a:rPr lang="en-IN" dirty="0"/>
              <a:t>();  </a:t>
            </a:r>
          </a:p>
          <a:p>
            <a:r>
              <a:rPr lang="en-IN" dirty="0"/>
              <a:t> }  </a:t>
            </a:r>
          </a:p>
          <a:p>
            <a:r>
              <a:rPr lang="en-IN" dirty="0"/>
              <a:t>} </a:t>
            </a:r>
          </a:p>
        </p:txBody>
      </p:sp>
    </p:spTree>
    <p:extLst>
      <p:ext uri="{BB962C8B-B14F-4D97-AF65-F5344CB8AC3E}">
        <p14:creationId xmlns:p14="http://schemas.microsoft.com/office/powerpoint/2010/main" val="180197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848D1-AB22-4041-B1FD-35D2128CD1B8}"/>
              </a:ext>
            </a:extLst>
          </p:cNvPr>
          <p:cNvSpPr txBox="1"/>
          <p:nvPr/>
        </p:nvSpPr>
        <p:spPr>
          <a:xfrm>
            <a:off x="447040" y="204321"/>
            <a:ext cx="10881360" cy="5909310"/>
          </a:xfrm>
          <a:prstGeom prst="rect">
            <a:avLst/>
          </a:prstGeom>
          <a:noFill/>
        </p:spPr>
        <p:txBody>
          <a:bodyPr wrap="square">
            <a:spAutoFit/>
          </a:bodyPr>
          <a:lstStyle/>
          <a:p>
            <a:r>
              <a:rPr lang="en-IN" dirty="0"/>
              <a:t>interface Bank{  </a:t>
            </a:r>
          </a:p>
          <a:p>
            <a:r>
              <a:rPr lang="en-IN" dirty="0"/>
              <a:t>	float </a:t>
            </a:r>
            <a:r>
              <a:rPr lang="en-IN" dirty="0" err="1"/>
              <a:t>rateOfInterest</a:t>
            </a:r>
            <a:r>
              <a:rPr lang="en-IN" dirty="0"/>
              <a:t>();  </a:t>
            </a:r>
          </a:p>
          <a:p>
            <a:r>
              <a:rPr lang="en-IN" dirty="0"/>
              <a:t>}  </a:t>
            </a:r>
          </a:p>
          <a:p>
            <a:r>
              <a:rPr lang="en-IN" dirty="0"/>
              <a:t>class SBI implements Bank{  </a:t>
            </a:r>
          </a:p>
          <a:p>
            <a:r>
              <a:rPr lang="en-IN" dirty="0"/>
              <a:t>	public float </a:t>
            </a:r>
            <a:r>
              <a:rPr lang="en-IN" dirty="0" err="1"/>
              <a:t>rateOfInterest</a:t>
            </a:r>
            <a:r>
              <a:rPr lang="en-IN" dirty="0"/>
              <a:t>(){</a:t>
            </a:r>
          </a:p>
          <a:p>
            <a:r>
              <a:rPr lang="en-IN" dirty="0"/>
              <a:t>		return 9.15f;</a:t>
            </a:r>
          </a:p>
          <a:p>
            <a:r>
              <a:rPr lang="en-IN" dirty="0"/>
              <a:t>		}  </a:t>
            </a:r>
          </a:p>
          <a:p>
            <a:r>
              <a:rPr lang="en-IN" dirty="0"/>
              <a:t>}  </a:t>
            </a:r>
          </a:p>
          <a:p>
            <a:endParaRPr lang="en-IN" dirty="0"/>
          </a:p>
          <a:p>
            <a:r>
              <a:rPr lang="en-IN" dirty="0"/>
              <a:t>class PNB implements Bank{  </a:t>
            </a:r>
          </a:p>
          <a:p>
            <a:r>
              <a:rPr lang="en-IN" dirty="0"/>
              <a:t>	public float </a:t>
            </a:r>
            <a:r>
              <a:rPr lang="en-IN" dirty="0" err="1"/>
              <a:t>rateOfInterest</a:t>
            </a:r>
            <a:r>
              <a:rPr lang="en-IN" dirty="0"/>
              <a:t>(){</a:t>
            </a:r>
          </a:p>
          <a:p>
            <a:r>
              <a:rPr lang="en-IN" dirty="0"/>
              <a:t>		return 9.7f;</a:t>
            </a:r>
          </a:p>
          <a:p>
            <a:r>
              <a:rPr lang="en-IN" dirty="0"/>
              <a:t>		}  </a:t>
            </a:r>
          </a:p>
          <a:p>
            <a:r>
              <a:rPr lang="en-IN" dirty="0"/>
              <a:t>}  </a:t>
            </a:r>
          </a:p>
          <a:p>
            <a:endParaRPr lang="en-IN" dirty="0"/>
          </a:p>
          <a:p>
            <a:r>
              <a:rPr lang="en-IN" dirty="0"/>
              <a:t>class TestInterface2{  </a:t>
            </a:r>
          </a:p>
          <a:p>
            <a:pPr lvl="1"/>
            <a:r>
              <a:rPr lang="en-IN" dirty="0"/>
              <a:t>public static void main(String[] </a:t>
            </a:r>
            <a:r>
              <a:rPr lang="en-IN" dirty="0" err="1"/>
              <a:t>args</a:t>
            </a:r>
            <a:r>
              <a:rPr lang="en-IN" dirty="0"/>
              <a:t>){  </a:t>
            </a:r>
          </a:p>
          <a:p>
            <a:pPr lvl="2"/>
            <a:r>
              <a:rPr lang="en-IN" dirty="0"/>
              <a:t>Bank b=new SBI();  </a:t>
            </a:r>
          </a:p>
          <a:p>
            <a:pPr lvl="2"/>
            <a:r>
              <a:rPr lang="en-IN" dirty="0" err="1"/>
              <a:t>System.out.println</a:t>
            </a:r>
            <a:r>
              <a:rPr lang="en-IN" dirty="0"/>
              <a:t>("ROI: "+</a:t>
            </a:r>
            <a:r>
              <a:rPr lang="en-IN" dirty="0" err="1"/>
              <a:t>b.rateOfInterest</a:t>
            </a:r>
            <a:r>
              <a:rPr lang="en-IN" dirty="0"/>
              <a:t>());  </a:t>
            </a:r>
          </a:p>
          <a:p>
            <a:pPr lvl="1"/>
            <a:r>
              <a:rPr lang="en-IN" dirty="0"/>
              <a:t>}</a:t>
            </a:r>
          </a:p>
          <a:p>
            <a:r>
              <a:rPr lang="en-IN" dirty="0"/>
              <a:t>} </a:t>
            </a:r>
          </a:p>
        </p:txBody>
      </p:sp>
    </p:spTree>
    <p:extLst>
      <p:ext uri="{BB962C8B-B14F-4D97-AF65-F5344CB8AC3E}">
        <p14:creationId xmlns:p14="http://schemas.microsoft.com/office/powerpoint/2010/main" val="361569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multiple inheritance in java">
            <a:extLst>
              <a:ext uri="{FF2B5EF4-FFF2-40B4-BE49-F238E27FC236}">
                <a16:creationId xmlns:a16="http://schemas.microsoft.com/office/drawing/2014/main" id="{88AA73A0-AC85-175A-1DF6-5EEC3B9C5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057400"/>
            <a:ext cx="68961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BD04802-8636-8894-650B-445B0314431A}"/>
              </a:ext>
            </a:extLst>
          </p:cNvPr>
          <p:cNvSpPr txBox="1"/>
          <p:nvPr/>
        </p:nvSpPr>
        <p:spPr>
          <a:xfrm>
            <a:off x="142240" y="180816"/>
            <a:ext cx="11765280" cy="1477328"/>
          </a:xfrm>
          <a:prstGeom prst="rect">
            <a:avLst/>
          </a:prstGeom>
          <a:noFill/>
        </p:spPr>
        <p:txBody>
          <a:bodyPr wrap="square">
            <a:spAutoFit/>
          </a:bodyPr>
          <a:lstStyle/>
          <a:p>
            <a:pPr algn="just"/>
            <a:r>
              <a:rPr lang="en-US" b="1" i="0" dirty="0">
                <a:solidFill>
                  <a:srgbClr val="610B38"/>
                </a:solidFill>
                <a:effectLst/>
                <a:latin typeface="erdana"/>
              </a:rPr>
              <a:t>Multiple inheritance in Java by interface</a:t>
            </a:r>
          </a:p>
          <a:p>
            <a:pPr algn="just"/>
            <a:endParaRPr lang="en-US" b="1" i="0" dirty="0">
              <a:solidFill>
                <a:srgbClr val="610B38"/>
              </a:solidFill>
              <a:effectLst/>
              <a:latin typeface="erdana"/>
            </a:endParaRPr>
          </a:p>
          <a:p>
            <a:pPr algn="just"/>
            <a:r>
              <a:rPr lang="en-US" b="0" i="0" dirty="0">
                <a:solidFill>
                  <a:srgbClr val="333333"/>
                </a:solidFill>
                <a:effectLst/>
                <a:latin typeface="inter-regular"/>
              </a:rPr>
              <a:t>If a class implements multiple interfaces, or an interface extends multiple interfaces, it is known as multiple inheritance.</a:t>
            </a:r>
          </a:p>
          <a:p>
            <a:br>
              <a:rPr lang="en-US" dirty="0"/>
            </a:br>
            <a:endParaRPr lang="en-IN" dirty="0"/>
          </a:p>
        </p:txBody>
      </p:sp>
    </p:spTree>
    <p:extLst>
      <p:ext uri="{BB962C8B-B14F-4D97-AF65-F5344CB8AC3E}">
        <p14:creationId xmlns:p14="http://schemas.microsoft.com/office/powerpoint/2010/main" val="132513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A062F-EC3A-E4F4-6163-4B39FB1860AC}"/>
              </a:ext>
            </a:extLst>
          </p:cNvPr>
          <p:cNvSpPr txBox="1"/>
          <p:nvPr/>
        </p:nvSpPr>
        <p:spPr>
          <a:xfrm>
            <a:off x="294640" y="343883"/>
            <a:ext cx="10972800" cy="5909310"/>
          </a:xfrm>
          <a:prstGeom prst="rect">
            <a:avLst/>
          </a:prstGeom>
          <a:noFill/>
        </p:spPr>
        <p:txBody>
          <a:bodyPr wrap="square">
            <a:spAutoFit/>
          </a:bodyPr>
          <a:lstStyle/>
          <a:p>
            <a:r>
              <a:rPr lang="en-IN" dirty="0"/>
              <a:t>interface Printable{  </a:t>
            </a:r>
          </a:p>
          <a:p>
            <a:pPr lvl="1"/>
            <a:r>
              <a:rPr lang="en-IN" dirty="0"/>
              <a:t>void print();  </a:t>
            </a:r>
          </a:p>
          <a:p>
            <a:r>
              <a:rPr lang="en-IN" dirty="0"/>
              <a:t>}  </a:t>
            </a:r>
          </a:p>
          <a:p>
            <a:r>
              <a:rPr lang="en-IN" dirty="0"/>
              <a:t>interface Showable{  </a:t>
            </a:r>
          </a:p>
          <a:p>
            <a:pPr lvl="1"/>
            <a:r>
              <a:rPr lang="en-IN" dirty="0"/>
              <a:t>void show();  </a:t>
            </a:r>
          </a:p>
          <a:p>
            <a:r>
              <a:rPr lang="en-IN" dirty="0"/>
              <a:t>}  </a:t>
            </a:r>
          </a:p>
          <a:p>
            <a:endParaRPr lang="en-IN" dirty="0"/>
          </a:p>
          <a:p>
            <a:r>
              <a:rPr lang="en-IN" dirty="0"/>
              <a:t>class A7 </a:t>
            </a:r>
            <a:r>
              <a:rPr lang="en-IN" b="1" dirty="0">
                <a:highlight>
                  <a:srgbClr val="FFFF00"/>
                </a:highlight>
              </a:rPr>
              <a:t>implements </a:t>
            </a:r>
            <a:r>
              <a:rPr lang="en-IN" b="1" dirty="0" err="1">
                <a:highlight>
                  <a:srgbClr val="FFFF00"/>
                </a:highlight>
              </a:rPr>
              <a:t>Printable,Showable</a:t>
            </a:r>
            <a:r>
              <a:rPr lang="en-IN" dirty="0"/>
              <a:t>{  </a:t>
            </a:r>
          </a:p>
          <a:p>
            <a:pPr lvl="1"/>
            <a:r>
              <a:rPr lang="en-IN" dirty="0"/>
              <a:t>public void print(){</a:t>
            </a:r>
          </a:p>
          <a:p>
            <a:pPr lvl="1"/>
            <a:r>
              <a:rPr lang="en-IN" dirty="0"/>
              <a:t>	</a:t>
            </a:r>
            <a:r>
              <a:rPr lang="en-IN" dirty="0" err="1"/>
              <a:t>System.out.println</a:t>
            </a:r>
            <a:r>
              <a:rPr lang="en-IN" dirty="0"/>
              <a:t>("Hello");</a:t>
            </a:r>
          </a:p>
          <a:p>
            <a:pPr lvl="1"/>
            <a:r>
              <a:rPr lang="en-IN" dirty="0"/>
              <a:t>	}  </a:t>
            </a:r>
          </a:p>
          <a:p>
            <a:pPr lvl="1"/>
            <a:r>
              <a:rPr lang="en-IN" dirty="0"/>
              <a:t>public void show(){</a:t>
            </a:r>
          </a:p>
          <a:p>
            <a:pPr lvl="1"/>
            <a:r>
              <a:rPr lang="en-IN" dirty="0"/>
              <a:t>	</a:t>
            </a:r>
            <a:r>
              <a:rPr lang="en-IN" dirty="0" err="1"/>
              <a:t>System.out.println</a:t>
            </a:r>
            <a:r>
              <a:rPr lang="en-IN" dirty="0"/>
              <a:t>("Welcome");</a:t>
            </a:r>
          </a:p>
          <a:p>
            <a:pPr lvl="1"/>
            <a:r>
              <a:rPr lang="en-IN" dirty="0"/>
              <a:t>	}  </a:t>
            </a:r>
          </a:p>
          <a:p>
            <a:pPr lvl="1"/>
            <a:r>
              <a:rPr lang="en-IN" dirty="0"/>
              <a:t>  </a:t>
            </a:r>
          </a:p>
          <a:p>
            <a:pPr lvl="1"/>
            <a:r>
              <a:rPr lang="en-IN" dirty="0"/>
              <a:t>public static void main(String </a:t>
            </a:r>
            <a:r>
              <a:rPr lang="en-IN" dirty="0" err="1"/>
              <a:t>args</a:t>
            </a:r>
            <a:r>
              <a:rPr lang="en-IN" dirty="0"/>
              <a:t>[]){  </a:t>
            </a:r>
          </a:p>
          <a:p>
            <a:pPr lvl="2"/>
            <a:r>
              <a:rPr lang="en-IN" dirty="0"/>
              <a:t>A7 </a:t>
            </a:r>
            <a:r>
              <a:rPr lang="en-IN" dirty="0" err="1"/>
              <a:t>obj</a:t>
            </a:r>
            <a:r>
              <a:rPr lang="en-IN" dirty="0"/>
              <a:t> = new A7();  </a:t>
            </a:r>
          </a:p>
          <a:p>
            <a:pPr lvl="2"/>
            <a:r>
              <a:rPr lang="en-IN" dirty="0" err="1"/>
              <a:t>obj.print</a:t>
            </a:r>
            <a:r>
              <a:rPr lang="en-IN" dirty="0"/>
              <a:t>();  </a:t>
            </a:r>
          </a:p>
          <a:p>
            <a:pPr lvl="2"/>
            <a:r>
              <a:rPr lang="en-IN" dirty="0" err="1"/>
              <a:t>obj.show</a:t>
            </a:r>
            <a:r>
              <a:rPr lang="en-IN" dirty="0"/>
              <a:t>();  </a:t>
            </a:r>
          </a:p>
          <a:p>
            <a:pPr lvl="1"/>
            <a:r>
              <a:rPr lang="en-IN" dirty="0"/>
              <a:t> }  </a:t>
            </a:r>
          </a:p>
          <a:p>
            <a:r>
              <a:rPr lang="en-IN" dirty="0"/>
              <a:t>} </a:t>
            </a:r>
          </a:p>
        </p:txBody>
      </p:sp>
    </p:spTree>
    <p:extLst>
      <p:ext uri="{BB962C8B-B14F-4D97-AF65-F5344CB8AC3E}">
        <p14:creationId xmlns:p14="http://schemas.microsoft.com/office/powerpoint/2010/main" val="221232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4615</Words>
  <Application>Microsoft Office PowerPoint</Application>
  <PresentationFormat>Widescreen</PresentationFormat>
  <Paragraphs>716</Paragraphs>
  <Slides>59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Arial Unicode MS</vt:lpstr>
      <vt:lpstr>Calibri</vt:lpstr>
      <vt:lpstr>Calibri Light</vt:lpstr>
      <vt:lpstr>erdana</vt:lpstr>
      <vt:lpstr>Heebo</vt:lpstr>
      <vt:lpstr>inter-bold</vt:lpstr>
      <vt:lpstr>inter-regular</vt:lpstr>
      <vt:lpstr>Nunito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amit.goyal</dc:creator>
  <cp:lastModifiedBy>amit.goyal</cp:lastModifiedBy>
  <cp:revision>30</cp:revision>
  <dcterms:created xsi:type="dcterms:W3CDTF">2023-04-19T14:16:57Z</dcterms:created>
  <dcterms:modified xsi:type="dcterms:W3CDTF">2023-05-01T08:20:30Z</dcterms:modified>
</cp:coreProperties>
</file>