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9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 id="269" r:id="rId18"/>
    <p:sldId id="271" r:id="rId19"/>
    <p:sldId id="272" r:id="rId20"/>
    <p:sldId id="274" r:id="rId21"/>
    <p:sldId id="275" r:id="rId22"/>
    <p:sldId id="276" r:id="rId23"/>
    <p:sldId id="289" r:id="rId24"/>
    <p:sldId id="277" r:id="rId25"/>
    <p:sldId id="279" r:id="rId26"/>
    <p:sldId id="280" r:id="rId27"/>
    <p:sldId id="278" r:id="rId28"/>
    <p:sldId id="281" r:id="rId29"/>
    <p:sldId id="282" r:id="rId30"/>
    <p:sldId id="283" r:id="rId31"/>
    <p:sldId id="286" r:id="rId32"/>
    <p:sldId id="284" r:id="rId33"/>
    <p:sldId id="287" r:id="rId34"/>
    <p:sldId id="28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5" autoAdjust="0"/>
    <p:restoredTop sz="94660"/>
  </p:normalViewPr>
  <p:slideViewPr>
    <p:cSldViewPr snapToGrid="0">
      <p:cViewPr>
        <p:scale>
          <a:sx n="75" d="100"/>
          <a:sy n="75" d="100"/>
        </p:scale>
        <p:origin x="-896"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7B3C3-31F2-83FA-5B0C-A1BB999DAC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09E579D-B30C-EF3F-1A8B-10D553468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426F8D0-0AA7-FA47-8770-C2A00DECBA2A}"/>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5" name="Footer Placeholder 4">
            <a:extLst>
              <a:ext uri="{FF2B5EF4-FFF2-40B4-BE49-F238E27FC236}">
                <a16:creationId xmlns:a16="http://schemas.microsoft.com/office/drawing/2014/main" xmlns="" id="{7B798597-8B9B-6CB4-2724-D4DAB09BC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1E2269-BA67-2235-B17A-CB56681C2BFD}"/>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356700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E65E00-5258-E27F-4266-03FD0CE88D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236BC4E-3A42-3015-42F8-BD9137EC8F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C7CFCE5-7040-A6BF-A6D9-299CA2B10E7F}"/>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5" name="Footer Placeholder 4">
            <a:extLst>
              <a:ext uri="{FF2B5EF4-FFF2-40B4-BE49-F238E27FC236}">
                <a16:creationId xmlns:a16="http://schemas.microsoft.com/office/drawing/2014/main" xmlns="" id="{A97CFB01-F085-CF8A-EF81-EF790EAAE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3946F7-605B-EE3B-7D80-C14EF0BCBFE0}"/>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253282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7B1F47F-1DFD-AFCF-7326-103E5D6BEF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2A6FD96-A406-8D9C-324E-51A0057FD8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C66894-926B-0C4F-06AC-DC3AFB9A09E9}"/>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5" name="Footer Placeholder 4">
            <a:extLst>
              <a:ext uri="{FF2B5EF4-FFF2-40B4-BE49-F238E27FC236}">
                <a16:creationId xmlns:a16="http://schemas.microsoft.com/office/drawing/2014/main" xmlns="" id="{1ED35065-458C-5F03-07E9-3107EFD08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5EF69A3-E8D6-EC26-9CC7-DB67797DF7D3}"/>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473857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9710E-89A3-F80C-15E1-B93CEECB94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F2CF872-571E-4501-8868-3939A272E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F62977-1A2D-2094-79C5-D8158A88C9A6}"/>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5" name="Footer Placeholder 4">
            <a:extLst>
              <a:ext uri="{FF2B5EF4-FFF2-40B4-BE49-F238E27FC236}">
                <a16:creationId xmlns:a16="http://schemas.microsoft.com/office/drawing/2014/main" xmlns="" id="{3103C2A5-8A75-049D-A821-3A2D34D8EB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7E58752-EAD4-D236-480B-B712BAE53BA2}"/>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40720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1179B-ABC9-8F73-B7E9-97D7CF606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477FA3-C260-22A3-B06A-E68FBEA2FD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2653508-894C-9212-3B07-0182E4A131B7}"/>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5" name="Footer Placeholder 4">
            <a:extLst>
              <a:ext uri="{FF2B5EF4-FFF2-40B4-BE49-F238E27FC236}">
                <a16:creationId xmlns:a16="http://schemas.microsoft.com/office/drawing/2014/main" xmlns="" id="{6C64938C-8B57-46F7-8C55-7B275A705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C7D76F-3990-A3C1-81EE-4508A29E9FCB}"/>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283856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C8A125-4290-4F29-C4EB-80964325DD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24AE6D1-BEA1-D39E-0852-56045DC5BF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B4DD49F-FFDC-70E1-ECA4-D243B179C6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B0870F74-014A-02CB-AB64-577A39CFC8F5}"/>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6" name="Footer Placeholder 5">
            <a:extLst>
              <a:ext uri="{FF2B5EF4-FFF2-40B4-BE49-F238E27FC236}">
                <a16:creationId xmlns:a16="http://schemas.microsoft.com/office/drawing/2014/main" xmlns="" id="{B3838A1E-95D0-C957-9646-3203FEB874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57AACF6-65E7-FDC5-A057-B19515D5BA63}"/>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323667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6A410A-4D98-A351-722E-D87F1C996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FAF997A-A93A-EBAA-F918-ED9888C4C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0D1E978-6AAD-59EB-7A22-AB673F61B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5A58E11-B453-20E2-2BF8-745195F7DD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BF744B1-0011-50B0-CEBB-978045004F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DBEC366-F457-181E-E2AD-F2D517895E66}"/>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8" name="Footer Placeholder 7">
            <a:extLst>
              <a:ext uri="{FF2B5EF4-FFF2-40B4-BE49-F238E27FC236}">
                <a16:creationId xmlns:a16="http://schemas.microsoft.com/office/drawing/2014/main" xmlns="" id="{1B460AFB-8472-3DAA-468F-EBCAE4BC11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122AF49-B2FA-9BB5-6FFE-CBEB648FC19A}"/>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261572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F3258-4E2B-6A52-5783-A1502AE3E0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E486406-1A36-AB1E-1F9A-AC6590A63953}"/>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4" name="Footer Placeholder 3">
            <a:extLst>
              <a:ext uri="{FF2B5EF4-FFF2-40B4-BE49-F238E27FC236}">
                <a16:creationId xmlns:a16="http://schemas.microsoft.com/office/drawing/2014/main" xmlns="" id="{FCC0401D-96E9-47E7-D4AF-4337E08D89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FE5D312-578F-E259-992E-73A6322B7D08}"/>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276414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D6E328-1324-0274-395A-D24C76F5B335}"/>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3" name="Footer Placeholder 2">
            <a:extLst>
              <a:ext uri="{FF2B5EF4-FFF2-40B4-BE49-F238E27FC236}">
                <a16:creationId xmlns:a16="http://schemas.microsoft.com/office/drawing/2014/main" xmlns="" id="{E906808A-A61B-4FCC-7E41-7BB8A97F0A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E997C85D-D733-D8BC-E2EF-B07F1E7683B5}"/>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80105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CA3B9E-23E3-434A-9342-33D857B53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D830944-C33A-3086-06D2-8693A8A9E2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2C598B2-E998-71CC-E021-B8C6774B83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C56EBBD-9AE0-B3FB-030A-06BF1E7EA0DA}"/>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6" name="Footer Placeholder 5">
            <a:extLst>
              <a:ext uri="{FF2B5EF4-FFF2-40B4-BE49-F238E27FC236}">
                <a16:creationId xmlns:a16="http://schemas.microsoft.com/office/drawing/2014/main" xmlns="" id="{CC3DEB17-851C-15D1-5F35-C76F91CF5A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27653D0-2027-17C2-02F9-21E58D042DF7}"/>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96823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1065BD-18B0-6D4D-81C9-47A8AC172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43AE9ED-ADE5-01B4-07A9-C68D57643F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3E590BD-2950-72AC-2BF2-F910B4406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F374DB9-3C4C-604F-0125-0A5BE88C8190}"/>
              </a:ext>
            </a:extLst>
          </p:cNvPr>
          <p:cNvSpPr>
            <a:spLocks noGrp="1"/>
          </p:cNvSpPr>
          <p:nvPr>
            <p:ph type="dt" sz="half" idx="10"/>
          </p:nvPr>
        </p:nvSpPr>
        <p:spPr/>
        <p:txBody>
          <a:bodyPr/>
          <a:lstStyle/>
          <a:p>
            <a:fld id="{6E9B19F5-83BA-4758-A21B-51A7FC2FEFF8}" type="datetimeFigureOut">
              <a:rPr lang="en-IN" smtClean="0"/>
              <a:t>05-03-2024</a:t>
            </a:fld>
            <a:endParaRPr lang="en-IN"/>
          </a:p>
        </p:txBody>
      </p:sp>
      <p:sp>
        <p:nvSpPr>
          <p:cNvPr id="6" name="Footer Placeholder 5">
            <a:extLst>
              <a:ext uri="{FF2B5EF4-FFF2-40B4-BE49-F238E27FC236}">
                <a16:creationId xmlns:a16="http://schemas.microsoft.com/office/drawing/2014/main" xmlns="" id="{6F71AA9C-503F-F7EF-B065-4D694EB63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CA86CCE-1EDE-DEAA-8299-E63829B7C827}"/>
              </a:ext>
            </a:extLst>
          </p:cNvPr>
          <p:cNvSpPr>
            <a:spLocks noGrp="1"/>
          </p:cNvSpPr>
          <p:nvPr>
            <p:ph type="sldNum" sz="quarter" idx="12"/>
          </p:nvPr>
        </p:nvSpPr>
        <p:spPr/>
        <p:txBody>
          <a:bodyPr/>
          <a:lstStyle/>
          <a:p>
            <a:fld id="{17D67871-2939-49B6-8DB1-58AED1A71667}" type="slidenum">
              <a:rPr lang="en-IN" smtClean="0"/>
              <a:t>‹#›</a:t>
            </a:fld>
            <a:endParaRPr lang="en-IN"/>
          </a:p>
        </p:txBody>
      </p:sp>
    </p:spTree>
    <p:extLst>
      <p:ext uri="{BB962C8B-B14F-4D97-AF65-F5344CB8AC3E}">
        <p14:creationId xmlns:p14="http://schemas.microsoft.com/office/powerpoint/2010/main" val="308801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6345D0F-FD50-FC21-E42E-91426A5CD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9AD8625-785A-45E2-F0F8-143CB3502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EBD150F-C2A1-5E29-335A-B7F728C8CA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B19F5-83BA-4758-A21B-51A7FC2FEFF8}" type="datetimeFigureOut">
              <a:rPr lang="en-IN" smtClean="0"/>
              <a:t>05-03-2024</a:t>
            </a:fld>
            <a:endParaRPr lang="en-IN"/>
          </a:p>
        </p:txBody>
      </p:sp>
      <p:sp>
        <p:nvSpPr>
          <p:cNvPr id="5" name="Footer Placeholder 4">
            <a:extLst>
              <a:ext uri="{FF2B5EF4-FFF2-40B4-BE49-F238E27FC236}">
                <a16:creationId xmlns:a16="http://schemas.microsoft.com/office/drawing/2014/main" xmlns="" id="{8F7AAE4E-6C76-F500-59D2-32233DAD18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676EA1F-7A76-6E81-D02C-89CBC592C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67871-2939-49B6-8DB1-58AED1A71667}" type="slidenum">
              <a:rPr lang="en-IN" smtClean="0"/>
              <a:t>‹#›</a:t>
            </a:fld>
            <a:endParaRPr lang="en-IN"/>
          </a:p>
        </p:txBody>
      </p:sp>
    </p:spTree>
    <p:extLst>
      <p:ext uri="{BB962C8B-B14F-4D97-AF65-F5344CB8AC3E}">
        <p14:creationId xmlns:p14="http://schemas.microsoft.com/office/powerpoint/2010/main" val="1854383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3211B51-CA8D-16A8-2D4A-EABF7D4AC0FB}"/>
              </a:ext>
            </a:extLst>
          </p:cNvPr>
          <p:cNvSpPr txBox="1"/>
          <p:nvPr/>
        </p:nvSpPr>
        <p:spPr>
          <a:xfrm>
            <a:off x="274320" y="155694"/>
            <a:ext cx="11348720" cy="369332"/>
          </a:xfrm>
          <a:prstGeom prst="rect">
            <a:avLst/>
          </a:prstGeom>
          <a:noFill/>
        </p:spPr>
        <p:txBody>
          <a:bodyPr wrap="square">
            <a:spAutoFit/>
          </a:bodyPr>
          <a:lstStyle/>
          <a:p>
            <a:pPr algn="ctr"/>
            <a:r>
              <a:rPr lang="en-IN" b="1" i="0" dirty="0">
                <a:solidFill>
                  <a:srgbClr val="610B38"/>
                </a:solidFill>
                <a:effectLst/>
                <a:latin typeface="erdana"/>
              </a:rPr>
              <a:t>Exception Handling in Java</a:t>
            </a:r>
          </a:p>
        </p:txBody>
      </p:sp>
      <p:sp>
        <p:nvSpPr>
          <p:cNvPr id="5" name="TextBox 4">
            <a:extLst>
              <a:ext uri="{FF2B5EF4-FFF2-40B4-BE49-F238E27FC236}">
                <a16:creationId xmlns:a16="http://schemas.microsoft.com/office/drawing/2014/main" xmlns="" id="{4ADF8953-2D2D-59D4-E18A-C9FC9CC4AF58}"/>
              </a:ext>
            </a:extLst>
          </p:cNvPr>
          <p:cNvSpPr txBox="1"/>
          <p:nvPr/>
        </p:nvSpPr>
        <p:spPr>
          <a:xfrm>
            <a:off x="182880" y="1026775"/>
            <a:ext cx="11765280" cy="646331"/>
          </a:xfrm>
          <a:prstGeom prst="rect">
            <a:avLst/>
          </a:prstGeom>
          <a:noFill/>
        </p:spPr>
        <p:txBody>
          <a:bodyPr wrap="square">
            <a:spAutoFit/>
          </a:bodyPr>
          <a:lstStyle/>
          <a:p>
            <a:r>
              <a:rPr lang="en-US" b="0" i="0" dirty="0">
                <a:solidFill>
                  <a:srgbClr val="333333"/>
                </a:solidFill>
                <a:effectLst/>
                <a:latin typeface="inter-regular"/>
              </a:rPr>
              <a:t>The </a:t>
            </a:r>
            <a:r>
              <a:rPr lang="en-US" b="1" i="0" dirty="0">
                <a:solidFill>
                  <a:srgbClr val="333333"/>
                </a:solidFill>
                <a:effectLst/>
                <a:latin typeface="inter-bold"/>
              </a:rPr>
              <a:t>Exception Handling in Java</a:t>
            </a:r>
            <a:r>
              <a:rPr lang="en-US" b="0" i="0" dirty="0">
                <a:solidFill>
                  <a:srgbClr val="333333"/>
                </a:solidFill>
                <a:effectLst/>
                <a:latin typeface="inter-regular"/>
              </a:rPr>
              <a:t> is one of the powerful </a:t>
            </a:r>
            <a:r>
              <a:rPr lang="en-US" b="1" i="1" dirty="0">
                <a:solidFill>
                  <a:srgbClr val="FF0000"/>
                </a:solidFill>
                <a:effectLst/>
                <a:highlight>
                  <a:srgbClr val="FFFF00"/>
                </a:highlight>
                <a:latin typeface="inter-regular"/>
              </a:rPr>
              <a:t>mechanism to handle the runtime errors</a:t>
            </a:r>
            <a:r>
              <a:rPr lang="en-US" b="1" i="0" dirty="0">
                <a:solidFill>
                  <a:srgbClr val="FF0000"/>
                </a:solidFill>
                <a:effectLst/>
                <a:highlight>
                  <a:srgbClr val="FFFF00"/>
                </a:highlight>
                <a:latin typeface="inter-regular"/>
              </a:rPr>
              <a:t> </a:t>
            </a:r>
            <a:r>
              <a:rPr lang="en-US" b="0" i="0" dirty="0">
                <a:solidFill>
                  <a:srgbClr val="333333"/>
                </a:solidFill>
                <a:effectLst/>
                <a:latin typeface="inter-regular"/>
              </a:rPr>
              <a:t>so that the normal flow of the application can be maintained.</a:t>
            </a:r>
            <a:endParaRPr lang="en-IN" dirty="0"/>
          </a:p>
        </p:txBody>
      </p:sp>
      <p:sp>
        <p:nvSpPr>
          <p:cNvPr id="7" name="TextBox 6">
            <a:extLst>
              <a:ext uri="{FF2B5EF4-FFF2-40B4-BE49-F238E27FC236}">
                <a16:creationId xmlns:a16="http://schemas.microsoft.com/office/drawing/2014/main" xmlns="" id="{60B3146E-163E-2B38-0A54-C46E791EF762}"/>
              </a:ext>
            </a:extLst>
          </p:cNvPr>
          <p:cNvSpPr txBox="1"/>
          <p:nvPr/>
        </p:nvSpPr>
        <p:spPr>
          <a:xfrm>
            <a:off x="274320" y="1937435"/>
            <a:ext cx="11551920" cy="923330"/>
          </a:xfrm>
          <a:prstGeom prst="rect">
            <a:avLst/>
          </a:prstGeom>
          <a:noFill/>
        </p:spPr>
        <p:txBody>
          <a:bodyPr wrap="square">
            <a:spAutoFit/>
          </a:bodyPr>
          <a:lstStyle/>
          <a:p>
            <a:r>
              <a:rPr lang="en-US" b="0" i="0" dirty="0">
                <a:solidFill>
                  <a:srgbClr val="333333"/>
                </a:solidFill>
                <a:effectLst/>
                <a:latin typeface="inter-regular"/>
              </a:rPr>
              <a:t>In Java, an exception is an event that disrupts the normal flow of the program. </a:t>
            </a:r>
          </a:p>
          <a:p>
            <a:endParaRPr lang="en-US" dirty="0">
              <a:solidFill>
                <a:srgbClr val="333333"/>
              </a:solidFill>
              <a:latin typeface="inter-regular"/>
            </a:endParaRPr>
          </a:p>
          <a:p>
            <a:r>
              <a:rPr lang="en-US" b="0" i="0" dirty="0">
                <a:solidFill>
                  <a:srgbClr val="333333"/>
                </a:solidFill>
                <a:effectLst/>
                <a:latin typeface="inter-regular"/>
              </a:rPr>
              <a:t>It is an </a:t>
            </a:r>
            <a:r>
              <a:rPr lang="en-US" b="1" i="0" dirty="0">
                <a:solidFill>
                  <a:srgbClr val="333333"/>
                </a:solidFill>
                <a:effectLst/>
                <a:highlight>
                  <a:srgbClr val="FFFF00"/>
                </a:highlight>
                <a:latin typeface="inter-regular"/>
              </a:rPr>
              <a:t>object which is thrown at runtime</a:t>
            </a:r>
            <a:r>
              <a:rPr lang="en-US" b="0" i="0" dirty="0">
                <a:solidFill>
                  <a:srgbClr val="333333"/>
                </a:solidFill>
                <a:effectLst/>
                <a:latin typeface="inter-regular"/>
              </a:rPr>
              <a:t>.</a:t>
            </a:r>
            <a:endParaRPr lang="en-IN" dirty="0"/>
          </a:p>
        </p:txBody>
      </p:sp>
      <p:sp>
        <p:nvSpPr>
          <p:cNvPr id="9" name="TextBox 8">
            <a:extLst>
              <a:ext uri="{FF2B5EF4-FFF2-40B4-BE49-F238E27FC236}">
                <a16:creationId xmlns:a16="http://schemas.microsoft.com/office/drawing/2014/main" xmlns="" id="{69198794-A3F4-BDB3-303D-F523E8CFDFDF}"/>
              </a:ext>
            </a:extLst>
          </p:cNvPr>
          <p:cNvSpPr txBox="1"/>
          <p:nvPr/>
        </p:nvSpPr>
        <p:spPr>
          <a:xfrm>
            <a:off x="182880" y="3350905"/>
            <a:ext cx="11938000" cy="646331"/>
          </a:xfrm>
          <a:prstGeom prst="rect">
            <a:avLst/>
          </a:prstGeom>
          <a:noFill/>
        </p:spPr>
        <p:txBody>
          <a:bodyPr wrap="square">
            <a:spAutoFit/>
          </a:bodyPr>
          <a:lstStyle/>
          <a:p>
            <a:r>
              <a:rPr lang="en-US" b="0" i="0" dirty="0">
                <a:solidFill>
                  <a:srgbClr val="333333"/>
                </a:solidFill>
                <a:effectLst/>
                <a:latin typeface="inter-regular"/>
              </a:rPr>
              <a:t>Exception Handling is a mechanism to handle runtime errors such as </a:t>
            </a:r>
            <a:r>
              <a:rPr lang="en-US" b="0" i="0" dirty="0" err="1">
                <a:solidFill>
                  <a:srgbClr val="333333"/>
                </a:solidFill>
                <a:effectLst/>
                <a:latin typeface="inter-regular"/>
              </a:rPr>
              <a:t>ClassNotFoundException</a:t>
            </a:r>
            <a:r>
              <a:rPr lang="en-US" b="0" i="0" dirty="0">
                <a:solidFill>
                  <a:srgbClr val="333333"/>
                </a:solidFill>
                <a:effectLst/>
                <a:latin typeface="inter-regular"/>
              </a:rPr>
              <a:t>, </a:t>
            </a:r>
            <a:r>
              <a:rPr lang="en-US" b="0" i="0" dirty="0" err="1">
                <a:solidFill>
                  <a:srgbClr val="333333"/>
                </a:solidFill>
                <a:effectLst/>
                <a:latin typeface="inter-regular"/>
              </a:rPr>
              <a:t>IOException</a:t>
            </a:r>
            <a:r>
              <a:rPr lang="en-US" b="0" i="0" dirty="0">
                <a:solidFill>
                  <a:srgbClr val="333333"/>
                </a:solidFill>
                <a:effectLst/>
                <a:latin typeface="inter-regular"/>
              </a:rPr>
              <a:t>, </a:t>
            </a:r>
            <a:r>
              <a:rPr lang="en-US" b="0" i="0" dirty="0" err="1">
                <a:solidFill>
                  <a:srgbClr val="333333"/>
                </a:solidFill>
                <a:effectLst/>
                <a:latin typeface="inter-regular"/>
              </a:rPr>
              <a:t>SQLException</a:t>
            </a:r>
            <a:r>
              <a:rPr lang="en-US" b="0" i="0" dirty="0">
                <a:solidFill>
                  <a:srgbClr val="333333"/>
                </a:solidFill>
                <a:effectLst/>
                <a:latin typeface="inter-regular"/>
              </a:rPr>
              <a:t>, </a:t>
            </a:r>
            <a:r>
              <a:rPr lang="en-US" b="0" i="0" dirty="0" err="1">
                <a:solidFill>
                  <a:srgbClr val="333333"/>
                </a:solidFill>
                <a:effectLst/>
                <a:latin typeface="inter-regular"/>
              </a:rPr>
              <a:t>RemoteException</a:t>
            </a:r>
            <a:r>
              <a:rPr lang="en-US" b="0" i="0" dirty="0">
                <a:solidFill>
                  <a:srgbClr val="333333"/>
                </a:solidFill>
                <a:effectLst/>
                <a:latin typeface="inter-regular"/>
              </a:rPr>
              <a:t>, etc.</a:t>
            </a:r>
            <a:endParaRPr lang="en-IN" dirty="0"/>
          </a:p>
        </p:txBody>
      </p:sp>
      <p:sp>
        <p:nvSpPr>
          <p:cNvPr id="11" name="TextBox 10">
            <a:extLst>
              <a:ext uri="{FF2B5EF4-FFF2-40B4-BE49-F238E27FC236}">
                <a16:creationId xmlns:a16="http://schemas.microsoft.com/office/drawing/2014/main" xmlns="" id="{263A3D76-EC66-4D83-D04E-0CB38BC83CDA}"/>
              </a:ext>
            </a:extLst>
          </p:cNvPr>
          <p:cNvSpPr txBox="1"/>
          <p:nvPr/>
        </p:nvSpPr>
        <p:spPr>
          <a:xfrm>
            <a:off x="274320" y="4731434"/>
            <a:ext cx="11348720" cy="369332"/>
          </a:xfrm>
          <a:prstGeom prst="rect">
            <a:avLst/>
          </a:prstGeom>
          <a:noFill/>
        </p:spPr>
        <p:txBody>
          <a:bodyPr wrap="square">
            <a:spAutoFit/>
          </a:bodyPr>
          <a:lstStyle/>
          <a:p>
            <a:r>
              <a:rPr lang="en-US" b="0" i="0" dirty="0">
                <a:solidFill>
                  <a:srgbClr val="333333"/>
                </a:solidFill>
                <a:effectLst/>
                <a:latin typeface="inter-regular"/>
              </a:rPr>
              <a:t>An </a:t>
            </a:r>
            <a:r>
              <a:rPr lang="en-US" b="1" i="0" dirty="0">
                <a:solidFill>
                  <a:srgbClr val="333333"/>
                </a:solidFill>
                <a:effectLst/>
                <a:latin typeface="inter-regular"/>
              </a:rPr>
              <a:t>exception normally disrupts the normal flow of the application</a:t>
            </a:r>
            <a:r>
              <a:rPr lang="en-US" b="0" i="0" dirty="0">
                <a:solidFill>
                  <a:srgbClr val="333333"/>
                </a:solidFill>
                <a:effectLst/>
                <a:latin typeface="inter-regular"/>
              </a:rPr>
              <a:t>; that is why we need to handle exceptions. </a:t>
            </a:r>
            <a:endParaRPr lang="en-IN" dirty="0"/>
          </a:p>
        </p:txBody>
      </p:sp>
      <p:sp>
        <p:nvSpPr>
          <p:cNvPr id="2" name="Rectangle 1"/>
          <p:cNvSpPr/>
          <p:nvPr/>
        </p:nvSpPr>
        <p:spPr>
          <a:xfrm>
            <a:off x="291254" y="5402072"/>
            <a:ext cx="11331786" cy="1200329"/>
          </a:xfrm>
          <a:prstGeom prst="rect">
            <a:avLst/>
          </a:prstGeom>
        </p:spPr>
        <p:txBody>
          <a:bodyPr wrap="square">
            <a:spAutoFit/>
          </a:bodyPr>
          <a:lstStyle/>
          <a:p>
            <a:r>
              <a:rPr lang="en-US" b="1" dirty="0" smtClean="0"/>
              <a:t> </a:t>
            </a:r>
            <a:r>
              <a:rPr lang="en-US" b="1" dirty="0"/>
              <a:t>What is the difference between exception and error in Java?</a:t>
            </a:r>
          </a:p>
          <a:p>
            <a:r>
              <a:rPr lang="en-US" dirty="0"/>
              <a:t>Errors typically happen while an application is running. For instance, Out of Memory Error occurs in case the JVM runs out of memory. On the other hand, exceptions are mainly caused by the application. For instance, Null Pointer Exception happens when an app tries to get through a null object.</a:t>
            </a:r>
          </a:p>
        </p:txBody>
      </p:sp>
    </p:spTree>
    <p:extLst>
      <p:ext uri="{BB962C8B-B14F-4D97-AF65-F5344CB8AC3E}">
        <p14:creationId xmlns:p14="http://schemas.microsoft.com/office/powerpoint/2010/main" val="3587362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433860C-8E01-38EB-89F1-DB89E4FA031B}"/>
              </a:ext>
            </a:extLst>
          </p:cNvPr>
          <p:cNvSpPr txBox="1"/>
          <p:nvPr/>
        </p:nvSpPr>
        <p:spPr>
          <a:xfrm>
            <a:off x="213360" y="125214"/>
            <a:ext cx="6096000" cy="369332"/>
          </a:xfrm>
          <a:prstGeom prst="rect">
            <a:avLst/>
          </a:prstGeom>
          <a:noFill/>
        </p:spPr>
        <p:txBody>
          <a:bodyPr wrap="square">
            <a:spAutoFit/>
          </a:bodyPr>
          <a:lstStyle/>
          <a:p>
            <a:pPr algn="just"/>
            <a:r>
              <a:rPr lang="en-IN" b="1" i="0" dirty="0">
                <a:solidFill>
                  <a:srgbClr val="C00000"/>
                </a:solidFill>
                <a:effectLst/>
                <a:latin typeface="erdana"/>
              </a:rPr>
              <a:t>Java Multi-catch block</a:t>
            </a:r>
          </a:p>
        </p:txBody>
      </p:sp>
      <p:sp>
        <p:nvSpPr>
          <p:cNvPr id="5" name="TextBox 4">
            <a:extLst>
              <a:ext uri="{FF2B5EF4-FFF2-40B4-BE49-F238E27FC236}">
                <a16:creationId xmlns:a16="http://schemas.microsoft.com/office/drawing/2014/main" xmlns="" id="{D5E8DB2F-F42F-9A6D-B87A-8C9DAE15C5E5}"/>
              </a:ext>
            </a:extLst>
          </p:cNvPr>
          <p:cNvSpPr txBox="1"/>
          <p:nvPr/>
        </p:nvSpPr>
        <p:spPr>
          <a:xfrm>
            <a:off x="436880" y="654596"/>
            <a:ext cx="11430000" cy="923330"/>
          </a:xfrm>
          <a:prstGeom prst="rect">
            <a:avLst/>
          </a:prstGeom>
          <a:noFill/>
        </p:spPr>
        <p:txBody>
          <a:bodyPr wrap="square">
            <a:spAutoFit/>
          </a:bodyPr>
          <a:lstStyle/>
          <a:p>
            <a:r>
              <a:rPr lang="en-US" b="0" i="0" dirty="0">
                <a:solidFill>
                  <a:srgbClr val="333333"/>
                </a:solidFill>
                <a:effectLst/>
                <a:latin typeface="inter-regular"/>
              </a:rPr>
              <a:t>A try block can be followed by one or more catch blocks. </a:t>
            </a:r>
          </a:p>
          <a:p>
            <a:r>
              <a:rPr lang="en-US" b="0" i="0" dirty="0">
                <a:solidFill>
                  <a:srgbClr val="333333"/>
                </a:solidFill>
                <a:effectLst/>
                <a:latin typeface="inter-regular"/>
              </a:rPr>
              <a:t>Each catch block must contain a different exception handler. </a:t>
            </a:r>
          </a:p>
          <a:p>
            <a:r>
              <a:rPr lang="en-US" b="0" i="0" dirty="0">
                <a:solidFill>
                  <a:srgbClr val="333333"/>
                </a:solidFill>
                <a:effectLst/>
                <a:latin typeface="inter-regular"/>
              </a:rPr>
              <a:t>So, if you have to perform different tasks at the occurrence of different exceptions, use java multi-catch block.</a:t>
            </a:r>
            <a:endParaRPr lang="en-IN" dirty="0"/>
          </a:p>
        </p:txBody>
      </p:sp>
      <p:pic>
        <p:nvPicPr>
          <p:cNvPr id="5122" name="Picture 2" descr="Java Catch Multiple Exceptions">
            <a:extLst>
              <a:ext uri="{FF2B5EF4-FFF2-40B4-BE49-F238E27FC236}">
                <a16:creationId xmlns:a16="http://schemas.microsoft.com/office/drawing/2014/main" xmlns="" id="{CB82037E-B155-D3F7-4EDD-4C142B286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217738"/>
            <a:ext cx="57150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731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CF0FF2C-D686-6082-DF75-0921C8853B5E}"/>
              </a:ext>
            </a:extLst>
          </p:cNvPr>
          <p:cNvSpPr txBox="1"/>
          <p:nvPr/>
        </p:nvSpPr>
        <p:spPr>
          <a:xfrm>
            <a:off x="751840" y="194667"/>
            <a:ext cx="8707120" cy="5355312"/>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MultipleCatchBlock1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p>
          <a:p>
            <a:pPr algn="just"/>
            <a:r>
              <a:rPr lang="en-IN" b="0" i="0" dirty="0">
                <a:solidFill>
                  <a:srgbClr val="000000"/>
                </a:solidFill>
                <a:effectLst/>
                <a:latin typeface="inter-regular"/>
              </a:rPr>
              <a:t>                a[</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30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"Arithmetic Exception occurs"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ArrayIndexOutOfBoundsException</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ArrayIndexOutOfBounds</a:t>
            </a:r>
            <a:r>
              <a:rPr lang="en-IN" b="0" i="0" dirty="0">
                <a:solidFill>
                  <a:srgbClr val="0000FF"/>
                </a:solidFill>
                <a:effectLst/>
                <a:latin typeface="inter-regular"/>
              </a:rPr>
              <a:t> Exception occurs"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"Parent Exception occurs"</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374797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BE0D22D-7D49-A06A-B5DD-BA551B4AB7CB}"/>
              </a:ext>
            </a:extLst>
          </p:cNvPr>
          <p:cNvSpPr txBox="1"/>
          <p:nvPr/>
        </p:nvSpPr>
        <p:spPr>
          <a:xfrm>
            <a:off x="152400" y="242838"/>
            <a:ext cx="11938000" cy="3139321"/>
          </a:xfrm>
          <a:prstGeom prst="rect">
            <a:avLst/>
          </a:prstGeom>
          <a:noFill/>
        </p:spPr>
        <p:txBody>
          <a:bodyPr wrap="square">
            <a:spAutoFit/>
          </a:bodyPr>
          <a:lstStyle/>
          <a:p>
            <a:pPr algn="ctr"/>
            <a:r>
              <a:rPr lang="en-US" b="1" i="0" dirty="0">
                <a:solidFill>
                  <a:srgbClr val="FF0000"/>
                </a:solidFill>
                <a:effectLst/>
                <a:latin typeface="erdana"/>
              </a:rPr>
              <a:t>Java Nested try block</a:t>
            </a:r>
          </a:p>
          <a:p>
            <a:pPr algn="ctr"/>
            <a:endParaRPr lang="en-US" b="1" i="0" dirty="0">
              <a:solidFill>
                <a:srgbClr val="FF0000"/>
              </a:solidFill>
              <a:effectLst/>
              <a:latin typeface="erdana"/>
            </a:endParaRPr>
          </a:p>
          <a:p>
            <a:pPr marL="285750" indent="-285750" algn="just">
              <a:buFont typeface="Wingdings" panose="05000000000000000000" pitchFamily="2" charset="2"/>
              <a:buChar char="q"/>
            </a:pPr>
            <a:r>
              <a:rPr lang="en-US" b="0" i="0" dirty="0">
                <a:solidFill>
                  <a:srgbClr val="333333"/>
                </a:solidFill>
                <a:effectLst/>
                <a:latin typeface="inter-regular"/>
              </a:rPr>
              <a:t>In Java, using a try block </a:t>
            </a:r>
            <a:r>
              <a:rPr lang="en-US" b="1" i="0" dirty="0">
                <a:solidFill>
                  <a:srgbClr val="333333"/>
                </a:solidFill>
                <a:effectLst/>
                <a:latin typeface="inter-regular"/>
              </a:rPr>
              <a:t>inside another try block </a:t>
            </a:r>
            <a:r>
              <a:rPr lang="en-US" b="0" i="0" dirty="0">
                <a:solidFill>
                  <a:srgbClr val="333333"/>
                </a:solidFill>
                <a:effectLst/>
                <a:latin typeface="inter-regular"/>
              </a:rPr>
              <a:t>is permitted.</a:t>
            </a:r>
          </a:p>
          <a:p>
            <a:pPr marL="285750" indent="-285750" algn="just">
              <a:buFont typeface="Wingdings" panose="05000000000000000000" pitchFamily="2" charset="2"/>
              <a:buChar char="q"/>
            </a:pPr>
            <a:r>
              <a:rPr lang="en-US" b="0" i="0" dirty="0">
                <a:solidFill>
                  <a:srgbClr val="333333"/>
                </a:solidFill>
                <a:effectLst/>
                <a:latin typeface="inter-regular"/>
              </a:rPr>
              <a:t> It is called as nested try block. </a:t>
            </a:r>
          </a:p>
          <a:p>
            <a:pPr marL="285750" indent="-285750" algn="just">
              <a:buFont typeface="Wingdings" panose="05000000000000000000" pitchFamily="2" charset="2"/>
              <a:buChar char="q"/>
            </a:pPr>
            <a:r>
              <a:rPr lang="en-US" b="0" i="0" dirty="0">
                <a:solidFill>
                  <a:srgbClr val="333333"/>
                </a:solidFill>
                <a:effectLst/>
                <a:latin typeface="inter-regular"/>
              </a:rPr>
              <a:t>Every statement that we enter a statement in try block, context of that exception is pushed onto the stack.</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For example, the </a:t>
            </a:r>
            <a:r>
              <a:rPr lang="en-US" b="1" i="0" dirty="0">
                <a:solidFill>
                  <a:srgbClr val="333333"/>
                </a:solidFill>
                <a:effectLst/>
                <a:latin typeface="inter-bold"/>
              </a:rPr>
              <a:t>inner try block</a:t>
            </a:r>
            <a:r>
              <a:rPr lang="en-US" b="0" i="0" dirty="0">
                <a:solidFill>
                  <a:srgbClr val="333333"/>
                </a:solidFill>
                <a:effectLst/>
                <a:latin typeface="inter-regular"/>
              </a:rPr>
              <a:t> can be used to handle </a:t>
            </a:r>
            <a:r>
              <a:rPr lang="en-US" b="1" i="0" dirty="0" err="1">
                <a:solidFill>
                  <a:srgbClr val="333333"/>
                </a:solidFill>
                <a:effectLst/>
                <a:latin typeface="inter-bold"/>
              </a:rPr>
              <a:t>ArrayIndexOutOfBoundsException</a:t>
            </a:r>
            <a:r>
              <a:rPr lang="en-US" b="0" i="0" dirty="0">
                <a:solidFill>
                  <a:srgbClr val="333333"/>
                </a:solidFill>
                <a:effectLst/>
                <a:latin typeface="inter-regular"/>
              </a:rPr>
              <a:t> while the </a:t>
            </a:r>
            <a:r>
              <a:rPr lang="en-US" b="1" i="0" dirty="0">
                <a:solidFill>
                  <a:srgbClr val="333333"/>
                </a:solidFill>
                <a:effectLst/>
                <a:latin typeface="inter-bold"/>
              </a:rPr>
              <a:t>outer try block</a:t>
            </a:r>
            <a:r>
              <a:rPr lang="en-US" b="0" i="0" dirty="0">
                <a:solidFill>
                  <a:srgbClr val="333333"/>
                </a:solidFill>
                <a:effectLst/>
                <a:latin typeface="inter-regular"/>
              </a:rPr>
              <a:t> can handle the </a:t>
            </a:r>
            <a:r>
              <a:rPr lang="en-US" b="1" i="0" dirty="0" err="1">
                <a:solidFill>
                  <a:srgbClr val="333333"/>
                </a:solidFill>
                <a:effectLst/>
                <a:latin typeface="inter-bold"/>
              </a:rPr>
              <a:t>ArithemeticException</a:t>
            </a:r>
            <a:r>
              <a:rPr lang="en-US" b="0" i="0" dirty="0">
                <a:solidFill>
                  <a:srgbClr val="333333"/>
                </a:solidFill>
                <a:effectLst/>
                <a:latin typeface="inter-regular"/>
              </a:rPr>
              <a:t> (division by zero).</a:t>
            </a:r>
          </a:p>
          <a:p>
            <a:pPr algn="just"/>
            <a:endParaRPr lang="en-US" dirty="0">
              <a:solidFill>
                <a:srgbClr val="333333"/>
              </a:solidFill>
              <a:latin typeface="inter-regular"/>
            </a:endParaRPr>
          </a:p>
          <a:p>
            <a:pPr algn="just"/>
            <a:r>
              <a:rPr lang="en-US" b="0" i="0" dirty="0">
                <a:solidFill>
                  <a:srgbClr val="333333"/>
                </a:solidFill>
                <a:effectLst/>
                <a:latin typeface="inter-regular"/>
              </a:rPr>
              <a:t>Sometimes a situation may arise where a part of a block may cause one error and the entire block itself may cause another error. In such cases, exception handlers have to be nested.</a:t>
            </a:r>
          </a:p>
        </p:txBody>
      </p:sp>
    </p:spTree>
    <p:extLst>
      <p:ext uri="{BB962C8B-B14F-4D97-AF65-F5344CB8AC3E}">
        <p14:creationId xmlns:p14="http://schemas.microsoft.com/office/powerpoint/2010/main" val="5273070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6D87B77-0110-FD1F-221F-3D6BF14B72FC}"/>
              </a:ext>
            </a:extLst>
          </p:cNvPr>
          <p:cNvSpPr txBox="1"/>
          <p:nvPr/>
        </p:nvSpPr>
        <p:spPr>
          <a:xfrm>
            <a:off x="2804160" y="18157"/>
            <a:ext cx="8686800" cy="7294305"/>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NestedTryBlock</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r>
              <a:rPr lang="en-IN" b="0" i="0" dirty="0">
                <a:solidFill>
                  <a:srgbClr val="008200"/>
                </a:solidFill>
                <a:effectLst/>
                <a:latin typeface="inter-regular"/>
              </a:rPr>
              <a:t>//outer try block </a:t>
            </a:r>
            <a:endParaRPr lang="en-IN" b="0" i="0" dirty="0">
              <a:solidFill>
                <a:srgbClr val="000000"/>
              </a:solidFill>
              <a:effectLst/>
              <a:latin typeface="inter-regular"/>
            </a:endParaRPr>
          </a:p>
          <a:p>
            <a:pPr lvl="1"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r>
              <a:rPr lang="en-IN" b="0" i="0" dirty="0">
                <a:solidFill>
                  <a:srgbClr val="008200"/>
                </a:solidFill>
                <a:effectLst/>
                <a:latin typeface="inter-regular"/>
              </a:rPr>
              <a:t>//inner try block 1</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"going to divide by 0"</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b =</a:t>
            </a:r>
            <a:r>
              <a:rPr lang="en-IN" b="0" i="0" dirty="0">
                <a:solidFill>
                  <a:srgbClr val="C00000"/>
                </a:solidFill>
                <a:effectLst/>
                <a:latin typeface="inter-regular"/>
              </a:rPr>
              <a:t>39</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r>
              <a:rPr lang="en-IN" b="0" i="0" dirty="0">
                <a:solidFill>
                  <a:srgbClr val="008200"/>
                </a:solidFill>
                <a:effectLst/>
                <a:latin typeface="inter-regular"/>
              </a:rPr>
              <a:t>//catch block of inner try block 1</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r>
              <a:rPr lang="en-IN" b="0" i="0" dirty="0">
                <a:solidFill>
                  <a:srgbClr val="008200"/>
                </a:solidFill>
                <a:effectLst/>
                <a:latin typeface="inter-regular"/>
              </a:rPr>
              <a:t>//inner try block 2</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a[]=</a:t>
            </a:r>
            <a:r>
              <a:rPr lang="en-IN" b="1" i="0" dirty="0">
                <a:solidFill>
                  <a:srgbClr val="006699"/>
                </a:solidFill>
                <a:effectLst/>
                <a:latin typeface="inter-regular"/>
              </a:rPr>
              <a:t>new</a:t>
            </a:r>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a:t>
            </a:r>
            <a:r>
              <a:rPr lang="en-IN" b="0" i="0" dirty="0">
                <a:solidFill>
                  <a:srgbClr val="C00000"/>
                </a:solidFill>
                <a:effectLst/>
                <a:latin typeface="inter-regular"/>
              </a:rPr>
              <a:t>5</a:t>
            </a:r>
            <a:r>
              <a:rPr lang="en-IN" b="0" i="0" dirty="0">
                <a:solidFill>
                  <a:srgbClr val="000000"/>
                </a:solidFill>
                <a:effectLst/>
                <a:latin typeface="inter-regular"/>
              </a:rPr>
              <a:t>];     </a:t>
            </a:r>
            <a:r>
              <a:rPr lang="en-IN" b="0" i="0" dirty="0">
                <a:solidFill>
                  <a:srgbClr val="008200"/>
                </a:solidFill>
                <a:effectLst/>
                <a:latin typeface="inter-regular"/>
              </a:rPr>
              <a:t>//assigning the value out of array bounds</a:t>
            </a:r>
            <a:r>
              <a:rPr lang="en-IN" b="0" i="0" dirty="0">
                <a:solidFill>
                  <a:srgbClr val="000000"/>
                </a:solidFill>
                <a:effectLst/>
                <a:latin typeface="inter-regular"/>
              </a:rPr>
              <a:t>  </a:t>
            </a:r>
          </a:p>
          <a:p>
            <a:pPr lvl="2" algn="just"/>
            <a:r>
              <a:rPr lang="en-IN" b="0" i="0" dirty="0">
                <a:solidFill>
                  <a:srgbClr val="000000"/>
                </a:solidFill>
                <a:effectLst/>
                <a:latin typeface="inter-regular"/>
              </a:rPr>
              <a:t>     a[</a:t>
            </a:r>
            <a:r>
              <a:rPr lang="en-IN" b="0" i="0" dirty="0">
                <a:solidFill>
                  <a:srgbClr val="C00000"/>
                </a:solidFill>
                <a:effectLst/>
                <a:latin typeface="inter-regular"/>
              </a:rPr>
              <a:t>5</a:t>
            </a:r>
            <a:r>
              <a:rPr lang="en-IN" b="0" i="0" dirty="0">
                <a:solidFill>
                  <a:srgbClr val="000000"/>
                </a:solidFill>
                <a:effectLst/>
                <a:latin typeface="inter-regular"/>
              </a:rPr>
              <a:t>]=</a:t>
            </a:r>
            <a:r>
              <a:rPr lang="en-IN" b="0" i="0" dirty="0">
                <a:solidFill>
                  <a:srgbClr val="C00000"/>
                </a:solidFill>
                <a:effectLst/>
                <a:latin typeface="inter-regular"/>
              </a:rPr>
              <a:t>4</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r>
              <a:rPr lang="en-IN" b="0" i="0" dirty="0">
                <a:solidFill>
                  <a:srgbClr val="008200"/>
                </a:solidFill>
                <a:effectLst/>
                <a:latin typeface="inter-regular"/>
              </a:rPr>
              <a:t>//catch block of inner try block 2</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ArrayIndexOutOfBoundsException</a:t>
            </a:r>
            <a:r>
              <a:rPr lang="en-IN" b="0" i="0" dirty="0">
                <a:solidFill>
                  <a:srgbClr val="000000"/>
                </a:solidFill>
                <a:effectLst/>
                <a:latin typeface="inter-regular"/>
              </a:rPr>
              <a:t> e)   {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"other statement"</a:t>
            </a:r>
            <a:r>
              <a:rPr lang="en-IN" b="0" i="0" dirty="0">
                <a:solidFill>
                  <a:srgbClr val="000000"/>
                </a:solidFill>
                <a:effectLst/>
                <a:latin typeface="inter-regular"/>
              </a:rPr>
              <a:t>);    </a:t>
            </a:r>
          </a:p>
          <a:p>
            <a:pPr algn="just"/>
            <a:r>
              <a:rPr lang="en-IN" b="0" i="0" dirty="0">
                <a:solidFill>
                  <a:srgbClr val="000000"/>
                </a:solidFill>
                <a:effectLst/>
                <a:latin typeface="inter-regular"/>
              </a:rPr>
              <a:t>     }  </a:t>
            </a:r>
            <a:r>
              <a:rPr lang="en-IN" b="0" i="0" dirty="0">
                <a:solidFill>
                  <a:srgbClr val="008200"/>
                </a:solidFill>
                <a:effectLst/>
                <a:latin typeface="inter-regular"/>
              </a:rPr>
              <a:t>//catch block of outer try block</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"handled the exception (outer catch)"</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"normal flow.."</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4980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50C3A99-7A1F-FECA-5D42-BA3A568A07DA}"/>
              </a:ext>
            </a:extLst>
          </p:cNvPr>
          <p:cNvSpPr txBox="1"/>
          <p:nvPr/>
        </p:nvSpPr>
        <p:spPr>
          <a:xfrm>
            <a:off x="264160" y="267454"/>
            <a:ext cx="6096000" cy="369332"/>
          </a:xfrm>
          <a:prstGeom prst="rect">
            <a:avLst/>
          </a:prstGeom>
          <a:noFill/>
        </p:spPr>
        <p:txBody>
          <a:bodyPr wrap="square">
            <a:spAutoFit/>
          </a:bodyPr>
          <a:lstStyle/>
          <a:p>
            <a:pPr algn="just"/>
            <a:r>
              <a:rPr lang="en-IN" b="0" i="0" dirty="0">
                <a:solidFill>
                  <a:srgbClr val="610B38"/>
                </a:solidFill>
                <a:effectLst/>
                <a:latin typeface="erdana"/>
              </a:rPr>
              <a:t>Java finally block</a:t>
            </a:r>
          </a:p>
        </p:txBody>
      </p:sp>
      <p:sp>
        <p:nvSpPr>
          <p:cNvPr id="5" name="TextBox 4">
            <a:extLst>
              <a:ext uri="{FF2B5EF4-FFF2-40B4-BE49-F238E27FC236}">
                <a16:creationId xmlns:a16="http://schemas.microsoft.com/office/drawing/2014/main" xmlns="" id="{29527D09-BCC8-F7EA-C677-59B4DD59ECB5}"/>
              </a:ext>
            </a:extLst>
          </p:cNvPr>
          <p:cNvSpPr txBox="1"/>
          <p:nvPr/>
        </p:nvSpPr>
        <p:spPr>
          <a:xfrm>
            <a:off x="264160" y="895757"/>
            <a:ext cx="11775440" cy="923330"/>
          </a:xfrm>
          <a:prstGeom prst="rect">
            <a:avLst/>
          </a:prstGeom>
          <a:noFill/>
        </p:spPr>
        <p:txBody>
          <a:bodyPr wrap="square">
            <a:spAutoFit/>
          </a:bodyPr>
          <a:lstStyle/>
          <a:p>
            <a:pPr algn="just"/>
            <a:r>
              <a:rPr lang="en-US" b="1" i="0" dirty="0">
                <a:solidFill>
                  <a:srgbClr val="333333"/>
                </a:solidFill>
                <a:effectLst/>
                <a:latin typeface="inter-bold"/>
              </a:rPr>
              <a:t>Java finally block</a:t>
            </a:r>
            <a:r>
              <a:rPr lang="en-US" b="0" i="0" dirty="0">
                <a:solidFill>
                  <a:srgbClr val="333333"/>
                </a:solidFill>
                <a:effectLst/>
                <a:latin typeface="inter-regular"/>
              </a:rPr>
              <a:t> is a block used to execute important code such as closing the connection, etc.</a:t>
            </a:r>
          </a:p>
          <a:p>
            <a:pPr algn="just"/>
            <a:r>
              <a:rPr lang="en-US" b="0" i="0" dirty="0">
                <a:solidFill>
                  <a:srgbClr val="333333"/>
                </a:solidFill>
                <a:effectLst/>
                <a:latin typeface="inter-regular"/>
              </a:rPr>
              <a:t>Java finally block is always executed whether an exception is handled or not. </a:t>
            </a:r>
          </a:p>
          <a:p>
            <a:pPr algn="just"/>
            <a:r>
              <a:rPr lang="en-US" b="0" i="0" dirty="0">
                <a:solidFill>
                  <a:srgbClr val="333333"/>
                </a:solidFill>
                <a:effectLst/>
                <a:latin typeface="inter-regular"/>
              </a:rPr>
              <a:t>Therefore, it contains all the necessary statements that need to be printed regardless of the exception occurs or not.</a:t>
            </a:r>
          </a:p>
        </p:txBody>
      </p:sp>
      <p:pic>
        <p:nvPicPr>
          <p:cNvPr id="1026" name="Picture 2" descr="Java finally block">
            <a:extLst>
              <a:ext uri="{FF2B5EF4-FFF2-40B4-BE49-F238E27FC236}">
                <a16:creationId xmlns:a16="http://schemas.microsoft.com/office/drawing/2014/main" xmlns="" id="{15870672-B434-3CE5-2B2E-DBFECACD3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1880" y="2304296"/>
            <a:ext cx="4686300"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9706CC58-B937-FC7C-80DE-118EA1F700AD}"/>
              </a:ext>
            </a:extLst>
          </p:cNvPr>
          <p:cNvSpPr txBox="1"/>
          <p:nvPr/>
        </p:nvSpPr>
        <p:spPr>
          <a:xfrm>
            <a:off x="264160" y="2970093"/>
            <a:ext cx="5069840" cy="2031325"/>
          </a:xfrm>
          <a:prstGeom prst="rect">
            <a:avLst/>
          </a:prstGeom>
          <a:noFill/>
        </p:spPr>
        <p:txBody>
          <a:bodyPr wrap="square">
            <a:spAutoFit/>
          </a:bodyPr>
          <a:lstStyle/>
          <a:p>
            <a:pPr algn="just"/>
            <a:r>
              <a:rPr lang="en-US" b="0" i="0" dirty="0">
                <a:solidFill>
                  <a:srgbClr val="610B38"/>
                </a:solidFill>
                <a:effectLst/>
                <a:latin typeface="erdana"/>
              </a:rPr>
              <a:t>Why use Java finally block?</a:t>
            </a:r>
          </a:p>
          <a:p>
            <a:pPr algn="just"/>
            <a:endParaRPr lang="en-US" b="0" i="0" dirty="0">
              <a:solidFill>
                <a:srgbClr val="610B38"/>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finally block in Java can be used to put "</a:t>
            </a:r>
            <a:r>
              <a:rPr lang="en-US" b="1" i="0" dirty="0">
                <a:solidFill>
                  <a:srgbClr val="000000"/>
                </a:solidFill>
                <a:effectLst/>
                <a:latin typeface="inter-bold"/>
              </a:rPr>
              <a:t>cleanup</a:t>
            </a:r>
            <a:r>
              <a:rPr lang="en-US" b="0" i="0" dirty="0">
                <a:solidFill>
                  <a:srgbClr val="000000"/>
                </a:solidFill>
                <a:effectLst/>
                <a:latin typeface="inter-regular"/>
              </a:rPr>
              <a:t>" code such as closing a file, closing connection, etc.</a:t>
            </a: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important statements to be printed can be placed in the finally block.</a:t>
            </a:r>
          </a:p>
        </p:txBody>
      </p:sp>
    </p:spTree>
    <p:extLst>
      <p:ext uri="{BB962C8B-B14F-4D97-AF65-F5344CB8AC3E}">
        <p14:creationId xmlns:p14="http://schemas.microsoft.com/office/powerpoint/2010/main" val="35344817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B9982FF-5522-39F2-0845-C624ADCC0FFC}"/>
              </a:ext>
            </a:extLst>
          </p:cNvPr>
          <p:cNvSpPr txBox="1"/>
          <p:nvPr/>
        </p:nvSpPr>
        <p:spPr>
          <a:xfrm>
            <a:off x="782320" y="232629"/>
            <a:ext cx="9662160" cy="5909310"/>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TestFinallyBlock2{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"Inside try block"</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0" i="0" dirty="0">
                <a:solidFill>
                  <a:srgbClr val="008200"/>
                </a:solidFill>
                <a:effectLst/>
                <a:latin typeface="inter-regular"/>
              </a:rPr>
              <a:t>//below code throws divide by zero exception</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25</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(data);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0" i="0" dirty="0">
                <a:solidFill>
                  <a:srgbClr val="008200"/>
                </a:solidFill>
                <a:effectLst/>
                <a:latin typeface="inter-regular"/>
              </a:rPr>
              <a:t>//handles the Arithmetic Exception / Divide by zero exception</a:t>
            </a:r>
            <a:r>
              <a:rPr lang="en-IN" b="0" i="0" dirty="0">
                <a:solidFill>
                  <a:srgbClr val="000000"/>
                </a:solidFill>
                <a:effectLst/>
                <a:latin typeface="inter-regular"/>
              </a:rPr>
              <a:t>  </a:t>
            </a:r>
          </a:p>
          <a:p>
            <a:pPr lvl="1" algn="just"/>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"Exception handled"</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0" i="0" dirty="0">
                <a:solidFill>
                  <a:srgbClr val="008200"/>
                </a:solidFill>
                <a:effectLst/>
                <a:latin typeface="inter-regular"/>
              </a:rPr>
              <a:t>//executes regardless of exception </a:t>
            </a:r>
            <a:r>
              <a:rPr lang="en-IN" b="0" i="0" dirty="0" err="1">
                <a:solidFill>
                  <a:srgbClr val="008200"/>
                </a:solidFill>
                <a:effectLst/>
                <a:latin typeface="inter-regular"/>
              </a:rPr>
              <a:t>occured</a:t>
            </a:r>
            <a:r>
              <a:rPr lang="en-IN" b="0" i="0" dirty="0">
                <a:solidFill>
                  <a:srgbClr val="008200"/>
                </a:solidFill>
                <a:effectLst/>
                <a:latin typeface="inter-regular"/>
              </a:rPr>
              <a:t> or not </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finally</a:t>
            </a:r>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"finally block is always executed"</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p:txBody>
      </p:sp>
      <p:pic>
        <p:nvPicPr>
          <p:cNvPr id="2050" name="Picture 2" descr="Java finally block">
            <a:extLst>
              <a:ext uri="{FF2B5EF4-FFF2-40B4-BE49-F238E27FC236}">
                <a16:creationId xmlns:a16="http://schemas.microsoft.com/office/drawing/2014/main" xmlns="" id="{2D6F58CB-7E82-C281-3216-44A2FBFC6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5460901"/>
            <a:ext cx="6315075"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703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C8F86A-B3B4-67C3-AF54-53C7822CDF68}"/>
              </a:ext>
            </a:extLst>
          </p:cNvPr>
          <p:cNvSpPr txBox="1"/>
          <p:nvPr/>
        </p:nvSpPr>
        <p:spPr>
          <a:xfrm>
            <a:off x="172720" y="1002715"/>
            <a:ext cx="11948160" cy="1477328"/>
          </a:xfrm>
          <a:prstGeom prst="rect">
            <a:avLst/>
          </a:prstGeom>
          <a:noFill/>
        </p:spPr>
        <p:txBody>
          <a:bodyPr wrap="square">
            <a:spAutoFit/>
          </a:bodyPr>
          <a:lstStyle/>
          <a:p>
            <a:pPr algn="just"/>
            <a:r>
              <a:rPr lang="en-US" b="1" i="0" dirty="0">
                <a:solidFill>
                  <a:srgbClr val="333333"/>
                </a:solidFill>
                <a:effectLst/>
                <a:latin typeface="Arial" panose="020B0604020202020204" pitchFamily="34" charset="0"/>
              </a:rPr>
              <a:t>Rule: For each try block there can be zero or more catch blocks, but only one finally block.</a:t>
            </a:r>
          </a:p>
          <a:p>
            <a:pPr algn="just"/>
            <a:endParaRPr lang="en-US" b="1" dirty="0">
              <a:solidFill>
                <a:srgbClr val="333333"/>
              </a:solidFill>
              <a:latin typeface="Arial" panose="020B0604020202020204" pitchFamily="34" charset="0"/>
            </a:endParaRPr>
          </a:p>
          <a:p>
            <a:pPr algn="just"/>
            <a:r>
              <a:rPr lang="en-US" b="1" i="0" dirty="0">
                <a:solidFill>
                  <a:srgbClr val="333333"/>
                </a:solidFill>
                <a:effectLst/>
                <a:latin typeface="Arial" panose="020B0604020202020204" pitchFamily="34" charset="0"/>
              </a:rPr>
              <a:t>Note: The finally block will not be executed if the program exits (either by calling </a:t>
            </a:r>
            <a:r>
              <a:rPr lang="en-US" b="1" i="0" dirty="0" err="1">
                <a:solidFill>
                  <a:srgbClr val="333333"/>
                </a:solidFill>
                <a:effectLst/>
                <a:latin typeface="Arial" panose="020B0604020202020204" pitchFamily="34" charset="0"/>
              </a:rPr>
              <a:t>System.exit</a:t>
            </a:r>
            <a:r>
              <a:rPr lang="en-US" b="1" i="0" dirty="0">
                <a:solidFill>
                  <a:srgbClr val="333333"/>
                </a:solidFill>
                <a:effectLst/>
                <a:latin typeface="Arial" panose="020B0604020202020204" pitchFamily="34" charset="0"/>
              </a:rPr>
              <a:t>() or by causing a fatal error that causes the process to abort).</a:t>
            </a:r>
          </a:p>
          <a:p>
            <a:pPr algn="just"/>
            <a:endParaRPr lang="en-US" b="1" i="0" dirty="0">
              <a:solidFill>
                <a:srgbClr val="333333"/>
              </a:solidFill>
              <a:effectLst/>
              <a:latin typeface="Arial" panose="020B0604020202020204" pitchFamily="34" charset="0"/>
            </a:endParaRPr>
          </a:p>
        </p:txBody>
      </p:sp>
    </p:spTree>
    <p:extLst>
      <p:ext uri="{BB962C8B-B14F-4D97-AF65-F5344CB8AC3E}">
        <p14:creationId xmlns:p14="http://schemas.microsoft.com/office/powerpoint/2010/main" val="28088714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9FC08D4-7D7C-CCA5-6860-658B4DE312AD}"/>
              </a:ext>
            </a:extLst>
          </p:cNvPr>
          <p:cNvSpPr txBox="1"/>
          <p:nvPr/>
        </p:nvSpPr>
        <p:spPr>
          <a:xfrm>
            <a:off x="172720" y="140683"/>
            <a:ext cx="11887200" cy="5632311"/>
          </a:xfrm>
          <a:prstGeom prst="rect">
            <a:avLst/>
          </a:prstGeom>
          <a:noFill/>
        </p:spPr>
        <p:txBody>
          <a:bodyPr wrap="square">
            <a:spAutoFit/>
          </a:bodyPr>
          <a:lstStyle/>
          <a:p>
            <a:pPr algn="ctr"/>
            <a:r>
              <a:rPr lang="en-US" sz="3600" b="1" i="0" dirty="0">
                <a:solidFill>
                  <a:srgbClr val="610B38"/>
                </a:solidFill>
                <a:effectLst/>
                <a:highlight>
                  <a:srgbClr val="FFFF00"/>
                </a:highlight>
                <a:latin typeface="erdana"/>
              </a:rPr>
              <a:t>Java throw keyword</a:t>
            </a:r>
          </a:p>
          <a:p>
            <a:pPr algn="just"/>
            <a:endParaRPr lang="en-US" b="0" i="0" dirty="0">
              <a:solidFill>
                <a:srgbClr val="610B38"/>
              </a:solidFill>
              <a:effectLst/>
              <a:highlight>
                <a:srgbClr val="FFFF00"/>
              </a:highlight>
              <a:latin typeface="erdana"/>
            </a:endParaRPr>
          </a:p>
          <a:p>
            <a:pPr marL="285750" indent="-285750" algn="just">
              <a:buFont typeface="Wingdings" panose="05000000000000000000" pitchFamily="2" charset="2"/>
              <a:buChar char="q"/>
            </a:pPr>
            <a:r>
              <a:rPr lang="en-US" b="0" i="0" dirty="0">
                <a:solidFill>
                  <a:srgbClr val="333333"/>
                </a:solidFill>
                <a:effectLst/>
                <a:latin typeface="inter-regular"/>
              </a:rPr>
              <a:t>The Java throw keyword is used to </a:t>
            </a:r>
            <a:r>
              <a:rPr lang="en-US" b="1" i="0" dirty="0">
                <a:solidFill>
                  <a:srgbClr val="FF0000"/>
                </a:solidFill>
                <a:effectLst/>
                <a:latin typeface="inter-regular"/>
              </a:rPr>
              <a:t>throw an exception explicitly</a:t>
            </a:r>
            <a:r>
              <a:rPr lang="en-US" b="0" i="0" dirty="0">
                <a:solidFill>
                  <a:srgbClr val="333333"/>
                </a:solidFill>
                <a:effectLst/>
                <a:latin typeface="inter-regular"/>
              </a:rPr>
              <a:t>.</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We specify the </a:t>
            </a:r>
            <a:r>
              <a:rPr lang="en-US" b="1" i="0" dirty="0">
                <a:solidFill>
                  <a:srgbClr val="333333"/>
                </a:solidFill>
                <a:effectLst/>
                <a:latin typeface="inter-bold"/>
              </a:rPr>
              <a:t>exception</a:t>
            </a:r>
            <a:r>
              <a:rPr lang="en-US" b="0" i="0" dirty="0">
                <a:solidFill>
                  <a:srgbClr val="333333"/>
                </a:solidFill>
                <a:effectLst/>
                <a:latin typeface="inter-regular"/>
              </a:rPr>
              <a:t> object </a:t>
            </a:r>
            <a:r>
              <a:rPr lang="en-US" b="0" i="0" dirty="0">
                <a:solidFill>
                  <a:srgbClr val="333333"/>
                </a:solidFill>
                <a:effectLst/>
                <a:highlight>
                  <a:srgbClr val="FFFF00"/>
                </a:highlight>
                <a:latin typeface="inter-regular"/>
              </a:rPr>
              <a:t>which is to be thrown</a:t>
            </a:r>
            <a:r>
              <a:rPr lang="en-US" b="0" i="0" dirty="0">
                <a:solidFill>
                  <a:srgbClr val="333333"/>
                </a:solidFill>
                <a:effectLst/>
                <a:latin typeface="inter-regular"/>
              </a:rPr>
              <a:t>.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The Exception has some message with it that provides the error description.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These exceptions may be related to user inputs, server, etc.</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highlight>
                  <a:srgbClr val="FFFF00"/>
                </a:highlight>
                <a:latin typeface="inter-regular"/>
              </a:rPr>
              <a:t>We can throw </a:t>
            </a:r>
            <a:r>
              <a:rPr lang="en-US" b="1" i="0" dirty="0">
                <a:solidFill>
                  <a:srgbClr val="FF0000"/>
                </a:solidFill>
                <a:effectLst/>
                <a:highlight>
                  <a:srgbClr val="FFFF00"/>
                </a:highlight>
                <a:latin typeface="inter-regular"/>
              </a:rPr>
              <a:t>either checked or unchecked exceptions in Java by throw keyword. </a:t>
            </a:r>
          </a:p>
          <a:p>
            <a:pPr marL="285750" indent="-285750" algn="just">
              <a:buFont typeface="Wingdings" panose="05000000000000000000" pitchFamily="2" charset="2"/>
              <a:buChar char="q"/>
            </a:pPr>
            <a:endParaRPr lang="en-US" b="0" i="0" dirty="0">
              <a:solidFill>
                <a:srgbClr val="333333"/>
              </a:solidFill>
              <a:effectLst/>
              <a:highlight>
                <a:srgbClr val="FFFF00"/>
              </a:highligh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It is mainly used to throw </a:t>
            </a:r>
            <a:r>
              <a:rPr lang="en-US" b="0" i="0" dirty="0">
                <a:solidFill>
                  <a:srgbClr val="333333"/>
                </a:solidFill>
                <a:effectLst/>
                <a:highlight>
                  <a:srgbClr val="00FF00"/>
                </a:highlight>
                <a:latin typeface="inter-regular"/>
              </a:rPr>
              <a:t>a custom exception.</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We can also </a:t>
            </a:r>
            <a:r>
              <a:rPr lang="en-US" b="1" i="0" u="sng" dirty="0">
                <a:solidFill>
                  <a:srgbClr val="FF0000"/>
                </a:solidFill>
                <a:effectLst/>
                <a:latin typeface="inter-regular"/>
              </a:rPr>
              <a:t>define our own set of conditions and throw an exception explicitly using throw </a:t>
            </a:r>
            <a:r>
              <a:rPr lang="en-US" b="0" i="0" dirty="0">
                <a:solidFill>
                  <a:srgbClr val="333333"/>
                </a:solidFill>
                <a:effectLst/>
                <a:latin typeface="inter-regular"/>
              </a:rPr>
              <a:t>keyword.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For example, we can throw </a:t>
            </a:r>
            <a:r>
              <a:rPr lang="en-US" b="0" i="0" dirty="0" err="1">
                <a:solidFill>
                  <a:srgbClr val="333333"/>
                </a:solidFill>
                <a:effectLst/>
                <a:latin typeface="inter-regular"/>
              </a:rPr>
              <a:t>ArithmeticException</a:t>
            </a:r>
            <a:r>
              <a:rPr lang="en-US" b="0" i="0" dirty="0">
                <a:solidFill>
                  <a:srgbClr val="333333"/>
                </a:solidFill>
                <a:effectLst/>
                <a:latin typeface="inter-regular"/>
              </a:rPr>
              <a:t> if we divide a number by another number. </a:t>
            </a:r>
          </a:p>
          <a:p>
            <a:pPr marL="285750" indent="-285750" algn="just">
              <a:buFont typeface="Wingdings" panose="05000000000000000000" pitchFamily="2" charset="2"/>
              <a:buChar char="q"/>
            </a:pPr>
            <a:endParaRPr lang="en-US" b="0" i="0" dirty="0">
              <a:solidFill>
                <a:srgbClr val="333333"/>
              </a:solidFill>
              <a:effectLst/>
              <a:latin typeface="inter-regular"/>
            </a:endParaRPr>
          </a:p>
          <a:p>
            <a:pPr marL="285750" indent="-285750" algn="just">
              <a:buFont typeface="Wingdings" panose="05000000000000000000" pitchFamily="2" charset="2"/>
              <a:buChar char="q"/>
            </a:pPr>
            <a:r>
              <a:rPr lang="en-US" b="0" i="0" dirty="0">
                <a:solidFill>
                  <a:srgbClr val="333333"/>
                </a:solidFill>
                <a:effectLst/>
                <a:latin typeface="inter-regular"/>
              </a:rPr>
              <a:t>Here, we just need to set the condition and throw exception using throw keyword.</a:t>
            </a:r>
          </a:p>
        </p:txBody>
      </p:sp>
    </p:spTree>
    <p:extLst>
      <p:ext uri="{BB962C8B-B14F-4D97-AF65-F5344CB8AC3E}">
        <p14:creationId xmlns:p14="http://schemas.microsoft.com/office/powerpoint/2010/main" val="391492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3F08C8F-9A5A-4822-F61F-5BFFC4FE413D}"/>
              </a:ext>
            </a:extLst>
          </p:cNvPr>
          <p:cNvSpPr txBox="1"/>
          <p:nvPr/>
        </p:nvSpPr>
        <p:spPr>
          <a:xfrm>
            <a:off x="2570480" y="704334"/>
            <a:ext cx="6096000" cy="369332"/>
          </a:xfrm>
          <a:prstGeom prst="rect">
            <a:avLst/>
          </a:prstGeom>
          <a:noFill/>
        </p:spPr>
        <p:txBody>
          <a:bodyPr wrap="square">
            <a:spAutoFit/>
          </a:bodyPr>
          <a:lstStyle/>
          <a:p>
            <a:pPr algn="just"/>
            <a:r>
              <a:rPr lang="en-US" b="1" i="0" dirty="0">
                <a:solidFill>
                  <a:srgbClr val="006699"/>
                </a:solidFill>
                <a:effectLst/>
                <a:latin typeface="inter-regular"/>
              </a:rPr>
              <a:t>throw</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exception_class</a:t>
            </a:r>
            <a:r>
              <a:rPr lang="en-US" b="0" i="0" dirty="0">
                <a:solidFill>
                  <a:srgbClr val="000000"/>
                </a:solidFill>
                <a:effectLst/>
                <a:latin typeface="inter-regular"/>
              </a:rPr>
              <a:t>(</a:t>
            </a:r>
            <a:r>
              <a:rPr lang="en-US" b="0" i="0" dirty="0">
                <a:solidFill>
                  <a:srgbClr val="0000FF"/>
                </a:solidFill>
                <a:effectLst/>
                <a:latin typeface="inter-regular"/>
              </a:rPr>
              <a:t>"error message"</a:t>
            </a:r>
            <a:r>
              <a:rPr lang="en-US" b="0" i="0" dirty="0">
                <a:solidFill>
                  <a:srgbClr val="000000"/>
                </a:solidFill>
                <a:effectLst/>
                <a:latin typeface="inter-regular"/>
              </a:rPr>
              <a:t>);  </a:t>
            </a:r>
          </a:p>
        </p:txBody>
      </p:sp>
      <p:sp>
        <p:nvSpPr>
          <p:cNvPr id="5" name="TextBox 4">
            <a:extLst>
              <a:ext uri="{FF2B5EF4-FFF2-40B4-BE49-F238E27FC236}">
                <a16:creationId xmlns:a16="http://schemas.microsoft.com/office/drawing/2014/main" xmlns="" id="{0799A923-A26B-41AD-2C17-E8CCC91CBD6E}"/>
              </a:ext>
            </a:extLst>
          </p:cNvPr>
          <p:cNvSpPr txBox="1"/>
          <p:nvPr/>
        </p:nvSpPr>
        <p:spPr>
          <a:xfrm>
            <a:off x="3982720" y="1531035"/>
            <a:ext cx="7874000" cy="369332"/>
          </a:xfrm>
          <a:prstGeom prst="rect">
            <a:avLst/>
          </a:prstGeom>
          <a:noFill/>
        </p:spPr>
        <p:txBody>
          <a:bodyPr wrap="square">
            <a:spAutoFit/>
          </a:bodyPr>
          <a:lstStyle/>
          <a:p>
            <a:r>
              <a:rPr lang="en-US" b="0" i="0" dirty="0">
                <a:solidFill>
                  <a:srgbClr val="333333"/>
                </a:solidFill>
                <a:effectLst/>
                <a:latin typeface="inter-regular"/>
              </a:rPr>
              <a:t>Where the Instance must be of type Throwable or subclass of Throwable.</a:t>
            </a:r>
            <a:endParaRPr lang="en-IN" dirty="0"/>
          </a:p>
        </p:txBody>
      </p:sp>
    </p:spTree>
    <p:extLst>
      <p:ext uri="{BB962C8B-B14F-4D97-AF65-F5344CB8AC3E}">
        <p14:creationId xmlns:p14="http://schemas.microsoft.com/office/powerpoint/2010/main" val="2449316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1010C15-7FB1-9350-7A30-F9BA1C709866}"/>
              </a:ext>
            </a:extLst>
          </p:cNvPr>
          <p:cNvSpPr txBox="1"/>
          <p:nvPr/>
        </p:nvSpPr>
        <p:spPr>
          <a:xfrm>
            <a:off x="355600" y="312896"/>
            <a:ext cx="3413760" cy="3139321"/>
          </a:xfrm>
          <a:prstGeom prst="rect">
            <a:avLst/>
          </a:prstGeom>
          <a:noFill/>
        </p:spPr>
        <p:txBody>
          <a:bodyPr wrap="square">
            <a:spAutoFit/>
          </a:bodyPr>
          <a:lstStyle/>
          <a:p>
            <a:pPr algn="just"/>
            <a:r>
              <a:rPr lang="en-US" b="1" i="0" dirty="0">
                <a:solidFill>
                  <a:srgbClr val="610B4B"/>
                </a:solidFill>
                <a:effectLst/>
                <a:latin typeface="erdana"/>
              </a:rPr>
              <a:t>Example 1: Throwing Unchecked Exception</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In this example, we have created a method named validate() that accepts an integer as a parameter. </a:t>
            </a:r>
          </a:p>
          <a:p>
            <a:pPr algn="just"/>
            <a:endParaRPr lang="en-US" dirty="0">
              <a:solidFill>
                <a:srgbClr val="333333"/>
              </a:solidFill>
              <a:latin typeface="inter-regular"/>
            </a:endParaRPr>
          </a:p>
          <a:p>
            <a:pPr algn="just"/>
            <a:r>
              <a:rPr lang="en-US" b="0" i="0" dirty="0">
                <a:solidFill>
                  <a:srgbClr val="333333"/>
                </a:solidFill>
                <a:effectLst/>
                <a:latin typeface="inter-regular"/>
              </a:rPr>
              <a:t>If the age is less than 18, we are throwing the </a:t>
            </a:r>
            <a:r>
              <a:rPr lang="en-US" b="0" i="0" dirty="0" err="1">
                <a:solidFill>
                  <a:srgbClr val="333333"/>
                </a:solidFill>
                <a:effectLst/>
                <a:latin typeface="inter-regular"/>
              </a:rPr>
              <a:t>ArithmeticException</a:t>
            </a:r>
            <a:r>
              <a:rPr lang="en-US" b="0" i="0" dirty="0">
                <a:solidFill>
                  <a:srgbClr val="333333"/>
                </a:solidFill>
                <a:effectLst/>
                <a:latin typeface="inter-regular"/>
              </a:rPr>
              <a:t> otherwise print a message welcome to vote.</a:t>
            </a:r>
          </a:p>
        </p:txBody>
      </p:sp>
      <p:sp>
        <p:nvSpPr>
          <p:cNvPr id="5" name="TextBox 4">
            <a:extLst>
              <a:ext uri="{FF2B5EF4-FFF2-40B4-BE49-F238E27FC236}">
                <a16:creationId xmlns:a16="http://schemas.microsoft.com/office/drawing/2014/main" xmlns="" id="{803EA722-3088-F71A-1E79-50B2C4B2A480}"/>
              </a:ext>
            </a:extLst>
          </p:cNvPr>
          <p:cNvSpPr txBox="1"/>
          <p:nvPr/>
        </p:nvSpPr>
        <p:spPr>
          <a:xfrm>
            <a:off x="4175760" y="312896"/>
            <a:ext cx="7498080" cy="5078313"/>
          </a:xfrm>
          <a:prstGeom prst="rect">
            <a:avLst/>
          </a:prstGeom>
          <a:noFill/>
        </p:spPr>
        <p:txBody>
          <a:bodyPr wrap="square">
            <a:spAutoFit/>
          </a:bodyPr>
          <a:lstStyle/>
          <a:p>
            <a:pPr algn="just"/>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TestThrow1 {   </a:t>
            </a:r>
          </a:p>
          <a:p>
            <a:pPr algn="just"/>
            <a:r>
              <a:rPr lang="en-US" b="0" i="0" dirty="0">
                <a:solidFill>
                  <a:srgbClr val="000000"/>
                </a:solidFill>
                <a:effectLst/>
                <a:latin typeface="inter-regular"/>
              </a:rPr>
              <a:t>    </a:t>
            </a:r>
            <a:r>
              <a:rPr lang="en-US" b="0" i="0" dirty="0">
                <a:solidFill>
                  <a:srgbClr val="008200"/>
                </a:solidFill>
                <a:effectLst/>
                <a:latin typeface="inter-regular"/>
              </a:rPr>
              <a:t>//function to check if person is eligible to vote or not </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validate(</a:t>
            </a:r>
            <a:r>
              <a:rPr lang="en-US" b="1" i="0" dirty="0">
                <a:solidFill>
                  <a:srgbClr val="006699"/>
                </a:solidFill>
                <a:effectLst/>
                <a:latin typeface="inter-regular"/>
              </a:rPr>
              <a:t>int</a:t>
            </a:r>
            <a:r>
              <a:rPr lang="en-US" b="0" i="0" dirty="0">
                <a:solidFill>
                  <a:srgbClr val="000000"/>
                </a:solidFill>
                <a:effectLst/>
                <a:latin typeface="inter-regular"/>
              </a:rPr>
              <a:t> age) {  </a:t>
            </a:r>
          </a:p>
          <a:p>
            <a:pPr algn="just"/>
            <a:r>
              <a:rPr lang="en-US" b="0" i="0" dirty="0">
                <a:solidFill>
                  <a:srgbClr val="000000"/>
                </a:solidFill>
                <a:effectLst/>
                <a:latin typeface="inter-regular"/>
              </a:rPr>
              <a:t>        </a:t>
            </a:r>
            <a:r>
              <a:rPr lang="en-US" b="1" i="0" dirty="0">
                <a:solidFill>
                  <a:srgbClr val="006699"/>
                </a:solidFill>
                <a:effectLst/>
                <a:latin typeface="inter-regular"/>
              </a:rPr>
              <a:t>if</a:t>
            </a:r>
            <a:r>
              <a:rPr lang="en-US" b="0" i="0" dirty="0">
                <a:solidFill>
                  <a:srgbClr val="000000"/>
                </a:solidFill>
                <a:effectLst/>
                <a:latin typeface="inter-regular"/>
              </a:rPr>
              <a:t>(age&lt;</a:t>
            </a:r>
            <a:r>
              <a:rPr lang="en-US" b="0" i="0" dirty="0">
                <a:solidFill>
                  <a:srgbClr val="C00000"/>
                </a:solidFill>
                <a:effectLst/>
                <a:latin typeface="inter-regular"/>
              </a:rPr>
              <a:t>18</a:t>
            </a:r>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a:solidFill>
                  <a:srgbClr val="008200"/>
                </a:solidFill>
                <a:effectLst/>
                <a:latin typeface="inter-regular"/>
              </a:rPr>
              <a:t>//throw Arithmetic exception if not eligible to vote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throw</a:t>
            </a:r>
            <a:r>
              <a:rPr lang="en-US" b="0" i="0" dirty="0">
                <a:solidFill>
                  <a:srgbClr val="000000"/>
                </a:solidFill>
                <a:effectLst/>
                <a:latin typeface="inter-regular"/>
              </a:rPr>
              <a:t> </a:t>
            </a:r>
            <a:r>
              <a:rPr lang="en-US" b="1" i="0" dirty="0">
                <a:solidFill>
                  <a:srgbClr val="006699"/>
                </a:solidFill>
                <a:effectLst/>
                <a:latin typeface="inter-regular"/>
              </a:rPr>
              <a:t>new</a:t>
            </a:r>
            <a:r>
              <a:rPr lang="en-US" b="0" i="0" dirty="0">
                <a:solidFill>
                  <a:srgbClr val="000000"/>
                </a:solidFill>
                <a:effectLst/>
                <a:latin typeface="inter-regular"/>
              </a:rPr>
              <a:t> </a:t>
            </a:r>
            <a:r>
              <a:rPr lang="en-US" b="0" i="0" dirty="0" err="1">
                <a:solidFill>
                  <a:srgbClr val="000000"/>
                </a:solidFill>
                <a:effectLst/>
                <a:latin typeface="inter-regular"/>
              </a:rPr>
              <a:t>ArithmeticException</a:t>
            </a:r>
            <a:r>
              <a:rPr lang="en-US" b="0" i="0" dirty="0">
                <a:solidFill>
                  <a:srgbClr val="000000"/>
                </a:solidFill>
                <a:effectLst/>
                <a:latin typeface="inter-regular"/>
              </a:rPr>
              <a:t>(</a:t>
            </a:r>
            <a:r>
              <a:rPr lang="en-US" b="0" i="0" dirty="0">
                <a:solidFill>
                  <a:srgbClr val="0000FF"/>
                </a:solidFill>
                <a:effectLst/>
                <a:latin typeface="inter-regular"/>
              </a:rPr>
              <a:t>"Person is not eligible to vote"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else</a:t>
            </a:r>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"Person is eligible to vote!!"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a:solidFill>
                  <a:srgbClr val="008200"/>
                </a:solidFill>
                <a:effectLst/>
                <a:latin typeface="inter-regular"/>
              </a:rPr>
              <a:t>//main method</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static</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main(String </a:t>
            </a:r>
            <a:r>
              <a:rPr lang="en-US" b="0" i="0" dirty="0" err="1">
                <a:solidFill>
                  <a:srgbClr val="000000"/>
                </a:solidFill>
                <a:effectLst/>
                <a:latin typeface="inter-regular"/>
              </a:rPr>
              <a:t>args</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a:solidFill>
                  <a:srgbClr val="008200"/>
                </a:solidFill>
                <a:effectLst/>
                <a:latin typeface="inter-regular"/>
              </a:rPr>
              <a:t>//calling the function</a:t>
            </a:r>
            <a:r>
              <a:rPr lang="en-US" b="0" i="0" dirty="0">
                <a:solidFill>
                  <a:srgbClr val="000000"/>
                </a:solidFill>
                <a:effectLst/>
                <a:latin typeface="inter-regular"/>
              </a:rPr>
              <a:t>  </a:t>
            </a:r>
          </a:p>
          <a:p>
            <a:pPr algn="just"/>
            <a:r>
              <a:rPr lang="en-US" b="0" i="0" dirty="0">
                <a:solidFill>
                  <a:srgbClr val="000000"/>
                </a:solidFill>
                <a:effectLst/>
                <a:latin typeface="inter-regular"/>
              </a:rPr>
              <a:t>        validate(</a:t>
            </a:r>
            <a:r>
              <a:rPr lang="en-US" b="0" i="0" dirty="0">
                <a:solidFill>
                  <a:srgbClr val="C00000"/>
                </a:solidFill>
                <a:effectLst/>
                <a:latin typeface="inter-regular"/>
              </a:rPr>
              <a:t>13</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"rest of the code..."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xmlns="" id="{1168590A-3750-55C3-ABC2-27F2F3416720}"/>
              </a:ext>
            </a:extLst>
          </p:cNvPr>
          <p:cNvSpPr txBox="1"/>
          <p:nvPr/>
        </p:nvSpPr>
        <p:spPr>
          <a:xfrm>
            <a:off x="193040" y="5811580"/>
            <a:ext cx="11897360" cy="830997"/>
          </a:xfrm>
          <a:prstGeom prst="rect">
            <a:avLst/>
          </a:prstGeom>
          <a:noFill/>
        </p:spPr>
        <p:txBody>
          <a:bodyPr wrap="square">
            <a:spAutoFit/>
          </a:bodyPr>
          <a:lstStyle/>
          <a:p>
            <a:pPr marL="0" marR="0">
              <a:spcBef>
                <a:spcPts val="0"/>
              </a:spcBef>
              <a:spcAft>
                <a:spcPts val="0"/>
              </a:spcAft>
            </a:pPr>
            <a:r>
              <a:rPr lang="en-IN" sz="1600" b="1" dirty="0">
                <a:solidFill>
                  <a:srgbClr val="FF0000"/>
                </a:solidFill>
                <a:effectLst/>
                <a:latin typeface="Courier New" panose="02070309020205020404" pitchFamily="49" charset="0"/>
              </a:rPr>
              <a:t>Exception in thread "main" </a:t>
            </a:r>
            <a:r>
              <a:rPr lang="en-IN" sz="1600" b="1" u="sng" dirty="0" err="1">
                <a:solidFill>
                  <a:srgbClr val="0066CC"/>
                </a:solidFill>
                <a:effectLst/>
                <a:latin typeface="Courier New" panose="02070309020205020404" pitchFamily="49" charset="0"/>
              </a:rPr>
              <a:t>java.lang.ArithmeticException</a:t>
            </a:r>
            <a:r>
              <a:rPr lang="en-IN" sz="1600" b="1" dirty="0">
                <a:solidFill>
                  <a:srgbClr val="FF0000"/>
                </a:solidFill>
                <a:effectLst/>
                <a:latin typeface="Courier New" panose="02070309020205020404" pitchFamily="49" charset="0"/>
              </a:rPr>
              <a:t>: Person is not eligible to vote</a:t>
            </a:r>
            <a:endParaRPr lang="en-IN" sz="1600" b="1" dirty="0">
              <a:solidFill>
                <a:srgbClr val="000000"/>
              </a:solidFill>
              <a:effectLst/>
              <a:latin typeface="Courier New" panose="02070309020205020404" pitchFamily="49" charset="0"/>
            </a:endParaRPr>
          </a:p>
          <a:p>
            <a:pPr marL="0" marR="0">
              <a:spcBef>
                <a:spcPts val="0"/>
              </a:spcBef>
              <a:spcAft>
                <a:spcPts val="0"/>
              </a:spcAft>
            </a:pPr>
            <a:r>
              <a:rPr lang="en-IN" sz="1600" b="1" dirty="0">
                <a:solidFill>
                  <a:srgbClr val="FF0000"/>
                </a:solidFill>
                <a:effectLst/>
                <a:latin typeface="Courier New" panose="02070309020205020404" pitchFamily="49" charset="0"/>
              </a:rPr>
              <a:t>at </a:t>
            </a:r>
            <a:r>
              <a:rPr lang="en-IN" sz="1600" b="1" dirty="0" err="1">
                <a:solidFill>
                  <a:srgbClr val="FF0000"/>
                </a:solidFill>
                <a:effectLst/>
                <a:latin typeface="Courier New" panose="02070309020205020404" pitchFamily="49" charset="0"/>
              </a:rPr>
              <a:t>amitgoyal</a:t>
            </a:r>
            <a:r>
              <a:rPr lang="en-IN" sz="1600" b="1" dirty="0">
                <a:solidFill>
                  <a:srgbClr val="FF0000"/>
                </a:solidFill>
                <a:effectLst/>
                <a:latin typeface="Courier New" panose="02070309020205020404" pitchFamily="49" charset="0"/>
              </a:rPr>
              <a:t>/dd.TestThrow1.validate(</a:t>
            </a:r>
            <a:r>
              <a:rPr lang="en-IN" sz="1600" b="1" u="sng" dirty="0">
                <a:solidFill>
                  <a:srgbClr val="0066CC"/>
                </a:solidFill>
                <a:effectLst/>
                <a:latin typeface="Courier New" panose="02070309020205020404" pitchFamily="49" charset="0"/>
              </a:rPr>
              <a:t>TestThrow1.java:8</a:t>
            </a:r>
            <a:r>
              <a:rPr lang="en-IN" sz="1600" b="1" dirty="0">
                <a:solidFill>
                  <a:srgbClr val="FF0000"/>
                </a:solidFill>
                <a:effectLst/>
                <a:latin typeface="Courier New" panose="02070309020205020404" pitchFamily="49" charset="0"/>
              </a:rPr>
              <a:t>)</a:t>
            </a:r>
            <a:endParaRPr lang="en-IN" sz="1600" b="1" dirty="0">
              <a:solidFill>
                <a:srgbClr val="000000"/>
              </a:solidFill>
              <a:effectLst/>
              <a:latin typeface="Courier New" panose="02070309020205020404" pitchFamily="49" charset="0"/>
            </a:endParaRPr>
          </a:p>
          <a:p>
            <a:pPr marL="0" marR="0">
              <a:spcBef>
                <a:spcPts val="0"/>
              </a:spcBef>
              <a:spcAft>
                <a:spcPts val="0"/>
              </a:spcAft>
            </a:pPr>
            <a:r>
              <a:rPr lang="en-IN" sz="1600" b="1" dirty="0">
                <a:solidFill>
                  <a:srgbClr val="FF0000"/>
                </a:solidFill>
                <a:effectLst/>
                <a:latin typeface="Courier New" panose="02070309020205020404" pitchFamily="49" charset="0"/>
              </a:rPr>
              <a:t>at </a:t>
            </a:r>
            <a:r>
              <a:rPr lang="en-IN" sz="1600" b="1" dirty="0" err="1">
                <a:solidFill>
                  <a:srgbClr val="FF0000"/>
                </a:solidFill>
                <a:effectLst/>
                <a:latin typeface="Courier New" panose="02070309020205020404" pitchFamily="49" charset="0"/>
              </a:rPr>
              <a:t>amitgoyal</a:t>
            </a:r>
            <a:r>
              <a:rPr lang="en-IN" sz="1600" b="1" dirty="0">
                <a:solidFill>
                  <a:srgbClr val="FF0000"/>
                </a:solidFill>
                <a:effectLst/>
                <a:latin typeface="Courier New" panose="02070309020205020404" pitchFamily="49" charset="0"/>
              </a:rPr>
              <a:t>/dd.TestThrow1.main(</a:t>
            </a:r>
            <a:r>
              <a:rPr lang="en-IN" sz="1600" b="1" u="sng" dirty="0">
                <a:solidFill>
                  <a:srgbClr val="0066CC"/>
                </a:solidFill>
                <a:effectLst/>
                <a:latin typeface="Courier New" panose="02070309020205020404" pitchFamily="49" charset="0"/>
              </a:rPr>
              <a:t>TestThrow1.java:17</a:t>
            </a:r>
            <a:r>
              <a:rPr lang="en-IN" sz="1600" b="1" dirty="0">
                <a:solidFill>
                  <a:srgbClr val="FF0000"/>
                </a:solidFill>
                <a:effectLst/>
                <a:latin typeface="Courier New" panose="02070309020205020404" pitchFamily="49" charset="0"/>
              </a:rPr>
              <a:t>)</a:t>
            </a:r>
            <a:endParaRPr lang="en-IN" sz="1600" b="1"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01952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266" y="246503"/>
            <a:ext cx="11396133" cy="923330"/>
          </a:xfrm>
          <a:prstGeom prst="rect">
            <a:avLst/>
          </a:prstGeom>
        </p:spPr>
        <p:txBody>
          <a:bodyPr wrap="square">
            <a:spAutoFit/>
          </a:bodyPr>
          <a:lstStyle/>
          <a:p>
            <a:r>
              <a:rPr lang="en-US" b="1" dirty="0"/>
              <a:t> Why do we need exception handling in Java?</a:t>
            </a:r>
          </a:p>
          <a:p>
            <a:r>
              <a:rPr lang="en-US" dirty="0"/>
              <a:t>If there is no try and catch block while an exception occurs, the program will terminate. Exception handling ensures the smooth running of a program without program termination.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75" y="1285789"/>
            <a:ext cx="8859525" cy="3321221"/>
          </a:xfrm>
          <a:prstGeom prst="rect">
            <a:avLst/>
          </a:prstGeom>
        </p:spPr>
      </p:pic>
      <p:sp>
        <p:nvSpPr>
          <p:cNvPr id="4" name="TextBox 3"/>
          <p:cNvSpPr txBox="1"/>
          <p:nvPr/>
        </p:nvSpPr>
        <p:spPr>
          <a:xfrm>
            <a:off x="465666" y="4995333"/>
            <a:ext cx="10532533" cy="1477328"/>
          </a:xfrm>
          <a:prstGeom prst="rect">
            <a:avLst/>
          </a:prstGeom>
          <a:noFill/>
        </p:spPr>
        <p:txBody>
          <a:bodyPr wrap="square" rtlCol="0">
            <a:spAutoFit/>
          </a:bodyPr>
          <a:lstStyle/>
          <a:p>
            <a:r>
              <a:rPr lang="en-US" dirty="0" smtClean="0"/>
              <a:t>Exception occur because of program.</a:t>
            </a:r>
          </a:p>
          <a:p>
            <a:r>
              <a:rPr lang="en-US" dirty="0" smtClean="0"/>
              <a:t>Error due to lack of system resources.</a:t>
            </a:r>
          </a:p>
          <a:p>
            <a:r>
              <a:rPr lang="en-US" dirty="0" smtClean="0"/>
              <a:t>Exception is recoverable.</a:t>
            </a:r>
          </a:p>
          <a:p>
            <a:r>
              <a:rPr lang="en-US" dirty="0" smtClean="0"/>
              <a:t>Error is not recoverable.</a:t>
            </a:r>
          </a:p>
          <a:p>
            <a:endParaRPr lang="en-IN" dirty="0"/>
          </a:p>
        </p:txBody>
      </p:sp>
    </p:spTree>
    <p:extLst>
      <p:ext uri="{BB962C8B-B14F-4D97-AF65-F5344CB8AC3E}">
        <p14:creationId xmlns:p14="http://schemas.microsoft.com/office/powerpoint/2010/main" val="13672022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0CB725D-0672-8997-4739-FAFA6BF75D09}"/>
              </a:ext>
            </a:extLst>
          </p:cNvPr>
          <p:cNvSpPr txBox="1"/>
          <p:nvPr/>
        </p:nvSpPr>
        <p:spPr>
          <a:xfrm>
            <a:off x="0" y="1666855"/>
            <a:ext cx="11938000" cy="646331"/>
          </a:xfrm>
          <a:prstGeom prst="rect">
            <a:avLst/>
          </a:prstGeom>
          <a:noFill/>
        </p:spPr>
        <p:txBody>
          <a:bodyPr wrap="square">
            <a:spAutoFit/>
          </a:bodyPr>
          <a:lstStyle/>
          <a:p>
            <a:pPr algn="just"/>
            <a:r>
              <a:rPr lang="en-US" b="0" i="0" dirty="0">
                <a:solidFill>
                  <a:srgbClr val="333333"/>
                </a:solidFill>
                <a:effectLst/>
                <a:latin typeface="Arial" panose="020B0604020202020204" pitchFamily="34" charset="0"/>
              </a:rPr>
              <a:t>Note: If we throw unchecked exception from a method</a:t>
            </a:r>
            <a:r>
              <a:rPr lang="en-US" b="0" i="0" dirty="0">
                <a:solidFill>
                  <a:srgbClr val="333333"/>
                </a:solidFill>
                <a:effectLst/>
                <a:highlight>
                  <a:srgbClr val="00FF00"/>
                </a:highlight>
                <a:latin typeface="Arial" panose="020B0604020202020204" pitchFamily="34" charset="0"/>
              </a:rPr>
              <a:t>, it is must </a:t>
            </a:r>
            <a:r>
              <a:rPr lang="en-US" b="1" i="0" dirty="0">
                <a:solidFill>
                  <a:srgbClr val="333333"/>
                </a:solidFill>
                <a:effectLst/>
                <a:highlight>
                  <a:srgbClr val="00FF00"/>
                </a:highlight>
                <a:latin typeface="Arial" panose="020B0604020202020204" pitchFamily="34" charset="0"/>
              </a:rPr>
              <a:t>to handle </a:t>
            </a:r>
            <a:r>
              <a:rPr lang="en-US" b="1" i="0" dirty="0">
                <a:solidFill>
                  <a:srgbClr val="333333"/>
                </a:solidFill>
                <a:effectLst/>
                <a:highlight>
                  <a:srgbClr val="FFFF00"/>
                </a:highlight>
                <a:latin typeface="Arial" panose="020B0604020202020204" pitchFamily="34" charset="0"/>
              </a:rPr>
              <a:t>the exception or declare in throws clause.</a:t>
            </a:r>
          </a:p>
        </p:txBody>
      </p:sp>
    </p:spTree>
    <p:extLst>
      <p:ext uri="{BB962C8B-B14F-4D97-AF65-F5344CB8AC3E}">
        <p14:creationId xmlns:p14="http://schemas.microsoft.com/office/powerpoint/2010/main" val="16710551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BECCA45-845A-89E3-6E10-696FAECB845E}"/>
              </a:ext>
            </a:extLst>
          </p:cNvPr>
          <p:cNvSpPr txBox="1"/>
          <p:nvPr/>
        </p:nvSpPr>
        <p:spPr>
          <a:xfrm>
            <a:off x="386080" y="196333"/>
            <a:ext cx="11155680" cy="461665"/>
          </a:xfrm>
          <a:prstGeom prst="rect">
            <a:avLst/>
          </a:prstGeom>
          <a:noFill/>
        </p:spPr>
        <p:txBody>
          <a:bodyPr wrap="square">
            <a:spAutoFit/>
          </a:bodyPr>
          <a:lstStyle/>
          <a:p>
            <a:pPr algn="ctr"/>
            <a:r>
              <a:rPr lang="en-US" sz="2400" b="1" i="0" dirty="0">
                <a:solidFill>
                  <a:srgbClr val="FF0000"/>
                </a:solidFill>
                <a:effectLst/>
                <a:latin typeface="erdana"/>
              </a:rPr>
              <a:t>Example 2: Throwing Checked Exception</a:t>
            </a:r>
          </a:p>
        </p:txBody>
      </p:sp>
      <p:sp>
        <p:nvSpPr>
          <p:cNvPr id="5" name="TextBox 4">
            <a:extLst>
              <a:ext uri="{FF2B5EF4-FFF2-40B4-BE49-F238E27FC236}">
                <a16:creationId xmlns:a16="http://schemas.microsoft.com/office/drawing/2014/main" xmlns="" id="{49846DA8-4228-B176-6E1E-4F01A7B2A5FD}"/>
              </a:ext>
            </a:extLst>
          </p:cNvPr>
          <p:cNvSpPr txBox="1"/>
          <p:nvPr/>
        </p:nvSpPr>
        <p:spPr>
          <a:xfrm>
            <a:off x="386080" y="1118215"/>
            <a:ext cx="11724640" cy="923330"/>
          </a:xfrm>
          <a:prstGeom prst="rect">
            <a:avLst/>
          </a:prstGeom>
          <a:noFill/>
        </p:spPr>
        <p:txBody>
          <a:bodyPr wrap="square">
            <a:spAutoFit/>
          </a:bodyPr>
          <a:lstStyle/>
          <a:p>
            <a:pPr algn="just"/>
            <a:r>
              <a:rPr lang="en-US" b="0" i="0" dirty="0">
                <a:solidFill>
                  <a:srgbClr val="333333"/>
                </a:solidFill>
                <a:effectLst/>
                <a:latin typeface="Arial" panose="020B0604020202020204" pitchFamily="34" charset="0"/>
              </a:rPr>
              <a:t>Note: Every subclass </a:t>
            </a:r>
            <a:r>
              <a:rPr lang="en-US" b="1" i="0" dirty="0">
                <a:solidFill>
                  <a:srgbClr val="333333"/>
                </a:solidFill>
                <a:effectLst/>
                <a:latin typeface="Arial" panose="020B0604020202020204" pitchFamily="34" charset="0"/>
              </a:rPr>
              <a:t>of Error and </a:t>
            </a:r>
            <a:r>
              <a:rPr lang="en-US" b="1" i="0" dirty="0" err="1">
                <a:solidFill>
                  <a:srgbClr val="333333"/>
                </a:solidFill>
                <a:effectLst/>
                <a:latin typeface="Arial" panose="020B0604020202020204" pitchFamily="34" charset="0"/>
              </a:rPr>
              <a:t>RuntimeException</a:t>
            </a:r>
            <a:r>
              <a:rPr lang="en-US" b="1" i="0" dirty="0">
                <a:solidFill>
                  <a:srgbClr val="333333"/>
                </a:solidFill>
                <a:effectLst/>
                <a:latin typeface="Arial" panose="020B0604020202020204" pitchFamily="34" charset="0"/>
              </a:rPr>
              <a:t> is an unchecked exception in Java</a:t>
            </a:r>
            <a:r>
              <a:rPr lang="en-US" b="0" i="0" dirty="0">
                <a:solidFill>
                  <a:srgbClr val="333333"/>
                </a:solidFill>
                <a:effectLst/>
                <a:latin typeface="Arial" panose="020B0604020202020204" pitchFamily="34" charset="0"/>
              </a:rPr>
              <a:t>. </a:t>
            </a:r>
          </a:p>
          <a:p>
            <a:pPr algn="just"/>
            <a:endParaRPr lang="en-US" dirty="0">
              <a:solidFill>
                <a:srgbClr val="333333"/>
              </a:solidFill>
              <a:latin typeface="Arial" panose="020B0604020202020204" pitchFamily="34" charset="0"/>
            </a:endParaRPr>
          </a:p>
          <a:p>
            <a:pPr algn="just"/>
            <a:r>
              <a:rPr lang="en-US" b="0" i="0" dirty="0">
                <a:solidFill>
                  <a:srgbClr val="333333"/>
                </a:solidFill>
                <a:effectLst/>
                <a:latin typeface="Arial" panose="020B0604020202020204" pitchFamily="34" charset="0"/>
              </a:rPr>
              <a:t>A checked exception is everything else under the Throwable class.</a:t>
            </a:r>
          </a:p>
        </p:txBody>
      </p:sp>
    </p:spTree>
    <p:extLst>
      <p:ext uri="{BB962C8B-B14F-4D97-AF65-F5344CB8AC3E}">
        <p14:creationId xmlns:p14="http://schemas.microsoft.com/office/powerpoint/2010/main" val="1272541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6CA9AEF-1EAF-4260-49F0-E75E3C764D78}"/>
              </a:ext>
            </a:extLst>
          </p:cNvPr>
          <p:cNvSpPr txBox="1"/>
          <p:nvPr/>
        </p:nvSpPr>
        <p:spPr>
          <a:xfrm>
            <a:off x="121920" y="250270"/>
            <a:ext cx="10261600" cy="5632311"/>
          </a:xfrm>
          <a:prstGeom prst="rect">
            <a:avLst/>
          </a:prstGeom>
          <a:noFill/>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TestThrow2 {   </a:t>
            </a:r>
          </a:p>
          <a:p>
            <a:pPr algn="just"/>
            <a:r>
              <a:rPr lang="en-IN" b="0" i="0" dirty="0">
                <a:solidFill>
                  <a:srgbClr val="000000"/>
                </a:solidFill>
                <a:effectLst/>
                <a:latin typeface="inter-regular"/>
              </a:rPr>
              <a:t>    </a:t>
            </a:r>
            <a:r>
              <a:rPr lang="en-IN" b="0" i="0" dirty="0">
                <a:solidFill>
                  <a:srgbClr val="008200"/>
                </a:solidFill>
                <a:effectLst/>
                <a:latin typeface="inter-regular"/>
              </a:rPr>
              <a:t>//function to check if person is eligible to vote or not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 </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FileNotFoundException</a:t>
            </a:r>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0" i="0" dirty="0" err="1">
                <a:solidFill>
                  <a:srgbClr val="000000"/>
                </a:solidFill>
                <a:effectLst/>
                <a:latin typeface="inter-regular"/>
              </a:rPr>
              <a:t>FileReader</a:t>
            </a:r>
            <a:r>
              <a:rPr lang="en-IN" b="0" i="0" dirty="0">
                <a:solidFill>
                  <a:srgbClr val="000000"/>
                </a:solidFill>
                <a:effectLst/>
                <a:latin typeface="inter-regular"/>
              </a:rPr>
              <a:t> file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FileReader</a:t>
            </a:r>
            <a:r>
              <a:rPr lang="en-IN" b="0" i="0" dirty="0">
                <a:solidFill>
                  <a:srgbClr val="000000"/>
                </a:solidFill>
                <a:effectLst/>
                <a:latin typeface="inter-regular"/>
              </a:rPr>
              <a:t>(</a:t>
            </a:r>
            <a:r>
              <a:rPr lang="en-IN" b="0" i="0" dirty="0">
                <a:solidFill>
                  <a:srgbClr val="0000FF"/>
                </a:solidFill>
                <a:effectLst/>
                <a:latin typeface="inter-regular"/>
              </a:rPr>
              <a:t>"C:\\Users\\Anurati\\Desktop\\abc.txt"</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latin typeface="inter-regular"/>
              </a:rPr>
              <a:t>BufferedReader</a:t>
            </a:r>
            <a:r>
              <a:rPr lang="en-IN" b="0" i="0" dirty="0">
                <a:solidFill>
                  <a:srgbClr val="000000"/>
                </a:solidFill>
                <a:effectLst/>
                <a:latin typeface="inter-regular"/>
              </a:rPr>
              <a:t> </a:t>
            </a:r>
            <a:r>
              <a:rPr lang="en-IN" b="0" i="0" dirty="0" err="1">
                <a:solidFill>
                  <a:srgbClr val="000000"/>
                </a:solidFill>
                <a:effectLst/>
                <a:latin typeface="inter-regular"/>
              </a:rPr>
              <a:t>fileInput</a:t>
            </a:r>
            <a:r>
              <a:rPr lang="en-IN" b="0" i="0" dirty="0">
                <a:solidFill>
                  <a:srgbClr val="000000"/>
                </a:solidFill>
                <a:effectLst/>
                <a:latin typeface="inter-regular"/>
              </a:rPr>
              <a:t> =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BufferedReader</a:t>
            </a:r>
            <a:r>
              <a:rPr lang="en-IN" b="0" i="0" dirty="0">
                <a:solidFill>
                  <a:srgbClr val="000000"/>
                </a:solidFill>
                <a:effectLst/>
                <a:latin typeface="inter-regular"/>
              </a:rPr>
              <a:t>(file);  </a:t>
            </a:r>
          </a:p>
          <a:p>
            <a:pPr lvl="1" algn="just"/>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throw</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FileNotFoundException</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//main 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p>
          <a:p>
            <a:pPr algn="just"/>
            <a:r>
              <a:rPr lang="en-IN" b="0" i="0" dirty="0">
                <a:solidFill>
                  <a:srgbClr val="000000"/>
                </a:solidFill>
                <a:effectLst/>
                <a:latin typeface="inter-regular"/>
              </a:rPr>
              <a:t>            method();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FileNotFoundException</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e.printStackTrace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4087087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30B9CD2-DEEA-3C05-3FA4-7AD88D1E5666}"/>
              </a:ext>
            </a:extLst>
          </p:cNvPr>
          <p:cNvSpPr txBox="1"/>
          <p:nvPr/>
        </p:nvSpPr>
        <p:spPr>
          <a:xfrm>
            <a:off x="365760" y="1083627"/>
            <a:ext cx="11826240" cy="2462213"/>
          </a:xfrm>
          <a:prstGeom prst="rect">
            <a:avLst/>
          </a:prstGeom>
          <a:noFill/>
        </p:spPr>
        <p:txBody>
          <a:bodyPr wrap="square">
            <a:spAutoFit/>
          </a:bodyPr>
          <a:lstStyle/>
          <a:p>
            <a:pPr marL="0" marR="0">
              <a:spcBef>
                <a:spcPts val="0"/>
              </a:spcBef>
              <a:spcAft>
                <a:spcPts val="0"/>
              </a:spcAft>
            </a:pPr>
            <a:r>
              <a:rPr lang="en-IN" sz="1400" u="sng" dirty="0" err="1">
                <a:solidFill>
                  <a:srgbClr val="0066CC"/>
                </a:solidFill>
                <a:effectLst/>
                <a:latin typeface="Courier New" panose="02070309020205020404" pitchFamily="49" charset="0"/>
              </a:rPr>
              <a:t>java.io.FileNotFoundException</a:t>
            </a:r>
            <a:r>
              <a:rPr lang="en-IN" sz="1400" dirty="0">
                <a:solidFill>
                  <a:srgbClr val="FF0000"/>
                </a:solidFill>
                <a:effectLst/>
                <a:latin typeface="Courier New" panose="02070309020205020404" pitchFamily="49" charset="0"/>
              </a:rPr>
              <a:t>: C:\Users\Anurati\Desktop\abc.txt (The system cannot find the path specified)</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java.base</a:t>
            </a:r>
            <a:r>
              <a:rPr lang="en-IN" sz="1400" dirty="0">
                <a:solidFill>
                  <a:srgbClr val="FF0000"/>
                </a:solidFill>
                <a:effectLst/>
                <a:latin typeface="Courier New" panose="02070309020205020404" pitchFamily="49" charset="0"/>
              </a:rPr>
              <a:t>/java.io.FileInputStream.open0(</a:t>
            </a:r>
            <a:r>
              <a:rPr lang="en-IN" sz="1400" u="sng" dirty="0">
                <a:solidFill>
                  <a:srgbClr val="0066CC"/>
                </a:solidFill>
                <a:effectLst/>
                <a:latin typeface="Courier New" panose="02070309020205020404" pitchFamily="49" charset="0"/>
              </a:rPr>
              <a:t>Native Method</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java.base</a:t>
            </a:r>
            <a:r>
              <a:rPr lang="en-IN" sz="1400" dirty="0">
                <a:solidFill>
                  <a:srgbClr val="FF0000"/>
                </a:solidFill>
                <a:effectLst/>
                <a:latin typeface="Courier New" panose="02070309020205020404" pitchFamily="49" charset="0"/>
              </a:rPr>
              <a:t>/</a:t>
            </a:r>
            <a:r>
              <a:rPr lang="en-IN" sz="1400" dirty="0" err="1">
                <a:solidFill>
                  <a:srgbClr val="FF0000"/>
                </a:solidFill>
                <a:effectLst/>
                <a:latin typeface="Courier New" panose="02070309020205020404" pitchFamily="49" charset="0"/>
              </a:rPr>
              <a:t>java.io.FileInputStream.open</a:t>
            </a:r>
            <a:r>
              <a:rPr lang="en-IN" sz="1400" dirty="0">
                <a:solidFill>
                  <a:srgbClr val="FF0000"/>
                </a:solidFill>
                <a:effectLst/>
                <a:latin typeface="Courier New" panose="02070309020205020404" pitchFamily="49" charset="0"/>
              </a:rPr>
              <a:t>(</a:t>
            </a:r>
            <a:r>
              <a:rPr lang="en-IN" sz="1400" u="sng" dirty="0">
                <a:solidFill>
                  <a:srgbClr val="0066CC"/>
                </a:solidFill>
                <a:effectLst/>
                <a:latin typeface="Courier New" panose="02070309020205020404" pitchFamily="49" charset="0"/>
              </a:rPr>
              <a:t>FileInputStream.java:216</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java.base</a:t>
            </a:r>
            <a:r>
              <a:rPr lang="en-IN" sz="1400" dirty="0">
                <a:solidFill>
                  <a:srgbClr val="FF0000"/>
                </a:solidFill>
                <a:effectLst/>
                <a:latin typeface="Courier New" panose="02070309020205020404" pitchFamily="49" charset="0"/>
              </a:rPr>
              <a:t>/</a:t>
            </a:r>
            <a:r>
              <a:rPr lang="en-IN" sz="1400" dirty="0" err="1">
                <a:solidFill>
                  <a:srgbClr val="FF0000"/>
                </a:solidFill>
                <a:effectLst/>
                <a:latin typeface="Courier New" panose="02070309020205020404" pitchFamily="49" charset="0"/>
              </a:rPr>
              <a:t>java.io.FileInputStream</a:t>
            </a:r>
            <a:r>
              <a:rPr lang="en-IN" sz="1400" dirty="0">
                <a:solidFill>
                  <a:srgbClr val="FF0000"/>
                </a:solidFill>
                <a:effectLst/>
                <a:latin typeface="Courier New" panose="02070309020205020404" pitchFamily="49" charset="0"/>
              </a:rPr>
              <a:t>.&lt;</a:t>
            </a:r>
            <a:r>
              <a:rPr lang="en-IN" sz="1400" dirty="0" err="1">
                <a:solidFill>
                  <a:srgbClr val="FF0000"/>
                </a:solidFill>
                <a:effectLst/>
                <a:latin typeface="Courier New" panose="02070309020205020404" pitchFamily="49" charset="0"/>
              </a:rPr>
              <a:t>init</a:t>
            </a:r>
            <a:r>
              <a:rPr lang="en-IN" sz="1400" dirty="0">
                <a:solidFill>
                  <a:srgbClr val="FF0000"/>
                </a:solidFill>
                <a:effectLst/>
                <a:latin typeface="Courier New" panose="02070309020205020404" pitchFamily="49" charset="0"/>
              </a:rPr>
              <a:t>&gt;(</a:t>
            </a:r>
            <a:r>
              <a:rPr lang="en-IN" sz="1400" u="sng" dirty="0">
                <a:solidFill>
                  <a:srgbClr val="0066CC"/>
                </a:solidFill>
                <a:effectLst/>
                <a:latin typeface="Courier New" panose="02070309020205020404" pitchFamily="49" charset="0"/>
              </a:rPr>
              <a:t>FileInputStream.java:157</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000000"/>
                </a:solidFill>
                <a:effectLst/>
                <a:latin typeface="Courier New" panose="02070309020205020404" pitchFamily="49" charset="0"/>
              </a:rPr>
              <a:t>rest of the code...</a:t>
            </a: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java.base</a:t>
            </a:r>
            <a:r>
              <a:rPr lang="en-IN" sz="1400" dirty="0">
                <a:solidFill>
                  <a:srgbClr val="FF0000"/>
                </a:solidFill>
                <a:effectLst/>
                <a:latin typeface="Courier New" panose="02070309020205020404" pitchFamily="49" charset="0"/>
              </a:rPr>
              <a:t>/</a:t>
            </a:r>
            <a:r>
              <a:rPr lang="en-IN" sz="1400" dirty="0" err="1">
                <a:solidFill>
                  <a:srgbClr val="FF0000"/>
                </a:solidFill>
                <a:effectLst/>
                <a:latin typeface="Courier New" panose="02070309020205020404" pitchFamily="49" charset="0"/>
              </a:rPr>
              <a:t>java.io.FileInputStream</a:t>
            </a:r>
            <a:r>
              <a:rPr lang="en-IN" sz="1400" dirty="0">
                <a:solidFill>
                  <a:srgbClr val="FF0000"/>
                </a:solidFill>
                <a:effectLst/>
                <a:latin typeface="Courier New" panose="02070309020205020404" pitchFamily="49" charset="0"/>
              </a:rPr>
              <a:t>.&lt;</a:t>
            </a:r>
            <a:r>
              <a:rPr lang="en-IN" sz="1400" dirty="0" err="1">
                <a:solidFill>
                  <a:srgbClr val="FF0000"/>
                </a:solidFill>
                <a:effectLst/>
                <a:latin typeface="Courier New" panose="02070309020205020404" pitchFamily="49" charset="0"/>
              </a:rPr>
              <a:t>init</a:t>
            </a:r>
            <a:r>
              <a:rPr lang="en-IN" sz="1400" dirty="0">
                <a:solidFill>
                  <a:srgbClr val="FF0000"/>
                </a:solidFill>
                <a:effectLst/>
                <a:latin typeface="Courier New" panose="02070309020205020404" pitchFamily="49" charset="0"/>
              </a:rPr>
              <a:t>&gt;(</a:t>
            </a:r>
            <a:r>
              <a:rPr lang="en-IN" sz="1400" u="sng" dirty="0">
                <a:solidFill>
                  <a:srgbClr val="0066CC"/>
                </a:solidFill>
                <a:effectLst/>
                <a:latin typeface="Courier New" panose="02070309020205020404" pitchFamily="49" charset="0"/>
              </a:rPr>
              <a:t>FileInputStream.java:111</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java.base</a:t>
            </a:r>
            <a:r>
              <a:rPr lang="en-IN" sz="1400" dirty="0">
                <a:solidFill>
                  <a:srgbClr val="FF0000"/>
                </a:solidFill>
                <a:effectLst/>
                <a:latin typeface="Courier New" panose="02070309020205020404" pitchFamily="49" charset="0"/>
              </a:rPr>
              <a:t>/</a:t>
            </a:r>
            <a:r>
              <a:rPr lang="en-IN" sz="1400" dirty="0" err="1">
                <a:solidFill>
                  <a:srgbClr val="FF0000"/>
                </a:solidFill>
                <a:effectLst/>
                <a:latin typeface="Courier New" panose="02070309020205020404" pitchFamily="49" charset="0"/>
              </a:rPr>
              <a:t>java.io.FileReader</a:t>
            </a:r>
            <a:r>
              <a:rPr lang="en-IN" sz="1400" dirty="0">
                <a:solidFill>
                  <a:srgbClr val="FF0000"/>
                </a:solidFill>
                <a:effectLst/>
                <a:latin typeface="Courier New" panose="02070309020205020404" pitchFamily="49" charset="0"/>
              </a:rPr>
              <a:t>.&lt;</a:t>
            </a:r>
            <a:r>
              <a:rPr lang="en-IN" sz="1400" dirty="0" err="1">
                <a:solidFill>
                  <a:srgbClr val="FF0000"/>
                </a:solidFill>
                <a:effectLst/>
                <a:latin typeface="Courier New" panose="02070309020205020404" pitchFamily="49" charset="0"/>
              </a:rPr>
              <a:t>init</a:t>
            </a:r>
            <a:r>
              <a:rPr lang="en-IN" sz="1400" dirty="0">
                <a:solidFill>
                  <a:srgbClr val="FF0000"/>
                </a:solidFill>
                <a:effectLst/>
                <a:latin typeface="Courier New" panose="02070309020205020404" pitchFamily="49" charset="0"/>
              </a:rPr>
              <a:t>&gt;(</a:t>
            </a:r>
            <a:r>
              <a:rPr lang="en-IN" sz="1400" u="sng" dirty="0">
                <a:solidFill>
                  <a:srgbClr val="0066CC"/>
                </a:solidFill>
                <a:effectLst/>
                <a:latin typeface="Courier New" panose="02070309020205020404" pitchFamily="49" charset="0"/>
              </a:rPr>
              <a:t>FileReader.java:60</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amitgoyal</a:t>
            </a:r>
            <a:r>
              <a:rPr lang="en-IN" sz="1400" dirty="0">
                <a:solidFill>
                  <a:srgbClr val="FF0000"/>
                </a:solidFill>
                <a:effectLst/>
                <a:latin typeface="Courier New" panose="02070309020205020404" pitchFamily="49" charset="0"/>
              </a:rPr>
              <a:t>/dd.TestThrow2.method(</a:t>
            </a:r>
            <a:r>
              <a:rPr lang="en-IN" sz="1400" u="sng" dirty="0">
                <a:solidFill>
                  <a:srgbClr val="0066CC"/>
                </a:solidFill>
                <a:effectLst/>
                <a:latin typeface="Courier New" panose="02070309020205020404" pitchFamily="49" charset="0"/>
              </a:rPr>
              <a:t>TestThrow2.java:7</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FF0000"/>
                </a:solidFill>
                <a:effectLst/>
                <a:latin typeface="Courier New" panose="02070309020205020404" pitchFamily="49" charset="0"/>
              </a:rPr>
              <a:t>at </a:t>
            </a:r>
            <a:r>
              <a:rPr lang="en-IN" sz="1400" dirty="0" err="1">
                <a:solidFill>
                  <a:srgbClr val="FF0000"/>
                </a:solidFill>
                <a:effectLst/>
                <a:latin typeface="Courier New" panose="02070309020205020404" pitchFamily="49" charset="0"/>
              </a:rPr>
              <a:t>amitgoyal</a:t>
            </a:r>
            <a:r>
              <a:rPr lang="en-IN" sz="1400" dirty="0">
                <a:solidFill>
                  <a:srgbClr val="FF0000"/>
                </a:solidFill>
                <a:effectLst/>
                <a:latin typeface="Courier New" panose="02070309020205020404" pitchFamily="49" charset="0"/>
              </a:rPr>
              <a:t>/dd.TestThrow2.main(</a:t>
            </a:r>
            <a:r>
              <a:rPr lang="en-IN" sz="1400" u="sng" dirty="0">
                <a:solidFill>
                  <a:srgbClr val="0066CC"/>
                </a:solidFill>
                <a:effectLst/>
                <a:latin typeface="Courier New" panose="02070309020205020404" pitchFamily="49" charset="0"/>
              </a:rPr>
              <a:t>TestThrow2.java:15</a:t>
            </a:r>
            <a:r>
              <a:rPr lang="en-IN" sz="1400" dirty="0">
                <a:solidFill>
                  <a:srgbClr val="FF0000"/>
                </a:solidFill>
                <a:effectLst/>
                <a:latin typeface="Courier New" panose="02070309020205020404" pitchFamily="49" charset="0"/>
              </a:rPr>
              <a:t>)</a:t>
            </a:r>
            <a:endParaRPr lang="en-IN" sz="1400" dirty="0">
              <a:solidFill>
                <a:srgbClr val="000000"/>
              </a:solidFill>
              <a:effectLst/>
              <a:latin typeface="Courier New" panose="02070309020205020404" pitchFamily="49" charset="0"/>
            </a:endParaRPr>
          </a:p>
          <a:p>
            <a:pPr marL="0" marR="0">
              <a:spcBef>
                <a:spcPts val="0"/>
              </a:spcBef>
              <a:spcAft>
                <a:spcPts val="0"/>
              </a:spcAft>
            </a:pPr>
            <a:r>
              <a:rPr lang="en-IN" sz="1400" dirty="0">
                <a:solidFill>
                  <a:srgbClr val="000000"/>
                </a:solidFill>
                <a:effectLst/>
                <a:latin typeface="Courier New" panose="02070309020205020404" pitchFamily="49" charset="0"/>
              </a:rPr>
              <a:t/>
            </a:r>
            <a:br>
              <a:rPr lang="en-IN" sz="1400" dirty="0">
                <a:solidFill>
                  <a:srgbClr val="000000"/>
                </a:solidFill>
                <a:effectLst/>
                <a:latin typeface="Courier New" panose="02070309020205020404" pitchFamily="49" charset="0"/>
              </a:rPr>
            </a:br>
            <a:endParaRPr lang="en-IN" sz="14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6744426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A79B1BC-9D6C-6454-5352-F4714A4EDC6E}"/>
              </a:ext>
            </a:extLst>
          </p:cNvPr>
          <p:cNvSpPr txBox="1"/>
          <p:nvPr/>
        </p:nvSpPr>
        <p:spPr>
          <a:xfrm>
            <a:off x="162560" y="220395"/>
            <a:ext cx="11694160" cy="738664"/>
          </a:xfrm>
          <a:prstGeom prst="rect">
            <a:avLst/>
          </a:prstGeom>
          <a:noFill/>
        </p:spPr>
        <p:txBody>
          <a:bodyPr wrap="square">
            <a:spAutoFit/>
          </a:bodyPr>
          <a:lstStyle/>
          <a:p>
            <a:pPr algn="ctr"/>
            <a:r>
              <a:rPr lang="en-US" sz="2400" b="1" i="0" dirty="0">
                <a:solidFill>
                  <a:srgbClr val="FF0000"/>
                </a:solidFill>
                <a:effectLst/>
                <a:latin typeface="erdana"/>
              </a:rPr>
              <a:t>Example 3: Throwing User-defined Exception</a:t>
            </a:r>
          </a:p>
          <a:p>
            <a:pPr algn="ctr"/>
            <a:r>
              <a:rPr lang="en-US" b="1" i="0" dirty="0">
                <a:solidFill>
                  <a:srgbClr val="FF0000"/>
                </a:solidFill>
                <a:effectLst/>
                <a:latin typeface="inter-regular"/>
              </a:rPr>
              <a:t>exception is everything else under the Throwable class.</a:t>
            </a:r>
            <a:endParaRPr lang="en-IN" b="1" dirty="0">
              <a:solidFill>
                <a:srgbClr val="FF0000"/>
              </a:solidFill>
            </a:endParaRPr>
          </a:p>
        </p:txBody>
      </p:sp>
      <p:sp>
        <p:nvSpPr>
          <p:cNvPr id="5" name="TextBox 4">
            <a:extLst>
              <a:ext uri="{FF2B5EF4-FFF2-40B4-BE49-F238E27FC236}">
                <a16:creationId xmlns:a16="http://schemas.microsoft.com/office/drawing/2014/main" xmlns="" id="{7A62CE38-FEE7-B192-E299-DFB9BEC92101}"/>
              </a:ext>
            </a:extLst>
          </p:cNvPr>
          <p:cNvSpPr txBox="1"/>
          <p:nvPr/>
        </p:nvSpPr>
        <p:spPr>
          <a:xfrm>
            <a:off x="873760" y="866726"/>
            <a:ext cx="10515600" cy="5909310"/>
          </a:xfrm>
          <a:prstGeom prst="rect">
            <a:avLst/>
          </a:prstGeom>
          <a:noFill/>
        </p:spPr>
        <p:txBody>
          <a:bodyPr wrap="square">
            <a:spAutoFit/>
          </a:bodyPr>
          <a:lstStyle/>
          <a:p>
            <a:pPr algn="just"/>
            <a:r>
              <a:rPr lang="en-IN" b="0" i="0" dirty="0">
                <a:solidFill>
                  <a:srgbClr val="008200"/>
                </a:solidFill>
                <a:effectLst/>
                <a:latin typeface="inter-regular"/>
              </a:rPr>
              <a:t>/ class represents user-defined exception</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UserDefinedException</a:t>
            </a:r>
            <a:r>
              <a:rPr lang="en-IN" b="0" i="0" dirty="0">
                <a:solidFill>
                  <a:srgbClr val="000000"/>
                </a:solidFill>
                <a:effectLst/>
                <a:latin typeface="inter-regular"/>
              </a:rPr>
              <a:t> </a:t>
            </a:r>
            <a:r>
              <a:rPr lang="en-IN" b="1" i="0" dirty="0">
                <a:solidFill>
                  <a:srgbClr val="006699"/>
                </a:solidFill>
                <a:effectLst/>
                <a:latin typeface="inter-regular"/>
              </a:rPr>
              <a:t>extends</a:t>
            </a:r>
            <a:r>
              <a:rPr lang="en-IN" b="0" i="0" dirty="0">
                <a:solidFill>
                  <a:srgbClr val="000000"/>
                </a:solidFill>
                <a:effectLst/>
                <a:latin typeface="inter-regular"/>
              </a:rPr>
              <a:t> Exception  {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0" i="0" dirty="0" err="1">
                <a:solidFill>
                  <a:srgbClr val="000000"/>
                </a:solidFill>
                <a:effectLst/>
                <a:latin typeface="inter-regular"/>
              </a:rPr>
              <a:t>UserDefinedException</a:t>
            </a:r>
            <a:r>
              <a:rPr lang="en-IN" b="0" i="0" dirty="0">
                <a:solidFill>
                  <a:srgbClr val="000000"/>
                </a:solidFill>
                <a:effectLst/>
                <a:latin typeface="inter-regular"/>
              </a:rPr>
              <a:t>(String str)     {  </a:t>
            </a:r>
          </a:p>
          <a:p>
            <a:pPr algn="just"/>
            <a:r>
              <a:rPr lang="en-IN" b="0" i="0" dirty="0">
                <a:solidFill>
                  <a:srgbClr val="000000"/>
                </a:solidFill>
                <a:effectLst/>
                <a:latin typeface="inter-regular"/>
              </a:rPr>
              <a:t>        </a:t>
            </a:r>
            <a:r>
              <a:rPr lang="en-IN" b="0" i="0" dirty="0">
                <a:solidFill>
                  <a:srgbClr val="008200"/>
                </a:solidFill>
                <a:effectLst/>
                <a:latin typeface="inter-regular"/>
              </a:rPr>
              <a:t>// Calling constructor of parent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super</a:t>
            </a:r>
            <a:r>
              <a:rPr lang="en-IN" b="0" i="0" dirty="0">
                <a:solidFill>
                  <a:srgbClr val="000000"/>
                </a:solidFill>
                <a:effectLst/>
                <a:latin typeface="inter-regular"/>
              </a:rPr>
              <a:t>(str);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8200"/>
                </a:solidFill>
                <a:effectLst/>
                <a:latin typeface="inter-regular"/>
              </a:rPr>
              <a:t>// Class that uses above </a:t>
            </a:r>
            <a:r>
              <a:rPr lang="en-IN" b="0" i="0" dirty="0" err="1">
                <a:solidFill>
                  <a:srgbClr val="008200"/>
                </a:solidFill>
                <a:effectLst/>
                <a:latin typeface="inter-regular"/>
              </a:rPr>
              <a:t>MyException</a:t>
            </a:r>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TestThrow3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0" i="0" dirty="0">
                <a:solidFill>
                  <a:srgbClr val="008200"/>
                </a:solidFill>
                <a:effectLst/>
                <a:latin typeface="inter-regular"/>
              </a:rPr>
              <a:t>// throw an object of user defined exception</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throw</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UserDefinedException</a:t>
            </a:r>
            <a:r>
              <a:rPr lang="en-IN" b="0" i="0" dirty="0">
                <a:solidFill>
                  <a:srgbClr val="000000"/>
                </a:solidFill>
                <a:effectLst/>
                <a:latin typeface="inter-regular"/>
              </a:rPr>
              <a:t>(</a:t>
            </a:r>
            <a:r>
              <a:rPr lang="en-IN" b="0" i="0" dirty="0">
                <a:solidFill>
                  <a:srgbClr val="0000FF"/>
                </a:solidFill>
                <a:effectLst/>
                <a:latin typeface="inter-regular"/>
              </a:rPr>
              <a:t>"This is user-defined exception"</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 (</a:t>
            </a:r>
            <a:r>
              <a:rPr lang="en-IN" b="0" i="0" dirty="0" err="1">
                <a:solidFill>
                  <a:srgbClr val="000000"/>
                </a:solidFill>
                <a:effectLst/>
                <a:latin typeface="inter-regular"/>
              </a:rPr>
              <a:t>UserDefinedException</a:t>
            </a:r>
            <a:r>
              <a:rPr lang="en-IN" b="0" i="0" dirty="0">
                <a:solidFill>
                  <a:srgbClr val="000000"/>
                </a:solidFill>
                <a:effectLst/>
                <a:latin typeface="inter-regular"/>
              </a:rPr>
              <a:t> </a:t>
            </a:r>
            <a:r>
              <a:rPr lang="en-IN" b="0" i="0" dirty="0" err="1">
                <a:solidFill>
                  <a:srgbClr val="000000"/>
                </a:solidFill>
                <a:effectLst/>
                <a:latin typeface="inter-regular"/>
              </a:rPr>
              <a:t>ude</a:t>
            </a:r>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"Caught the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a:solidFill>
                  <a:srgbClr val="008200"/>
                </a:solidFill>
                <a:effectLst/>
                <a:latin typeface="inter-regular"/>
              </a:rPr>
              <a:t>// Print the message from </a:t>
            </a:r>
            <a:r>
              <a:rPr lang="en-IN" b="0" i="0" dirty="0" err="1">
                <a:solidFill>
                  <a:srgbClr val="008200"/>
                </a:solidFill>
                <a:effectLst/>
                <a:latin typeface="inter-regular"/>
              </a:rPr>
              <a:t>MyException</a:t>
            </a:r>
            <a:r>
              <a:rPr lang="en-IN" b="0" i="0" dirty="0">
                <a:solidFill>
                  <a:srgbClr val="008200"/>
                </a:solidFill>
                <a:effectLst/>
                <a:latin typeface="inter-regular"/>
              </a:rPr>
              <a:t> object</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ude.getMessage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xmlns="" id="{8F852AB0-11E9-BF2D-68B9-0B331A1C7F14}"/>
              </a:ext>
            </a:extLst>
          </p:cNvPr>
          <p:cNvSpPr txBox="1"/>
          <p:nvPr/>
        </p:nvSpPr>
        <p:spPr>
          <a:xfrm>
            <a:off x="6583680" y="5879515"/>
            <a:ext cx="5466080" cy="646331"/>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Courier New" panose="02070309020205020404" pitchFamily="49" charset="0"/>
              </a:rPr>
              <a:t>Caught the exception</a:t>
            </a:r>
          </a:p>
          <a:p>
            <a:pPr marL="0" marR="0">
              <a:spcBef>
                <a:spcPts val="0"/>
              </a:spcBef>
              <a:spcAft>
                <a:spcPts val="0"/>
              </a:spcAft>
            </a:pPr>
            <a:r>
              <a:rPr lang="en-US" sz="1800" b="1" dirty="0">
                <a:solidFill>
                  <a:srgbClr val="000000"/>
                </a:solidFill>
                <a:effectLst/>
                <a:latin typeface="Courier New" panose="02070309020205020404" pitchFamily="49" charset="0"/>
              </a:rPr>
              <a:t>This is user-defined exception</a:t>
            </a:r>
          </a:p>
        </p:txBody>
      </p:sp>
    </p:spTree>
    <p:extLst>
      <p:ext uri="{BB962C8B-B14F-4D97-AF65-F5344CB8AC3E}">
        <p14:creationId xmlns:p14="http://schemas.microsoft.com/office/powerpoint/2010/main" val="41097231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8BEEDC7-E1A4-FF99-72C8-8E36CA352CFC}"/>
              </a:ext>
            </a:extLst>
          </p:cNvPr>
          <p:cNvSpPr txBox="1"/>
          <p:nvPr/>
        </p:nvSpPr>
        <p:spPr>
          <a:xfrm>
            <a:off x="467360" y="243513"/>
            <a:ext cx="11724640" cy="3785652"/>
          </a:xfrm>
          <a:prstGeom prst="rect">
            <a:avLst/>
          </a:prstGeom>
          <a:noFill/>
        </p:spPr>
        <p:txBody>
          <a:bodyPr wrap="square">
            <a:spAutoFit/>
          </a:bodyPr>
          <a:lstStyle/>
          <a:p>
            <a:pPr algn="ctr"/>
            <a:r>
              <a:rPr lang="en-US" sz="2400" b="1" i="0" dirty="0">
                <a:solidFill>
                  <a:srgbClr val="610B38"/>
                </a:solidFill>
                <a:effectLst/>
                <a:latin typeface="erdana"/>
              </a:rPr>
              <a:t>Java Exception Propagation</a:t>
            </a:r>
          </a:p>
          <a:p>
            <a:pPr algn="just"/>
            <a:endParaRPr lang="en-US" sz="2400" b="1" i="0" dirty="0">
              <a:solidFill>
                <a:srgbClr val="610B38"/>
              </a:solidFill>
              <a:effectLst/>
              <a:latin typeface="erdana"/>
            </a:endParaRPr>
          </a:p>
          <a:p>
            <a:pPr algn="just"/>
            <a:endParaRPr lang="en-US" sz="2400" b="1" i="0" dirty="0">
              <a:solidFill>
                <a:srgbClr val="610B38"/>
              </a:solidFill>
              <a:effectLst/>
              <a:latin typeface="erdana"/>
            </a:endParaRPr>
          </a:p>
          <a:p>
            <a:pPr marL="285750" indent="-285750" algn="just">
              <a:buFont typeface="Wingdings" panose="05000000000000000000" pitchFamily="2" charset="2"/>
              <a:buChar char="q"/>
            </a:pPr>
            <a:r>
              <a:rPr lang="en-US" sz="2400" b="0" i="0" dirty="0">
                <a:solidFill>
                  <a:srgbClr val="333333"/>
                </a:solidFill>
                <a:effectLst/>
                <a:latin typeface="inter-regular"/>
              </a:rPr>
              <a:t>An exception is first thrown from the top of the stack and if it is not caught, it drops down the call stack to the previous method. </a:t>
            </a:r>
          </a:p>
          <a:p>
            <a:pPr marL="285750" indent="-285750" algn="just">
              <a:buFont typeface="Wingdings" panose="05000000000000000000" pitchFamily="2" charset="2"/>
              <a:buChar char="q"/>
            </a:pPr>
            <a:endParaRPr lang="en-US" sz="2400" dirty="0">
              <a:solidFill>
                <a:srgbClr val="333333"/>
              </a:solidFill>
              <a:latin typeface="inter-regular"/>
            </a:endParaRPr>
          </a:p>
          <a:p>
            <a:pPr marL="285750" indent="-285750" algn="just">
              <a:buFont typeface="Wingdings" panose="05000000000000000000" pitchFamily="2" charset="2"/>
              <a:buChar char="q"/>
            </a:pPr>
            <a:r>
              <a:rPr lang="en-US" sz="2400" b="0" i="0" dirty="0">
                <a:solidFill>
                  <a:srgbClr val="333333"/>
                </a:solidFill>
                <a:effectLst/>
                <a:latin typeface="inter-regular"/>
              </a:rPr>
              <a:t>If not caught there, the exception again drops down to the previous method, and so on until they are caught or until they reach the very bottom of the call stack. </a:t>
            </a:r>
          </a:p>
          <a:p>
            <a:pPr marL="285750" indent="-285750" algn="just">
              <a:buFont typeface="Wingdings" panose="05000000000000000000" pitchFamily="2" charset="2"/>
              <a:buChar char="q"/>
            </a:pPr>
            <a:endParaRPr lang="en-US" sz="2400" dirty="0">
              <a:solidFill>
                <a:srgbClr val="333333"/>
              </a:solidFill>
              <a:latin typeface="inter-regular"/>
            </a:endParaRPr>
          </a:p>
          <a:p>
            <a:pPr marL="285750" indent="-285750" algn="just">
              <a:buFont typeface="Wingdings" panose="05000000000000000000" pitchFamily="2" charset="2"/>
              <a:buChar char="q"/>
            </a:pPr>
            <a:r>
              <a:rPr lang="en-US" sz="2400" b="0" i="0" dirty="0">
                <a:solidFill>
                  <a:srgbClr val="333333"/>
                </a:solidFill>
                <a:effectLst/>
                <a:latin typeface="inter-regular"/>
              </a:rPr>
              <a:t>This is called </a:t>
            </a:r>
            <a:r>
              <a:rPr lang="en-US" sz="2400" b="1" i="0" dirty="0">
                <a:solidFill>
                  <a:srgbClr val="333333"/>
                </a:solidFill>
                <a:effectLst/>
                <a:latin typeface="inter-regular"/>
              </a:rPr>
              <a:t>exception propagation</a:t>
            </a:r>
            <a:r>
              <a:rPr lang="en-US" sz="2400" b="0" i="0" dirty="0">
                <a:solidFill>
                  <a:srgbClr val="333333"/>
                </a:solidFill>
                <a:effectLst/>
                <a:latin typeface="inter-regular"/>
              </a:rPr>
              <a:t>.</a:t>
            </a:r>
          </a:p>
        </p:txBody>
      </p:sp>
      <p:sp>
        <p:nvSpPr>
          <p:cNvPr id="5" name="TextBox 4">
            <a:extLst>
              <a:ext uri="{FF2B5EF4-FFF2-40B4-BE49-F238E27FC236}">
                <a16:creationId xmlns:a16="http://schemas.microsoft.com/office/drawing/2014/main" xmlns="" id="{4643233D-2C47-2229-E7C7-39568E00E36A}"/>
              </a:ext>
            </a:extLst>
          </p:cNvPr>
          <p:cNvSpPr txBox="1"/>
          <p:nvPr/>
        </p:nvSpPr>
        <p:spPr>
          <a:xfrm>
            <a:off x="467360" y="4761915"/>
            <a:ext cx="11724640" cy="830997"/>
          </a:xfrm>
          <a:prstGeom prst="rect">
            <a:avLst/>
          </a:prstGeom>
          <a:noFill/>
        </p:spPr>
        <p:txBody>
          <a:bodyPr wrap="square">
            <a:spAutoFit/>
          </a:bodyPr>
          <a:lstStyle/>
          <a:p>
            <a:pPr algn="just"/>
            <a:r>
              <a:rPr lang="en-US" sz="2400" b="1" i="0" dirty="0">
                <a:solidFill>
                  <a:srgbClr val="FF0000"/>
                </a:solidFill>
                <a:effectLst/>
                <a:highlight>
                  <a:srgbClr val="FFFF00"/>
                </a:highlight>
                <a:latin typeface="Arial" panose="020B0604020202020204" pitchFamily="34" charset="0"/>
              </a:rPr>
              <a:t>Note: </a:t>
            </a:r>
            <a:r>
              <a:rPr lang="en-US" sz="2400" b="1" i="0" dirty="0">
                <a:solidFill>
                  <a:srgbClr val="FF0000"/>
                </a:solidFill>
                <a:effectLst/>
                <a:latin typeface="Arial" panose="020B0604020202020204" pitchFamily="34" charset="0"/>
              </a:rPr>
              <a:t>By default, Unchecked Exceptions are forwarded in calling chain (propagated).</a:t>
            </a:r>
          </a:p>
        </p:txBody>
      </p:sp>
    </p:spTree>
    <p:extLst>
      <p:ext uri="{BB962C8B-B14F-4D97-AF65-F5344CB8AC3E}">
        <p14:creationId xmlns:p14="http://schemas.microsoft.com/office/powerpoint/2010/main" val="1045574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8E81AEE-0E80-2CCE-78E7-C4D87D673C68}"/>
              </a:ext>
            </a:extLst>
          </p:cNvPr>
          <p:cNvSpPr txBox="1"/>
          <p:nvPr/>
        </p:nvSpPr>
        <p:spPr>
          <a:xfrm>
            <a:off x="497840" y="196285"/>
            <a:ext cx="7833360" cy="5078313"/>
          </a:xfrm>
          <a:prstGeom prst="rect">
            <a:avLst/>
          </a:prstGeom>
          <a:noFill/>
        </p:spPr>
        <p:txBody>
          <a:bodyPr wrap="square">
            <a:spAutoFit/>
          </a:bodyPr>
          <a:lstStyle/>
          <a:p>
            <a:pPr algn="just"/>
            <a:r>
              <a:rPr lang="en-IN" b="1" i="0" dirty="0">
                <a:solidFill>
                  <a:srgbClr val="006699"/>
                </a:solidFill>
                <a:effectLst/>
                <a:latin typeface="inter-regular"/>
              </a:rPr>
              <a:t>class</a:t>
            </a:r>
            <a:r>
              <a:rPr lang="en-IN" b="0" i="0" dirty="0">
                <a:solidFill>
                  <a:srgbClr val="000000"/>
                </a:solidFill>
                <a:effectLst/>
                <a:latin typeface="inter-regular"/>
              </a:rPr>
              <a:t> TestExceptionPropagation1{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  </a:t>
            </a:r>
          </a:p>
          <a:p>
            <a:pPr lvl="1"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n(){  </a:t>
            </a:r>
          </a:p>
          <a:p>
            <a:pPr lvl="1" algn="just"/>
            <a:r>
              <a:rPr lang="en-IN" b="0" i="0" dirty="0">
                <a:solidFill>
                  <a:srgbClr val="000000"/>
                </a:solidFill>
                <a:effectLst/>
                <a:latin typeface="inter-regular"/>
              </a:rPr>
              <a:t>    m();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  </a:t>
            </a:r>
          </a:p>
          <a:p>
            <a:pPr lvl="1"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lvl="1" algn="just"/>
            <a:r>
              <a:rPr lang="en-IN" b="0" i="0" dirty="0">
                <a:solidFill>
                  <a:srgbClr val="000000"/>
                </a:solidFill>
                <a:effectLst/>
                <a:latin typeface="inter-regular"/>
              </a:rPr>
              <a:t>    n();  </a:t>
            </a:r>
          </a:p>
          <a:p>
            <a:pPr lvl="1"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"exception handled"</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2" algn="just"/>
            <a:r>
              <a:rPr lang="en-IN" b="0" i="0" dirty="0">
                <a:solidFill>
                  <a:srgbClr val="000000"/>
                </a:solidFill>
                <a:effectLst/>
                <a:latin typeface="inter-regular"/>
              </a:rPr>
              <a:t>   TestExceptionPropagation1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TestExceptionPropagation1();  </a:t>
            </a:r>
          </a:p>
          <a:p>
            <a:pPr lvl="2" algn="just"/>
            <a:r>
              <a:rPr lang="en-IN" b="0" i="0" dirty="0">
                <a:solidFill>
                  <a:srgbClr val="000000"/>
                </a:solidFill>
                <a:effectLst/>
                <a:latin typeface="inter-regular"/>
              </a:rPr>
              <a:t>   </a:t>
            </a:r>
            <a:r>
              <a:rPr lang="en-IN" b="0" i="0" dirty="0" err="1">
                <a:solidFill>
                  <a:srgbClr val="000000"/>
                </a:solidFill>
                <a:effectLst/>
                <a:latin typeface="inter-regular"/>
              </a:rPr>
              <a:t>obj.p</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"normal flow..."</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6" name="TextBox 5">
            <a:extLst>
              <a:ext uri="{FF2B5EF4-FFF2-40B4-BE49-F238E27FC236}">
                <a16:creationId xmlns:a16="http://schemas.microsoft.com/office/drawing/2014/main" xmlns="" id="{3578F776-48F1-9D20-33D0-E6C80C10A09E}"/>
              </a:ext>
            </a:extLst>
          </p:cNvPr>
          <p:cNvSpPr txBox="1"/>
          <p:nvPr/>
        </p:nvSpPr>
        <p:spPr>
          <a:xfrm>
            <a:off x="396240" y="6015384"/>
            <a:ext cx="2743200" cy="646331"/>
          </a:xfrm>
          <a:prstGeom prst="rect">
            <a:avLst/>
          </a:prstGeom>
          <a:noFill/>
        </p:spPr>
        <p:txBody>
          <a:bodyPr wrap="square">
            <a:spAutoFit/>
          </a:bodyPr>
          <a:lstStyle/>
          <a:p>
            <a:r>
              <a:rPr lang="en-IN" dirty="0"/>
              <a:t>exception handled</a:t>
            </a:r>
          </a:p>
          <a:p>
            <a:r>
              <a:rPr lang="en-IN" dirty="0"/>
              <a:t>       normal flow...</a:t>
            </a:r>
          </a:p>
        </p:txBody>
      </p:sp>
      <p:pic>
        <p:nvPicPr>
          <p:cNvPr id="1027" name="Picture 3" descr="exception propagation">
            <a:extLst>
              <a:ext uri="{FF2B5EF4-FFF2-40B4-BE49-F238E27FC236}">
                <a16:creationId xmlns:a16="http://schemas.microsoft.com/office/drawing/2014/main" xmlns="" id="{62CA468A-5781-8924-58B7-9307EC910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5540" y="788006"/>
            <a:ext cx="3179719" cy="235299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39C17B0D-7E8A-8DAC-647E-2ECC781FEAB1}"/>
              </a:ext>
            </a:extLst>
          </p:cNvPr>
          <p:cNvSpPr txBox="1"/>
          <p:nvPr/>
        </p:nvSpPr>
        <p:spPr>
          <a:xfrm>
            <a:off x="4074160" y="5274598"/>
            <a:ext cx="7965440" cy="1446550"/>
          </a:xfrm>
          <a:prstGeom prst="rect">
            <a:avLst/>
          </a:prstGeom>
          <a:noFill/>
        </p:spPr>
        <p:txBody>
          <a:bodyPr wrap="square">
            <a:spAutoFit/>
          </a:bodyPr>
          <a:lstStyle/>
          <a:p>
            <a:r>
              <a:rPr lang="en-US" sz="2200" b="0" i="0" dirty="0">
                <a:solidFill>
                  <a:srgbClr val="333333"/>
                </a:solidFill>
                <a:effectLst/>
                <a:latin typeface="inter-regular"/>
              </a:rPr>
              <a:t>In the above example exception occurs in the m() method where it is not handled, so it is propagated to the previous n() method where it is not handled, again it is propagated to the p() method </a:t>
            </a:r>
            <a:r>
              <a:rPr lang="en-US" sz="2200" b="1" i="0" dirty="0">
                <a:solidFill>
                  <a:srgbClr val="333333"/>
                </a:solidFill>
                <a:effectLst/>
                <a:latin typeface="inter-regular"/>
              </a:rPr>
              <a:t>where exception is handled.</a:t>
            </a:r>
            <a:endParaRPr lang="en-IN" sz="2200" b="1" dirty="0"/>
          </a:p>
        </p:txBody>
      </p:sp>
    </p:spTree>
    <p:extLst>
      <p:ext uri="{BB962C8B-B14F-4D97-AF65-F5344CB8AC3E}">
        <p14:creationId xmlns:p14="http://schemas.microsoft.com/office/powerpoint/2010/main" val="1168368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A994489-FFF3-032C-2B96-0697A4B2F5C7}"/>
              </a:ext>
            </a:extLst>
          </p:cNvPr>
          <p:cNvSpPr txBox="1"/>
          <p:nvPr/>
        </p:nvSpPr>
        <p:spPr>
          <a:xfrm>
            <a:off x="71120" y="145534"/>
            <a:ext cx="11765280" cy="461665"/>
          </a:xfrm>
          <a:prstGeom prst="rect">
            <a:avLst/>
          </a:prstGeom>
          <a:noFill/>
        </p:spPr>
        <p:txBody>
          <a:bodyPr wrap="square">
            <a:spAutoFit/>
          </a:bodyPr>
          <a:lstStyle/>
          <a:p>
            <a:pPr algn="ctr"/>
            <a:r>
              <a:rPr lang="en-IN" sz="2400" b="1" i="0" dirty="0">
                <a:solidFill>
                  <a:srgbClr val="FF0000"/>
                </a:solidFill>
                <a:effectLst/>
                <a:highlight>
                  <a:srgbClr val="00FF00"/>
                </a:highlight>
                <a:latin typeface="erdana"/>
              </a:rPr>
              <a:t>Java throws keyword</a:t>
            </a:r>
          </a:p>
        </p:txBody>
      </p:sp>
      <p:sp>
        <p:nvSpPr>
          <p:cNvPr id="5" name="TextBox 4">
            <a:extLst>
              <a:ext uri="{FF2B5EF4-FFF2-40B4-BE49-F238E27FC236}">
                <a16:creationId xmlns:a16="http://schemas.microsoft.com/office/drawing/2014/main" xmlns="" id="{09371341-0D86-1506-463A-964879F332F1}"/>
              </a:ext>
            </a:extLst>
          </p:cNvPr>
          <p:cNvSpPr txBox="1"/>
          <p:nvPr/>
        </p:nvSpPr>
        <p:spPr>
          <a:xfrm>
            <a:off x="193040" y="843677"/>
            <a:ext cx="11785600" cy="4154984"/>
          </a:xfrm>
          <a:prstGeom prst="rect">
            <a:avLst/>
          </a:prstGeom>
          <a:noFill/>
        </p:spPr>
        <p:txBody>
          <a:bodyPr wrap="square">
            <a:spAutoFit/>
          </a:bodyPr>
          <a:lstStyle/>
          <a:p>
            <a:pPr marL="285750" indent="-285750" algn="just">
              <a:buFont typeface="Wingdings" panose="05000000000000000000" pitchFamily="2" charset="2"/>
              <a:buChar char="q"/>
            </a:pPr>
            <a:r>
              <a:rPr lang="en-US" sz="2400" b="0" i="0" dirty="0">
                <a:solidFill>
                  <a:srgbClr val="333333"/>
                </a:solidFill>
                <a:effectLst/>
                <a:latin typeface="inter-regular"/>
              </a:rPr>
              <a:t>The </a:t>
            </a:r>
            <a:r>
              <a:rPr lang="en-US" sz="2400" b="1" i="0" dirty="0">
                <a:solidFill>
                  <a:srgbClr val="333333"/>
                </a:solidFill>
                <a:effectLst/>
                <a:latin typeface="inter-bold"/>
              </a:rPr>
              <a:t>Java throws keyword</a:t>
            </a:r>
            <a:r>
              <a:rPr lang="en-US" sz="2400" b="0" i="0" dirty="0">
                <a:solidFill>
                  <a:srgbClr val="333333"/>
                </a:solidFill>
                <a:effectLst/>
                <a:latin typeface="inter-regular"/>
              </a:rPr>
              <a:t> is used to </a:t>
            </a:r>
            <a:r>
              <a:rPr lang="en-US" sz="2400" b="0" i="0" dirty="0">
                <a:solidFill>
                  <a:srgbClr val="333333"/>
                </a:solidFill>
                <a:effectLst/>
                <a:highlight>
                  <a:srgbClr val="FFFF00"/>
                </a:highlight>
                <a:latin typeface="inter-regular"/>
              </a:rPr>
              <a:t>declare an exception</a:t>
            </a:r>
            <a:r>
              <a:rPr lang="en-US" sz="2400" b="0" i="0" dirty="0">
                <a:solidFill>
                  <a:srgbClr val="333333"/>
                </a:solidFill>
                <a:effectLst/>
                <a:latin typeface="inter-regular"/>
              </a:rPr>
              <a:t>. </a:t>
            </a:r>
          </a:p>
          <a:p>
            <a:pPr marL="285750" indent="-285750" algn="just">
              <a:buFont typeface="Wingdings" panose="05000000000000000000" pitchFamily="2" charset="2"/>
              <a:buChar char="q"/>
            </a:pPr>
            <a:endParaRPr lang="en-US" sz="2400" b="0" i="0" dirty="0">
              <a:solidFill>
                <a:srgbClr val="333333"/>
              </a:solidFill>
              <a:effectLst/>
              <a:latin typeface="inter-regular"/>
            </a:endParaRPr>
          </a:p>
          <a:p>
            <a:pPr marL="285750" indent="-285750" algn="just">
              <a:buFont typeface="Wingdings" panose="05000000000000000000" pitchFamily="2" charset="2"/>
              <a:buChar char="q"/>
            </a:pPr>
            <a:r>
              <a:rPr lang="en-US" sz="2400" b="0" i="0" dirty="0">
                <a:solidFill>
                  <a:srgbClr val="333333"/>
                </a:solidFill>
                <a:effectLst/>
                <a:latin typeface="inter-regular"/>
              </a:rPr>
              <a:t>It gives an information to </a:t>
            </a:r>
            <a:r>
              <a:rPr lang="en-US" sz="2400" b="1" i="0" dirty="0">
                <a:solidFill>
                  <a:srgbClr val="FF0000"/>
                </a:solidFill>
                <a:effectLst/>
                <a:latin typeface="inter-regular"/>
              </a:rPr>
              <a:t>the programmer that there may occur </a:t>
            </a:r>
            <a:r>
              <a:rPr lang="en-US" sz="2400" b="0" i="0" dirty="0">
                <a:solidFill>
                  <a:srgbClr val="333333"/>
                </a:solidFill>
                <a:effectLst/>
                <a:latin typeface="inter-regular"/>
              </a:rPr>
              <a:t>an exception. </a:t>
            </a:r>
          </a:p>
          <a:p>
            <a:pPr marL="285750" indent="-285750" algn="just">
              <a:buFont typeface="Wingdings" panose="05000000000000000000" pitchFamily="2" charset="2"/>
              <a:buChar char="q"/>
            </a:pPr>
            <a:endParaRPr lang="en-US" sz="2400" b="0" i="0" dirty="0">
              <a:solidFill>
                <a:srgbClr val="333333"/>
              </a:solidFill>
              <a:effectLst/>
              <a:latin typeface="inter-regular"/>
            </a:endParaRPr>
          </a:p>
          <a:p>
            <a:pPr marL="285750" indent="-285750" algn="just">
              <a:buFont typeface="Wingdings" panose="05000000000000000000" pitchFamily="2" charset="2"/>
              <a:buChar char="q"/>
            </a:pPr>
            <a:r>
              <a:rPr lang="en-US" sz="2400" b="0" i="0" dirty="0">
                <a:solidFill>
                  <a:srgbClr val="333333"/>
                </a:solidFill>
                <a:effectLst/>
                <a:latin typeface="inter-regular"/>
              </a:rPr>
              <a:t>So, it is better for the programmer to provide the exception handling code so that the normal flow of the program can be maintained.</a:t>
            </a:r>
          </a:p>
          <a:p>
            <a:pPr marL="285750" indent="-285750" algn="just">
              <a:buFont typeface="Wingdings" panose="05000000000000000000" pitchFamily="2" charset="2"/>
              <a:buChar char="q"/>
            </a:pPr>
            <a:endParaRPr lang="en-US" sz="2400" b="0" i="0" dirty="0">
              <a:solidFill>
                <a:srgbClr val="333333"/>
              </a:solidFill>
              <a:effectLst/>
              <a:latin typeface="inter-regular"/>
            </a:endParaRPr>
          </a:p>
          <a:p>
            <a:pPr marL="285750" indent="-285750" algn="just">
              <a:buFont typeface="Wingdings" panose="05000000000000000000" pitchFamily="2" charset="2"/>
              <a:buChar char="q"/>
            </a:pPr>
            <a:r>
              <a:rPr lang="en-US" sz="2400" b="0" i="0" dirty="0">
                <a:solidFill>
                  <a:srgbClr val="333333"/>
                </a:solidFill>
                <a:effectLst/>
                <a:highlight>
                  <a:srgbClr val="FFFF00"/>
                </a:highlight>
                <a:latin typeface="inter-regular"/>
              </a:rPr>
              <a:t>Exception Handling is mainly used to </a:t>
            </a:r>
            <a:r>
              <a:rPr lang="en-US" sz="2400" b="0" i="0" dirty="0">
                <a:solidFill>
                  <a:srgbClr val="FF0000"/>
                </a:solidFill>
                <a:effectLst/>
                <a:highlight>
                  <a:srgbClr val="FFFF00"/>
                </a:highlight>
                <a:latin typeface="inter-regular"/>
              </a:rPr>
              <a:t>handle the checked exceptions</a:t>
            </a:r>
            <a:r>
              <a:rPr lang="en-US" sz="2400" b="0" i="0" dirty="0">
                <a:solidFill>
                  <a:srgbClr val="333333"/>
                </a:solidFill>
                <a:effectLst/>
                <a:highlight>
                  <a:srgbClr val="FFFF00"/>
                </a:highlight>
                <a:latin typeface="inter-regular"/>
              </a:rPr>
              <a:t>.</a:t>
            </a:r>
          </a:p>
          <a:p>
            <a:pPr marL="285750" indent="-285750" algn="just">
              <a:buFont typeface="Wingdings" panose="05000000000000000000" pitchFamily="2" charset="2"/>
              <a:buChar char="q"/>
            </a:pPr>
            <a:endParaRPr lang="en-US" sz="2400" b="0" i="0" dirty="0">
              <a:solidFill>
                <a:srgbClr val="333333"/>
              </a:solidFill>
              <a:effectLst/>
              <a:latin typeface="inter-regular"/>
            </a:endParaRPr>
          </a:p>
          <a:p>
            <a:pPr marL="285750" indent="-285750" algn="just">
              <a:buFont typeface="Wingdings" panose="05000000000000000000" pitchFamily="2" charset="2"/>
              <a:buChar char="q"/>
            </a:pPr>
            <a:r>
              <a:rPr lang="en-US" sz="2400" b="0" i="0" dirty="0">
                <a:solidFill>
                  <a:srgbClr val="333333"/>
                </a:solidFill>
                <a:effectLst/>
                <a:latin typeface="inter-regular"/>
              </a:rPr>
              <a:t> If there occurs any unchecked exception such </a:t>
            </a:r>
            <a:r>
              <a:rPr lang="en-US" sz="2400" b="1" i="0" dirty="0">
                <a:solidFill>
                  <a:srgbClr val="333333"/>
                </a:solidFill>
                <a:effectLst/>
                <a:latin typeface="inter-regular"/>
              </a:rPr>
              <a:t>as </a:t>
            </a:r>
            <a:r>
              <a:rPr lang="en-US" sz="2400" b="1" i="0" dirty="0" err="1">
                <a:solidFill>
                  <a:srgbClr val="333333"/>
                </a:solidFill>
                <a:effectLst/>
                <a:latin typeface="inter-regular"/>
              </a:rPr>
              <a:t>NullPointerException</a:t>
            </a:r>
            <a:r>
              <a:rPr lang="en-US" sz="2400" b="1" i="0" dirty="0">
                <a:solidFill>
                  <a:srgbClr val="333333"/>
                </a:solidFill>
                <a:effectLst/>
                <a:latin typeface="inter-regular"/>
              </a:rPr>
              <a:t>, it is programmers' fault that he is not checking the code </a:t>
            </a:r>
            <a:r>
              <a:rPr lang="en-US" sz="2400" b="0" i="0" dirty="0">
                <a:solidFill>
                  <a:srgbClr val="333333"/>
                </a:solidFill>
                <a:effectLst/>
                <a:latin typeface="inter-regular"/>
              </a:rPr>
              <a:t>before it being used.</a:t>
            </a:r>
          </a:p>
        </p:txBody>
      </p:sp>
      <p:sp>
        <p:nvSpPr>
          <p:cNvPr id="7" name="TextBox 6">
            <a:extLst>
              <a:ext uri="{FF2B5EF4-FFF2-40B4-BE49-F238E27FC236}">
                <a16:creationId xmlns:a16="http://schemas.microsoft.com/office/drawing/2014/main" xmlns="" id="{C9B4A2BE-EB39-DC2B-CF37-BE213BCBC167}"/>
              </a:ext>
            </a:extLst>
          </p:cNvPr>
          <p:cNvSpPr txBox="1"/>
          <p:nvPr/>
        </p:nvSpPr>
        <p:spPr>
          <a:xfrm>
            <a:off x="2153920" y="4998661"/>
            <a:ext cx="8717280" cy="1569660"/>
          </a:xfrm>
          <a:prstGeom prst="rect">
            <a:avLst/>
          </a:prstGeom>
          <a:noFill/>
        </p:spPr>
        <p:txBody>
          <a:bodyPr wrap="square">
            <a:spAutoFit/>
          </a:bodyPr>
          <a:lstStyle/>
          <a:p>
            <a:pPr algn="just"/>
            <a:r>
              <a:rPr lang="en-US" sz="2400" b="0" i="0" dirty="0" err="1">
                <a:solidFill>
                  <a:srgbClr val="000000"/>
                </a:solidFill>
                <a:effectLst/>
                <a:latin typeface="inter-regular"/>
              </a:rPr>
              <a:t>return_type</a:t>
            </a:r>
            <a:r>
              <a:rPr lang="en-US" sz="2400" b="0" i="0" dirty="0">
                <a:solidFill>
                  <a:srgbClr val="000000"/>
                </a:solidFill>
                <a:effectLst/>
                <a:latin typeface="inter-regular"/>
              </a:rPr>
              <a:t> </a:t>
            </a:r>
            <a:r>
              <a:rPr lang="en-US" sz="2400" b="0" i="0" dirty="0" err="1">
                <a:solidFill>
                  <a:srgbClr val="000000"/>
                </a:solidFill>
                <a:effectLst/>
                <a:latin typeface="inter-regular"/>
              </a:rPr>
              <a:t>method_name</a:t>
            </a:r>
            <a:r>
              <a:rPr lang="en-US" sz="2400" b="0" i="0" dirty="0">
                <a:solidFill>
                  <a:srgbClr val="000000"/>
                </a:solidFill>
                <a:effectLst/>
                <a:latin typeface="inter-regular"/>
              </a:rPr>
              <a:t>() </a:t>
            </a:r>
            <a:r>
              <a:rPr lang="en-US" sz="2400" b="1" i="0" dirty="0">
                <a:solidFill>
                  <a:srgbClr val="006699"/>
                </a:solidFill>
                <a:effectLst/>
                <a:latin typeface="inter-regular"/>
              </a:rPr>
              <a:t>throws</a:t>
            </a:r>
            <a:r>
              <a:rPr lang="en-US" sz="2400" b="0" i="0" dirty="0">
                <a:solidFill>
                  <a:srgbClr val="000000"/>
                </a:solidFill>
                <a:effectLst/>
                <a:latin typeface="inter-regular"/>
              </a:rPr>
              <a:t> </a:t>
            </a:r>
            <a:r>
              <a:rPr lang="en-US" sz="2400" b="0" i="0" dirty="0" err="1">
                <a:solidFill>
                  <a:srgbClr val="000000"/>
                </a:solidFill>
                <a:effectLst/>
                <a:latin typeface="inter-regular"/>
              </a:rPr>
              <a:t>exception_class_name</a:t>
            </a:r>
            <a:r>
              <a:rPr lang="en-US" sz="2400" b="0" i="0" dirty="0">
                <a:solidFill>
                  <a:srgbClr val="000000"/>
                </a:solidFill>
                <a:effectLst/>
                <a:latin typeface="inter-regular"/>
              </a:rPr>
              <a:t>{</a:t>
            </a:r>
          </a:p>
          <a:p>
            <a:pPr algn="just"/>
            <a:r>
              <a:rPr lang="en-US" sz="2400" b="0" i="0" dirty="0">
                <a:solidFill>
                  <a:srgbClr val="000000"/>
                </a:solidFill>
                <a:effectLst/>
                <a:latin typeface="inter-regular"/>
              </a:rPr>
              <a:t>  </a:t>
            </a:r>
          </a:p>
          <a:p>
            <a:pPr algn="just"/>
            <a:r>
              <a:rPr lang="en-US" sz="2400" b="0" i="0" dirty="0">
                <a:solidFill>
                  <a:srgbClr val="008200"/>
                </a:solidFill>
                <a:effectLst/>
                <a:latin typeface="inter-regular"/>
              </a:rPr>
              <a:t>//method code</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p>
        </p:txBody>
      </p:sp>
    </p:spTree>
    <p:extLst>
      <p:ext uri="{BB962C8B-B14F-4D97-AF65-F5344CB8AC3E}">
        <p14:creationId xmlns:p14="http://schemas.microsoft.com/office/powerpoint/2010/main" val="1574741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E7428F1-8800-86C3-8348-DE16B5C5FDF3}"/>
              </a:ext>
            </a:extLst>
          </p:cNvPr>
          <p:cNvSpPr txBox="1"/>
          <p:nvPr/>
        </p:nvSpPr>
        <p:spPr>
          <a:xfrm>
            <a:off x="325120" y="289898"/>
            <a:ext cx="11582400" cy="2308324"/>
          </a:xfrm>
          <a:prstGeom prst="rect">
            <a:avLst/>
          </a:prstGeom>
          <a:noFill/>
        </p:spPr>
        <p:txBody>
          <a:bodyPr wrap="square">
            <a:spAutoFit/>
          </a:bodyPr>
          <a:lstStyle/>
          <a:p>
            <a:pPr algn="just"/>
            <a:r>
              <a:rPr lang="en-US" b="1" i="0" dirty="0">
                <a:solidFill>
                  <a:srgbClr val="610B4B"/>
                </a:solidFill>
                <a:effectLst/>
                <a:latin typeface="erdana"/>
              </a:rPr>
              <a:t>Which exception should be declared?</a:t>
            </a:r>
          </a:p>
          <a:p>
            <a:pPr algn="just"/>
            <a:endParaRPr lang="en-US" b="1" i="0" dirty="0">
              <a:solidFill>
                <a:srgbClr val="610B4B"/>
              </a:solidFill>
              <a:effectLst/>
              <a:latin typeface="erdana"/>
            </a:endParaRPr>
          </a:p>
          <a:p>
            <a:pPr algn="just"/>
            <a:r>
              <a:rPr lang="en-US" b="1" i="0" dirty="0">
                <a:solidFill>
                  <a:srgbClr val="333333"/>
                </a:solidFill>
                <a:effectLst/>
                <a:latin typeface="inter-bold"/>
              </a:rPr>
              <a:t>Ans:</a:t>
            </a:r>
            <a:r>
              <a:rPr lang="en-US" b="0" i="0" dirty="0">
                <a:solidFill>
                  <a:srgbClr val="333333"/>
                </a:solidFill>
                <a:effectLst/>
                <a:latin typeface="inter-regular"/>
              </a:rPr>
              <a:t> Checked exception only, because:</a:t>
            </a:r>
          </a:p>
          <a:p>
            <a:pPr algn="just">
              <a:buFont typeface="Arial" panose="020B0604020202020204" pitchFamily="34" charset="0"/>
              <a:buChar char="•"/>
            </a:pPr>
            <a:endParaRPr lang="en-US" b="1" i="0" dirty="0">
              <a:solidFill>
                <a:srgbClr val="000000"/>
              </a:solidFill>
              <a:effectLst/>
              <a:latin typeface="inter-bold"/>
            </a:endParaRPr>
          </a:p>
          <a:p>
            <a:pPr lvl="1" algn="just">
              <a:buFont typeface="Arial" panose="020B0604020202020204" pitchFamily="34" charset="0"/>
              <a:buChar char="•"/>
            </a:pPr>
            <a:r>
              <a:rPr lang="en-US" b="1" i="0" dirty="0">
                <a:solidFill>
                  <a:srgbClr val="000000"/>
                </a:solidFill>
                <a:effectLst/>
                <a:latin typeface="inter-bold"/>
              </a:rPr>
              <a:t>unchecked exception:</a:t>
            </a:r>
            <a:r>
              <a:rPr lang="en-US" b="0" i="0" dirty="0">
                <a:solidFill>
                  <a:srgbClr val="000000"/>
                </a:solidFill>
                <a:effectLst/>
                <a:latin typeface="inter-regular"/>
              </a:rPr>
              <a:t> under our control so we can correct our code.</a:t>
            </a:r>
          </a:p>
          <a:p>
            <a:pPr lvl="1" algn="just">
              <a:buFont typeface="Arial" panose="020B0604020202020204" pitchFamily="34" charset="0"/>
              <a:buChar char="•"/>
            </a:pPr>
            <a:endParaRPr lang="en-US" b="1" i="0" dirty="0">
              <a:solidFill>
                <a:srgbClr val="000000"/>
              </a:solidFill>
              <a:effectLst/>
              <a:latin typeface="inter-bold"/>
            </a:endParaRPr>
          </a:p>
          <a:p>
            <a:pPr lvl="1" algn="just">
              <a:buFont typeface="Arial" panose="020B0604020202020204" pitchFamily="34" charset="0"/>
              <a:buChar char="•"/>
            </a:pPr>
            <a:r>
              <a:rPr lang="en-US" b="1" i="0" dirty="0">
                <a:solidFill>
                  <a:srgbClr val="000000"/>
                </a:solidFill>
                <a:effectLst/>
                <a:latin typeface="inter-bold"/>
              </a:rPr>
              <a:t>error:</a:t>
            </a:r>
            <a:r>
              <a:rPr lang="en-US" b="0" i="0" dirty="0">
                <a:solidFill>
                  <a:srgbClr val="000000"/>
                </a:solidFill>
                <a:effectLst/>
                <a:latin typeface="inter-regular"/>
              </a:rPr>
              <a:t> beyond our control. For example, we are unable to do anything if there occurs </a:t>
            </a:r>
            <a:r>
              <a:rPr lang="en-US" b="0" i="0" dirty="0" err="1">
                <a:solidFill>
                  <a:srgbClr val="000000"/>
                </a:solidFill>
                <a:effectLst/>
                <a:latin typeface="inter-regular"/>
              </a:rPr>
              <a:t>VirtualMachineError</a:t>
            </a:r>
            <a:r>
              <a:rPr lang="en-US" b="0" i="0" dirty="0">
                <a:solidFill>
                  <a:srgbClr val="000000"/>
                </a:solidFill>
                <a:effectLst/>
                <a:latin typeface="inter-regular"/>
              </a:rPr>
              <a:t> or </a:t>
            </a:r>
            <a:r>
              <a:rPr lang="en-US" b="0" i="0" dirty="0" err="1">
                <a:solidFill>
                  <a:srgbClr val="000000"/>
                </a:solidFill>
                <a:effectLst/>
                <a:latin typeface="inter-regular"/>
              </a:rPr>
              <a:t>StackOverflowError</a:t>
            </a:r>
            <a:r>
              <a:rPr lang="en-US" b="0" i="0" dirty="0">
                <a:solidFill>
                  <a:srgbClr val="000000"/>
                </a:solidFill>
                <a:effectLst/>
                <a:latin typeface="inter-regular"/>
              </a:rPr>
              <a:t>.</a:t>
            </a:r>
          </a:p>
        </p:txBody>
      </p:sp>
      <p:sp>
        <p:nvSpPr>
          <p:cNvPr id="5" name="TextBox 4">
            <a:extLst>
              <a:ext uri="{FF2B5EF4-FFF2-40B4-BE49-F238E27FC236}">
                <a16:creationId xmlns:a16="http://schemas.microsoft.com/office/drawing/2014/main" xmlns="" id="{8A422F9A-352C-3647-C84A-31AC079A12B1}"/>
              </a:ext>
            </a:extLst>
          </p:cNvPr>
          <p:cNvSpPr txBox="1"/>
          <p:nvPr/>
        </p:nvSpPr>
        <p:spPr>
          <a:xfrm>
            <a:off x="325120" y="3299936"/>
            <a:ext cx="11582400" cy="1754326"/>
          </a:xfrm>
          <a:prstGeom prst="rect">
            <a:avLst/>
          </a:prstGeom>
          <a:noFill/>
        </p:spPr>
        <p:txBody>
          <a:bodyPr wrap="square">
            <a:spAutoFit/>
          </a:bodyPr>
          <a:lstStyle/>
          <a:p>
            <a:pPr algn="just"/>
            <a:r>
              <a:rPr lang="en-US" b="1" i="0" dirty="0">
                <a:solidFill>
                  <a:srgbClr val="610B4B"/>
                </a:solidFill>
                <a:effectLst/>
                <a:latin typeface="erdana"/>
              </a:rPr>
              <a:t>Advantage of Java throws keyword</a:t>
            </a:r>
          </a:p>
          <a:p>
            <a:pPr algn="just"/>
            <a:endParaRPr lang="en-US" b="1" i="0" dirty="0">
              <a:solidFill>
                <a:srgbClr val="610B4B"/>
              </a:solidFill>
              <a:effectLst/>
              <a:latin typeface="erdana"/>
            </a:endParaRP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Now Checked Exception can be </a:t>
            </a:r>
            <a:r>
              <a:rPr lang="en-US" b="0" i="0" dirty="0">
                <a:solidFill>
                  <a:srgbClr val="333333"/>
                </a:solidFill>
                <a:effectLst/>
                <a:highlight>
                  <a:srgbClr val="00FF00"/>
                </a:highlight>
                <a:latin typeface="inter-regular"/>
              </a:rPr>
              <a:t>propagated (forwarded in call stack).</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It provides information to the caller of the method about the exception</a:t>
            </a:r>
          </a:p>
        </p:txBody>
      </p:sp>
    </p:spTree>
    <p:extLst>
      <p:ext uri="{BB962C8B-B14F-4D97-AF65-F5344CB8AC3E}">
        <p14:creationId xmlns:p14="http://schemas.microsoft.com/office/powerpoint/2010/main" val="15508404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54B7C39-B847-3AE4-6BEB-D1FF6B450EE2}"/>
              </a:ext>
            </a:extLst>
          </p:cNvPr>
          <p:cNvSpPr txBox="1"/>
          <p:nvPr/>
        </p:nvSpPr>
        <p:spPr>
          <a:xfrm>
            <a:off x="213360" y="200075"/>
            <a:ext cx="11826240" cy="369332"/>
          </a:xfrm>
          <a:prstGeom prst="rect">
            <a:avLst/>
          </a:prstGeom>
          <a:noFill/>
        </p:spPr>
        <p:txBody>
          <a:bodyPr wrap="square">
            <a:spAutoFit/>
          </a:bodyPr>
          <a:lstStyle/>
          <a:p>
            <a:r>
              <a:rPr lang="en-US" b="1" i="0" dirty="0">
                <a:solidFill>
                  <a:srgbClr val="333333"/>
                </a:solidFill>
                <a:effectLst/>
                <a:latin typeface="inter-regular"/>
              </a:rPr>
              <a:t>Java throws clause which describes </a:t>
            </a:r>
            <a:r>
              <a:rPr lang="en-US" b="1" i="0" dirty="0">
                <a:solidFill>
                  <a:srgbClr val="333333"/>
                </a:solidFill>
                <a:effectLst/>
                <a:highlight>
                  <a:srgbClr val="00FF00"/>
                </a:highlight>
                <a:latin typeface="inter-regular"/>
              </a:rPr>
              <a:t>that checked exceptions can be propagated by throws keyword.</a:t>
            </a:r>
            <a:endParaRPr lang="en-IN" b="1" dirty="0">
              <a:highlight>
                <a:srgbClr val="00FF00"/>
              </a:highlight>
            </a:endParaRPr>
          </a:p>
        </p:txBody>
      </p:sp>
      <p:sp>
        <p:nvSpPr>
          <p:cNvPr id="5" name="TextBox 4">
            <a:extLst>
              <a:ext uri="{FF2B5EF4-FFF2-40B4-BE49-F238E27FC236}">
                <a16:creationId xmlns:a16="http://schemas.microsoft.com/office/drawing/2014/main" xmlns="" id="{0860BE22-08C2-DA85-72AA-0CE531BED059}"/>
              </a:ext>
            </a:extLst>
          </p:cNvPr>
          <p:cNvSpPr txBox="1"/>
          <p:nvPr/>
        </p:nvSpPr>
        <p:spPr>
          <a:xfrm>
            <a:off x="629920" y="728345"/>
            <a:ext cx="8950960" cy="5632311"/>
          </a:xfrm>
          <a:prstGeom prst="rect">
            <a:avLst/>
          </a:prstGeom>
          <a:noFill/>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java.io.IOException</a:t>
            </a:r>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Testthrows1{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throw</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a:t>
            </a:r>
            <a:r>
              <a:rPr lang="en-IN" b="0" i="0" dirty="0">
                <a:solidFill>
                  <a:srgbClr val="0000FF"/>
                </a:solidFill>
                <a:effectLst/>
                <a:latin typeface="inter-regular"/>
              </a:rPr>
              <a:t>"device error"</a:t>
            </a:r>
            <a:r>
              <a:rPr lang="en-IN" b="0" i="0" dirty="0">
                <a:solidFill>
                  <a:srgbClr val="000000"/>
                </a:solidFill>
                <a:effectLst/>
                <a:latin typeface="inter-regular"/>
              </a:rPr>
              <a:t>);</a:t>
            </a:r>
            <a:r>
              <a:rPr lang="en-IN" b="0" i="0" dirty="0">
                <a:solidFill>
                  <a:srgbClr val="008200"/>
                </a:solidFill>
                <a:effectLst/>
                <a:latin typeface="inter-regular"/>
              </a:rPr>
              <a:t>//checked exception</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n()</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a:t>
            </a:r>
          </a:p>
          <a:p>
            <a:pPr lvl="2" algn="just"/>
            <a:r>
              <a:rPr lang="en-IN" b="0" i="0" dirty="0">
                <a:solidFill>
                  <a:srgbClr val="000000"/>
                </a:solidFill>
                <a:effectLst/>
                <a:latin typeface="inter-regular"/>
              </a:rPr>
              <a:t>    m();  </a:t>
            </a:r>
          </a:p>
          <a:p>
            <a:pPr lvl="1" algn="just"/>
            <a:r>
              <a:rPr lang="en-IN" b="0" i="0" dirty="0">
                <a:solidFill>
                  <a:srgbClr val="000000"/>
                </a:solidFill>
                <a:effectLst/>
                <a:latin typeface="inter-regular"/>
              </a:rPr>
              <a:t>  }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p(){  </a:t>
            </a:r>
          </a:p>
          <a:p>
            <a:pPr lvl="2"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lvl="3" algn="just"/>
            <a:r>
              <a:rPr lang="en-IN" b="0" i="0" dirty="0">
                <a:solidFill>
                  <a:srgbClr val="000000"/>
                </a:solidFill>
                <a:effectLst/>
                <a:latin typeface="inter-regular"/>
              </a:rPr>
              <a:t>    n();  </a:t>
            </a:r>
          </a:p>
          <a:p>
            <a:pPr lvl="2"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p>
          <a:p>
            <a:pPr lvl="2" algn="just"/>
            <a:r>
              <a:rPr lang="en-IN" dirty="0">
                <a:solidFill>
                  <a:srgbClr val="000000"/>
                </a:solidFill>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"exception handled"</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1" algn="just"/>
            <a:r>
              <a:rPr lang="en-IN" b="0" i="0" dirty="0">
                <a:solidFill>
                  <a:srgbClr val="000000"/>
                </a:solidFill>
                <a:effectLst/>
                <a:latin typeface="inter-regular"/>
              </a:rPr>
              <a:t>   Testthrows1 </a:t>
            </a:r>
            <a:r>
              <a:rPr lang="en-IN" b="0" i="0" dirty="0" err="1">
                <a:solidFill>
                  <a:srgbClr val="000000"/>
                </a:solidFill>
                <a:effectLst/>
                <a:latin typeface="inter-regular"/>
              </a:rPr>
              <a:t>obj</a:t>
            </a:r>
            <a:r>
              <a:rPr lang="en-IN" b="0" i="0" dirty="0">
                <a:solidFill>
                  <a:srgbClr val="000000"/>
                </a:solidFill>
                <a:effectLst/>
                <a:latin typeface="inter-regular"/>
              </a:rPr>
              <a:t>=</a:t>
            </a:r>
            <a:r>
              <a:rPr lang="en-IN" b="1" i="0" dirty="0">
                <a:solidFill>
                  <a:srgbClr val="006699"/>
                </a:solidFill>
                <a:effectLst/>
                <a:latin typeface="inter-regular"/>
              </a:rPr>
              <a:t>new</a:t>
            </a:r>
            <a:r>
              <a:rPr lang="en-IN" b="0" i="0" dirty="0">
                <a:solidFill>
                  <a:srgbClr val="000000"/>
                </a:solidFill>
                <a:effectLst/>
                <a:latin typeface="inter-regular"/>
              </a:rPr>
              <a:t> Testthrows1();  </a:t>
            </a:r>
          </a:p>
          <a:p>
            <a:pPr lvl="1" algn="just"/>
            <a:r>
              <a:rPr lang="en-IN" b="0" i="0" dirty="0">
                <a:solidFill>
                  <a:srgbClr val="000000"/>
                </a:solidFill>
                <a:effectLst/>
                <a:latin typeface="inter-regular"/>
              </a:rPr>
              <a:t>   </a:t>
            </a:r>
            <a:r>
              <a:rPr lang="en-IN" b="0" i="0" dirty="0" err="1">
                <a:solidFill>
                  <a:srgbClr val="000000"/>
                </a:solidFill>
                <a:effectLst/>
                <a:latin typeface="inter-regular"/>
              </a:rPr>
              <a:t>obj.p</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"normal flow..."</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xmlns="" id="{962E9846-2F9A-D136-FFF0-F70ED1B51CC3}"/>
              </a:ext>
            </a:extLst>
          </p:cNvPr>
          <p:cNvSpPr txBox="1"/>
          <p:nvPr/>
        </p:nvSpPr>
        <p:spPr>
          <a:xfrm>
            <a:off x="325120" y="6343015"/>
            <a:ext cx="11714480" cy="369332"/>
          </a:xfrm>
          <a:prstGeom prst="rect">
            <a:avLst/>
          </a:prstGeom>
          <a:noFill/>
        </p:spPr>
        <p:txBody>
          <a:bodyPr wrap="square">
            <a:spAutoFit/>
          </a:bodyPr>
          <a:lstStyle/>
          <a:p>
            <a:pPr algn="just"/>
            <a:r>
              <a:rPr lang="en-US" b="0" i="0" dirty="0">
                <a:solidFill>
                  <a:srgbClr val="333333"/>
                </a:solidFill>
                <a:effectLst/>
                <a:highlight>
                  <a:srgbClr val="FFFF00"/>
                </a:highlight>
                <a:latin typeface="Arial" panose="020B0604020202020204" pitchFamily="34" charset="0"/>
              </a:rPr>
              <a:t>Rule: If we are calling a method that </a:t>
            </a:r>
            <a:r>
              <a:rPr lang="en-US" b="1" i="0" dirty="0">
                <a:solidFill>
                  <a:srgbClr val="FF0000"/>
                </a:solidFill>
                <a:effectLst/>
                <a:highlight>
                  <a:srgbClr val="FFFF00"/>
                </a:highlight>
                <a:latin typeface="Arial" panose="020B0604020202020204" pitchFamily="34" charset="0"/>
              </a:rPr>
              <a:t>declares an exception, we must either caught or declare the exception.</a:t>
            </a:r>
          </a:p>
        </p:txBody>
      </p:sp>
    </p:spTree>
    <p:extLst>
      <p:ext uri="{BB962C8B-B14F-4D97-AF65-F5344CB8AC3E}">
        <p14:creationId xmlns:p14="http://schemas.microsoft.com/office/powerpoint/2010/main" val="24654545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1345464-7A70-FE05-F82D-5646CE854E19}"/>
              </a:ext>
            </a:extLst>
          </p:cNvPr>
          <p:cNvSpPr txBox="1"/>
          <p:nvPr/>
        </p:nvSpPr>
        <p:spPr>
          <a:xfrm>
            <a:off x="121920" y="132695"/>
            <a:ext cx="11948160" cy="923330"/>
          </a:xfrm>
          <a:prstGeom prst="rect">
            <a:avLst/>
          </a:prstGeom>
          <a:noFill/>
        </p:spPr>
        <p:txBody>
          <a:bodyPr wrap="square">
            <a:spAutoFit/>
          </a:bodyPr>
          <a:lstStyle/>
          <a:p>
            <a:pPr algn="just"/>
            <a:r>
              <a:rPr lang="en-US" b="1" i="0" dirty="0">
                <a:solidFill>
                  <a:srgbClr val="FF0000"/>
                </a:solidFill>
                <a:effectLst/>
                <a:latin typeface="erdana"/>
              </a:rPr>
              <a:t>Hierarchy of Java Exception classes</a:t>
            </a:r>
          </a:p>
          <a:p>
            <a:pPr algn="just"/>
            <a:endParaRPr lang="en-US" i="0" dirty="0">
              <a:solidFill>
                <a:srgbClr val="FF0000"/>
              </a:solidFill>
              <a:effectLst/>
              <a:latin typeface="erdana"/>
            </a:endParaRPr>
          </a:p>
          <a:p>
            <a:pPr algn="just"/>
            <a:r>
              <a:rPr lang="en-US" i="0" dirty="0">
                <a:solidFill>
                  <a:srgbClr val="FF0000"/>
                </a:solidFill>
                <a:effectLst/>
                <a:latin typeface="inter-regular"/>
              </a:rPr>
              <a:t>The</a:t>
            </a:r>
            <a:r>
              <a:rPr lang="en-US" i="0" dirty="0">
                <a:solidFill>
                  <a:srgbClr val="FF0000"/>
                </a:solidFill>
                <a:effectLst/>
                <a:highlight>
                  <a:srgbClr val="FFFF00"/>
                </a:highlight>
                <a:latin typeface="inter-regular"/>
              </a:rPr>
              <a:t> </a:t>
            </a:r>
            <a:r>
              <a:rPr lang="en-US" i="0" dirty="0" err="1">
                <a:solidFill>
                  <a:srgbClr val="FF0000"/>
                </a:solidFill>
                <a:effectLst/>
                <a:highlight>
                  <a:srgbClr val="FFFF00"/>
                </a:highlight>
                <a:latin typeface="inter-regular"/>
              </a:rPr>
              <a:t>java.lang.Throwable</a:t>
            </a:r>
            <a:r>
              <a:rPr lang="en-US" i="0" dirty="0">
                <a:solidFill>
                  <a:srgbClr val="FF0000"/>
                </a:solidFill>
                <a:effectLst/>
                <a:highlight>
                  <a:srgbClr val="FFFF00"/>
                </a:highlight>
                <a:latin typeface="inter-regular"/>
              </a:rPr>
              <a:t> class is the root class </a:t>
            </a:r>
            <a:r>
              <a:rPr lang="en-US" b="0" i="0" dirty="0">
                <a:effectLst/>
                <a:latin typeface="inter-regular"/>
              </a:rPr>
              <a:t>of Java Exception hierarchy </a:t>
            </a:r>
            <a:r>
              <a:rPr lang="en-US" b="1" i="0" dirty="0">
                <a:solidFill>
                  <a:srgbClr val="FF0000"/>
                </a:solidFill>
                <a:effectLst/>
                <a:latin typeface="inter-regular"/>
              </a:rPr>
              <a:t>inherited by two subclasses: Exception and Error</a:t>
            </a:r>
            <a:r>
              <a:rPr lang="en-US" b="0" i="0" dirty="0">
                <a:effectLst/>
                <a:latin typeface="inter-regular"/>
              </a:rPr>
              <a:t>. </a:t>
            </a:r>
          </a:p>
        </p:txBody>
      </p:sp>
      <p:pic>
        <p:nvPicPr>
          <p:cNvPr id="1026" name="Picture 2" descr="hierarchy of exception handling">
            <a:extLst>
              <a:ext uri="{FF2B5EF4-FFF2-40B4-BE49-F238E27FC236}">
                <a16:creationId xmlns:a16="http://schemas.microsoft.com/office/drawing/2014/main" xmlns="" id="{0DA605EE-7E0B-E0E2-C3A5-65277EED9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960" y="1327785"/>
            <a:ext cx="902208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292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1B68226-26AE-C3CF-9572-ED55D7148347}"/>
              </a:ext>
            </a:extLst>
          </p:cNvPr>
          <p:cNvSpPr txBox="1"/>
          <p:nvPr/>
        </p:nvSpPr>
        <p:spPr>
          <a:xfrm>
            <a:off x="304800" y="282416"/>
            <a:ext cx="11653520" cy="4524315"/>
          </a:xfrm>
          <a:prstGeom prst="rect">
            <a:avLst/>
          </a:prstGeom>
          <a:noFill/>
        </p:spPr>
        <p:txBody>
          <a:bodyPr wrap="square">
            <a:spAutoFit/>
          </a:bodyPr>
          <a:lstStyle/>
          <a:p>
            <a:pPr algn="just"/>
            <a:r>
              <a:rPr lang="en-US" sz="2400" b="1" i="0" dirty="0">
                <a:solidFill>
                  <a:srgbClr val="333333"/>
                </a:solidFill>
                <a:effectLst/>
                <a:highlight>
                  <a:srgbClr val="FFFF00"/>
                </a:highlight>
                <a:latin typeface="inter-bold"/>
              </a:rPr>
              <a:t>There are two cases:</a:t>
            </a:r>
          </a:p>
          <a:p>
            <a:pPr algn="just"/>
            <a:endParaRPr lang="en-US" sz="2400" b="0" i="0" dirty="0">
              <a:solidFill>
                <a:srgbClr val="333333"/>
              </a:solidFill>
              <a:effectLst/>
              <a:highlight>
                <a:srgbClr val="FFFF00"/>
              </a:highlight>
              <a:latin typeface="inter-regular"/>
            </a:endParaRPr>
          </a:p>
          <a:p>
            <a:pPr algn="just">
              <a:buFont typeface="+mj-lt"/>
              <a:buAutoNum type="arabicPeriod"/>
            </a:pPr>
            <a:r>
              <a:rPr lang="en-US" sz="2400" b="1" i="0" dirty="0">
                <a:solidFill>
                  <a:srgbClr val="000000"/>
                </a:solidFill>
                <a:effectLst/>
                <a:latin typeface="inter-bold"/>
              </a:rPr>
              <a:t>Case 1:</a:t>
            </a:r>
            <a:r>
              <a:rPr lang="en-US" sz="2400" b="0" i="0" dirty="0">
                <a:solidFill>
                  <a:srgbClr val="000000"/>
                </a:solidFill>
                <a:effectLst/>
                <a:latin typeface="inter-regular"/>
              </a:rPr>
              <a:t> We have </a:t>
            </a:r>
            <a:r>
              <a:rPr lang="en-US" sz="2400" b="0" i="0" dirty="0">
                <a:solidFill>
                  <a:srgbClr val="000000"/>
                </a:solidFill>
                <a:effectLst/>
                <a:highlight>
                  <a:srgbClr val="00FF00"/>
                </a:highlight>
                <a:latin typeface="inter-regular"/>
              </a:rPr>
              <a:t>caught the exception </a:t>
            </a:r>
            <a:r>
              <a:rPr lang="en-US" sz="2400" b="0" i="0" dirty="0">
                <a:solidFill>
                  <a:srgbClr val="000000"/>
                </a:solidFill>
                <a:effectLst/>
                <a:latin typeface="inter-regular"/>
              </a:rPr>
              <a:t>i.e. we have handled the exception using try/catch block.</a:t>
            </a:r>
          </a:p>
          <a:p>
            <a:pPr algn="just">
              <a:buFont typeface="+mj-lt"/>
              <a:buAutoNum type="arabicPeriod"/>
            </a:pPr>
            <a:endParaRPr lang="en-US" sz="2400" b="0" i="0" dirty="0">
              <a:solidFill>
                <a:srgbClr val="000000"/>
              </a:solidFill>
              <a:effectLst/>
              <a:latin typeface="inter-regular"/>
            </a:endParaRPr>
          </a:p>
          <a:p>
            <a:pPr algn="just">
              <a:buFont typeface="+mj-lt"/>
              <a:buAutoNum type="arabicPeriod"/>
            </a:pPr>
            <a:r>
              <a:rPr lang="en-US" sz="2400" b="1" i="0" dirty="0">
                <a:solidFill>
                  <a:srgbClr val="000000"/>
                </a:solidFill>
                <a:effectLst/>
                <a:latin typeface="inter-bold"/>
              </a:rPr>
              <a:t>Case 2:</a:t>
            </a:r>
            <a:r>
              <a:rPr lang="en-US" sz="2400" b="0" i="0" dirty="0">
                <a:solidFill>
                  <a:srgbClr val="000000"/>
                </a:solidFill>
                <a:effectLst/>
                <a:latin typeface="inter-regular"/>
              </a:rPr>
              <a:t> We have </a:t>
            </a:r>
            <a:r>
              <a:rPr lang="en-US" sz="2400" b="0" i="0" dirty="0">
                <a:solidFill>
                  <a:srgbClr val="000000"/>
                </a:solidFill>
                <a:effectLst/>
                <a:highlight>
                  <a:srgbClr val="00FF00"/>
                </a:highlight>
                <a:latin typeface="inter-regular"/>
              </a:rPr>
              <a:t>declared the exception </a:t>
            </a:r>
            <a:r>
              <a:rPr lang="en-US" sz="2400" b="0" i="0" dirty="0">
                <a:solidFill>
                  <a:srgbClr val="000000"/>
                </a:solidFill>
                <a:effectLst/>
                <a:latin typeface="inter-regular"/>
              </a:rPr>
              <a:t>i.e. specified throws keyword with the method.</a:t>
            </a:r>
          </a:p>
          <a:p>
            <a:pPr algn="just">
              <a:buFont typeface="+mj-lt"/>
              <a:buAutoNum type="arabicPeriod"/>
            </a:pPr>
            <a:endParaRPr lang="en-US" sz="2400" dirty="0">
              <a:solidFill>
                <a:srgbClr val="000000"/>
              </a:solidFill>
              <a:latin typeface="inter-regular"/>
            </a:endParaRPr>
          </a:p>
          <a:p>
            <a:pPr lvl="1" algn="just">
              <a:buFont typeface="Arial" panose="020B0604020202020204" pitchFamily="34" charset="0"/>
              <a:buChar char="•"/>
            </a:pPr>
            <a:r>
              <a:rPr lang="en-US" sz="2400" b="0" i="0" dirty="0">
                <a:solidFill>
                  <a:srgbClr val="000000"/>
                </a:solidFill>
                <a:effectLst/>
                <a:latin typeface="inter-regular"/>
              </a:rPr>
              <a:t>In case we declare the exception, if </a:t>
            </a:r>
            <a:r>
              <a:rPr lang="en-US" sz="2400" b="1" i="0" u="sng" dirty="0">
                <a:solidFill>
                  <a:srgbClr val="000000"/>
                </a:solidFill>
                <a:effectLst/>
                <a:highlight>
                  <a:srgbClr val="C0C0C0"/>
                </a:highlight>
                <a:latin typeface="inter-regular"/>
              </a:rPr>
              <a:t>exception does not occur</a:t>
            </a:r>
            <a:r>
              <a:rPr lang="en-US" sz="2400" b="0" i="0" dirty="0">
                <a:solidFill>
                  <a:srgbClr val="000000"/>
                </a:solidFill>
                <a:effectLst/>
                <a:latin typeface="inter-regular"/>
              </a:rPr>
              <a:t>, the code will be executed fine.</a:t>
            </a:r>
          </a:p>
          <a:p>
            <a:pPr lvl="1" algn="just">
              <a:buFont typeface="Arial" panose="020B0604020202020204" pitchFamily="34" charset="0"/>
              <a:buChar char="•"/>
            </a:pPr>
            <a:r>
              <a:rPr lang="en-US" sz="2400" b="0" i="0" dirty="0">
                <a:solidFill>
                  <a:srgbClr val="000000"/>
                </a:solidFill>
                <a:effectLst/>
                <a:latin typeface="inter-regular"/>
              </a:rPr>
              <a:t>In case we declare the exception and </a:t>
            </a:r>
            <a:r>
              <a:rPr lang="en-US" sz="2400" b="1" i="0" u="sng" dirty="0">
                <a:solidFill>
                  <a:srgbClr val="000000"/>
                </a:solidFill>
                <a:effectLst/>
                <a:latin typeface="inter-regular"/>
              </a:rPr>
              <a:t>the exception occurs</a:t>
            </a:r>
            <a:r>
              <a:rPr lang="en-US" sz="2400" b="0" i="0" dirty="0">
                <a:solidFill>
                  <a:srgbClr val="000000"/>
                </a:solidFill>
                <a:effectLst/>
                <a:latin typeface="inter-regular"/>
              </a:rPr>
              <a:t>, it will be thrown at runtime because </a:t>
            </a:r>
            <a:r>
              <a:rPr lang="en-US" sz="2400" b="1" i="0" dirty="0">
                <a:solidFill>
                  <a:srgbClr val="000000"/>
                </a:solidFill>
                <a:effectLst/>
                <a:latin typeface="inter-bold"/>
              </a:rPr>
              <a:t>throws</a:t>
            </a:r>
            <a:r>
              <a:rPr lang="en-US" sz="2400" b="0" i="0" dirty="0">
                <a:solidFill>
                  <a:srgbClr val="000000"/>
                </a:solidFill>
                <a:effectLst/>
                <a:latin typeface="inter-regular"/>
              </a:rPr>
              <a:t> does not handle the exception.</a:t>
            </a:r>
          </a:p>
          <a:p>
            <a:pPr algn="just">
              <a:buFont typeface="+mj-lt"/>
              <a:buAutoNum type="arabicPeriod"/>
            </a:pPr>
            <a:endParaRPr lang="en-US" sz="2400" b="0" i="0" dirty="0">
              <a:solidFill>
                <a:srgbClr val="000000"/>
              </a:solidFill>
              <a:effectLst/>
              <a:latin typeface="inter-regular"/>
            </a:endParaRPr>
          </a:p>
        </p:txBody>
      </p:sp>
    </p:spTree>
    <p:extLst>
      <p:ext uri="{BB962C8B-B14F-4D97-AF65-F5344CB8AC3E}">
        <p14:creationId xmlns:p14="http://schemas.microsoft.com/office/powerpoint/2010/main" val="258796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B50DECB-FF6A-F206-F837-FF1CF1AA3522}"/>
              </a:ext>
            </a:extLst>
          </p:cNvPr>
          <p:cNvSpPr txBox="1"/>
          <p:nvPr/>
        </p:nvSpPr>
        <p:spPr>
          <a:xfrm>
            <a:off x="193040" y="173335"/>
            <a:ext cx="11998960" cy="923330"/>
          </a:xfrm>
          <a:prstGeom prst="rect">
            <a:avLst/>
          </a:prstGeom>
          <a:noFill/>
        </p:spPr>
        <p:txBody>
          <a:bodyPr wrap="square">
            <a:spAutoFit/>
          </a:bodyPr>
          <a:lstStyle/>
          <a:p>
            <a:pPr algn="just"/>
            <a:r>
              <a:rPr lang="en-US" b="0" i="0" dirty="0">
                <a:solidFill>
                  <a:srgbClr val="610B4B"/>
                </a:solidFill>
                <a:effectLst/>
                <a:latin typeface="erdana"/>
              </a:rPr>
              <a:t>Case 1: Handle Exception Using try-catch block</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In case we handle the exception, the code will be executed fine whether exception occurs during the program or not.</a:t>
            </a:r>
          </a:p>
        </p:txBody>
      </p:sp>
      <p:sp>
        <p:nvSpPr>
          <p:cNvPr id="5" name="TextBox 4">
            <a:extLst>
              <a:ext uri="{FF2B5EF4-FFF2-40B4-BE49-F238E27FC236}">
                <a16:creationId xmlns:a16="http://schemas.microsoft.com/office/drawing/2014/main" xmlns="" id="{6E6C5B92-9458-3FF2-EDB8-738838A88A69}"/>
              </a:ext>
            </a:extLst>
          </p:cNvPr>
          <p:cNvSpPr txBox="1"/>
          <p:nvPr/>
        </p:nvSpPr>
        <p:spPr>
          <a:xfrm>
            <a:off x="2087880" y="1383943"/>
            <a:ext cx="8016240" cy="4524315"/>
          </a:xfrm>
          <a:prstGeom prst="rect">
            <a:avLst/>
          </a:prstGeom>
          <a:noFill/>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r>
              <a:rPr lang="en-IN" b="1" i="0" dirty="0">
                <a:solidFill>
                  <a:srgbClr val="006699"/>
                </a:solidFill>
                <a:effectLst/>
                <a:latin typeface="inter-regular"/>
              </a:rPr>
              <a:t>class</a:t>
            </a:r>
            <a:r>
              <a:rPr lang="en-IN" b="0" i="0" dirty="0">
                <a:solidFill>
                  <a:srgbClr val="000000"/>
                </a:solidFill>
                <a:effectLst/>
                <a:latin typeface="inter-regular"/>
              </a:rPr>
              <a:t> M{  </a:t>
            </a:r>
          </a:p>
          <a:p>
            <a:pPr lvl="1"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throw</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a:t>
            </a:r>
            <a:r>
              <a:rPr lang="en-IN" b="0" i="0" dirty="0">
                <a:solidFill>
                  <a:srgbClr val="0000FF"/>
                </a:solidFill>
                <a:effectLst/>
                <a:latin typeface="inter-regular"/>
              </a:rPr>
              <a:t>"device error"</a:t>
            </a:r>
            <a:r>
              <a:rPr lang="en-IN" b="0" i="0" dirty="0">
                <a:solidFill>
                  <a:srgbClr val="000000"/>
                </a:solidFill>
                <a:effectLst/>
                <a:latin typeface="inter-regular"/>
              </a:rPr>
              <a:t>);  </a:t>
            </a:r>
          </a:p>
          <a:p>
            <a:pPr lvl="1"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Testthrows2{  </a:t>
            </a:r>
          </a:p>
          <a:p>
            <a:pPr lvl="1"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a:t>
            </a:r>
          </a:p>
          <a:p>
            <a:pPr lvl="3" algn="just"/>
            <a:r>
              <a:rPr lang="en-IN" b="0" i="0" dirty="0">
                <a:solidFill>
                  <a:srgbClr val="000000"/>
                </a:solidFill>
                <a:effectLst/>
                <a:latin typeface="inter-regular"/>
              </a:rPr>
              <a:t>     M m=</a:t>
            </a:r>
            <a:r>
              <a:rPr lang="en-IN" b="1" i="0" dirty="0">
                <a:solidFill>
                  <a:srgbClr val="006699"/>
                </a:solidFill>
                <a:effectLst/>
                <a:latin typeface="inter-regular"/>
              </a:rPr>
              <a:t>new</a:t>
            </a:r>
            <a:r>
              <a:rPr lang="en-IN" b="0" i="0" dirty="0">
                <a:solidFill>
                  <a:srgbClr val="000000"/>
                </a:solidFill>
                <a:effectLst/>
                <a:latin typeface="inter-regular"/>
              </a:rPr>
              <a:t> M();  </a:t>
            </a:r>
          </a:p>
          <a:p>
            <a:pPr lvl="3" algn="just"/>
            <a:r>
              <a:rPr lang="en-IN" b="0" i="0" dirty="0">
                <a:solidFill>
                  <a:srgbClr val="000000"/>
                </a:solidFill>
                <a:effectLst/>
                <a:latin typeface="inter-regular"/>
              </a:rPr>
              <a:t>     </a:t>
            </a:r>
            <a:r>
              <a:rPr lang="en-IN" b="0" i="0" dirty="0" err="1">
                <a:solidFill>
                  <a:srgbClr val="000000"/>
                </a:solidFill>
                <a:effectLst/>
                <a:latin typeface="inter-regular"/>
              </a:rPr>
              <a:t>m.method</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(Exception e){</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"exception handled"</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p>
          <a:p>
            <a:pPr lvl="2"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"normal flow..."</a:t>
            </a:r>
            <a:r>
              <a:rPr lang="en-IN" b="0" i="0" dirty="0">
                <a:solidFill>
                  <a:srgbClr val="000000"/>
                </a:solidFill>
                <a:effectLst/>
                <a:latin typeface="inter-regular"/>
              </a:rPr>
              <a:t>);  </a:t>
            </a:r>
          </a:p>
          <a:p>
            <a:pPr lvl="2"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14864794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FEA7A28-0DDE-E104-6F55-34C3D6D6CD11}"/>
              </a:ext>
            </a:extLst>
          </p:cNvPr>
          <p:cNvSpPr txBox="1"/>
          <p:nvPr/>
        </p:nvSpPr>
        <p:spPr>
          <a:xfrm>
            <a:off x="396240" y="275997"/>
            <a:ext cx="11226800" cy="369332"/>
          </a:xfrm>
          <a:prstGeom prst="rect">
            <a:avLst/>
          </a:prstGeom>
          <a:noFill/>
        </p:spPr>
        <p:txBody>
          <a:bodyPr wrap="square">
            <a:spAutoFit/>
          </a:bodyPr>
          <a:lstStyle/>
          <a:p>
            <a:pPr algn="just"/>
            <a:r>
              <a:rPr lang="en-US" b="1" i="1" dirty="0">
                <a:solidFill>
                  <a:srgbClr val="333333"/>
                </a:solidFill>
                <a:effectLst/>
                <a:latin typeface="inter-bold"/>
              </a:rPr>
              <a:t>A) If exception </a:t>
            </a:r>
            <a:r>
              <a:rPr lang="en-US" b="1" i="1" dirty="0">
                <a:solidFill>
                  <a:srgbClr val="333333"/>
                </a:solidFill>
                <a:effectLst/>
                <a:highlight>
                  <a:srgbClr val="00FF00"/>
                </a:highlight>
                <a:latin typeface="inter-bold"/>
              </a:rPr>
              <a:t>does not occur</a:t>
            </a:r>
            <a:endParaRPr lang="en-US" b="0" i="0" dirty="0">
              <a:solidFill>
                <a:srgbClr val="610B4B"/>
              </a:solidFill>
              <a:effectLst/>
              <a:highlight>
                <a:srgbClr val="00FF00"/>
              </a:highlight>
              <a:latin typeface="erdana"/>
            </a:endParaRPr>
          </a:p>
        </p:txBody>
      </p:sp>
      <p:sp>
        <p:nvSpPr>
          <p:cNvPr id="5" name="TextBox 4">
            <a:extLst>
              <a:ext uri="{FF2B5EF4-FFF2-40B4-BE49-F238E27FC236}">
                <a16:creationId xmlns:a16="http://schemas.microsoft.com/office/drawing/2014/main" xmlns="" id="{25CDC0AF-1287-4F68-F5D4-246E74A64300}"/>
              </a:ext>
            </a:extLst>
          </p:cNvPr>
          <p:cNvSpPr txBox="1"/>
          <p:nvPr/>
        </p:nvSpPr>
        <p:spPr>
          <a:xfrm>
            <a:off x="3048000" y="1305342"/>
            <a:ext cx="8117840" cy="3970318"/>
          </a:xfrm>
          <a:prstGeom prst="rect">
            <a:avLst/>
          </a:prstGeom>
          <a:noFill/>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r>
              <a:rPr lang="en-IN" b="1" i="0" dirty="0">
                <a:solidFill>
                  <a:srgbClr val="006699"/>
                </a:solidFill>
                <a:effectLst/>
                <a:latin typeface="inter-regular"/>
              </a:rPr>
              <a:t>class</a:t>
            </a:r>
            <a:r>
              <a:rPr lang="en-IN" b="0" i="0" dirty="0">
                <a:solidFill>
                  <a:srgbClr val="000000"/>
                </a:solidFill>
                <a:effectLst/>
                <a:latin typeface="inter-regular"/>
              </a:rPr>
              <a:t> M{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"device operation performed"</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Testthrows3{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a:t>
            </a:r>
            <a:r>
              <a:rPr lang="en-IN" b="0" i="0" dirty="0">
                <a:solidFill>
                  <a:srgbClr val="008200"/>
                </a:solidFill>
                <a:effectLst/>
                <a:latin typeface="inter-regular"/>
              </a:rPr>
              <a:t>//declare exception</a:t>
            </a:r>
            <a:r>
              <a:rPr lang="en-IN" b="0" i="0" dirty="0">
                <a:solidFill>
                  <a:srgbClr val="000000"/>
                </a:solidFill>
                <a:effectLst/>
                <a:latin typeface="inter-regular"/>
              </a:rPr>
              <a:t>  </a:t>
            </a:r>
          </a:p>
          <a:p>
            <a:pPr algn="just"/>
            <a:r>
              <a:rPr lang="en-IN" b="0" i="0" dirty="0">
                <a:solidFill>
                  <a:srgbClr val="000000"/>
                </a:solidFill>
                <a:effectLst/>
                <a:latin typeface="inter-regular"/>
              </a:rPr>
              <a:t>     	M m=</a:t>
            </a:r>
            <a:r>
              <a:rPr lang="en-IN" b="1" i="0" dirty="0">
                <a:solidFill>
                  <a:srgbClr val="006699"/>
                </a:solidFill>
                <a:effectLst/>
                <a:latin typeface="inter-regular"/>
              </a:rPr>
              <a:t>new</a:t>
            </a:r>
            <a:r>
              <a:rPr lang="en-IN" b="0" i="0" dirty="0">
                <a:solidFill>
                  <a:srgbClr val="000000"/>
                </a:solidFill>
                <a:effectLst/>
                <a:latin typeface="inter-regular"/>
              </a:rPr>
              <a:t> M();  </a:t>
            </a:r>
          </a:p>
          <a:p>
            <a:pPr algn="just"/>
            <a:r>
              <a:rPr lang="en-IN" b="0" i="0" dirty="0">
                <a:solidFill>
                  <a:srgbClr val="000000"/>
                </a:solidFill>
                <a:effectLst/>
                <a:latin typeface="inter-regular"/>
              </a:rPr>
              <a:t>     	</a:t>
            </a:r>
            <a:r>
              <a:rPr lang="en-IN" b="0" i="0" dirty="0" err="1">
                <a:solidFill>
                  <a:srgbClr val="000000"/>
                </a:solidFill>
                <a:effectLst/>
                <a:latin typeface="inter-regular"/>
              </a:rPr>
              <a:t>m.method</a:t>
            </a:r>
            <a:r>
              <a:rPr lang="en-IN" b="0" i="0" dirty="0">
                <a:solidFill>
                  <a:srgbClr val="000000"/>
                </a:solidFill>
                <a:effectLst/>
                <a:latin typeface="inter-regular"/>
              </a:rPr>
              <a:t>();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"normal flow..."</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390653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EB35DD2-7194-BADC-C312-33FDA6DF9180}"/>
              </a:ext>
            </a:extLst>
          </p:cNvPr>
          <p:cNvSpPr txBox="1"/>
          <p:nvPr/>
        </p:nvSpPr>
        <p:spPr>
          <a:xfrm>
            <a:off x="365760" y="247134"/>
            <a:ext cx="6096000" cy="369332"/>
          </a:xfrm>
          <a:prstGeom prst="rect">
            <a:avLst/>
          </a:prstGeom>
          <a:noFill/>
        </p:spPr>
        <p:txBody>
          <a:bodyPr wrap="square">
            <a:spAutoFit/>
          </a:bodyPr>
          <a:lstStyle/>
          <a:p>
            <a:r>
              <a:rPr lang="en-IN" b="1" i="1" dirty="0">
                <a:solidFill>
                  <a:srgbClr val="333333"/>
                </a:solidFill>
                <a:effectLst/>
                <a:latin typeface="inter-bold"/>
              </a:rPr>
              <a:t>B) If exception occurs</a:t>
            </a:r>
            <a:endParaRPr lang="en-IN" dirty="0"/>
          </a:p>
        </p:txBody>
      </p:sp>
      <p:sp>
        <p:nvSpPr>
          <p:cNvPr id="5" name="TextBox 4">
            <a:extLst>
              <a:ext uri="{FF2B5EF4-FFF2-40B4-BE49-F238E27FC236}">
                <a16:creationId xmlns:a16="http://schemas.microsoft.com/office/drawing/2014/main" xmlns="" id="{F0F6C0E4-B2F8-9A39-C81E-6D58D7426619}"/>
              </a:ext>
            </a:extLst>
          </p:cNvPr>
          <p:cNvSpPr txBox="1"/>
          <p:nvPr/>
        </p:nvSpPr>
        <p:spPr>
          <a:xfrm>
            <a:off x="3048000" y="1305342"/>
            <a:ext cx="8564880" cy="3970318"/>
          </a:xfrm>
          <a:prstGeom prst="rect">
            <a:avLst/>
          </a:prstGeom>
          <a:noFill/>
        </p:spPr>
        <p:txBody>
          <a:bodyPr wrap="square">
            <a:spAutoFit/>
          </a:bodyPr>
          <a:lstStyle/>
          <a:p>
            <a:pPr algn="just"/>
            <a:r>
              <a:rPr lang="en-IN" b="1" i="0" dirty="0">
                <a:solidFill>
                  <a:srgbClr val="006699"/>
                </a:solidFill>
                <a:effectLst/>
                <a:latin typeface="inter-regular"/>
              </a:rPr>
              <a:t>import</a:t>
            </a:r>
            <a:r>
              <a:rPr lang="en-IN" b="0" i="0" dirty="0">
                <a:solidFill>
                  <a:srgbClr val="000000"/>
                </a:solidFill>
                <a:effectLst/>
                <a:latin typeface="inter-regular"/>
              </a:rPr>
              <a:t> java.io.*;  </a:t>
            </a:r>
          </a:p>
          <a:p>
            <a:pPr algn="just"/>
            <a:r>
              <a:rPr lang="en-IN" b="1" i="0" dirty="0">
                <a:solidFill>
                  <a:srgbClr val="006699"/>
                </a:solidFill>
                <a:effectLst/>
                <a:latin typeface="inter-regular"/>
              </a:rPr>
              <a:t>class</a:t>
            </a:r>
            <a:r>
              <a:rPr lang="en-IN" b="0" i="0" dirty="0">
                <a:solidFill>
                  <a:srgbClr val="000000"/>
                </a:solidFill>
                <a:effectLst/>
                <a:latin typeface="inter-regular"/>
              </a:rPr>
              <a:t> M{  </a:t>
            </a:r>
          </a:p>
          <a:p>
            <a:pPr algn="just"/>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method()</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1" i="0" dirty="0">
                <a:solidFill>
                  <a:srgbClr val="006699"/>
                </a:solidFill>
                <a:effectLst/>
                <a:latin typeface="inter-regular"/>
              </a:rPr>
              <a:t>throw</a:t>
            </a:r>
            <a:r>
              <a:rPr lang="en-IN" b="0" i="0" dirty="0">
                <a:solidFill>
                  <a:srgbClr val="000000"/>
                </a:solidFill>
                <a:effectLst/>
                <a:latin typeface="inter-regular"/>
              </a:rPr>
              <a:t> </a:t>
            </a:r>
            <a:r>
              <a:rPr lang="en-IN" b="1" i="0" dirty="0">
                <a:solidFill>
                  <a:srgbClr val="006699"/>
                </a:solidFill>
                <a:effectLst/>
                <a:latin typeface="inter-regular"/>
              </a:rPr>
              <a:t>new</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a:t>
            </a:r>
            <a:r>
              <a:rPr lang="en-IN" b="0" i="0" dirty="0">
                <a:solidFill>
                  <a:srgbClr val="0000FF"/>
                </a:solidFill>
                <a:effectLst/>
                <a:latin typeface="inter-regular"/>
              </a:rPr>
              <a:t>"device error"</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1" i="0" dirty="0">
                <a:solidFill>
                  <a:srgbClr val="006699"/>
                </a:solidFill>
                <a:effectLst/>
                <a:latin typeface="inter-regular"/>
              </a:rPr>
              <a:t>class</a:t>
            </a:r>
            <a:r>
              <a:rPr lang="en-IN" b="0" i="0" dirty="0">
                <a:solidFill>
                  <a:srgbClr val="000000"/>
                </a:solidFill>
                <a:effectLst/>
                <a:latin typeface="inter-regular"/>
              </a:rPr>
              <a:t> Testthrows4{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IOException</a:t>
            </a:r>
            <a:r>
              <a:rPr lang="en-IN" b="0" i="0" dirty="0">
                <a:solidFill>
                  <a:srgbClr val="000000"/>
                </a:solidFill>
                <a:effectLst/>
                <a:latin typeface="inter-regular"/>
              </a:rPr>
              <a:t>{</a:t>
            </a:r>
            <a:r>
              <a:rPr lang="en-IN" b="0" i="0" dirty="0">
                <a:solidFill>
                  <a:srgbClr val="008200"/>
                </a:solidFill>
                <a:effectLst/>
                <a:latin typeface="inter-regular"/>
              </a:rPr>
              <a:t>//declare exception</a:t>
            </a:r>
            <a:r>
              <a:rPr lang="en-IN" b="0" i="0" dirty="0">
                <a:solidFill>
                  <a:srgbClr val="000000"/>
                </a:solidFill>
                <a:effectLst/>
                <a:latin typeface="inter-regular"/>
              </a:rPr>
              <a:t>  </a:t>
            </a:r>
          </a:p>
          <a:p>
            <a:pPr lvl="1" algn="just"/>
            <a:r>
              <a:rPr lang="en-IN" b="0" i="0" dirty="0">
                <a:solidFill>
                  <a:srgbClr val="000000"/>
                </a:solidFill>
                <a:effectLst/>
                <a:latin typeface="inter-regular"/>
              </a:rPr>
              <a:t>     M m=</a:t>
            </a:r>
            <a:r>
              <a:rPr lang="en-IN" b="1" i="0" dirty="0">
                <a:solidFill>
                  <a:srgbClr val="006699"/>
                </a:solidFill>
                <a:effectLst/>
                <a:latin typeface="inter-regular"/>
              </a:rPr>
              <a:t>new</a:t>
            </a:r>
            <a:r>
              <a:rPr lang="en-IN" b="0" i="0" dirty="0">
                <a:solidFill>
                  <a:srgbClr val="000000"/>
                </a:solidFill>
                <a:effectLst/>
                <a:latin typeface="inter-regular"/>
              </a:rPr>
              <a:t> M();  </a:t>
            </a:r>
          </a:p>
          <a:p>
            <a:pPr lvl="1" algn="just"/>
            <a:r>
              <a:rPr lang="en-IN" b="0" i="0" dirty="0">
                <a:solidFill>
                  <a:srgbClr val="000000"/>
                </a:solidFill>
                <a:effectLst/>
                <a:latin typeface="inter-regular"/>
              </a:rPr>
              <a:t>     </a:t>
            </a:r>
            <a:r>
              <a:rPr lang="en-IN" b="0" i="0" dirty="0" err="1">
                <a:solidFill>
                  <a:srgbClr val="000000"/>
                </a:solidFill>
                <a:effectLst/>
                <a:latin typeface="inter-regular"/>
              </a:rPr>
              <a:t>m.method</a:t>
            </a:r>
            <a:r>
              <a:rPr lang="en-IN" b="0" i="0" dirty="0">
                <a:solidFill>
                  <a:srgbClr val="000000"/>
                </a:solidFill>
                <a:effectLst/>
                <a:latin typeface="inter-regular"/>
              </a:rPr>
              <a:t>();  </a:t>
            </a:r>
          </a:p>
          <a:p>
            <a:pPr lvl="1" algn="just"/>
            <a:r>
              <a:rPr lang="en-IN" b="0" i="0" dirty="0">
                <a:solidFill>
                  <a:srgbClr val="000000"/>
                </a:solidFill>
                <a:effectLst/>
                <a:latin typeface="inter-regular"/>
              </a:rPr>
              <a:t>  </a:t>
            </a:r>
          </a:p>
          <a:p>
            <a:pPr lvl="1"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"normal flow..."</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p:txBody>
      </p:sp>
    </p:spTree>
    <p:extLst>
      <p:ext uri="{BB962C8B-B14F-4D97-AF65-F5344CB8AC3E}">
        <p14:creationId xmlns:p14="http://schemas.microsoft.com/office/powerpoint/2010/main" val="25036938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859D804B-C1B3-961A-6046-9EED9BAA965E}"/>
              </a:ext>
            </a:extLst>
          </p:cNvPr>
          <p:cNvGraphicFramePr>
            <a:graphicFrameLocks noGrp="1"/>
          </p:cNvGraphicFramePr>
          <p:nvPr/>
        </p:nvGraphicFramePr>
        <p:xfrm>
          <a:off x="71120" y="139064"/>
          <a:ext cx="11836399" cy="6649976"/>
        </p:xfrm>
        <a:graphic>
          <a:graphicData uri="http://schemas.openxmlformats.org/drawingml/2006/table">
            <a:tbl>
              <a:tblPr/>
              <a:tblGrid>
                <a:gridCol w="519697">
                  <a:extLst>
                    <a:ext uri="{9D8B030D-6E8A-4147-A177-3AD203B41FA5}">
                      <a16:colId xmlns:a16="http://schemas.microsoft.com/office/drawing/2014/main" xmlns="" val="372194717"/>
                    </a:ext>
                  </a:extLst>
                </a:gridCol>
                <a:gridCol w="1726629">
                  <a:extLst>
                    <a:ext uri="{9D8B030D-6E8A-4147-A177-3AD203B41FA5}">
                      <a16:colId xmlns:a16="http://schemas.microsoft.com/office/drawing/2014/main" xmlns="" val="3452399400"/>
                    </a:ext>
                  </a:extLst>
                </a:gridCol>
                <a:gridCol w="4576608">
                  <a:extLst>
                    <a:ext uri="{9D8B030D-6E8A-4147-A177-3AD203B41FA5}">
                      <a16:colId xmlns:a16="http://schemas.microsoft.com/office/drawing/2014/main" xmlns="" val="3437209523"/>
                    </a:ext>
                  </a:extLst>
                </a:gridCol>
                <a:gridCol w="5013465">
                  <a:extLst>
                    <a:ext uri="{9D8B030D-6E8A-4147-A177-3AD203B41FA5}">
                      <a16:colId xmlns:a16="http://schemas.microsoft.com/office/drawing/2014/main" xmlns="" val="1384510736"/>
                    </a:ext>
                  </a:extLst>
                </a:gridCol>
              </a:tblGrid>
              <a:tr h="348449">
                <a:tc>
                  <a:txBody>
                    <a:bodyPr/>
                    <a:lstStyle/>
                    <a:p>
                      <a:pPr algn="l" fontAlgn="t"/>
                      <a:r>
                        <a:rPr lang="en-IN" sz="1800" dirty="0">
                          <a:solidFill>
                            <a:srgbClr val="000000"/>
                          </a:solidFill>
                          <a:effectLst/>
                          <a:latin typeface="Times New Roman" panose="02020603050405020304" pitchFamily="18" charset="0"/>
                          <a:cs typeface="Times New Roman" panose="02020603050405020304" pitchFamily="18" charset="0"/>
                        </a:rPr>
                        <a:t>S. no.</a:t>
                      </a:r>
                    </a:p>
                  </a:txBody>
                  <a:tcPr marL="42549" marR="42549" marT="42549" marB="42549">
                    <a:lnL>
                      <a:noFill/>
                    </a:lnL>
                    <a:lnR>
                      <a:noFill/>
                    </a:lnR>
                    <a:lnT>
                      <a:noFill/>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Basis of Differences</a:t>
                      </a:r>
                    </a:p>
                  </a:txBody>
                  <a:tcPr marL="42549" marR="42549" marT="42549" marB="42549">
                    <a:lnL>
                      <a:noFill/>
                    </a:lnL>
                    <a:lnR>
                      <a:noFill/>
                    </a:lnR>
                    <a:lnT>
                      <a:noFill/>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throw</a:t>
                      </a:r>
                    </a:p>
                  </a:txBody>
                  <a:tcPr marL="42549" marR="42549" marT="42549" marB="42549">
                    <a:lnL>
                      <a:noFill/>
                    </a:lnL>
                    <a:lnR>
                      <a:noFill/>
                    </a:lnR>
                    <a:lnT>
                      <a:noFill/>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throws</a:t>
                      </a:r>
                    </a:p>
                  </a:txBody>
                  <a:tcPr marL="42549" marR="42549" marT="42549" marB="42549">
                    <a:lnL>
                      <a:noFill/>
                    </a:lnL>
                    <a:lnR>
                      <a:noFill/>
                    </a:lnR>
                    <a:lnT>
                      <a:noFill/>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3467392357"/>
                  </a:ext>
                </a:extLst>
              </a:tr>
              <a:tr h="1426980">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1.</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Definition</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Java throw keyword is used </a:t>
                      </a:r>
                      <a:r>
                        <a:rPr lang="en-US" sz="1800" b="1" dirty="0">
                          <a:solidFill>
                            <a:srgbClr val="333333"/>
                          </a:solidFill>
                          <a:effectLst/>
                          <a:highlight>
                            <a:srgbClr val="FFFF00"/>
                          </a:highlight>
                          <a:latin typeface="Times New Roman" panose="02020603050405020304" pitchFamily="18" charset="0"/>
                          <a:cs typeface="Times New Roman" panose="02020603050405020304" pitchFamily="18" charset="0"/>
                        </a:rPr>
                        <a:t>throw an exception explicitly in the code,</a:t>
                      </a:r>
                      <a:r>
                        <a:rPr lang="en-US" sz="1800" dirty="0">
                          <a:solidFill>
                            <a:srgbClr val="333333"/>
                          </a:solidFill>
                          <a:effectLst/>
                          <a:latin typeface="Times New Roman" panose="02020603050405020304" pitchFamily="18" charset="0"/>
                          <a:cs typeface="Times New Roman" panose="02020603050405020304" pitchFamily="18" charset="0"/>
                        </a:rPr>
                        <a:t> inside the function or the block of code.</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Java throws keyword is used in the </a:t>
                      </a:r>
                      <a:r>
                        <a:rPr lang="en-US" sz="1800" b="1" dirty="0">
                          <a:solidFill>
                            <a:srgbClr val="FF0000"/>
                          </a:solidFill>
                          <a:effectLst/>
                          <a:highlight>
                            <a:srgbClr val="FFFF00"/>
                          </a:highlight>
                          <a:latin typeface="Times New Roman" panose="02020603050405020304" pitchFamily="18" charset="0"/>
                          <a:cs typeface="Times New Roman" panose="02020603050405020304" pitchFamily="18" charset="0"/>
                        </a:rPr>
                        <a:t>method signature to declare an exception which might be thrown </a:t>
                      </a:r>
                      <a:r>
                        <a:rPr lang="en-US" sz="1800" dirty="0">
                          <a:solidFill>
                            <a:srgbClr val="333333"/>
                          </a:solidFill>
                          <a:effectLst/>
                          <a:latin typeface="Times New Roman" panose="02020603050405020304" pitchFamily="18" charset="0"/>
                          <a:cs typeface="Times New Roman" panose="02020603050405020304" pitchFamily="18" charset="0"/>
                        </a:rPr>
                        <a:t>by the function while the execution of the code.</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890708207"/>
                  </a:ext>
                </a:extLst>
              </a:tr>
              <a:tr h="1650982">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2.</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Type of exception </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Using throw keyword, we </a:t>
                      </a:r>
                      <a:r>
                        <a:rPr lang="en-US" sz="1800" b="1" dirty="0">
                          <a:solidFill>
                            <a:srgbClr val="333333"/>
                          </a:solidFill>
                          <a:effectLst/>
                          <a:latin typeface="Times New Roman" panose="02020603050405020304" pitchFamily="18" charset="0"/>
                          <a:cs typeface="Times New Roman" panose="02020603050405020304" pitchFamily="18" charset="0"/>
                        </a:rPr>
                        <a:t>can only propagate unchecked exception</a:t>
                      </a:r>
                      <a:r>
                        <a:rPr lang="en-US" sz="1800" dirty="0">
                          <a:solidFill>
                            <a:srgbClr val="333333"/>
                          </a:solidFill>
                          <a:effectLst/>
                          <a:latin typeface="Times New Roman" panose="02020603050405020304" pitchFamily="18" charset="0"/>
                          <a:cs typeface="Times New Roman" panose="02020603050405020304" pitchFamily="18" charset="0"/>
                        </a:rPr>
                        <a:t> i.e., the checked exception cannot be propagated using throw only.</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Using throws keyword, we can declare both checked and unchecked exceptions. However, the </a:t>
                      </a:r>
                      <a:r>
                        <a:rPr lang="en-US" sz="1800" b="1" dirty="0">
                          <a:solidFill>
                            <a:srgbClr val="333333"/>
                          </a:solidFill>
                          <a:effectLst/>
                          <a:latin typeface="Times New Roman" panose="02020603050405020304" pitchFamily="18" charset="0"/>
                          <a:cs typeface="Times New Roman" panose="02020603050405020304" pitchFamily="18" charset="0"/>
                        </a:rPr>
                        <a:t>throws keyword can be used to propagate checked exceptions only.</a:t>
                      </a:r>
                    </a:p>
                  </a:txBody>
                  <a:tcPr marL="28366" marR="28366" marT="28366" marB="28366">
                    <a:lnL w="6350" cap="flat" cmpd="sng" algn="ctr">
                      <a:solidFill>
                        <a:srgbClr val="C7CCBE"/>
                      </a:solidFill>
                      <a:prstDash val="solid"/>
                      <a:round/>
                      <a:headEnd type="none" w="med" len="med"/>
                      <a:tailEnd type="none" w="med" len="med"/>
                    </a:lnL>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tcPr>
                </a:tc>
                <a:extLst>
                  <a:ext uri="{0D108BD9-81ED-4DB2-BD59-A6C34878D82A}">
                    <a16:rowId xmlns:a16="http://schemas.microsoft.com/office/drawing/2014/main" xmlns="" val="819990127"/>
                  </a:ext>
                </a:extLst>
              </a:tr>
              <a:tr h="978975">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3.</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Syntax</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The throw </a:t>
                      </a:r>
                      <a:r>
                        <a:rPr lang="en-US" sz="1800" b="1" dirty="0">
                          <a:solidFill>
                            <a:srgbClr val="333333"/>
                          </a:solidFill>
                          <a:effectLst/>
                          <a:latin typeface="Times New Roman" panose="02020603050405020304" pitchFamily="18" charset="0"/>
                          <a:cs typeface="Times New Roman" panose="02020603050405020304" pitchFamily="18" charset="0"/>
                        </a:rPr>
                        <a:t>keyword is followed by an instance </a:t>
                      </a:r>
                      <a:r>
                        <a:rPr lang="en-US" sz="1800" dirty="0">
                          <a:solidFill>
                            <a:srgbClr val="333333"/>
                          </a:solidFill>
                          <a:effectLst/>
                          <a:latin typeface="Times New Roman" panose="02020603050405020304" pitchFamily="18" charset="0"/>
                          <a:cs typeface="Times New Roman" panose="02020603050405020304" pitchFamily="18" charset="0"/>
                        </a:rPr>
                        <a:t>of Exception to be thrown.</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The throws </a:t>
                      </a:r>
                      <a:r>
                        <a:rPr lang="en-US" sz="1800" b="1" dirty="0">
                          <a:solidFill>
                            <a:srgbClr val="333333"/>
                          </a:solidFill>
                          <a:effectLst/>
                          <a:latin typeface="Times New Roman" panose="02020603050405020304" pitchFamily="18" charset="0"/>
                          <a:cs typeface="Times New Roman" panose="02020603050405020304" pitchFamily="18" charset="0"/>
                        </a:rPr>
                        <a:t>keyword is followed by class names </a:t>
                      </a:r>
                      <a:r>
                        <a:rPr lang="en-US" sz="1800" dirty="0">
                          <a:solidFill>
                            <a:srgbClr val="333333"/>
                          </a:solidFill>
                          <a:effectLst/>
                          <a:latin typeface="Times New Roman" panose="02020603050405020304" pitchFamily="18" charset="0"/>
                          <a:cs typeface="Times New Roman" panose="02020603050405020304" pitchFamily="18" charset="0"/>
                        </a:rPr>
                        <a:t>of Exceptions to be thrown.</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536702286"/>
                  </a:ext>
                </a:extLst>
              </a:tr>
              <a:tr h="530969">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4.</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Declaration</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throw is used </a:t>
                      </a:r>
                      <a:r>
                        <a:rPr lang="en-US" sz="1800" u="sng" dirty="0">
                          <a:solidFill>
                            <a:srgbClr val="333333"/>
                          </a:solidFill>
                          <a:effectLst/>
                          <a:latin typeface="Times New Roman" panose="02020603050405020304" pitchFamily="18" charset="0"/>
                          <a:cs typeface="Times New Roman" panose="02020603050405020304" pitchFamily="18" charset="0"/>
                        </a:rPr>
                        <a:t>within the method.</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throws is used with the </a:t>
                      </a:r>
                      <a:r>
                        <a:rPr lang="en-US" sz="1800" b="1" u="sng" dirty="0">
                          <a:solidFill>
                            <a:srgbClr val="333333"/>
                          </a:solidFill>
                          <a:effectLst/>
                          <a:latin typeface="Times New Roman" panose="02020603050405020304" pitchFamily="18" charset="0"/>
                          <a:cs typeface="Times New Roman" panose="02020603050405020304" pitchFamily="18" charset="0"/>
                        </a:rPr>
                        <a:t>method signature</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885114974"/>
                  </a:ext>
                </a:extLst>
              </a:tr>
              <a:tr h="1426980">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5.</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Times New Roman" panose="02020603050405020304" pitchFamily="18" charset="0"/>
                          <a:cs typeface="Times New Roman" panose="02020603050405020304" pitchFamily="18" charset="0"/>
                        </a:rPr>
                        <a:t>Internal implementation</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We are allowed to throw only one exception at a time i.e. we </a:t>
                      </a:r>
                      <a:r>
                        <a:rPr lang="en-US" sz="1800" dirty="0">
                          <a:solidFill>
                            <a:srgbClr val="333333"/>
                          </a:solidFill>
                          <a:effectLst/>
                          <a:highlight>
                            <a:srgbClr val="FFFF00"/>
                          </a:highlight>
                          <a:latin typeface="Times New Roman" panose="02020603050405020304" pitchFamily="18" charset="0"/>
                          <a:cs typeface="Times New Roman" panose="02020603050405020304" pitchFamily="18" charset="0"/>
                        </a:rPr>
                        <a:t>cannot </a:t>
                      </a:r>
                      <a:r>
                        <a:rPr lang="en-US" sz="1800" b="1" dirty="0">
                          <a:solidFill>
                            <a:srgbClr val="333333"/>
                          </a:solidFill>
                          <a:effectLst/>
                          <a:highlight>
                            <a:srgbClr val="FFFF00"/>
                          </a:highlight>
                          <a:latin typeface="Times New Roman" panose="02020603050405020304" pitchFamily="18" charset="0"/>
                          <a:cs typeface="Times New Roman" panose="02020603050405020304" pitchFamily="18" charset="0"/>
                        </a:rPr>
                        <a:t>t</a:t>
                      </a:r>
                      <a:r>
                        <a:rPr lang="en-US" sz="1800" b="1" dirty="0">
                          <a:solidFill>
                            <a:srgbClr val="333333"/>
                          </a:solidFill>
                          <a:effectLst/>
                          <a:latin typeface="Times New Roman" panose="02020603050405020304" pitchFamily="18" charset="0"/>
                          <a:cs typeface="Times New Roman" panose="02020603050405020304" pitchFamily="18" charset="0"/>
                        </a:rPr>
                        <a:t>hrow multiple exceptions</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We can declare multi</a:t>
                      </a:r>
                      <a:r>
                        <a:rPr lang="en-US" sz="1800" b="1" u="sng" dirty="0">
                          <a:solidFill>
                            <a:srgbClr val="333333"/>
                          </a:solidFill>
                          <a:effectLst/>
                          <a:latin typeface="Times New Roman" panose="02020603050405020304" pitchFamily="18" charset="0"/>
                          <a:cs typeface="Times New Roman" panose="02020603050405020304" pitchFamily="18" charset="0"/>
                        </a:rPr>
                        <a:t>ple exceptions using throws keyword</a:t>
                      </a:r>
                      <a:r>
                        <a:rPr lang="en-US" sz="1800" dirty="0">
                          <a:solidFill>
                            <a:srgbClr val="333333"/>
                          </a:solidFill>
                          <a:effectLst/>
                          <a:latin typeface="Times New Roman" panose="02020603050405020304" pitchFamily="18" charset="0"/>
                          <a:cs typeface="Times New Roman" panose="02020603050405020304" pitchFamily="18" charset="0"/>
                        </a:rPr>
                        <a:t> that can be thrown by the method. </a:t>
                      </a:r>
                    </a:p>
                    <a:p>
                      <a:pPr algn="just" fontAlgn="t"/>
                      <a:endParaRPr lang="en-US" sz="1800" dirty="0">
                        <a:solidFill>
                          <a:srgbClr val="333333"/>
                        </a:solidFill>
                        <a:effectLst/>
                        <a:latin typeface="Times New Roman" panose="02020603050405020304" pitchFamily="18" charset="0"/>
                        <a:cs typeface="Times New Roman" panose="02020603050405020304" pitchFamily="18" charset="0"/>
                      </a:endParaRPr>
                    </a:p>
                    <a:p>
                      <a:pPr algn="just" fontAlgn="t"/>
                      <a:r>
                        <a:rPr lang="en-US" sz="1800" dirty="0">
                          <a:solidFill>
                            <a:srgbClr val="333333"/>
                          </a:solidFill>
                          <a:effectLst/>
                          <a:latin typeface="Times New Roman" panose="02020603050405020304" pitchFamily="18" charset="0"/>
                          <a:cs typeface="Times New Roman" panose="02020603050405020304" pitchFamily="18" charset="0"/>
                        </a:rPr>
                        <a:t>For example, main() throws </a:t>
                      </a:r>
                      <a:r>
                        <a:rPr lang="en-US" sz="1800" dirty="0" err="1">
                          <a:solidFill>
                            <a:srgbClr val="333333"/>
                          </a:solidFill>
                          <a:effectLst/>
                          <a:latin typeface="Times New Roman" panose="02020603050405020304" pitchFamily="18" charset="0"/>
                          <a:cs typeface="Times New Roman" panose="02020603050405020304" pitchFamily="18" charset="0"/>
                        </a:rPr>
                        <a:t>IOException</a:t>
                      </a:r>
                      <a:r>
                        <a:rPr lang="en-US" sz="1800" dirty="0">
                          <a:solidFill>
                            <a:srgbClr val="333333"/>
                          </a:solidFill>
                          <a:effectLst/>
                          <a:latin typeface="Times New Roman" panose="02020603050405020304" pitchFamily="18" charset="0"/>
                          <a:cs typeface="Times New Roman" panose="02020603050405020304" pitchFamily="18" charset="0"/>
                        </a:rPr>
                        <a:t>, </a:t>
                      </a:r>
                      <a:r>
                        <a:rPr lang="en-US" sz="1800" dirty="0" err="1">
                          <a:solidFill>
                            <a:srgbClr val="333333"/>
                          </a:solidFill>
                          <a:effectLst/>
                          <a:latin typeface="Times New Roman" panose="02020603050405020304" pitchFamily="18" charset="0"/>
                          <a:cs typeface="Times New Roman" panose="02020603050405020304" pitchFamily="18" charset="0"/>
                        </a:rPr>
                        <a:t>SQLException</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28366" marR="28366" marT="28366" marB="2836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181785888"/>
                  </a:ext>
                </a:extLst>
              </a:tr>
            </a:tbl>
          </a:graphicData>
        </a:graphic>
      </p:graphicFrame>
    </p:spTree>
    <p:extLst>
      <p:ext uri="{BB962C8B-B14F-4D97-AF65-F5344CB8AC3E}">
        <p14:creationId xmlns:p14="http://schemas.microsoft.com/office/powerpoint/2010/main" val="2425816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25BA5BD-0965-60D3-72CB-C71E06CC0187}"/>
              </a:ext>
            </a:extLst>
          </p:cNvPr>
          <p:cNvSpPr txBox="1"/>
          <p:nvPr/>
        </p:nvSpPr>
        <p:spPr>
          <a:xfrm>
            <a:off x="172720" y="232678"/>
            <a:ext cx="11765280" cy="2862322"/>
          </a:xfrm>
          <a:prstGeom prst="rect">
            <a:avLst/>
          </a:prstGeom>
          <a:noFill/>
        </p:spPr>
        <p:txBody>
          <a:bodyPr wrap="square">
            <a:spAutoFit/>
          </a:bodyPr>
          <a:lstStyle/>
          <a:p>
            <a:pPr algn="just"/>
            <a:r>
              <a:rPr lang="en-US" b="1" i="0" dirty="0">
                <a:solidFill>
                  <a:srgbClr val="610B38"/>
                </a:solidFill>
                <a:effectLst/>
                <a:highlight>
                  <a:srgbClr val="FFFF00"/>
                </a:highlight>
                <a:latin typeface="erdana"/>
              </a:rPr>
              <a:t>Types of Java Exceptions</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There are mainly two types of exceptions: </a:t>
            </a:r>
            <a:r>
              <a:rPr lang="en-US" b="1" i="0" dirty="0">
                <a:solidFill>
                  <a:srgbClr val="333333"/>
                </a:solidFill>
                <a:effectLst/>
                <a:latin typeface="inter-regular"/>
              </a:rPr>
              <a:t>checked and unchecked. </a:t>
            </a:r>
          </a:p>
          <a:p>
            <a:pPr algn="just"/>
            <a:endParaRPr lang="en-US" b="1" i="0" dirty="0">
              <a:solidFill>
                <a:srgbClr val="333333"/>
              </a:solidFill>
              <a:effectLst/>
              <a:latin typeface="inter-regular"/>
            </a:endParaRPr>
          </a:p>
          <a:p>
            <a:pPr algn="just"/>
            <a:r>
              <a:rPr lang="en-US" b="0" i="0" dirty="0">
                <a:solidFill>
                  <a:srgbClr val="333333"/>
                </a:solidFill>
                <a:effectLst/>
                <a:latin typeface="inter-regular"/>
              </a:rPr>
              <a:t>An error is considered as the unchecked exception. However, according to Oracle, there are three types of exceptions namely:</a:t>
            </a:r>
          </a:p>
          <a:p>
            <a:pPr algn="just">
              <a:buFont typeface="+mj-lt"/>
              <a:buAutoNum type="arabicPeriod"/>
            </a:pPr>
            <a:endParaRPr lang="en-US" b="0" i="0" dirty="0">
              <a:solidFill>
                <a:srgbClr val="000000"/>
              </a:solidFill>
              <a:effectLst/>
              <a:latin typeface="inter-regular"/>
            </a:endParaRPr>
          </a:p>
          <a:p>
            <a:pPr algn="just">
              <a:buFont typeface="+mj-lt"/>
              <a:buAutoNum type="arabicPeriod"/>
            </a:pPr>
            <a:r>
              <a:rPr lang="en-US" b="0" i="0" dirty="0">
                <a:solidFill>
                  <a:srgbClr val="000000"/>
                </a:solidFill>
                <a:effectLst/>
                <a:latin typeface="inter-regular"/>
              </a:rPr>
              <a:t>Checked Exception</a:t>
            </a:r>
          </a:p>
          <a:p>
            <a:pPr algn="just">
              <a:buFont typeface="+mj-lt"/>
              <a:buAutoNum type="arabicPeriod"/>
            </a:pPr>
            <a:r>
              <a:rPr lang="en-US" b="0" i="0" dirty="0">
                <a:solidFill>
                  <a:srgbClr val="000000"/>
                </a:solidFill>
                <a:effectLst/>
                <a:latin typeface="inter-regular"/>
              </a:rPr>
              <a:t>Unchecked Exception</a:t>
            </a:r>
          </a:p>
          <a:p>
            <a:pPr algn="just">
              <a:buFont typeface="+mj-lt"/>
              <a:buAutoNum type="arabicPeriod"/>
            </a:pPr>
            <a:r>
              <a:rPr lang="en-US" b="0" i="0" dirty="0">
                <a:solidFill>
                  <a:srgbClr val="000000"/>
                </a:solidFill>
                <a:effectLst/>
                <a:latin typeface="inter-regular"/>
              </a:rPr>
              <a:t>Error</a:t>
            </a:r>
          </a:p>
        </p:txBody>
      </p:sp>
      <p:pic>
        <p:nvPicPr>
          <p:cNvPr id="1026" name="Picture 2" descr="Java Checked vs Unchecked Exceptions">
            <a:extLst>
              <a:ext uri="{FF2B5EF4-FFF2-40B4-BE49-F238E27FC236}">
                <a16:creationId xmlns:a16="http://schemas.microsoft.com/office/drawing/2014/main" xmlns="" id="{9C6EC4FD-DF98-EB59-1F87-A8556F1ED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240" y="1958072"/>
            <a:ext cx="774128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9373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21C2FD1-8C1F-B79B-D529-427C647A7915}"/>
              </a:ext>
            </a:extLst>
          </p:cNvPr>
          <p:cNvSpPr txBox="1"/>
          <p:nvPr/>
        </p:nvSpPr>
        <p:spPr>
          <a:xfrm>
            <a:off x="172720" y="390942"/>
            <a:ext cx="11846560" cy="4801314"/>
          </a:xfrm>
          <a:prstGeom prst="rect">
            <a:avLst/>
          </a:prstGeom>
          <a:noFill/>
        </p:spPr>
        <p:txBody>
          <a:bodyPr wrap="square">
            <a:spAutoFit/>
          </a:bodyPr>
          <a:lstStyle/>
          <a:p>
            <a:pPr algn="just"/>
            <a:r>
              <a:rPr lang="en-US" b="1" i="0" dirty="0">
                <a:solidFill>
                  <a:srgbClr val="610B38"/>
                </a:solidFill>
                <a:effectLst/>
                <a:latin typeface="erdana"/>
              </a:rPr>
              <a:t>Difference between Checked and Unchecked Exceptions</a:t>
            </a:r>
          </a:p>
          <a:p>
            <a:pPr algn="just"/>
            <a:endParaRPr lang="en-US" b="1" i="0" dirty="0">
              <a:solidFill>
                <a:srgbClr val="610B38"/>
              </a:solidFill>
              <a:effectLst/>
              <a:latin typeface="erdana"/>
            </a:endParaRPr>
          </a:p>
          <a:p>
            <a:pPr algn="just"/>
            <a:r>
              <a:rPr lang="en-US" b="0" i="0" dirty="0">
                <a:solidFill>
                  <a:srgbClr val="610B4B"/>
                </a:solidFill>
                <a:effectLst/>
                <a:highlight>
                  <a:srgbClr val="FFFF00"/>
                </a:highlight>
                <a:latin typeface="erdana"/>
              </a:rPr>
              <a:t>1) Checked Exception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classes that </a:t>
            </a:r>
            <a:r>
              <a:rPr lang="en-US" b="1" i="0" dirty="0">
                <a:solidFill>
                  <a:srgbClr val="FF0000"/>
                </a:solidFill>
                <a:effectLst/>
                <a:latin typeface="inter-regular"/>
              </a:rPr>
              <a:t>directly inherit the Throwable class </a:t>
            </a:r>
            <a:r>
              <a:rPr lang="en-US" b="0" i="0" dirty="0">
                <a:solidFill>
                  <a:srgbClr val="333333"/>
                </a:solidFill>
                <a:effectLst/>
                <a:latin typeface="inter-regular"/>
              </a:rPr>
              <a:t>except </a:t>
            </a:r>
            <a:r>
              <a:rPr lang="en-US" b="0" i="0" dirty="0" err="1">
                <a:solidFill>
                  <a:srgbClr val="333333"/>
                </a:solidFill>
                <a:effectLst/>
                <a:latin typeface="inter-regular"/>
              </a:rPr>
              <a:t>RuntimeException</a:t>
            </a:r>
            <a:r>
              <a:rPr lang="en-US" b="0" i="0" dirty="0">
                <a:solidFill>
                  <a:srgbClr val="333333"/>
                </a:solidFill>
                <a:effectLst/>
                <a:latin typeface="inter-regular"/>
              </a:rPr>
              <a:t> and Error are known as checked exceptions. </a:t>
            </a:r>
          </a:p>
          <a:p>
            <a:pPr algn="just"/>
            <a:r>
              <a:rPr lang="en-US" b="0" i="0" dirty="0">
                <a:solidFill>
                  <a:srgbClr val="333333"/>
                </a:solidFill>
                <a:effectLst/>
                <a:latin typeface="inter-regular"/>
              </a:rPr>
              <a:t>For example, </a:t>
            </a:r>
            <a:r>
              <a:rPr lang="en-US" b="0" i="0" dirty="0" err="1">
                <a:solidFill>
                  <a:srgbClr val="333333"/>
                </a:solidFill>
                <a:effectLst/>
                <a:latin typeface="inter-regular"/>
              </a:rPr>
              <a:t>IOException</a:t>
            </a:r>
            <a:r>
              <a:rPr lang="en-US" b="0" i="0" dirty="0">
                <a:solidFill>
                  <a:srgbClr val="333333"/>
                </a:solidFill>
                <a:effectLst/>
                <a:latin typeface="inter-regular"/>
              </a:rPr>
              <a:t>, </a:t>
            </a:r>
            <a:r>
              <a:rPr lang="en-US" b="0" i="0" dirty="0" err="1">
                <a:solidFill>
                  <a:srgbClr val="333333"/>
                </a:solidFill>
                <a:effectLst/>
                <a:latin typeface="inter-regular"/>
              </a:rPr>
              <a:t>SQLException</a:t>
            </a:r>
            <a:r>
              <a:rPr lang="en-US" b="0" i="0" dirty="0">
                <a:solidFill>
                  <a:srgbClr val="333333"/>
                </a:solidFill>
                <a:effectLst/>
                <a:latin typeface="inter-regular"/>
              </a:rPr>
              <a:t>, etc. Checked exceptions are checked at compile-time.</a:t>
            </a:r>
          </a:p>
          <a:p>
            <a:pPr algn="just"/>
            <a:endParaRPr lang="en-US" b="0" i="0" dirty="0">
              <a:solidFill>
                <a:srgbClr val="333333"/>
              </a:solidFill>
              <a:effectLst/>
              <a:latin typeface="inter-regular"/>
            </a:endParaRPr>
          </a:p>
          <a:p>
            <a:pPr algn="just"/>
            <a:r>
              <a:rPr lang="en-US" b="0" i="0" dirty="0">
                <a:solidFill>
                  <a:srgbClr val="610B4B"/>
                </a:solidFill>
                <a:effectLst/>
                <a:highlight>
                  <a:srgbClr val="FFFF00"/>
                </a:highlight>
                <a:latin typeface="erdana"/>
              </a:rPr>
              <a:t>2) Unchecked Exception</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classes that </a:t>
            </a:r>
            <a:r>
              <a:rPr lang="en-US" b="1" i="0" dirty="0">
                <a:solidFill>
                  <a:srgbClr val="FF0000"/>
                </a:solidFill>
                <a:effectLst/>
                <a:latin typeface="inter-regular"/>
              </a:rPr>
              <a:t>inherit the </a:t>
            </a:r>
            <a:r>
              <a:rPr lang="en-US" b="1" i="0" dirty="0" err="1">
                <a:solidFill>
                  <a:srgbClr val="FF0000"/>
                </a:solidFill>
                <a:effectLst/>
                <a:latin typeface="inter-regular"/>
              </a:rPr>
              <a:t>RuntimeException</a:t>
            </a:r>
            <a:r>
              <a:rPr lang="en-US" b="1" i="0" dirty="0">
                <a:solidFill>
                  <a:srgbClr val="FF0000"/>
                </a:solidFill>
                <a:effectLst/>
                <a:latin typeface="inter-regular"/>
              </a:rPr>
              <a:t> </a:t>
            </a:r>
            <a:r>
              <a:rPr lang="en-US" b="0" i="0" dirty="0">
                <a:solidFill>
                  <a:srgbClr val="333333"/>
                </a:solidFill>
                <a:effectLst/>
                <a:latin typeface="inter-regular"/>
              </a:rPr>
              <a:t>are known as unchecked exceptions. </a:t>
            </a:r>
          </a:p>
          <a:p>
            <a:pPr algn="just"/>
            <a:r>
              <a:rPr lang="en-US" b="0" i="0" dirty="0">
                <a:solidFill>
                  <a:srgbClr val="333333"/>
                </a:solidFill>
                <a:effectLst/>
                <a:latin typeface="inter-regular"/>
              </a:rPr>
              <a:t>For example, </a:t>
            </a:r>
            <a:r>
              <a:rPr lang="en-US" b="0" i="0" dirty="0" err="1">
                <a:solidFill>
                  <a:srgbClr val="333333"/>
                </a:solidFill>
                <a:effectLst/>
                <a:latin typeface="inter-regular"/>
              </a:rPr>
              <a:t>ArithmeticException</a:t>
            </a:r>
            <a:r>
              <a:rPr lang="en-US" b="0" i="0" dirty="0">
                <a:solidFill>
                  <a:srgbClr val="333333"/>
                </a:solidFill>
                <a:effectLst/>
                <a:latin typeface="inter-regular"/>
              </a:rPr>
              <a:t>, </a:t>
            </a:r>
            <a:r>
              <a:rPr lang="en-US" b="0" i="0" dirty="0" err="1">
                <a:solidFill>
                  <a:srgbClr val="333333"/>
                </a:solidFill>
                <a:effectLst/>
                <a:latin typeface="inter-regular"/>
              </a:rPr>
              <a:t>NullPointerException</a:t>
            </a:r>
            <a:r>
              <a:rPr lang="en-US" b="0" i="0" dirty="0">
                <a:solidFill>
                  <a:srgbClr val="333333"/>
                </a:solidFill>
                <a:effectLst/>
                <a:latin typeface="inter-regular"/>
              </a:rPr>
              <a:t>, </a:t>
            </a:r>
            <a:r>
              <a:rPr lang="en-US" b="0" i="0" dirty="0" err="1">
                <a:solidFill>
                  <a:srgbClr val="333333"/>
                </a:solidFill>
                <a:effectLst/>
                <a:latin typeface="inter-regular"/>
              </a:rPr>
              <a:t>ArrayIndexOutOfBoundsException</a:t>
            </a:r>
            <a:r>
              <a:rPr lang="en-US" b="0" i="0" dirty="0">
                <a:solidFill>
                  <a:srgbClr val="333333"/>
                </a:solidFill>
                <a:effectLst/>
                <a:latin typeface="inter-regular"/>
              </a:rPr>
              <a:t>, etc. Unchecked exceptions are not checked at compile-time, but they are checked at runtime.</a:t>
            </a:r>
          </a:p>
          <a:p>
            <a:pPr algn="just"/>
            <a:endParaRPr lang="en-US" b="0" i="0" dirty="0">
              <a:solidFill>
                <a:srgbClr val="333333"/>
              </a:solidFill>
              <a:effectLst/>
              <a:latin typeface="inter-regular"/>
            </a:endParaRPr>
          </a:p>
          <a:p>
            <a:pPr algn="just"/>
            <a:r>
              <a:rPr lang="en-US" b="0" i="0" dirty="0">
                <a:solidFill>
                  <a:srgbClr val="610B4B"/>
                </a:solidFill>
                <a:effectLst/>
                <a:highlight>
                  <a:srgbClr val="FFFF00"/>
                </a:highlight>
                <a:latin typeface="erdana"/>
              </a:rPr>
              <a:t>3) Error</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Error is irrecoverable. </a:t>
            </a:r>
          </a:p>
          <a:p>
            <a:pPr algn="just"/>
            <a:r>
              <a:rPr lang="en-US" b="0" i="0" dirty="0">
                <a:solidFill>
                  <a:srgbClr val="333333"/>
                </a:solidFill>
                <a:effectLst/>
                <a:latin typeface="inter-regular"/>
              </a:rPr>
              <a:t>Some example of errors are </a:t>
            </a:r>
            <a:r>
              <a:rPr lang="en-US" b="0" i="0" dirty="0" err="1">
                <a:solidFill>
                  <a:srgbClr val="333333"/>
                </a:solidFill>
                <a:effectLst/>
                <a:latin typeface="inter-regular"/>
              </a:rPr>
              <a:t>OutOfMemoryError</a:t>
            </a:r>
            <a:r>
              <a:rPr lang="en-US" b="0" i="0" dirty="0">
                <a:solidFill>
                  <a:srgbClr val="333333"/>
                </a:solidFill>
                <a:effectLst/>
                <a:latin typeface="inter-regular"/>
              </a:rPr>
              <a:t>, </a:t>
            </a:r>
            <a:r>
              <a:rPr lang="en-US" b="0" i="0" dirty="0" err="1">
                <a:solidFill>
                  <a:srgbClr val="333333"/>
                </a:solidFill>
                <a:effectLst/>
                <a:latin typeface="inter-regular"/>
              </a:rPr>
              <a:t>VirtualMachineError</a:t>
            </a:r>
            <a:r>
              <a:rPr lang="en-US" b="0" i="0" dirty="0">
                <a:solidFill>
                  <a:srgbClr val="333333"/>
                </a:solidFill>
                <a:effectLst/>
                <a:latin typeface="inter-regular"/>
              </a:rPr>
              <a:t>, </a:t>
            </a:r>
            <a:r>
              <a:rPr lang="en-US" b="0" i="0" dirty="0" err="1">
                <a:solidFill>
                  <a:srgbClr val="333333"/>
                </a:solidFill>
                <a:effectLst/>
                <a:latin typeface="inter-regular"/>
              </a:rPr>
              <a:t>AssertionError</a:t>
            </a:r>
            <a:r>
              <a:rPr lang="en-US" b="0" i="0" dirty="0">
                <a:solidFill>
                  <a:srgbClr val="333333"/>
                </a:solidFill>
                <a:effectLst/>
                <a:latin typeface="inter-regular"/>
              </a:rPr>
              <a:t> etc.</a:t>
            </a:r>
          </a:p>
        </p:txBody>
      </p:sp>
    </p:spTree>
    <p:extLst>
      <p:ext uri="{BB962C8B-B14F-4D97-AF65-F5344CB8AC3E}">
        <p14:creationId xmlns:p14="http://schemas.microsoft.com/office/powerpoint/2010/main" val="51893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C5DF6FD-F3D7-5DB8-9848-95ED138ECB74}"/>
              </a:ext>
            </a:extLst>
          </p:cNvPr>
          <p:cNvSpPr txBox="1"/>
          <p:nvPr/>
        </p:nvSpPr>
        <p:spPr>
          <a:xfrm>
            <a:off x="111760" y="104894"/>
            <a:ext cx="11927840" cy="369332"/>
          </a:xfrm>
          <a:prstGeom prst="rect">
            <a:avLst/>
          </a:prstGeom>
          <a:noFill/>
        </p:spPr>
        <p:txBody>
          <a:bodyPr wrap="square">
            <a:spAutoFit/>
          </a:bodyPr>
          <a:lstStyle/>
          <a:p>
            <a:pPr algn="ctr"/>
            <a:r>
              <a:rPr lang="en-IN" b="0" i="0" dirty="0">
                <a:solidFill>
                  <a:srgbClr val="610B38"/>
                </a:solidFill>
                <a:effectLst/>
                <a:latin typeface="erdana"/>
              </a:rPr>
              <a:t>Java Exception Keywords</a:t>
            </a:r>
          </a:p>
        </p:txBody>
      </p:sp>
      <p:graphicFrame>
        <p:nvGraphicFramePr>
          <p:cNvPr id="4" name="Table 3">
            <a:extLst>
              <a:ext uri="{FF2B5EF4-FFF2-40B4-BE49-F238E27FC236}">
                <a16:creationId xmlns:a16="http://schemas.microsoft.com/office/drawing/2014/main" xmlns="" id="{EFF2FD94-B151-8523-B622-7DC8411E7765}"/>
              </a:ext>
            </a:extLst>
          </p:cNvPr>
          <p:cNvGraphicFramePr>
            <a:graphicFrameLocks noGrp="1"/>
          </p:cNvGraphicFramePr>
          <p:nvPr>
            <p:extLst>
              <p:ext uri="{D42A27DB-BD31-4B8C-83A1-F6EECF244321}">
                <p14:modId xmlns:p14="http://schemas.microsoft.com/office/powerpoint/2010/main" val="1988422937"/>
              </p:ext>
            </p:extLst>
          </p:nvPr>
        </p:nvGraphicFramePr>
        <p:xfrm>
          <a:off x="233680" y="809625"/>
          <a:ext cx="11419840" cy="4772158"/>
        </p:xfrm>
        <a:graphic>
          <a:graphicData uri="http://schemas.openxmlformats.org/drawingml/2006/table">
            <a:tbl>
              <a:tblPr/>
              <a:tblGrid>
                <a:gridCol w="1463040">
                  <a:extLst>
                    <a:ext uri="{9D8B030D-6E8A-4147-A177-3AD203B41FA5}">
                      <a16:colId xmlns:a16="http://schemas.microsoft.com/office/drawing/2014/main" xmlns="" val="1966891812"/>
                    </a:ext>
                  </a:extLst>
                </a:gridCol>
                <a:gridCol w="9956800">
                  <a:extLst>
                    <a:ext uri="{9D8B030D-6E8A-4147-A177-3AD203B41FA5}">
                      <a16:colId xmlns:a16="http://schemas.microsoft.com/office/drawing/2014/main" xmlns="" val="2075081378"/>
                    </a:ext>
                  </a:extLst>
                </a:gridCol>
              </a:tblGrid>
              <a:tr h="167513">
                <a:tc>
                  <a:txBody>
                    <a:bodyPr/>
                    <a:lstStyle/>
                    <a:p>
                      <a:pPr algn="l" fontAlgn="t"/>
                      <a:r>
                        <a:rPr lang="en-IN" sz="2200" dirty="0">
                          <a:solidFill>
                            <a:srgbClr val="000000"/>
                          </a:solidFill>
                          <a:effectLst/>
                          <a:latin typeface="times new roman" panose="02020603050405020304" pitchFamily="18" charset="0"/>
                        </a:rPr>
                        <a:t>Keyword</a:t>
                      </a:r>
                    </a:p>
                  </a:txBody>
                  <a:tcPr marL="29913" marR="29913" marT="29913" marB="29913">
                    <a:lnL w="6350" cap="flat" cmpd="sng" algn="ctr">
                      <a:solidFill>
                        <a:srgbClr val="60899B"/>
                      </a:solidFill>
                      <a:prstDash val="solid"/>
                      <a:round/>
                      <a:headEnd type="none" w="med" len="med"/>
                      <a:tailEnd type="none" w="med" len="med"/>
                    </a:lnL>
                    <a:lnR w="6350" cap="flat" cmpd="sng" algn="ctr">
                      <a:solidFill>
                        <a:srgbClr val="60899B"/>
                      </a:solidFill>
                      <a:prstDash val="solid"/>
                      <a:round/>
                      <a:headEnd type="none" w="med" len="med"/>
                      <a:tailEnd type="none" w="med" len="med"/>
                    </a:lnR>
                    <a:lnT w="6350" cap="flat" cmpd="sng" algn="ctr">
                      <a:solidFill>
                        <a:srgbClr val="60899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200">
                          <a:solidFill>
                            <a:srgbClr val="000000"/>
                          </a:solidFill>
                          <a:effectLst/>
                          <a:latin typeface="times new roman" panose="02020603050405020304" pitchFamily="18" charset="0"/>
                        </a:rPr>
                        <a:t>Description</a:t>
                      </a:r>
                    </a:p>
                  </a:txBody>
                  <a:tcPr marL="29913" marR="29913" marT="29913" marB="29913">
                    <a:lnL w="6350" cap="flat" cmpd="sng" algn="ctr">
                      <a:solidFill>
                        <a:srgbClr val="60899B"/>
                      </a:solidFill>
                      <a:prstDash val="solid"/>
                      <a:round/>
                      <a:headEnd type="none" w="med" len="med"/>
                      <a:tailEnd type="none" w="med" len="med"/>
                    </a:lnL>
                    <a:lnR w="6350" cap="flat" cmpd="sng" algn="ctr">
                      <a:solidFill>
                        <a:srgbClr val="60899B"/>
                      </a:solidFill>
                      <a:prstDash val="solid"/>
                      <a:round/>
                      <a:headEnd type="none" w="med" len="med"/>
                      <a:tailEnd type="none" w="med" len="med"/>
                    </a:lnR>
                    <a:lnT w="6350" cap="flat" cmpd="sng" algn="ctr">
                      <a:solidFill>
                        <a:srgbClr val="60899B"/>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77799311"/>
                  </a:ext>
                </a:extLst>
              </a:tr>
              <a:tr h="1116750">
                <a:tc>
                  <a:txBody>
                    <a:bodyPr/>
                    <a:lstStyle/>
                    <a:p>
                      <a:pPr algn="ctr" fontAlgn="t"/>
                      <a:r>
                        <a:rPr lang="en-IN" sz="2200" dirty="0">
                          <a:solidFill>
                            <a:srgbClr val="333333"/>
                          </a:solidFill>
                          <a:effectLst/>
                          <a:highlight>
                            <a:srgbClr val="FFFF00"/>
                          </a:highlight>
                          <a:latin typeface="inter-regular"/>
                        </a:rPr>
                        <a:t>try</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inter-regular"/>
                        </a:rPr>
                        <a:t>The "try" keyword is used </a:t>
                      </a:r>
                      <a:r>
                        <a:rPr lang="en-US" sz="2200" b="1" dirty="0">
                          <a:solidFill>
                            <a:srgbClr val="C00000"/>
                          </a:solidFill>
                          <a:effectLst/>
                          <a:latin typeface="inter-regular"/>
                        </a:rPr>
                        <a:t>to specify a block where we should place an exception code</a:t>
                      </a:r>
                      <a:r>
                        <a:rPr lang="en-US" sz="2200" dirty="0">
                          <a:solidFill>
                            <a:srgbClr val="333333"/>
                          </a:solidFill>
                          <a:effectLst/>
                          <a:latin typeface="inter-regular"/>
                        </a:rPr>
                        <a:t>. It means we can't use try block alone. The try block must be followed by either catch or finally.</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010143109"/>
                  </a:ext>
                </a:extLst>
              </a:tr>
              <a:tr h="901377">
                <a:tc>
                  <a:txBody>
                    <a:bodyPr/>
                    <a:lstStyle/>
                    <a:p>
                      <a:pPr algn="ctr" fontAlgn="t"/>
                      <a:r>
                        <a:rPr lang="en-IN" sz="2200" dirty="0">
                          <a:solidFill>
                            <a:srgbClr val="333333"/>
                          </a:solidFill>
                          <a:effectLst/>
                          <a:highlight>
                            <a:srgbClr val="FFFF00"/>
                          </a:highlight>
                          <a:latin typeface="inter-regular"/>
                        </a:rPr>
                        <a:t>catch</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inter-regular"/>
                        </a:rPr>
                        <a:t>The "catch" block is </a:t>
                      </a:r>
                      <a:r>
                        <a:rPr lang="en-US" sz="2200" b="1" dirty="0">
                          <a:solidFill>
                            <a:srgbClr val="333333"/>
                          </a:solidFill>
                          <a:effectLst/>
                          <a:highlight>
                            <a:srgbClr val="FFFF00"/>
                          </a:highlight>
                          <a:latin typeface="inter-regular"/>
                        </a:rPr>
                        <a:t>used to handle the exception</a:t>
                      </a:r>
                      <a:r>
                        <a:rPr lang="en-US" sz="2200" dirty="0">
                          <a:solidFill>
                            <a:srgbClr val="333333"/>
                          </a:solidFill>
                          <a:effectLst/>
                          <a:latin typeface="inter-regular"/>
                        </a:rPr>
                        <a:t>. It must be preceded by try block which means we can't use catch block alone. It can be followed by finally block later.</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905507949"/>
                  </a:ext>
                </a:extLst>
              </a:tr>
              <a:tr h="793690">
                <a:tc>
                  <a:txBody>
                    <a:bodyPr/>
                    <a:lstStyle/>
                    <a:p>
                      <a:pPr algn="ctr" fontAlgn="t"/>
                      <a:r>
                        <a:rPr lang="en-IN" sz="2200" dirty="0">
                          <a:solidFill>
                            <a:srgbClr val="333333"/>
                          </a:solidFill>
                          <a:effectLst/>
                          <a:highlight>
                            <a:srgbClr val="FFFF00"/>
                          </a:highlight>
                          <a:latin typeface="inter-regular"/>
                        </a:rPr>
                        <a:t>finally</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inter-regular"/>
                        </a:rPr>
                        <a:t>The "finally" block is used </a:t>
                      </a:r>
                      <a:r>
                        <a:rPr lang="en-US" sz="2200" dirty="0">
                          <a:solidFill>
                            <a:srgbClr val="C00000"/>
                          </a:solidFill>
                          <a:effectLst/>
                          <a:latin typeface="inter-regular"/>
                        </a:rPr>
                        <a:t>to execute the necessary code of the program</a:t>
                      </a:r>
                      <a:r>
                        <a:rPr lang="en-US" sz="2200" dirty="0">
                          <a:solidFill>
                            <a:srgbClr val="333333"/>
                          </a:solidFill>
                          <a:effectLst/>
                          <a:latin typeface="inter-regular"/>
                        </a:rPr>
                        <a:t>. It is executed whether an </a:t>
                      </a:r>
                      <a:r>
                        <a:rPr lang="en-US" sz="2200" b="1" dirty="0">
                          <a:solidFill>
                            <a:srgbClr val="0070C0"/>
                          </a:solidFill>
                          <a:effectLst/>
                          <a:latin typeface="inter-regular"/>
                        </a:rPr>
                        <a:t>exception is handled or not</a:t>
                      </a:r>
                      <a:r>
                        <a:rPr lang="en-US" sz="2200" dirty="0">
                          <a:solidFill>
                            <a:srgbClr val="333333"/>
                          </a:solidFill>
                          <a:effectLst/>
                          <a:latin typeface="inter-regular"/>
                        </a:rPr>
                        <a:t>.</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415218407"/>
                  </a:ext>
                </a:extLst>
              </a:tr>
              <a:tr h="362944">
                <a:tc>
                  <a:txBody>
                    <a:bodyPr/>
                    <a:lstStyle/>
                    <a:p>
                      <a:pPr algn="ctr" fontAlgn="t"/>
                      <a:r>
                        <a:rPr lang="en-IN" sz="2200" dirty="0">
                          <a:solidFill>
                            <a:srgbClr val="333333"/>
                          </a:solidFill>
                          <a:effectLst/>
                          <a:highlight>
                            <a:srgbClr val="FFFF00"/>
                          </a:highlight>
                          <a:latin typeface="inter-regular"/>
                        </a:rPr>
                        <a:t>throw</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dirty="0">
                          <a:solidFill>
                            <a:srgbClr val="333333"/>
                          </a:solidFill>
                          <a:effectLst/>
                          <a:latin typeface="inter-regular"/>
                        </a:rPr>
                        <a:t>The "throw" keyword is used to </a:t>
                      </a:r>
                      <a:r>
                        <a:rPr lang="en-US" sz="2200" dirty="0">
                          <a:solidFill>
                            <a:srgbClr val="333333"/>
                          </a:solidFill>
                          <a:effectLst/>
                          <a:highlight>
                            <a:srgbClr val="FFFF00"/>
                          </a:highlight>
                          <a:latin typeface="inter-regular"/>
                        </a:rPr>
                        <a:t>throw an exception</a:t>
                      </a:r>
                      <a:r>
                        <a:rPr lang="en-US" sz="2200" dirty="0">
                          <a:solidFill>
                            <a:srgbClr val="333333"/>
                          </a:solidFill>
                          <a:effectLst/>
                          <a:latin typeface="inter-regular"/>
                        </a:rPr>
                        <a:t>.</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052671044"/>
                  </a:ext>
                </a:extLst>
              </a:tr>
              <a:tr h="1009064">
                <a:tc>
                  <a:txBody>
                    <a:bodyPr/>
                    <a:lstStyle/>
                    <a:p>
                      <a:pPr algn="ctr" fontAlgn="t"/>
                      <a:r>
                        <a:rPr lang="en-IN" sz="2200" dirty="0">
                          <a:solidFill>
                            <a:srgbClr val="333333"/>
                          </a:solidFill>
                          <a:effectLst/>
                          <a:highlight>
                            <a:srgbClr val="FFFF00"/>
                          </a:highlight>
                          <a:latin typeface="inter-regular"/>
                        </a:rPr>
                        <a:t>throws</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inter-regular"/>
                        </a:rPr>
                        <a:t>The "throws" keyword is used to </a:t>
                      </a:r>
                      <a:r>
                        <a:rPr lang="en-US" sz="2200" dirty="0">
                          <a:solidFill>
                            <a:srgbClr val="0070C0"/>
                          </a:solidFill>
                          <a:effectLst/>
                          <a:latin typeface="inter-regular"/>
                        </a:rPr>
                        <a:t>declare exceptions</a:t>
                      </a:r>
                      <a:r>
                        <a:rPr lang="en-US" sz="2200" dirty="0">
                          <a:solidFill>
                            <a:srgbClr val="333333"/>
                          </a:solidFill>
                          <a:effectLst/>
                          <a:latin typeface="inter-regular"/>
                        </a:rPr>
                        <a:t>. It specifies that </a:t>
                      </a:r>
                      <a:r>
                        <a:rPr lang="en-US" sz="2200" b="1" dirty="0">
                          <a:solidFill>
                            <a:srgbClr val="C00000"/>
                          </a:solidFill>
                          <a:effectLst/>
                          <a:latin typeface="inter-regular"/>
                        </a:rPr>
                        <a:t>there may occur an exception in the method</a:t>
                      </a:r>
                      <a:r>
                        <a:rPr lang="en-US" sz="2200" dirty="0">
                          <a:solidFill>
                            <a:srgbClr val="333333"/>
                          </a:solidFill>
                          <a:effectLst/>
                          <a:latin typeface="inter-regular"/>
                        </a:rPr>
                        <a:t>. It doesn't throw an exception. It is always used with method signature.</a:t>
                      </a:r>
                    </a:p>
                  </a:txBody>
                  <a:tcPr marL="19942" marR="19942" marT="19942" marB="1994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764361374"/>
                  </a:ext>
                </a:extLst>
              </a:tr>
            </a:tbl>
          </a:graphicData>
        </a:graphic>
      </p:graphicFrame>
    </p:spTree>
    <p:extLst>
      <p:ext uri="{BB962C8B-B14F-4D97-AF65-F5344CB8AC3E}">
        <p14:creationId xmlns:p14="http://schemas.microsoft.com/office/powerpoint/2010/main" val="315737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3F4D5F8-33C5-9383-70D0-6114AF3FA644}"/>
              </a:ext>
            </a:extLst>
          </p:cNvPr>
          <p:cNvSpPr txBox="1"/>
          <p:nvPr/>
        </p:nvSpPr>
        <p:spPr>
          <a:xfrm>
            <a:off x="3881120" y="168087"/>
            <a:ext cx="6096000" cy="369332"/>
          </a:xfrm>
          <a:prstGeom prst="rect">
            <a:avLst/>
          </a:prstGeom>
          <a:noFill/>
        </p:spPr>
        <p:txBody>
          <a:bodyPr wrap="square">
            <a:spAutoFit/>
          </a:bodyPr>
          <a:lstStyle/>
          <a:p>
            <a:pPr algn="just"/>
            <a:r>
              <a:rPr lang="en-US" b="0" i="0" dirty="0">
                <a:solidFill>
                  <a:srgbClr val="610B38"/>
                </a:solidFill>
                <a:effectLst/>
                <a:highlight>
                  <a:srgbClr val="FFFF00"/>
                </a:highlight>
                <a:latin typeface="erdana"/>
              </a:rPr>
              <a:t>Common Scenarios of Java Exceptions</a:t>
            </a:r>
          </a:p>
        </p:txBody>
      </p:sp>
      <p:sp>
        <p:nvSpPr>
          <p:cNvPr id="5" name="TextBox 4">
            <a:extLst>
              <a:ext uri="{FF2B5EF4-FFF2-40B4-BE49-F238E27FC236}">
                <a16:creationId xmlns:a16="http://schemas.microsoft.com/office/drawing/2014/main" xmlns="" id="{0C7F287B-FDBF-4F4F-FE99-E8B02F553FD9}"/>
              </a:ext>
            </a:extLst>
          </p:cNvPr>
          <p:cNvSpPr txBox="1"/>
          <p:nvPr/>
        </p:nvSpPr>
        <p:spPr>
          <a:xfrm>
            <a:off x="934720" y="1039614"/>
            <a:ext cx="6096000" cy="369332"/>
          </a:xfrm>
          <a:prstGeom prst="rect">
            <a:avLst/>
          </a:prstGeom>
          <a:noFill/>
        </p:spPr>
        <p:txBody>
          <a:bodyPr wrap="square">
            <a:spAutoFit/>
          </a:bodyPr>
          <a:lstStyle/>
          <a:p>
            <a:pPr algn="just"/>
            <a:r>
              <a:rPr lang="en-IN" b="1" i="0" dirty="0">
                <a:solidFill>
                  <a:srgbClr val="006699"/>
                </a:solidFill>
                <a:effectLst/>
                <a:latin typeface="inter-regular"/>
              </a:rPr>
              <a:t>int</a:t>
            </a:r>
            <a:r>
              <a:rPr lang="en-IN" b="0" i="0" dirty="0">
                <a:solidFill>
                  <a:srgbClr val="000000"/>
                </a:solidFill>
                <a:effectLst/>
                <a:latin typeface="inter-regular"/>
              </a:rPr>
              <a:t> a=</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a:t>
            </a:r>
            <a:r>
              <a:rPr lang="en-IN" b="0" i="0" dirty="0">
                <a:solidFill>
                  <a:srgbClr val="008200"/>
                </a:solidFill>
                <a:effectLst/>
                <a:latin typeface="inter-regular"/>
              </a:rPr>
              <a:t>//</a:t>
            </a:r>
            <a:r>
              <a:rPr lang="en-IN" b="0" i="0" dirty="0" err="1">
                <a:solidFill>
                  <a:srgbClr val="008200"/>
                </a:solidFill>
                <a:effectLst/>
                <a:latin typeface="inter-regular"/>
              </a:rPr>
              <a:t>ArithmeticException</a:t>
            </a:r>
            <a:r>
              <a:rPr lang="en-IN" b="0" i="0" dirty="0">
                <a:solidFill>
                  <a:srgbClr val="000000"/>
                </a:solidFill>
                <a:effectLst/>
                <a:latin typeface="inter-regular"/>
              </a:rPr>
              <a:t>  </a:t>
            </a:r>
          </a:p>
        </p:txBody>
      </p:sp>
      <p:sp>
        <p:nvSpPr>
          <p:cNvPr id="7" name="TextBox 6">
            <a:extLst>
              <a:ext uri="{FF2B5EF4-FFF2-40B4-BE49-F238E27FC236}">
                <a16:creationId xmlns:a16="http://schemas.microsoft.com/office/drawing/2014/main" xmlns="" id="{55BE48D4-E959-F298-873F-0E1C8BB72987}"/>
              </a:ext>
            </a:extLst>
          </p:cNvPr>
          <p:cNvSpPr txBox="1"/>
          <p:nvPr/>
        </p:nvSpPr>
        <p:spPr>
          <a:xfrm>
            <a:off x="5730240" y="1906707"/>
            <a:ext cx="6096000" cy="646331"/>
          </a:xfrm>
          <a:prstGeom prst="rect">
            <a:avLst/>
          </a:prstGeom>
          <a:noFill/>
        </p:spPr>
        <p:txBody>
          <a:bodyPr wrap="square">
            <a:spAutoFit/>
          </a:bodyPr>
          <a:lstStyle/>
          <a:p>
            <a:pPr algn="just"/>
            <a:r>
              <a:rPr lang="en-IN" b="0" i="0" dirty="0">
                <a:solidFill>
                  <a:srgbClr val="000000"/>
                </a:solidFill>
                <a:effectLst/>
                <a:latin typeface="inter-regular"/>
              </a:rPr>
              <a:t>String s=</a:t>
            </a:r>
            <a:r>
              <a:rPr lang="en-IN" b="1" i="0" dirty="0">
                <a:solidFill>
                  <a:srgbClr val="006699"/>
                </a:solidFill>
                <a:effectLst/>
                <a:latin typeface="inter-regular"/>
              </a:rPr>
              <a:t>null</a:t>
            </a:r>
            <a:r>
              <a:rPr lang="en-IN" b="0" i="0" dirty="0">
                <a:solidFill>
                  <a:srgbClr val="000000"/>
                </a:solidFill>
                <a:effectLst/>
                <a:latin typeface="inter-regular"/>
              </a:rPr>
              <a:t>;  </a:t>
            </a:r>
          </a:p>
          <a:p>
            <a:pPr algn="just"/>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err="1">
                <a:solidFill>
                  <a:srgbClr val="000000"/>
                </a:solidFill>
                <a:effectLst/>
                <a:latin typeface="inter-regular"/>
              </a:rPr>
              <a:t>s.length</a:t>
            </a:r>
            <a:r>
              <a:rPr lang="en-IN" b="0" i="0" dirty="0">
                <a:solidFill>
                  <a:srgbClr val="000000"/>
                </a:solidFill>
                <a:effectLst/>
                <a:latin typeface="inter-regular"/>
              </a:rPr>
              <a:t>());</a:t>
            </a:r>
            <a:r>
              <a:rPr lang="en-IN" b="0" i="0" dirty="0">
                <a:solidFill>
                  <a:srgbClr val="008200"/>
                </a:solidFill>
                <a:effectLst/>
                <a:latin typeface="inter-regular"/>
              </a:rPr>
              <a:t>//</a:t>
            </a:r>
            <a:r>
              <a:rPr lang="en-IN" b="0" i="0" dirty="0" err="1">
                <a:solidFill>
                  <a:srgbClr val="008200"/>
                </a:solidFill>
                <a:effectLst/>
                <a:latin typeface="inter-regular"/>
              </a:rPr>
              <a:t>NullPointerException</a:t>
            </a:r>
            <a:r>
              <a:rPr lang="en-IN" b="0" i="0" dirty="0">
                <a:solidFill>
                  <a:srgbClr val="000000"/>
                </a:solidFill>
                <a:effectLst/>
                <a:latin typeface="inter-regular"/>
              </a:rPr>
              <a:t>  </a:t>
            </a:r>
          </a:p>
        </p:txBody>
      </p:sp>
      <p:sp>
        <p:nvSpPr>
          <p:cNvPr id="9" name="TextBox 8">
            <a:extLst>
              <a:ext uri="{FF2B5EF4-FFF2-40B4-BE49-F238E27FC236}">
                <a16:creationId xmlns:a16="http://schemas.microsoft.com/office/drawing/2014/main" xmlns="" id="{0EAED92C-75B1-BFE5-CD4B-8D9BD7C63778}"/>
              </a:ext>
            </a:extLst>
          </p:cNvPr>
          <p:cNvSpPr txBox="1"/>
          <p:nvPr/>
        </p:nvSpPr>
        <p:spPr>
          <a:xfrm>
            <a:off x="314960" y="3822006"/>
            <a:ext cx="6096000" cy="646331"/>
          </a:xfrm>
          <a:prstGeom prst="rect">
            <a:avLst/>
          </a:prstGeom>
          <a:noFill/>
        </p:spPr>
        <p:txBody>
          <a:bodyPr wrap="square">
            <a:spAutoFit/>
          </a:bodyPr>
          <a:lstStyle/>
          <a:p>
            <a:pPr algn="just"/>
            <a:r>
              <a:rPr lang="en-US" b="0" i="0" dirty="0">
                <a:solidFill>
                  <a:srgbClr val="000000"/>
                </a:solidFill>
                <a:effectLst/>
                <a:latin typeface="inter-regular"/>
              </a:rPr>
              <a:t>String s=</a:t>
            </a:r>
            <a:r>
              <a:rPr lang="en-US" b="0" i="0" dirty="0">
                <a:solidFill>
                  <a:srgbClr val="0000FF"/>
                </a:solidFill>
                <a:effectLst/>
                <a:latin typeface="inter-regular"/>
              </a:rPr>
              <a:t>"</a:t>
            </a:r>
            <a:r>
              <a:rPr lang="en-US" b="0" i="0" dirty="0" err="1">
                <a:solidFill>
                  <a:srgbClr val="0000FF"/>
                </a:solidFill>
                <a:effectLst/>
                <a:latin typeface="inter-regular"/>
              </a:rPr>
              <a:t>abc</a:t>
            </a:r>
            <a:r>
              <a:rPr lang="en-US" b="0" i="0" dirty="0">
                <a:solidFill>
                  <a:srgbClr val="0000FF"/>
                </a:solidFill>
                <a:effectLst/>
                <a:latin typeface="inter-regular"/>
              </a:rPr>
              <a:t>"</a:t>
            </a:r>
            <a:r>
              <a:rPr lang="en-US" b="0" i="0" dirty="0">
                <a:solidFill>
                  <a:srgbClr val="000000"/>
                </a:solidFill>
                <a:effectLst/>
                <a:latin typeface="inter-regular"/>
              </a:rPr>
              <a:t>;  </a:t>
            </a:r>
          </a:p>
          <a:p>
            <a:pPr algn="just"/>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a:t>
            </a:r>
            <a:r>
              <a:rPr lang="en-US" b="0" i="0" dirty="0" err="1">
                <a:solidFill>
                  <a:srgbClr val="000000"/>
                </a:solidFill>
                <a:effectLst/>
                <a:latin typeface="inter-regular"/>
              </a:rPr>
              <a:t>Integer.parseInt</a:t>
            </a:r>
            <a:r>
              <a:rPr lang="en-US" b="0" i="0" dirty="0">
                <a:solidFill>
                  <a:srgbClr val="000000"/>
                </a:solidFill>
                <a:effectLst/>
                <a:latin typeface="inter-regular"/>
              </a:rPr>
              <a:t>(s);</a:t>
            </a:r>
            <a:r>
              <a:rPr lang="en-US" b="0" i="0" dirty="0">
                <a:solidFill>
                  <a:srgbClr val="008200"/>
                </a:solidFill>
                <a:effectLst/>
                <a:latin typeface="inter-regular"/>
              </a:rPr>
              <a:t>//</a:t>
            </a:r>
            <a:r>
              <a:rPr lang="en-US" b="0" i="0" dirty="0" err="1">
                <a:solidFill>
                  <a:srgbClr val="008200"/>
                </a:solidFill>
                <a:effectLst/>
                <a:latin typeface="inter-regular"/>
              </a:rPr>
              <a:t>NumberFormatException</a:t>
            </a:r>
            <a:r>
              <a:rPr lang="en-US" b="0" i="0" dirty="0">
                <a:solidFill>
                  <a:srgbClr val="000000"/>
                </a:solidFill>
                <a:effectLst/>
                <a:latin typeface="inter-regular"/>
              </a:rPr>
              <a:t> </a:t>
            </a:r>
          </a:p>
        </p:txBody>
      </p:sp>
      <p:sp>
        <p:nvSpPr>
          <p:cNvPr id="11" name="TextBox 10">
            <a:extLst>
              <a:ext uri="{FF2B5EF4-FFF2-40B4-BE49-F238E27FC236}">
                <a16:creationId xmlns:a16="http://schemas.microsoft.com/office/drawing/2014/main" xmlns="" id="{41FD69BD-E8D1-4867-1803-AD476DA98AA6}"/>
              </a:ext>
            </a:extLst>
          </p:cNvPr>
          <p:cNvSpPr txBox="1"/>
          <p:nvPr/>
        </p:nvSpPr>
        <p:spPr>
          <a:xfrm>
            <a:off x="5730240" y="5001736"/>
            <a:ext cx="6096000" cy="646331"/>
          </a:xfrm>
          <a:prstGeom prst="rect">
            <a:avLst/>
          </a:prstGeom>
          <a:noFill/>
        </p:spPr>
        <p:txBody>
          <a:bodyPr wrap="square">
            <a:spAutoFit/>
          </a:bodyPr>
          <a:lstStyle/>
          <a:p>
            <a:pPr algn="just"/>
            <a:r>
              <a:rPr lang="en-US" b="1" i="0" dirty="0">
                <a:solidFill>
                  <a:srgbClr val="006699"/>
                </a:solidFill>
                <a:effectLst/>
                <a:latin typeface="inter-regular"/>
              </a:rPr>
              <a:t>int</a:t>
            </a:r>
            <a:r>
              <a:rPr lang="en-US" b="0" i="0" dirty="0">
                <a:solidFill>
                  <a:srgbClr val="000000"/>
                </a:solidFill>
                <a:effectLst/>
                <a:latin typeface="inter-regular"/>
              </a:rPr>
              <a:t> a[]=</a:t>
            </a:r>
            <a:r>
              <a:rPr lang="en-US" b="1" i="0" dirty="0">
                <a:solidFill>
                  <a:srgbClr val="006699"/>
                </a:solidFill>
                <a:effectLst/>
                <a:latin typeface="inter-regular"/>
              </a:rPr>
              <a:t>new</a:t>
            </a: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a:t>
            </a:r>
            <a:r>
              <a:rPr lang="en-US" b="0" i="0" dirty="0">
                <a:solidFill>
                  <a:srgbClr val="C00000"/>
                </a:solidFill>
                <a:effectLst/>
                <a:latin typeface="inter-regular"/>
              </a:rPr>
              <a:t>5</a:t>
            </a:r>
            <a:r>
              <a:rPr lang="en-US" b="0" i="0" dirty="0">
                <a:solidFill>
                  <a:srgbClr val="000000"/>
                </a:solidFill>
                <a:effectLst/>
                <a:latin typeface="inter-regular"/>
              </a:rPr>
              <a:t>];  </a:t>
            </a:r>
          </a:p>
          <a:p>
            <a:pPr algn="just"/>
            <a:r>
              <a:rPr lang="en-US" b="0" i="0" dirty="0">
                <a:solidFill>
                  <a:srgbClr val="000000"/>
                </a:solidFill>
                <a:effectLst/>
                <a:latin typeface="inter-regular"/>
              </a:rPr>
              <a:t>a[</a:t>
            </a:r>
            <a:r>
              <a:rPr lang="en-US" b="0" i="0" dirty="0">
                <a:solidFill>
                  <a:srgbClr val="C00000"/>
                </a:solidFill>
                <a:effectLst/>
                <a:latin typeface="inter-regular"/>
              </a:rPr>
              <a:t>10</a:t>
            </a:r>
            <a:r>
              <a:rPr lang="en-US" b="0" i="0" dirty="0">
                <a:solidFill>
                  <a:srgbClr val="000000"/>
                </a:solidFill>
                <a:effectLst/>
                <a:latin typeface="inter-regular"/>
              </a:rPr>
              <a:t>]=</a:t>
            </a:r>
            <a:r>
              <a:rPr lang="en-US" b="0" i="0" dirty="0">
                <a:solidFill>
                  <a:srgbClr val="C00000"/>
                </a:solidFill>
                <a:effectLst/>
                <a:latin typeface="inter-regular"/>
              </a:rPr>
              <a:t>50</a:t>
            </a:r>
            <a:r>
              <a:rPr lang="en-US" b="0" i="0" dirty="0">
                <a:solidFill>
                  <a:srgbClr val="000000"/>
                </a:solidFill>
                <a:effectLst/>
                <a:latin typeface="inter-regular"/>
              </a:rPr>
              <a:t>; </a:t>
            </a:r>
            <a:r>
              <a:rPr lang="en-US" b="0" i="0" dirty="0">
                <a:solidFill>
                  <a:srgbClr val="008200"/>
                </a:solidFill>
                <a:effectLst/>
                <a:latin typeface="inter-regular"/>
              </a:rPr>
              <a:t>//</a:t>
            </a:r>
            <a:r>
              <a:rPr lang="en-US" b="0" i="0" dirty="0" err="1">
                <a:solidFill>
                  <a:srgbClr val="008200"/>
                </a:solidFill>
                <a:effectLst/>
                <a:latin typeface="inter-regular"/>
              </a:rPr>
              <a:t>ArrayIndexOutOfBoundsException</a:t>
            </a:r>
            <a:endParaRPr lang="en-US" b="0" i="0" dirty="0">
              <a:solidFill>
                <a:srgbClr val="000000"/>
              </a:solidFill>
              <a:effectLst/>
              <a:latin typeface="inter-regular"/>
            </a:endParaRPr>
          </a:p>
        </p:txBody>
      </p:sp>
    </p:spTree>
    <p:extLst>
      <p:ext uri="{BB962C8B-B14F-4D97-AF65-F5344CB8AC3E}">
        <p14:creationId xmlns:p14="http://schemas.microsoft.com/office/powerpoint/2010/main" val="3324808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C0276C1-7992-4558-8A82-6DD2D156D9B8}"/>
              </a:ext>
            </a:extLst>
          </p:cNvPr>
          <p:cNvPicPr>
            <a:picLocks noChangeAspect="1"/>
          </p:cNvPicPr>
          <p:nvPr/>
        </p:nvPicPr>
        <p:blipFill>
          <a:blip r:embed="rId2"/>
          <a:stretch>
            <a:fillRect/>
          </a:stretch>
        </p:blipFill>
        <p:spPr>
          <a:xfrm>
            <a:off x="6096000" y="177800"/>
            <a:ext cx="5283199" cy="4709160"/>
          </a:xfrm>
          <a:prstGeom prst="rect">
            <a:avLst/>
          </a:prstGeom>
        </p:spPr>
      </p:pic>
      <p:sp>
        <p:nvSpPr>
          <p:cNvPr id="4" name="TextBox 3">
            <a:extLst>
              <a:ext uri="{FF2B5EF4-FFF2-40B4-BE49-F238E27FC236}">
                <a16:creationId xmlns:a16="http://schemas.microsoft.com/office/drawing/2014/main" xmlns="" id="{EF48564B-F7CB-F79A-83CF-680E627E2CA6}"/>
              </a:ext>
            </a:extLst>
          </p:cNvPr>
          <p:cNvSpPr txBox="1"/>
          <p:nvPr/>
        </p:nvSpPr>
        <p:spPr>
          <a:xfrm>
            <a:off x="375920" y="289898"/>
            <a:ext cx="5506720" cy="4832092"/>
          </a:xfrm>
          <a:prstGeom prst="rect">
            <a:avLst/>
          </a:prstGeom>
          <a:noFill/>
        </p:spPr>
        <p:txBody>
          <a:bodyPr wrap="square">
            <a:spAutoFit/>
          </a:bodyPr>
          <a:lstStyle/>
          <a:p>
            <a:pPr algn="just"/>
            <a:r>
              <a:rPr lang="en-US" sz="2200" b="0" i="0" dirty="0">
                <a:solidFill>
                  <a:srgbClr val="333333"/>
                </a:solidFill>
                <a:effectLst/>
                <a:latin typeface="inter-regular"/>
              </a:rPr>
              <a:t>The </a:t>
            </a:r>
            <a:r>
              <a:rPr lang="en-US" sz="2200" b="0" i="0" dirty="0">
                <a:solidFill>
                  <a:srgbClr val="333333"/>
                </a:solidFill>
                <a:effectLst/>
                <a:highlight>
                  <a:srgbClr val="FFFF00"/>
                </a:highlight>
                <a:latin typeface="inter-regular"/>
              </a:rPr>
              <a:t>JVM firstly checks whether the exception is handled or not</a:t>
            </a:r>
            <a:r>
              <a:rPr lang="en-US" sz="2200" b="0" i="0" dirty="0">
                <a:solidFill>
                  <a:srgbClr val="333333"/>
                </a:solidFill>
                <a:effectLst/>
                <a:latin typeface="inter-regular"/>
              </a:rPr>
              <a:t>. </a:t>
            </a:r>
          </a:p>
          <a:p>
            <a:pPr algn="just"/>
            <a:endParaRPr lang="en-US" sz="2200" b="0" i="0" dirty="0">
              <a:solidFill>
                <a:srgbClr val="333333"/>
              </a:solidFill>
              <a:effectLst/>
              <a:latin typeface="inter-regular"/>
            </a:endParaRPr>
          </a:p>
          <a:p>
            <a:pPr algn="just"/>
            <a:r>
              <a:rPr lang="en-US" sz="2200" b="0" i="0" dirty="0">
                <a:solidFill>
                  <a:srgbClr val="333333"/>
                </a:solidFill>
                <a:effectLst/>
                <a:latin typeface="inter-regular"/>
              </a:rPr>
              <a:t>If exception is not handled, JVM provides a </a:t>
            </a:r>
            <a:r>
              <a:rPr lang="en-US" sz="2200" b="1" i="0" dirty="0">
                <a:solidFill>
                  <a:srgbClr val="FF0000"/>
                </a:solidFill>
                <a:effectLst/>
                <a:latin typeface="inter-regular"/>
              </a:rPr>
              <a:t>default exception handler </a:t>
            </a:r>
            <a:r>
              <a:rPr lang="en-US" sz="2200" b="0" i="0" dirty="0">
                <a:solidFill>
                  <a:srgbClr val="333333"/>
                </a:solidFill>
                <a:effectLst/>
                <a:latin typeface="inter-regular"/>
              </a:rPr>
              <a:t>that performs the following tasks:</a:t>
            </a:r>
          </a:p>
          <a:p>
            <a:pPr algn="just"/>
            <a:endParaRPr lang="en-US" sz="2200" b="0" i="0" dirty="0">
              <a:solidFill>
                <a:srgbClr val="333333"/>
              </a:solidFill>
              <a:effectLst/>
              <a:latin typeface="inter-regular"/>
            </a:endParaRPr>
          </a:p>
          <a:p>
            <a:pPr algn="just">
              <a:buFont typeface="Arial" panose="020B0604020202020204" pitchFamily="34" charset="0"/>
              <a:buChar char="•"/>
            </a:pPr>
            <a:endParaRPr lang="en-US" sz="2200" b="0" i="0" dirty="0">
              <a:solidFill>
                <a:srgbClr val="000000"/>
              </a:solidFill>
              <a:effectLst/>
              <a:latin typeface="inter-regular"/>
            </a:endParaRPr>
          </a:p>
          <a:p>
            <a:pPr algn="just">
              <a:buFont typeface="Arial" panose="020B0604020202020204" pitchFamily="34" charset="0"/>
              <a:buChar char="•"/>
            </a:pPr>
            <a:r>
              <a:rPr lang="en-US" sz="2200" b="0" i="0" dirty="0">
                <a:solidFill>
                  <a:srgbClr val="000000"/>
                </a:solidFill>
                <a:effectLst/>
                <a:latin typeface="inter-regular"/>
              </a:rPr>
              <a:t>Prints out exception description.</a:t>
            </a:r>
          </a:p>
          <a:p>
            <a:pPr algn="just">
              <a:buFont typeface="Arial" panose="020B0604020202020204" pitchFamily="34" charset="0"/>
              <a:buChar char="•"/>
            </a:pPr>
            <a:endParaRPr lang="en-US" sz="2200" b="0" i="0" dirty="0">
              <a:solidFill>
                <a:srgbClr val="000000"/>
              </a:solidFill>
              <a:effectLst/>
              <a:latin typeface="inter-regular"/>
            </a:endParaRPr>
          </a:p>
          <a:p>
            <a:pPr algn="just">
              <a:buFont typeface="Arial" panose="020B0604020202020204" pitchFamily="34" charset="0"/>
              <a:buChar char="•"/>
            </a:pPr>
            <a:r>
              <a:rPr lang="en-US" sz="2200" b="0" i="0" dirty="0">
                <a:solidFill>
                  <a:srgbClr val="000000"/>
                </a:solidFill>
                <a:effectLst/>
                <a:latin typeface="inter-regular"/>
              </a:rPr>
              <a:t>Prints the stack trace (Hierarchy of methods where the exception occurred).</a:t>
            </a:r>
          </a:p>
          <a:p>
            <a:pPr algn="just">
              <a:buFont typeface="Arial" panose="020B0604020202020204" pitchFamily="34" charset="0"/>
              <a:buChar char="•"/>
            </a:pPr>
            <a:endParaRPr lang="en-US" sz="2200" b="0" i="0" dirty="0">
              <a:solidFill>
                <a:srgbClr val="000000"/>
              </a:solidFill>
              <a:effectLst/>
              <a:latin typeface="inter-regular"/>
            </a:endParaRPr>
          </a:p>
          <a:p>
            <a:pPr algn="just">
              <a:buFont typeface="Arial" panose="020B0604020202020204" pitchFamily="34" charset="0"/>
              <a:buChar char="•"/>
            </a:pPr>
            <a:r>
              <a:rPr lang="en-US" sz="2200" b="0" i="0" dirty="0">
                <a:solidFill>
                  <a:srgbClr val="000000"/>
                </a:solidFill>
                <a:effectLst/>
                <a:latin typeface="inter-regular"/>
              </a:rPr>
              <a:t>Causes the program to terminate.</a:t>
            </a:r>
          </a:p>
        </p:txBody>
      </p:sp>
    </p:spTree>
    <p:extLst>
      <p:ext uri="{BB962C8B-B14F-4D97-AF65-F5344CB8AC3E}">
        <p14:creationId xmlns:p14="http://schemas.microsoft.com/office/powerpoint/2010/main" val="343782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5663069-9916-658A-5F93-9CCD33FA7256}"/>
              </a:ext>
            </a:extLst>
          </p:cNvPr>
          <p:cNvSpPr txBox="1"/>
          <p:nvPr/>
        </p:nvSpPr>
        <p:spPr>
          <a:xfrm>
            <a:off x="487680" y="364203"/>
            <a:ext cx="9276080" cy="4524315"/>
          </a:xfrm>
          <a:prstGeom prst="rect">
            <a:avLst/>
          </a:prstGeom>
          <a:noFill/>
        </p:spPr>
        <p:txBody>
          <a:bodyPr wrap="square">
            <a:spAutoFit/>
          </a:bodyPr>
          <a:lstStyle/>
          <a:p>
            <a:pPr algn="just"/>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TryCatchExample2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try</a:t>
            </a:r>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1" i="0" dirty="0">
                <a:solidFill>
                  <a:srgbClr val="006699"/>
                </a:solidFill>
                <a:effectLst/>
                <a:latin typeface="inter-regular"/>
              </a:rPr>
              <a:t>int</a:t>
            </a:r>
            <a:r>
              <a:rPr lang="en-IN" b="0" i="0" dirty="0">
                <a:solidFill>
                  <a:srgbClr val="000000"/>
                </a:solidFill>
                <a:effectLst/>
                <a:latin typeface="inter-regular"/>
              </a:rPr>
              <a:t> data=</a:t>
            </a:r>
            <a:r>
              <a:rPr lang="en-IN" b="0" i="0" dirty="0">
                <a:solidFill>
                  <a:srgbClr val="C00000"/>
                </a:solidFill>
                <a:effectLst/>
                <a:latin typeface="inter-regular"/>
              </a:rPr>
              <a:t>50</a:t>
            </a:r>
            <a:r>
              <a:rPr lang="en-IN" b="0" i="0" dirty="0">
                <a:solidFill>
                  <a:srgbClr val="000000"/>
                </a:solidFill>
                <a:effectLst/>
                <a:latin typeface="inter-regular"/>
              </a:rPr>
              <a:t>/</a:t>
            </a:r>
            <a:r>
              <a:rPr lang="en-IN" b="0" i="0" dirty="0">
                <a:solidFill>
                  <a:srgbClr val="C00000"/>
                </a:solidFill>
                <a:effectLst/>
                <a:latin typeface="inter-regular"/>
              </a:rPr>
              <a:t>0</a:t>
            </a:r>
            <a:r>
              <a:rPr lang="en-IN" b="0" i="0" dirty="0">
                <a:solidFill>
                  <a:srgbClr val="000000"/>
                </a:solidFill>
                <a:effectLst/>
                <a:latin typeface="inter-regular"/>
              </a:rPr>
              <a:t>; </a:t>
            </a:r>
            <a:r>
              <a:rPr lang="en-IN" b="0" i="0" dirty="0">
                <a:solidFill>
                  <a:srgbClr val="008200"/>
                </a:solidFill>
                <a:effectLst/>
                <a:latin typeface="inter-regular"/>
              </a:rPr>
              <a:t>//may throw exception </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r>
              <a:rPr lang="en-IN" b="0" i="0" dirty="0">
                <a:solidFill>
                  <a:srgbClr val="008200"/>
                </a:solidFill>
                <a:effectLst/>
                <a:latin typeface="inter-regular"/>
              </a:rPr>
              <a:t>//handling the exception</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ArithmeticException</a:t>
            </a:r>
            <a:r>
              <a:rPr lang="en-IN" b="0" i="0" dirty="0">
                <a:solidFill>
                  <a:srgbClr val="000000"/>
                </a:solidFill>
                <a:effectLst/>
                <a:latin typeface="inter-regular"/>
              </a:rPr>
              <a:t> e)  {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(e);  </a:t>
            </a:r>
          </a:p>
          <a:p>
            <a:pPr algn="just"/>
            <a:r>
              <a:rPr lang="en-US" b="0" i="0" dirty="0">
                <a:solidFill>
                  <a:srgbClr val="008200"/>
                </a:solidFill>
                <a:effectLst/>
                <a:latin typeface="inter-regular"/>
              </a:rPr>
              <a:t>		// displaying the custom message</a:t>
            </a:r>
            <a:r>
              <a:rPr lang="en-US" b="0" i="0" dirty="0">
                <a:solidFill>
                  <a:srgbClr val="000000"/>
                </a:solidFill>
                <a:effectLst/>
                <a:latin typeface="inter-regular"/>
              </a:rPr>
              <a:t>  </a:t>
            </a:r>
          </a:p>
          <a:p>
            <a:pPr lvl="1" algn="just"/>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"Can't divided by zero"</a:t>
            </a:r>
            <a:r>
              <a:rPr lang="en-US" b="0" i="0" dirty="0">
                <a:solidFill>
                  <a:srgbClr val="000000"/>
                </a:solidFill>
                <a:effectLst/>
                <a:latin typeface="inter-regular"/>
              </a:rPr>
              <a:t>);</a:t>
            </a:r>
          </a:p>
          <a:p>
            <a:pPr algn="just"/>
            <a:r>
              <a:rPr lang="en-IN" b="0" i="0">
                <a:solidFill>
                  <a:srgbClr val="000000"/>
                </a:solidFill>
                <a:effectLst/>
                <a:latin typeface="inter-regular"/>
              </a:rPr>
              <a:t>	        </a:t>
            </a:r>
            <a:r>
              <a:rPr lang="en-IN" b="0" i="0" dirty="0">
                <a:solidFill>
                  <a:srgbClr val="000000"/>
                </a:solidFill>
                <a:effectLst/>
                <a:latin typeface="inter-regular"/>
              </a:rPr>
              <a:t>}  </a:t>
            </a:r>
          </a:p>
          <a:p>
            <a:pPr algn="just"/>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"rest of the code"</a:t>
            </a:r>
            <a:r>
              <a:rPr lang="en-IN" b="0" i="0" dirty="0">
                <a:solidFill>
                  <a:srgbClr val="000000"/>
                </a:solidFill>
                <a:effectLst/>
                <a:latin typeface="inter-regular"/>
              </a:rPr>
              <a:t>);  </a:t>
            </a:r>
          </a:p>
          <a:p>
            <a:pPr algn="just"/>
            <a:r>
              <a:rPr lang="en-IN" b="0" i="0" dirty="0">
                <a:solidFill>
                  <a:srgbClr val="000000"/>
                </a:solidFill>
                <a:effectLst/>
                <a:latin typeface="inter-regular"/>
              </a:rPr>
              <a:t>    }  </a:t>
            </a:r>
          </a:p>
          <a:p>
            <a:pPr algn="just"/>
            <a:r>
              <a:rPr lang="en-IN" b="0" i="0" dirty="0">
                <a:solidFill>
                  <a:srgbClr val="000000"/>
                </a:solidFill>
                <a:effectLst/>
                <a:latin typeface="inter-regular"/>
              </a:rPr>
              <a:t>      </a:t>
            </a:r>
          </a:p>
          <a:p>
            <a:pPr algn="just"/>
            <a:r>
              <a:rPr lang="en-IN" b="0" i="0" dirty="0">
                <a:solidFill>
                  <a:srgbClr val="000000"/>
                </a:solidFill>
                <a:effectLst/>
                <a:latin typeface="inter-regular"/>
              </a:rPr>
              <a:t>}</a:t>
            </a:r>
          </a:p>
        </p:txBody>
      </p:sp>
      <p:sp>
        <p:nvSpPr>
          <p:cNvPr id="6" name="TextBox 5">
            <a:extLst>
              <a:ext uri="{FF2B5EF4-FFF2-40B4-BE49-F238E27FC236}">
                <a16:creationId xmlns:a16="http://schemas.microsoft.com/office/drawing/2014/main" xmlns="" id="{CFF5F94C-A74D-521C-500A-67B1668E3F8D}"/>
              </a:ext>
            </a:extLst>
          </p:cNvPr>
          <p:cNvSpPr txBox="1"/>
          <p:nvPr/>
        </p:nvSpPr>
        <p:spPr>
          <a:xfrm>
            <a:off x="5232400" y="5158929"/>
            <a:ext cx="6096000" cy="1477328"/>
          </a:xfrm>
          <a:prstGeom prst="rect">
            <a:avLst/>
          </a:prstGeom>
          <a:noFill/>
        </p:spPr>
        <p:txBody>
          <a:bodyPr wrap="square">
            <a:spAutoFit/>
          </a:bodyPr>
          <a:lstStyle/>
          <a:p>
            <a:pPr marL="0" marR="0">
              <a:spcBef>
                <a:spcPts val="0"/>
              </a:spcBef>
              <a:spcAft>
                <a:spcPts val="0"/>
              </a:spcAft>
            </a:pPr>
            <a:r>
              <a:rPr lang="en-US" sz="1800" u="sng" dirty="0" err="1">
                <a:solidFill>
                  <a:srgbClr val="0066CC"/>
                </a:solidFill>
                <a:effectLst/>
                <a:latin typeface="Courier New" panose="02070309020205020404" pitchFamily="49" charset="0"/>
              </a:rPr>
              <a:t>java.lang.ArithmeticException</a:t>
            </a:r>
            <a:r>
              <a:rPr lang="en-US" sz="1800" dirty="0">
                <a:solidFill>
                  <a:srgbClr val="000000"/>
                </a:solidFill>
                <a:effectLst/>
                <a:latin typeface="Courier New" panose="02070309020205020404" pitchFamily="49" charset="0"/>
              </a:rPr>
              <a:t>: / by zero</a:t>
            </a:r>
          </a:p>
          <a:p>
            <a:pPr marL="0" marR="0">
              <a:spcBef>
                <a:spcPts val="0"/>
              </a:spcBef>
              <a:spcAft>
                <a:spcPts val="0"/>
              </a:spcAft>
            </a:pPr>
            <a:r>
              <a:rPr lang="en-US" sz="1800" dirty="0">
                <a:solidFill>
                  <a:srgbClr val="000000"/>
                </a:solidFill>
                <a:effectLst/>
                <a:latin typeface="Courier New" panose="02070309020205020404" pitchFamily="49" charset="0"/>
              </a:rPr>
              <a:t>Can't divided by zero</a:t>
            </a:r>
          </a:p>
          <a:p>
            <a:pPr marL="0" marR="0">
              <a:spcBef>
                <a:spcPts val="0"/>
              </a:spcBef>
              <a:spcAft>
                <a:spcPts val="0"/>
              </a:spcAft>
            </a:pPr>
            <a:r>
              <a:rPr lang="en-US" sz="1800" dirty="0">
                <a:solidFill>
                  <a:srgbClr val="000000"/>
                </a:solidFill>
                <a:effectLst/>
                <a:latin typeface="Courier New" panose="02070309020205020404" pitchFamily="49" charset="0"/>
              </a:rPr>
              <a:t>rest of the code</a:t>
            </a:r>
          </a:p>
          <a:p>
            <a:endParaRPr lang="en-US" dirty="0"/>
          </a:p>
          <a:p>
            <a:endParaRPr lang="en-IN" dirty="0"/>
          </a:p>
        </p:txBody>
      </p:sp>
    </p:spTree>
    <p:extLst>
      <p:ext uri="{BB962C8B-B14F-4D97-AF65-F5344CB8AC3E}">
        <p14:creationId xmlns:p14="http://schemas.microsoft.com/office/powerpoint/2010/main" val="736610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1504</Words>
  <Application>Microsoft Office PowerPoint</Application>
  <PresentationFormat>Custom</PresentationFormat>
  <Paragraphs>452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amit.goyal</dc:creator>
  <cp:lastModifiedBy>Dell</cp:lastModifiedBy>
  <cp:revision>19</cp:revision>
  <dcterms:created xsi:type="dcterms:W3CDTF">2023-05-06T07:11:23Z</dcterms:created>
  <dcterms:modified xsi:type="dcterms:W3CDTF">2024-03-05T09:41:18Z</dcterms:modified>
</cp:coreProperties>
</file>