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75" r:id="rId5"/>
    <p:sldId id="261" r:id="rId6"/>
    <p:sldId id="257" r:id="rId7"/>
    <p:sldId id="260" r:id="rId8"/>
    <p:sldId id="262" r:id="rId9"/>
    <p:sldId id="263" r:id="rId10"/>
    <p:sldId id="264" r:id="rId11"/>
    <p:sldId id="265" r:id="rId12"/>
    <p:sldId id="276" r:id="rId13"/>
    <p:sldId id="277"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995" autoAdjust="0"/>
    <p:restoredTop sz="94660"/>
  </p:normalViewPr>
  <p:slideViewPr>
    <p:cSldViewPr snapToGrid="0">
      <p:cViewPr varScale="1">
        <p:scale>
          <a:sx n="80" d="100"/>
          <a:sy n="80" d="100"/>
        </p:scale>
        <p:origin x="-712"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869501-7779-C8C8-877C-A4EEC6F1E2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5410F91-047C-6740-17D9-D79AF2B170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80E09588-F4E4-F77B-D83F-64343C50FDC7}"/>
              </a:ext>
            </a:extLst>
          </p:cNvPr>
          <p:cNvSpPr>
            <a:spLocks noGrp="1"/>
          </p:cNvSpPr>
          <p:nvPr>
            <p:ph type="dt" sz="half" idx="10"/>
          </p:nvPr>
        </p:nvSpPr>
        <p:spPr/>
        <p:txBody>
          <a:bodyPr/>
          <a:lstStyle/>
          <a:p>
            <a:fld id="{188CEC3C-EA60-43B8-BA54-3A7788CC4DD6}" type="datetimeFigureOut">
              <a:rPr lang="en-IN" smtClean="0"/>
              <a:t>04-03-2024</a:t>
            </a:fld>
            <a:endParaRPr lang="en-IN"/>
          </a:p>
        </p:txBody>
      </p:sp>
      <p:sp>
        <p:nvSpPr>
          <p:cNvPr id="5" name="Footer Placeholder 4">
            <a:extLst>
              <a:ext uri="{FF2B5EF4-FFF2-40B4-BE49-F238E27FC236}">
                <a16:creationId xmlns:a16="http://schemas.microsoft.com/office/drawing/2014/main" xmlns="" id="{851C07FC-684C-DA5B-7CE3-E923419E7A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6699C93-77FB-6E59-E319-3CA1B5A23482}"/>
              </a:ext>
            </a:extLst>
          </p:cNvPr>
          <p:cNvSpPr>
            <a:spLocks noGrp="1"/>
          </p:cNvSpPr>
          <p:nvPr>
            <p:ph type="sldNum" sz="quarter" idx="12"/>
          </p:nvPr>
        </p:nvSpPr>
        <p:spPr/>
        <p:txBody>
          <a:bodyPr/>
          <a:lstStyle/>
          <a:p>
            <a:fld id="{510700AC-EDF3-4280-9AAB-565568F6CA16}" type="slidenum">
              <a:rPr lang="en-IN" smtClean="0"/>
              <a:t>‹#›</a:t>
            </a:fld>
            <a:endParaRPr lang="en-IN"/>
          </a:p>
        </p:txBody>
      </p:sp>
    </p:spTree>
    <p:extLst>
      <p:ext uri="{BB962C8B-B14F-4D97-AF65-F5344CB8AC3E}">
        <p14:creationId xmlns:p14="http://schemas.microsoft.com/office/powerpoint/2010/main" val="1930446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65D177-0829-98F5-D8C5-516B479728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A8A44AD-3ABA-02FF-D3F0-87969F915D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3703800-4059-7186-D787-40D8BAEB12CA}"/>
              </a:ext>
            </a:extLst>
          </p:cNvPr>
          <p:cNvSpPr>
            <a:spLocks noGrp="1"/>
          </p:cNvSpPr>
          <p:nvPr>
            <p:ph type="dt" sz="half" idx="10"/>
          </p:nvPr>
        </p:nvSpPr>
        <p:spPr/>
        <p:txBody>
          <a:bodyPr/>
          <a:lstStyle/>
          <a:p>
            <a:fld id="{188CEC3C-EA60-43B8-BA54-3A7788CC4DD6}" type="datetimeFigureOut">
              <a:rPr lang="en-IN" smtClean="0"/>
              <a:t>04-03-2024</a:t>
            </a:fld>
            <a:endParaRPr lang="en-IN"/>
          </a:p>
        </p:txBody>
      </p:sp>
      <p:sp>
        <p:nvSpPr>
          <p:cNvPr id="5" name="Footer Placeholder 4">
            <a:extLst>
              <a:ext uri="{FF2B5EF4-FFF2-40B4-BE49-F238E27FC236}">
                <a16:creationId xmlns:a16="http://schemas.microsoft.com/office/drawing/2014/main" xmlns="" id="{0F00CEAA-C51F-CECC-A408-21ED01BFBF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F7145EB-0115-F267-E10A-7720119DA894}"/>
              </a:ext>
            </a:extLst>
          </p:cNvPr>
          <p:cNvSpPr>
            <a:spLocks noGrp="1"/>
          </p:cNvSpPr>
          <p:nvPr>
            <p:ph type="sldNum" sz="quarter" idx="12"/>
          </p:nvPr>
        </p:nvSpPr>
        <p:spPr/>
        <p:txBody>
          <a:bodyPr/>
          <a:lstStyle/>
          <a:p>
            <a:fld id="{510700AC-EDF3-4280-9AAB-565568F6CA16}" type="slidenum">
              <a:rPr lang="en-IN" smtClean="0"/>
              <a:t>‹#›</a:t>
            </a:fld>
            <a:endParaRPr lang="en-IN"/>
          </a:p>
        </p:txBody>
      </p:sp>
    </p:spTree>
    <p:extLst>
      <p:ext uri="{BB962C8B-B14F-4D97-AF65-F5344CB8AC3E}">
        <p14:creationId xmlns:p14="http://schemas.microsoft.com/office/powerpoint/2010/main" val="923859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5485AA5-1572-716A-B17A-B908A488B4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F72AB40-E744-8151-6E08-48CBC5A469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31B5EF4-9E9B-1593-438F-CE1D6C927D0C}"/>
              </a:ext>
            </a:extLst>
          </p:cNvPr>
          <p:cNvSpPr>
            <a:spLocks noGrp="1"/>
          </p:cNvSpPr>
          <p:nvPr>
            <p:ph type="dt" sz="half" idx="10"/>
          </p:nvPr>
        </p:nvSpPr>
        <p:spPr/>
        <p:txBody>
          <a:bodyPr/>
          <a:lstStyle/>
          <a:p>
            <a:fld id="{188CEC3C-EA60-43B8-BA54-3A7788CC4DD6}" type="datetimeFigureOut">
              <a:rPr lang="en-IN" smtClean="0"/>
              <a:t>04-03-2024</a:t>
            </a:fld>
            <a:endParaRPr lang="en-IN"/>
          </a:p>
        </p:txBody>
      </p:sp>
      <p:sp>
        <p:nvSpPr>
          <p:cNvPr id="5" name="Footer Placeholder 4">
            <a:extLst>
              <a:ext uri="{FF2B5EF4-FFF2-40B4-BE49-F238E27FC236}">
                <a16:creationId xmlns:a16="http://schemas.microsoft.com/office/drawing/2014/main" xmlns="" id="{B654A1D7-2ADD-D0E9-1FF1-F37688A1BC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D9B0CA4-1D7A-BBDB-5778-625C78E1B00E}"/>
              </a:ext>
            </a:extLst>
          </p:cNvPr>
          <p:cNvSpPr>
            <a:spLocks noGrp="1"/>
          </p:cNvSpPr>
          <p:nvPr>
            <p:ph type="sldNum" sz="quarter" idx="12"/>
          </p:nvPr>
        </p:nvSpPr>
        <p:spPr/>
        <p:txBody>
          <a:bodyPr/>
          <a:lstStyle/>
          <a:p>
            <a:fld id="{510700AC-EDF3-4280-9AAB-565568F6CA16}" type="slidenum">
              <a:rPr lang="en-IN" smtClean="0"/>
              <a:t>‹#›</a:t>
            </a:fld>
            <a:endParaRPr lang="en-IN"/>
          </a:p>
        </p:txBody>
      </p:sp>
    </p:spTree>
    <p:extLst>
      <p:ext uri="{BB962C8B-B14F-4D97-AF65-F5344CB8AC3E}">
        <p14:creationId xmlns:p14="http://schemas.microsoft.com/office/powerpoint/2010/main" val="263884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D36C7B-274D-D1B6-24C9-7065FF8D19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F0E8053-84B5-517E-F309-1C50262206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535E24A-56A8-D6E4-155A-0E140BF5E1D3}"/>
              </a:ext>
            </a:extLst>
          </p:cNvPr>
          <p:cNvSpPr>
            <a:spLocks noGrp="1"/>
          </p:cNvSpPr>
          <p:nvPr>
            <p:ph type="dt" sz="half" idx="10"/>
          </p:nvPr>
        </p:nvSpPr>
        <p:spPr/>
        <p:txBody>
          <a:bodyPr/>
          <a:lstStyle/>
          <a:p>
            <a:fld id="{188CEC3C-EA60-43B8-BA54-3A7788CC4DD6}" type="datetimeFigureOut">
              <a:rPr lang="en-IN" smtClean="0"/>
              <a:t>04-03-2024</a:t>
            </a:fld>
            <a:endParaRPr lang="en-IN"/>
          </a:p>
        </p:txBody>
      </p:sp>
      <p:sp>
        <p:nvSpPr>
          <p:cNvPr id="5" name="Footer Placeholder 4">
            <a:extLst>
              <a:ext uri="{FF2B5EF4-FFF2-40B4-BE49-F238E27FC236}">
                <a16:creationId xmlns:a16="http://schemas.microsoft.com/office/drawing/2014/main" xmlns="" id="{3BBB2CA6-70F8-8648-6F9E-2C5A40BA45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6859971-391D-AF52-B8BB-BC59D12DEAE4}"/>
              </a:ext>
            </a:extLst>
          </p:cNvPr>
          <p:cNvSpPr>
            <a:spLocks noGrp="1"/>
          </p:cNvSpPr>
          <p:nvPr>
            <p:ph type="sldNum" sz="quarter" idx="12"/>
          </p:nvPr>
        </p:nvSpPr>
        <p:spPr/>
        <p:txBody>
          <a:bodyPr/>
          <a:lstStyle/>
          <a:p>
            <a:fld id="{510700AC-EDF3-4280-9AAB-565568F6CA16}" type="slidenum">
              <a:rPr lang="en-IN" smtClean="0"/>
              <a:t>‹#›</a:t>
            </a:fld>
            <a:endParaRPr lang="en-IN"/>
          </a:p>
        </p:txBody>
      </p:sp>
    </p:spTree>
    <p:extLst>
      <p:ext uri="{BB962C8B-B14F-4D97-AF65-F5344CB8AC3E}">
        <p14:creationId xmlns:p14="http://schemas.microsoft.com/office/powerpoint/2010/main" val="3961187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2F520E-BA01-E4C6-27C1-65456589F1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6C836DD-D1C0-E669-4D90-7965863F8C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D869A53-1543-12D3-78AF-E52BEAE99042}"/>
              </a:ext>
            </a:extLst>
          </p:cNvPr>
          <p:cNvSpPr>
            <a:spLocks noGrp="1"/>
          </p:cNvSpPr>
          <p:nvPr>
            <p:ph type="dt" sz="half" idx="10"/>
          </p:nvPr>
        </p:nvSpPr>
        <p:spPr/>
        <p:txBody>
          <a:bodyPr/>
          <a:lstStyle/>
          <a:p>
            <a:fld id="{188CEC3C-EA60-43B8-BA54-3A7788CC4DD6}" type="datetimeFigureOut">
              <a:rPr lang="en-IN" smtClean="0"/>
              <a:t>04-03-2024</a:t>
            </a:fld>
            <a:endParaRPr lang="en-IN"/>
          </a:p>
        </p:txBody>
      </p:sp>
      <p:sp>
        <p:nvSpPr>
          <p:cNvPr id="5" name="Footer Placeholder 4">
            <a:extLst>
              <a:ext uri="{FF2B5EF4-FFF2-40B4-BE49-F238E27FC236}">
                <a16:creationId xmlns:a16="http://schemas.microsoft.com/office/drawing/2014/main" xmlns="" id="{05C706C5-57A7-8767-7799-C513C666D6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05E08EB-8F6F-FD5A-318B-ED504A5A053A}"/>
              </a:ext>
            </a:extLst>
          </p:cNvPr>
          <p:cNvSpPr>
            <a:spLocks noGrp="1"/>
          </p:cNvSpPr>
          <p:nvPr>
            <p:ph type="sldNum" sz="quarter" idx="12"/>
          </p:nvPr>
        </p:nvSpPr>
        <p:spPr/>
        <p:txBody>
          <a:bodyPr/>
          <a:lstStyle/>
          <a:p>
            <a:fld id="{510700AC-EDF3-4280-9AAB-565568F6CA16}" type="slidenum">
              <a:rPr lang="en-IN" smtClean="0"/>
              <a:t>‹#›</a:t>
            </a:fld>
            <a:endParaRPr lang="en-IN"/>
          </a:p>
        </p:txBody>
      </p:sp>
    </p:spTree>
    <p:extLst>
      <p:ext uri="{BB962C8B-B14F-4D97-AF65-F5344CB8AC3E}">
        <p14:creationId xmlns:p14="http://schemas.microsoft.com/office/powerpoint/2010/main" val="2058699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86C630-7D43-43BF-F1D6-967E7554EC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489A86E-DA73-884D-8735-DF5BD4BA39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675379DF-FF21-223B-88E3-96DE74D7AC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1D5AAAE7-C432-347F-2108-E768DB10D1EC}"/>
              </a:ext>
            </a:extLst>
          </p:cNvPr>
          <p:cNvSpPr>
            <a:spLocks noGrp="1"/>
          </p:cNvSpPr>
          <p:nvPr>
            <p:ph type="dt" sz="half" idx="10"/>
          </p:nvPr>
        </p:nvSpPr>
        <p:spPr/>
        <p:txBody>
          <a:bodyPr/>
          <a:lstStyle/>
          <a:p>
            <a:fld id="{188CEC3C-EA60-43B8-BA54-3A7788CC4DD6}" type="datetimeFigureOut">
              <a:rPr lang="en-IN" smtClean="0"/>
              <a:t>04-03-2024</a:t>
            </a:fld>
            <a:endParaRPr lang="en-IN"/>
          </a:p>
        </p:txBody>
      </p:sp>
      <p:sp>
        <p:nvSpPr>
          <p:cNvPr id="6" name="Footer Placeholder 5">
            <a:extLst>
              <a:ext uri="{FF2B5EF4-FFF2-40B4-BE49-F238E27FC236}">
                <a16:creationId xmlns:a16="http://schemas.microsoft.com/office/drawing/2014/main" xmlns="" id="{197B59EA-0BCB-C542-188B-6590388162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E71776D-89AA-E89F-5F18-3115AC48B602}"/>
              </a:ext>
            </a:extLst>
          </p:cNvPr>
          <p:cNvSpPr>
            <a:spLocks noGrp="1"/>
          </p:cNvSpPr>
          <p:nvPr>
            <p:ph type="sldNum" sz="quarter" idx="12"/>
          </p:nvPr>
        </p:nvSpPr>
        <p:spPr/>
        <p:txBody>
          <a:bodyPr/>
          <a:lstStyle/>
          <a:p>
            <a:fld id="{510700AC-EDF3-4280-9AAB-565568F6CA16}" type="slidenum">
              <a:rPr lang="en-IN" smtClean="0"/>
              <a:t>‹#›</a:t>
            </a:fld>
            <a:endParaRPr lang="en-IN"/>
          </a:p>
        </p:txBody>
      </p:sp>
    </p:spTree>
    <p:extLst>
      <p:ext uri="{BB962C8B-B14F-4D97-AF65-F5344CB8AC3E}">
        <p14:creationId xmlns:p14="http://schemas.microsoft.com/office/powerpoint/2010/main" val="3733488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6369AC-308C-5890-CDE4-FB11DF9988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D45995D-861C-E5B3-F431-4C47C6A804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F9F54EA-B4C8-75C6-5E99-B41F30680F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CB2461EB-B775-B02C-76EE-2DCEADACF9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1865627-B550-FF6F-8AA7-0B7E5597A5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10522EC-BBD9-1B48-1573-190BF9ABEC51}"/>
              </a:ext>
            </a:extLst>
          </p:cNvPr>
          <p:cNvSpPr>
            <a:spLocks noGrp="1"/>
          </p:cNvSpPr>
          <p:nvPr>
            <p:ph type="dt" sz="half" idx="10"/>
          </p:nvPr>
        </p:nvSpPr>
        <p:spPr/>
        <p:txBody>
          <a:bodyPr/>
          <a:lstStyle/>
          <a:p>
            <a:fld id="{188CEC3C-EA60-43B8-BA54-3A7788CC4DD6}" type="datetimeFigureOut">
              <a:rPr lang="en-IN" smtClean="0"/>
              <a:t>04-03-2024</a:t>
            </a:fld>
            <a:endParaRPr lang="en-IN"/>
          </a:p>
        </p:txBody>
      </p:sp>
      <p:sp>
        <p:nvSpPr>
          <p:cNvPr id="8" name="Footer Placeholder 7">
            <a:extLst>
              <a:ext uri="{FF2B5EF4-FFF2-40B4-BE49-F238E27FC236}">
                <a16:creationId xmlns:a16="http://schemas.microsoft.com/office/drawing/2014/main" xmlns="" id="{E0D7DE55-CB5F-5802-7056-434143F1D9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51F037B2-0EB0-10B9-5514-9987665FC121}"/>
              </a:ext>
            </a:extLst>
          </p:cNvPr>
          <p:cNvSpPr>
            <a:spLocks noGrp="1"/>
          </p:cNvSpPr>
          <p:nvPr>
            <p:ph type="sldNum" sz="quarter" idx="12"/>
          </p:nvPr>
        </p:nvSpPr>
        <p:spPr/>
        <p:txBody>
          <a:bodyPr/>
          <a:lstStyle/>
          <a:p>
            <a:fld id="{510700AC-EDF3-4280-9AAB-565568F6CA16}" type="slidenum">
              <a:rPr lang="en-IN" smtClean="0"/>
              <a:t>‹#›</a:t>
            </a:fld>
            <a:endParaRPr lang="en-IN"/>
          </a:p>
        </p:txBody>
      </p:sp>
    </p:spTree>
    <p:extLst>
      <p:ext uri="{BB962C8B-B14F-4D97-AF65-F5344CB8AC3E}">
        <p14:creationId xmlns:p14="http://schemas.microsoft.com/office/powerpoint/2010/main" val="852990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FB44C7-0488-85C5-648A-E904E47E76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ACDF594F-5376-C538-497B-8D9604D335B8}"/>
              </a:ext>
            </a:extLst>
          </p:cNvPr>
          <p:cNvSpPr>
            <a:spLocks noGrp="1"/>
          </p:cNvSpPr>
          <p:nvPr>
            <p:ph type="dt" sz="half" idx="10"/>
          </p:nvPr>
        </p:nvSpPr>
        <p:spPr/>
        <p:txBody>
          <a:bodyPr/>
          <a:lstStyle/>
          <a:p>
            <a:fld id="{188CEC3C-EA60-43B8-BA54-3A7788CC4DD6}" type="datetimeFigureOut">
              <a:rPr lang="en-IN" smtClean="0"/>
              <a:t>04-03-2024</a:t>
            </a:fld>
            <a:endParaRPr lang="en-IN"/>
          </a:p>
        </p:txBody>
      </p:sp>
      <p:sp>
        <p:nvSpPr>
          <p:cNvPr id="4" name="Footer Placeholder 3">
            <a:extLst>
              <a:ext uri="{FF2B5EF4-FFF2-40B4-BE49-F238E27FC236}">
                <a16:creationId xmlns:a16="http://schemas.microsoft.com/office/drawing/2014/main" xmlns="" id="{09641274-0E9A-2409-4267-58E5B3C99D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E428864E-E8FC-EA9A-8BCD-E88ED26893CF}"/>
              </a:ext>
            </a:extLst>
          </p:cNvPr>
          <p:cNvSpPr>
            <a:spLocks noGrp="1"/>
          </p:cNvSpPr>
          <p:nvPr>
            <p:ph type="sldNum" sz="quarter" idx="12"/>
          </p:nvPr>
        </p:nvSpPr>
        <p:spPr/>
        <p:txBody>
          <a:bodyPr/>
          <a:lstStyle/>
          <a:p>
            <a:fld id="{510700AC-EDF3-4280-9AAB-565568F6CA16}" type="slidenum">
              <a:rPr lang="en-IN" smtClean="0"/>
              <a:t>‹#›</a:t>
            </a:fld>
            <a:endParaRPr lang="en-IN"/>
          </a:p>
        </p:txBody>
      </p:sp>
    </p:spTree>
    <p:extLst>
      <p:ext uri="{BB962C8B-B14F-4D97-AF65-F5344CB8AC3E}">
        <p14:creationId xmlns:p14="http://schemas.microsoft.com/office/powerpoint/2010/main" val="333713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B0BBC62-DD5B-D638-68D5-FC263BBC999E}"/>
              </a:ext>
            </a:extLst>
          </p:cNvPr>
          <p:cNvSpPr>
            <a:spLocks noGrp="1"/>
          </p:cNvSpPr>
          <p:nvPr>
            <p:ph type="dt" sz="half" idx="10"/>
          </p:nvPr>
        </p:nvSpPr>
        <p:spPr/>
        <p:txBody>
          <a:bodyPr/>
          <a:lstStyle/>
          <a:p>
            <a:fld id="{188CEC3C-EA60-43B8-BA54-3A7788CC4DD6}" type="datetimeFigureOut">
              <a:rPr lang="en-IN" smtClean="0"/>
              <a:t>04-03-2024</a:t>
            </a:fld>
            <a:endParaRPr lang="en-IN"/>
          </a:p>
        </p:txBody>
      </p:sp>
      <p:sp>
        <p:nvSpPr>
          <p:cNvPr id="3" name="Footer Placeholder 2">
            <a:extLst>
              <a:ext uri="{FF2B5EF4-FFF2-40B4-BE49-F238E27FC236}">
                <a16:creationId xmlns:a16="http://schemas.microsoft.com/office/drawing/2014/main" xmlns="" id="{7F6C31A7-2F1E-DEB9-7E2B-19D9E13E1C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B671FD63-BA66-1240-B868-F200028EF706}"/>
              </a:ext>
            </a:extLst>
          </p:cNvPr>
          <p:cNvSpPr>
            <a:spLocks noGrp="1"/>
          </p:cNvSpPr>
          <p:nvPr>
            <p:ph type="sldNum" sz="quarter" idx="12"/>
          </p:nvPr>
        </p:nvSpPr>
        <p:spPr/>
        <p:txBody>
          <a:bodyPr/>
          <a:lstStyle/>
          <a:p>
            <a:fld id="{510700AC-EDF3-4280-9AAB-565568F6CA16}" type="slidenum">
              <a:rPr lang="en-IN" smtClean="0"/>
              <a:t>‹#›</a:t>
            </a:fld>
            <a:endParaRPr lang="en-IN"/>
          </a:p>
        </p:txBody>
      </p:sp>
    </p:spTree>
    <p:extLst>
      <p:ext uri="{BB962C8B-B14F-4D97-AF65-F5344CB8AC3E}">
        <p14:creationId xmlns:p14="http://schemas.microsoft.com/office/powerpoint/2010/main" val="347386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7854AE-CEC1-A669-FA4E-7EB73D210D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7824788-405B-48AD-E8E6-FA7B2337F3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7C04F6B6-C4CE-40A5-20E7-0B553F796A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F234D30-E209-862E-F593-6A5AF4B127C2}"/>
              </a:ext>
            </a:extLst>
          </p:cNvPr>
          <p:cNvSpPr>
            <a:spLocks noGrp="1"/>
          </p:cNvSpPr>
          <p:nvPr>
            <p:ph type="dt" sz="half" idx="10"/>
          </p:nvPr>
        </p:nvSpPr>
        <p:spPr/>
        <p:txBody>
          <a:bodyPr/>
          <a:lstStyle/>
          <a:p>
            <a:fld id="{188CEC3C-EA60-43B8-BA54-3A7788CC4DD6}" type="datetimeFigureOut">
              <a:rPr lang="en-IN" smtClean="0"/>
              <a:t>04-03-2024</a:t>
            </a:fld>
            <a:endParaRPr lang="en-IN"/>
          </a:p>
        </p:txBody>
      </p:sp>
      <p:sp>
        <p:nvSpPr>
          <p:cNvPr id="6" name="Footer Placeholder 5">
            <a:extLst>
              <a:ext uri="{FF2B5EF4-FFF2-40B4-BE49-F238E27FC236}">
                <a16:creationId xmlns:a16="http://schemas.microsoft.com/office/drawing/2014/main" xmlns="" id="{8990B62F-1D3C-5071-05FE-3A719AFFBD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E279EDF-84D3-C86E-E819-55DB40BEB27A}"/>
              </a:ext>
            </a:extLst>
          </p:cNvPr>
          <p:cNvSpPr>
            <a:spLocks noGrp="1"/>
          </p:cNvSpPr>
          <p:nvPr>
            <p:ph type="sldNum" sz="quarter" idx="12"/>
          </p:nvPr>
        </p:nvSpPr>
        <p:spPr/>
        <p:txBody>
          <a:bodyPr/>
          <a:lstStyle/>
          <a:p>
            <a:fld id="{510700AC-EDF3-4280-9AAB-565568F6CA16}" type="slidenum">
              <a:rPr lang="en-IN" smtClean="0"/>
              <a:t>‹#›</a:t>
            </a:fld>
            <a:endParaRPr lang="en-IN"/>
          </a:p>
        </p:txBody>
      </p:sp>
    </p:spTree>
    <p:extLst>
      <p:ext uri="{BB962C8B-B14F-4D97-AF65-F5344CB8AC3E}">
        <p14:creationId xmlns:p14="http://schemas.microsoft.com/office/powerpoint/2010/main" val="1365456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094271-632F-2E4C-9B3C-96A0F0FF5E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15F04BC1-F25E-56E3-E8E8-E44082EA95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0F2297E8-C95B-76E3-C6AD-6D4A101F0D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F0CAF3F-4A97-831C-AACA-3EBAFF591C10}"/>
              </a:ext>
            </a:extLst>
          </p:cNvPr>
          <p:cNvSpPr>
            <a:spLocks noGrp="1"/>
          </p:cNvSpPr>
          <p:nvPr>
            <p:ph type="dt" sz="half" idx="10"/>
          </p:nvPr>
        </p:nvSpPr>
        <p:spPr/>
        <p:txBody>
          <a:bodyPr/>
          <a:lstStyle/>
          <a:p>
            <a:fld id="{188CEC3C-EA60-43B8-BA54-3A7788CC4DD6}" type="datetimeFigureOut">
              <a:rPr lang="en-IN" smtClean="0"/>
              <a:t>04-03-2024</a:t>
            </a:fld>
            <a:endParaRPr lang="en-IN"/>
          </a:p>
        </p:txBody>
      </p:sp>
      <p:sp>
        <p:nvSpPr>
          <p:cNvPr id="6" name="Footer Placeholder 5">
            <a:extLst>
              <a:ext uri="{FF2B5EF4-FFF2-40B4-BE49-F238E27FC236}">
                <a16:creationId xmlns:a16="http://schemas.microsoft.com/office/drawing/2014/main" xmlns="" id="{A9F36A99-1657-FDF9-B902-D697AEBDDC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FA73669-2B0B-030B-9DB8-C79FEA113FC9}"/>
              </a:ext>
            </a:extLst>
          </p:cNvPr>
          <p:cNvSpPr>
            <a:spLocks noGrp="1"/>
          </p:cNvSpPr>
          <p:nvPr>
            <p:ph type="sldNum" sz="quarter" idx="12"/>
          </p:nvPr>
        </p:nvSpPr>
        <p:spPr/>
        <p:txBody>
          <a:bodyPr/>
          <a:lstStyle/>
          <a:p>
            <a:fld id="{510700AC-EDF3-4280-9AAB-565568F6CA16}" type="slidenum">
              <a:rPr lang="en-IN" smtClean="0"/>
              <a:t>‹#›</a:t>
            </a:fld>
            <a:endParaRPr lang="en-IN"/>
          </a:p>
        </p:txBody>
      </p:sp>
    </p:spTree>
    <p:extLst>
      <p:ext uri="{BB962C8B-B14F-4D97-AF65-F5344CB8AC3E}">
        <p14:creationId xmlns:p14="http://schemas.microsoft.com/office/powerpoint/2010/main" val="300163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B4D9746-2BC5-446C-A1CB-C222CAC24D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FBF7D98-3963-C252-C3E0-1FDD3D2D3F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402956A-332E-203F-2174-90EE4FC541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8CEC3C-EA60-43B8-BA54-3A7788CC4DD6}" type="datetimeFigureOut">
              <a:rPr lang="en-IN" smtClean="0"/>
              <a:t>04-03-2024</a:t>
            </a:fld>
            <a:endParaRPr lang="en-IN"/>
          </a:p>
        </p:txBody>
      </p:sp>
      <p:sp>
        <p:nvSpPr>
          <p:cNvPr id="5" name="Footer Placeholder 4">
            <a:extLst>
              <a:ext uri="{FF2B5EF4-FFF2-40B4-BE49-F238E27FC236}">
                <a16:creationId xmlns:a16="http://schemas.microsoft.com/office/drawing/2014/main" xmlns="" id="{E62FED55-8D8A-8563-A4BA-3674791E9C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36010A60-0C50-D8F3-C550-E09AB619E6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700AC-EDF3-4280-9AAB-565568F6CA16}" type="slidenum">
              <a:rPr lang="en-IN" smtClean="0"/>
              <a:t>‹#›</a:t>
            </a:fld>
            <a:endParaRPr lang="en-IN"/>
          </a:p>
        </p:txBody>
      </p:sp>
    </p:spTree>
    <p:extLst>
      <p:ext uri="{BB962C8B-B14F-4D97-AF65-F5344CB8AC3E}">
        <p14:creationId xmlns:p14="http://schemas.microsoft.com/office/powerpoint/2010/main" val="2787694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7963175-77F6-8150-F72D-DD1F92CA6AFA}"/>
              </a:ext>
            </a:extLst>
          </p:cNvPr>
          <p:cNvSpPr txBox="1"/>
          <p:nvPr/>
        </p:nvSpPr>
        <p:spPr>
          <a:xfrm>
            <a:off x="294640" y="177076"/>
            <a:ext cx="11602720" cy="1107996"/>
          </a:xfrm>
          <a:prstGeom prst="rect">
            <a:avLst/>
          </a:prstGeom>
          <a:noFill/>
        </p:spPr>
        <p:txBody>
          <a:bodyPr wrap="square">
            <a:spAutoFit/>
          </a:bodyPr>
          <a:lstStyle/>
          <a:p>
            <a:r>
              <a:rPr lang="en-US" sz="2200" b="1"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Object-Oriented Programming</a:t>
            </a:r>
            <a:r>
              <a:rPr lang="en-US" sz="2200" b="0"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 is a methodology or paradigm to design a program using classes and objects. </a:t>
            </a:r>
          </a:p>
          <a:p>
            <a:r>
              <a:rPr lang="en-US" sz="2200" b="0"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rPr>
              <a:t>It simplifies software development and maintenance by providing some concepts</a:t>
            </a:r>
            <a:endParaRPr lang="en-IN" sz="22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026" name="Picture 2" descr="Java OOPs Concepts">
            <a:extLst>
              <a:ext uri="{FF2B5EF4-FFF2-40B4-BE49-F238E27FC236}">
                <a16:creationId xmlns:a16="http://schemas.microsoft.com/office/drawing/2014/main" xmlns="" id="{4E6CB510-E60E-5239-3518-52604487F2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3287" y="2168208"/>
            <a:ext cx="5305425"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469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048067F-9545-BD4B-B90B-9D5F136FA0B0}"/>
              </a:ext>
            </a:extLst>
          </p:cNvPr>
          <p:cNvSpPr txBox="1"/>
          <p:nvPr/>
        </p:nvSpPr>
        <p:spPr>
          <a:xfrm>
            <a:off x="335280" y="228938"/>
            <a:ext cx="11440160" cy="1754326"/>
          </a:xfrm>
          <a:prstGeom prst="rect">
            <a:avLst/>
          </a:prstGeom>
          <a:noFill/>
        </p:spPr>
        <p:txBody>
          <a:bodyPr wrap="square">
            <a:spAutoFit/>
          </a:bodyPr>
          <a:lstStyle/>
          <a:p>
            <a:r>
              <a:rPr lang="en-US" b="1" dirty="0"/>
              <a:t>Strong typing</a:t>
            </a:r>
          </a:p>
          <a:p>
            <a:endParaRPr lang="en-US" dirty="0"/>
          </a:p>
          <a:p>
            <a:pPr marL="285750" indent="-285750">
              <a:buFont typeface="Wingdings" panose="05000000000000000000" pitchFamily="2" charset="2"/>
              <a:buChar char="q"/>
            </a:pPr>
            <a:r>
              <a:rPr lang="en-US" dirty="0"/>
              <a:t>Before you use a field, you must declare the type of the field.</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Strong typing in Java makes it possible to provide a reasonable and safe solution to interlanguage calls between Java and PL/SQL applications, and to integrate Java and SQL calls within the same application.</a:t>
            </a:r>
            <a:endParaRPr lang="en-IN" dirty="0"/>
          </a:p>
        </p:txBody>
      </p:sp>
    </p:spTree>
    <p:extLst>
      <p:ext uri="{BB962C8B-B14F-4D97-AF65-F5344CB8AC3E}">
        <p14:creationId xmlns:p14="http://schemas.microsoft.com/office/powerpoint/2010/main" val="2880456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3F289CA-8DA8-D8F0-8F4E-4CDB879E2F3E}"/>
              </a:ext>
            </a:extLst>
          </p:cNvPr>
          <p:cNvSpPr txBox="1"/>
          <p:nvPr/>
        </p:nvSpPr>
        <p:spPr>
          <a:xfrm>
            <a:off x="335280" y="152460"/>
            <a:ext cx="11623040" cy="3416320"/>
          </a:xfrm>
          <a:prstGeom prst="rect">
            <a:avLst/>
          </a:prstGeom>
          <a:noFill/>
        </p:spPr>
        <p:txBody>
          <a:bodyPr wrap="square">
            <a:spAutoFit/>
          </a:bodyPr>
          <a:lstStyle/>
          <a:p>
            <a:r>
              <a:rPr lang="en-US" b="1" dirty="0"/>
              <a:t>Flexible namespace</a:t>
            </a:r>
          </a:p>
          <a:p>
            <a:endParaRPr lang="en-US" dirty="0"/>
          </a:p>
          <a:p>
            <a:endParaRPr lang="en-US" dirty="0"/>
          </a:p>
          <a:p>
            <a:pPr marL="285750" indent="-285750">
              <a:buFont typeface="Wingdings" panose="05000000000000000000" pitchFamily="2" charset="2"/>
              <a:buChar char="q"/>
            </a:pPr>
            <a:r>
              <a:rPr lang="en-US" dirty="0"/>
              <a:t>Java defines classes and places them </a:t>
            </a:r>
            <a:r>
              <a:rPr lang="en-US" b="1" dirty="0"/>
              <a:t>within a hierarchical structure </a:t>
            </a:r>
            <a:r>
              <a:rPr lang="en-US" dirty="0"/>
              <a:t>that mirrors the domain namespace of the Internet.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You can distribute Java applications and </a:t>
            </a:r>
            <a:r>
              <a:rPr lang="en-US" b="1" dirty="0"/>
              <a:t>avoid name collisions.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Java extensions, such as the </a:t>
            </a:r>
            <a:r>
              <a:rPr lang="en-US" b="1" dirty="0"/>
              <a:t>Java Naming and Directory Interface (JNDI), </a:t>
            </a:r>
            <a:r>
              <a:rPr lang="en-US" dirty="0"/>
              <a:t>provide a framework for multiple name services to be federated.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The namespace approach of Java is flexible enough for Oracle to incorporate the concept of a schema for resolving class names in full compliance with the JLS.</a:t>
            </a:r>
            <a:endParaRPr lang="en-IN" dirty="0"/>
          </a:p>
        </p:txBody>
      </p:sp>
    </p:spTree>
    <p:extLst>
      <p:ext uri="{BB962C8B-B14F-4D97-AF65-F5344CB8AC3E}">
        <p14:creationId xmlns:p14="http://schemas.microsoft.com/office/powerpoint/2010/main" val="3225287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Encapsulation in </a:t>
            </a:r>
            <a:r>
              <a:rPr lang="en-IN" b="1" dirty="0" smtClean="0">
                <a:solidFill>
                  <a:srgbClr val="FF0000"/>
                </a:solidFill>
              </a:rPr>
              <a:t>Java</a:t>
            </a:r>
            <a:endParaRPr lang="en-IN" b="1"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sz="2400" b="1" dirty="0">
                <a:latin typeface="Times New Roman" pitchFamily="18" charset="0"/>
                <a:cs typeface="Times New Roman" pitchFamily="18" charset="0"/>
              </a:rPr>
              <a:t>Encapsulation in Java</a:t>
            </a:r>
            <a:r>
              <a:rPr lang="en-US" sz="2400" dirty="0">
                <a:latin typeface="Times New Roman" pitchFamily="18" charset="0"/>
                <a:cs typeface="Times New Roman" pitchFamily="18" charset="0"/>
              </a:rPr>
              <a:t> is a </a:t>
            </a:r>
            <a:r>
              <a:rPr lang="en-US" sz="2400" i="1" dirty="0">
                <a:latin typeface="Times New Roman" pitchFamily="18" charset="0"/>
                <a:cs typeface="Times New Roman" pitchFamily="18" charset="0"/>
              </a:rPr>
              <a:t>process of wrapping code and data together into a single unit</a:t>
            </a:r>
            <a:r>
              <a:rPr lang="en-US" sz="2400" dirty="0">
                <a:latin typeface="Times New Roman" pitchFamily="18" charset="0"/>
                <a:cs typeface="Times New Roman" pitchFamily="18" charset="0"/>
              </a:rPr>
              <a:t>, for example, a capsule which is mixed of several medicines</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Wrapping up data member and function into single unit.</a:t>
            </a:r>
          </a:p>
          <a:p>
            <a:r>
              <a:rPr lang="en-US" sz="2400" dirty="0" smtClean="0">
                <a:latin typeface="Times New Roman" pitchFamily="18" charset="0"/>
                <a:cs typeface="Times New Roman" pitchFamily="18" charset="0"/>
              </a:rPr>
              <a:t>Data member=properties/states.</a:t>
            </a:r>
          </a:p>
          <a:p>
            <a:r>
              <a:rPr lang="en-US" sz="2400" dirty="0" smtClean="0">
                <a:latin typeface="Times New Roman" pitchFamily="18" charset="0"/>
                <a:cs typeface="Times New Roman" pitchFamily="18" charset="0"/>
              </a:rPr>
              <a:t>Function=methods/ behavior.</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We can create a fully encapsulated class in Java by making all the data members of the class private. Now we can use setter and getter methods to set and get the data in it.</a:t>
            </a:r>
          </a:p>
          <a:p>
            <a:r>
              <a:rPr lang="en-US" sz="2000" dirty="0">
                <a:latin typeface="Times New Roman" pitchFamily="18" charset="0"/>
                <a:cs typeface="Times New Roman" pitchFamily="18" charset="0"/>
              </a:rPr>
              <a:t>The </a:t>
            </a:r>
            <a:r>
              <a:rPr lang="en-US" b="1" dirty="0"/>
              <a:t>Java Bean</a:t>
            </a:r>
            <a:r>
              <a:rPr lang="en-US" dirty="0"/>
              <a:t> class is the example of a fully encapsulated class.</a:t>
            </a:r>
          </a:p>
          <a:p>
            <a:r>
              <a:rPr lang="en-US" dirty="0">
                <a:solidFill>
                  <a:srgbClr val="FF0000"/>
                </a:solidFill>
              </a:rPr>
              <a:t>Advantage of Encapsulation in Java</a:t>
            </a:r>
          </a:p>
          <a:p>
            <a:r>
              <a:rPr lang="en-US" sz="2400" dirty="0"/>
              <a:t>By providing only a setter or getter method, you can make the class </a:t>
            </a:r>
            <a:r>
              <a:rPr lang="en-US" sz="2400" b="1" dirty="0"/>
              <a:t>read-only or write-only</a:t>
            </a:r>
            <a:r>
              <a:rPr lang="en-US" sz="2400" dirty="0"/>
              <a:t>. In other words, you can skip the getter or setter methods.</a:t>
            </a:r>
          </a:p>
          <a:p>
            <a:endParaRPr lang="en-IN" dirty="0"/>
          </a:p>
        </p:txBody>
      </p:sp>
    </p:spTree>
    <p:extLst>
      <p:ext uri="{BB962C8B-B14F-4D97-AF65-F5344CB8AC3E}">
        <p14:creationId xmlns:p14="http://schemas.microsoft.com/office/powerpoint/2010/main" val="1496373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IN" b="1" dirty="0"/>
              <a:t>package</a:t>
            </a:r>
            <a:r>
              <a:rPr lang="en-IN" dirty="0"/>
              <a:t> </a:t>
            </a:r>
            <a:r>
              <a:rPr lang="en-IN" dirty="0" err="1"/>
              <a:t>com.javatpoint</a:t>
            </a:r>
            <a:r>
              <a:rPr lang="en-IN" dirty="0"/>
              <a:t>;  </a:t>
            </a:r>
          </a:p>
          <a:p>
            <a:pPr marL="0" indent="0">
              <a:buNone/>
            </a:pPr>
            <a:r>
              <a:rPr lang="en-IN" b="1" dirty="0"/>
              <a:t>public</a:t>
            </a:r>
            <a:r>
              <a:rPr lang="en-IN" dirty="0"/>
              <a:t> </a:t>
            </a:r>
            <a:r>
              <a:rPr lang="en-IN" b="1" dirty="0"/>
              <a:t>class</a:t>
            </a:r>
            <a:r>
              <a:rPr lang="en-IN" dirty="0"/>
              <a:t> Student{  </a:t>
            </a:r>
          </a:p>
          <a:p>
            <a:pPr marL="0" indent="0">
              <a:buNone/>
            </a:pPr>
            <a:r>
              <a:rPr lang="en-IN" b="1" dirty="0"/>
              <a:t>private</a:t>
            </a:r>
            <a:r>
              <a:rPr lang="en-IN" dirty="0"/>
              <a:t> String name;  </a:t>
            </a:r>
          </a:p>
          <a:p>
            <a:pPr marL="0" indent="0">
              <a:buNone/>
            </a:pPr>
            <a:r>
              <a:rPr lang="en-IN" b="1" dirty="0"/>
              <a:t>public</a:t>
            </a:r>
            <a:r>
              <a:rPr lang="en-IN" dirty="0"/>
              <a:t> String </a:t>
            </a:r>
            <a:r>
              <a:rPr lang="en-IN" dirty="0" err="1"/>
              <a:t>getName</a:t>
            </a:r>
            <a:r>
              <a:rPr lang="en-IN" dirty="0"/>
              <a:t>(){  </a:t>
            </a:r>
          </a:p>
          <a:p>
            <a:pPr marL="0" indent="0">
              <a:buNone/>
            </a:pPr>
            <a:r>
              <a:rPr lang="en-IN" b="1" dirty="0"/>
              <a:t>return</a:t>
            </a:r>
            <a:r>
              <a:rPr lang="en-IN" dirty="0"/>
              <a:t> name;  </a:t>
            </a:r>
          </a:p>
          <a:p>
            <a:pPr marL="0" indent="0">
              <a:buNone/>
            </a:pPr>
            <a:r>
              <a:rPr lang="en-IN" dirty="0"/>
              <a:t>}  </a:t>
            </a:r>
          </a:p>
          <a:p>
            <a:pPr marL="0" indent="0">
              <a:buNone/>
            </a:pPr>
            <a:r>
              <a:rPr lang="en-IN" b="1" dirty="0" smtClean="0"/>
              <a:t>public</a:t>
            </a:r>
            <a:r>
              <a:rPr lang="en-IN" dirty="0"/>
              <a:t> </a:t>
            </a:r>
            <a:r>
              <a:rPr lang="en-IN" b="1" dirty="0"/>
              <a:t>void</a:t>
            </a:r>
            <a:r>
              <a:rPr lang="en-IN" dirty="0"/>
              <a:t> </a:t>
            </a:r>
            <a:r>
              <a:rPr lang="en-IN" dirty="0" err="1"/>
              <a:t>setName</a:t>
            </a:r>
            <a:r>
              <a:rPr lang="en-IN" dirty="0"/>
              <a:t>(String name){  </a:t>
            </a:r>
          </a:p>
          <a:p>
            <a:pPr marL="0" indent="0">
              <a:buNone/>
            </a:pPr>
            <a:r>
              <a:rPr lang="en-IN" b="1" dirty="0"/>
              <a:t>this</a:t>
            </a:r>
            <a:r>
              <a:rPr lang="en-IN" dirty="0"/>
              <a:t>.name=name  </a:t>
            </a:r>
          </a:p>
          <a:p>
            <a:pPr marL="0" indent="0">
              <a:buNone/>
            </a:pPr>
            <a:r>
              <a:rPr lang="en-IN" dirty="0"/>
              <a:t>}  </a:t>
            </a:r>
          </a:p>
          <a:p>
            <a:pPr marL="0" indent="0">
              <a:buNone/>
            </a:pPr>
            <a:r>
              <a:rPr lang="en-IN" dirty="0"/>
              <a:t>}  </a:t>
            </a:r>
          </a:p>
          <a:p>
            <a:pPr marL="0" indent="0">
              <a:buNone/>
            </a:pPr>
            <a:r>
              <a:rPr lang="en-US" dirty="0" err="1" smtClean="0"/>
              <a:t>Sc.setName</a:t>
            </a:r>
            <a:r>
              <a:rPr lang="en-US" dirty="0" smtClean="0"/>
              <a:t>(“</a:t>
            </a:r>
            <a:r>
              <a:rPr lang="en-US" dirty="0" err="1" smtClean="0"/>
              <a:t>tushar</a:t>
            </a:r>
            <a:r>
              <a:rPr lang="en-US" dirty="0" smtClean="0"/>
              <a:t>”);</a:t>
            </a:r>
          </a:p>
          <a:p>
            <a:pPr marL="0" indent="0">
              <a:buNone/>
            </a:pPr>
            <a:r>
              <a:rPr lang="en-US" dirty="0" smtClean="0"/>
              <a:t>SOUT(</a:t>
            </a:r>
            <a:r>
              <a:rPr lang="en-US" dirty="0" err="1" smtClean="0"/>
              <a:t>sc.getName</a:t>
            </a:r>
            <a:r>
              <a:rPr lang="en-US" dirty="0" smtClean="0"/>
              <a:t>());</a:t>
            </a:r>
            <a:endParaRPr lang="en-IN" dirty="0"/>
          </a:p>
        </p:txBody>
      </p:sp>
    </p:spTree>
    <p:extLst>
      <p:ext uri="{BB962C8B-B14F-4D97-AF65-F5344CB8AC3E}">
        <p14:creationId xmlns:p14="http://schemas.microsoft.com/office/powerpoint/2010/main" val="4213006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9471" y="238539"/>
            <a:ext cx="11187486" cy="5938424"/>
          </a:xfrm>
        </p:spPr>
      </p:pic>
    </p:spTree>
    <p:extLst>
      <p:ext uri="{BB962C8B-B14F-4D97-AF65-F5344CB8AC3E}">
        <p14:creationId xmlns:p14="http://schemas.microsoft.com/office/powerpoint/2010/main" val="67419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C27F8E4-76DB-E864-8066-8E96F82D5B72}"/>
              </a:ext>
            </a:extLst>
          </p:cNvPr>
          <p:cNvSpPr txBox="1"/>
          <p:nvPr/>
        </p:nvSpPr>
        <p:spPr>
          <a:xfrm>
            <a:off x="233680" y="247134"/>
            <a:ext cx="6096000" cy="369332"/>
          </a:xfrm>
          <a:prstGeom prst="rect">
            <a:avLst/>
          </a:prstGeom>
          <a:noFill/>
        </p:spPr>
        <p:txBody>
          <a:bodyPr wrap="square">
            <a:spAutoFit/>
          </a:bodyPr>
          <a:lstStyle/>
          <a:p>
            <a:r>
              <a:rPr lang="en-IN" b="1" dirty="0">
                <a:solidFill>
                  <a:srgbClr val="FF0000"/>
                </a:solidFill>
              </a:rPr>
              <a:t>What Is an Object?</a:t>
            </a:r>
          </a:p>
        </p:txBody>
      </p:sp>
      <p:sp>
        <p:nvSpPr>
          <p:cNvPr id="5" name="TextBox 4">
            <a:extLst>
              <a:ext uri="{FF2B5EF4-FFF2-40B4-BE49-F238E27FC236}">
                <a16:creationId xmlns:a16="http://schemas.microsoft.com/office/drawing/2014/main" xmlns="" id="{2E720B4F-064D-FB6D-0D53-004AC8628B77}"/>
              </a:ext>
            </a:extLst>
          </p:cNvPr>
          <p:cNvSpPr txBox="1"/>
          <p:nvPr/>
        </p:nvSpPr>
        <p:spPr>
          <a:xfrm>
            <a:off x="147320" y="616466"/>
            <a:ext cx="11897360" cy="2585323"/>
          </a:xfrm>
          <a:prstGeom prst="rect">
            <a:avLst/>
          </a:prstGeom>
          <a:noFill/>
        </p:spPr>
        <p:txBody>
          <a:bodyPr wrap="square">
            <a:spAutoFit/>
          </a:bodyPr>
          <a:lstStyle/>
          <a:p>
            <a:r>
              <a:rPr lang="en-US" dirty="0"/>
              <a:t>Real-world objects share two characteristics:  They all have state and behavior. </a:t>
            </a:r>
          </a:p>
          <a:p>
            <a:endParaRPr lang="en-US" dirty="0"/>
          </a:p>
          <a:p>
            <a:pPr marL="742950" lvl="1" indent="-285750">
              <a:buFont typeface="Wingdings" panose="05000000000000000000" pitchFamily="2" charset="2"/>
              <a:buChar char="q"/>
            </a:pPr>
            <a:r>
              <a:rPr lang="en-US" dirty="0"/>
              <a:t>Dogs have </a:t>
            </a:r>
            <a:r>
              <a:rPr lang="en-US" b="1" dirty="0"/>
              <a:t>state</a:t>
            </a:r>
            <a:r>
              <a:rPr lang="en-US" dirty="0"/>
              <a:t> (name, color, breed, hungry) and </a:t>
            </a:r>
            <a:r>
              <a:rPr lang="en-US" b="1" dirty="0"/>
              <a:t>behavior</a:t>
            </a:r>
            <a:r>
              <a:rPr lang="en-US" dirty="0"/>
              <a:t> (barking, fetching, wagging tail). </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Bicycles also have state (current gear, current pedal cadence, current speed) and behavior (changing gear, changing pedal cadence, applying brakes). </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Identifying the state and behavior for real-world objects is a great way to begin thinking in terms of object-oriented programming.</a:t>
            </a:r>
            <a:endParaRPr lang="en-IN" dirty="0"/>
          </a:p>
        </p:txBody>
      </p:sp>
      <p:sp>
        <p:nvSpPr>
          <p:cNvPr id="7" name="TextBox 6">
            <a:extLst>
              <a:ext uri="{FF2B5EF4-FFF2-40B4-BE49-F238E27FC236}">
                <a16:creationId xmlns:a16="http://schemas.microsoft.com/office/drawing/2014/main" xmlns="" id="{3EC38B5B-992C-CB5E-F482-3F683C5891DA}"/>
              </a:ext>
            </a:extLst>
          </p:cNvPr>
          <p:cNvSpPr txBox="1"/>
          <p:nvPr/>
        </p:nvSpPr>
        <p:spPr>
          <a:xfrm>
            <a:off x="147320" y="3429000"/>
            <a:ext cx="11811000" cy="2862322"/>
          </a:xfrm>
          <a:prstGeom prst="rect">
            <a:avLst/>
          </a:prstGeom>
          <a:noFill/>
        </p:spPr>
        <p:txBody>
          <a:bodyPr wrap="square">
            <a:spAutoFit/>
          </a:bodyPr>
          <a:lstStyle/>
          <a:p>
            <a:pPr marL="742950" lvl="1" indent="-285750">
              <a:buFont typeface="Wingdings" panose="05000000000000000000" pitchFamily="2" charset="2"/>
              <a:buChar char="q"/>
            </a:pPr>
            <a:r>
              <a:rPr lang="en-US" b="1" dirty="0">
                <a:solidFill>
                  <a:srgbClr val="FF0000"/>
                </a:solidFill>
              </a:rPr>
              <a:t>Software objects are conceptually similar to real-world objects</a:t>
            </a:r>
            <a:r>
              <a:rPr lang="en-US" dirty="0"/>
              <a:t>: they too consist of state and related behavior.</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 An object stores its state </a:t>
            </a:r>
            <a:r>
              <a:rPr lang="en-US" b="1" u="sng" dirty="0"/>
              <a:t>in fields </a:t>
            </a:r>
            <a:r>
              <a:rPr lang="en-US" dirty="0"/>
              <a:t>(variables in some programming languages) and </a:t>
            </a:r>
            <a:r>
              <a:rPr lang="en-US" b="1" u="sng" dirty="0"/>
              <a:t>exposes its behavior through methods</a:t>
            </a:r>
            <a:r>
              <a:rPr lang="en-US" dirty="0"/>
              <a:t> (functions in some programming languages). </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Methods operate on an object's internal state and serve as the primary mechanism for object-to-object communication.</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 </a:t>
            </a:r>
            <a:r>
              <a:rPr lang="en-US" b="1" dirty="0">
                <a:solidFill>
                  <a:srgbClr val="FF0000"/>
                </a:solidFill>
              </a:rPr>
              <a:t>Hiding internal state and requiring all interaction to be performed </a:t>
            </a:r>
            <a:r>
              <a:rPr lang="en-US" dirty="0"/>
              <a:t>through an object's methods is known as </a:t>
            </a:r>
            <a:r>
              <a:rPr lang="en-US" b="1" dirty="0"/>
              <a:t>data encapsulation </a:t>
            </a:r>
            <a:r>
              <a:rPr lang="en-US" dirty="0"/>
              <a:t>— a fundamental principle of object-oriented programming.</a:t>
            </a:r>
            <a:endParaRPr lang="en-IN" dirty="0"/>
          </a:p>
        </p:txBody>
      </p:sp>
    </p:spTree>
    <p:extLst>
      <p:ext uri="{BB962C8B-B14F-4D97-AF65-F5344CB8AC3E}">
        <p14:creationId xmlns:p14="http://schemas.microsoft.com/office/powerpoint/2010/main" val="2281544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3797457-179F-BC3B-6CEB-6B218199CFD9}"/>
              </a:ext>
            </a:extLst>
          </p:cNvPr>
          <p:cNvSpPr txBox="1"/>
          <p:nvPr/>
        </p:nvSpPr>
        <p:spPr>
          <a:xfrm>
            <a:off x="142240" y="348685"/>
            <a:ext cx="11866880" cy="5909310"/>
          </a:xfrm>
          <a:prstGeom prst="rect">
            <a:avLst/>
          </a:prstGeom>
          <a:noFill/>
        </p:spPr>
        <p:txBody>
          <a:bodyPr wrap="square">
            <a:spAutoFit/>
          </a:bodyPr>
          <a:lstStyle/>
          <a:p>
            <a:pPr algn="just"/>
            <a:r>
              <a:rPr lang="en-US" b="1" dirty="0"/>
              <a:t>Bundling code into individual software objects provides a number of benefits, including:</a:t>
            </a:r>
          </a:p>
          <a:p>
            <a:pPr algn="just"/>
            <a:endParaRPr lang="en-US" dirty="0"/>
          </a:p>
          <a:p>
            <a:pPr algn="just"/>
            <a:endParaRPr lang="en-US" dirty="0"/>
          </a:p>
          <a:p>
            <a:pPr algn="just"/>
            <a:r>
              <a:rPr lang="en-US" b="1" dirty="0"/>
              <a:t>Modularity: </a:t>
            </a:r>
            <a:r>
              <a:rPr lang="en-US" dirty="0"/>
              <a:t>The source code for an object can be written and maintained independently of the source code for other objects. Once created, an object can be easily passed around inside the system.</a:t>
            </a:r>
          </a:p>
          <a:p>
            <a:pPr algn="just"/>
            <a:endParaRPr lang="en-US" dirty="0"/>
          </a:p>
          <a:p>
            <a:pPr algn="just"/>
            <a:endParaRPr lang="en-US" dirty="0"/>
          </a:p>
          <a:p>
            <a:pPr algn="just"/>
            <a:r>
              <a:rPr lang="en-US" b="1" dirty="0"/>
              <a:t>Information-hiding: </a:t>
            </a:r>
            <a:r>
              <a:rPr lang="en-US" dirty="0"/>
              <a:t>By interacting only with an object's methods, the details of its internal </a:t>
            </a:r>
            <a:r>
              <a:rPr lang="en-US" u="sng" dirty="0"/>
              <a:t>implementation remain hidden </a:t>
            </a:r>
            <a:r>
              <a:rPr lang="en-US" dirty="0"/>
              <a:t>from the outside world.</a:t>
            </a:r>
          </a:p>
          <a:p>
            <a:pPr algn="just"/>
            <a:endParaRPr lang="en-US" b="1" dirty="0"/>
          </a:p>
          <a:p>
            <a:pPr algn="just"/>
            <a:endParaRPr lang="en-US" b="1" dirty="0"/>
          </a:p>
          <a:p>
            <a:pPr algn="just"/>
            <a:r>
              <a:rPr lang="en-US" b="1" dirty="0"/>
              <a:t>Code re-use: </a:t>
            </a:r>
            <a:r>
              <a:rPr lang="en-US" dirty="0"/>
              <a:t>If an object already exists (perhaps written by another software developer), you can use that object in your program. </a:t>
            </a:r>
          </a:p>
          <a:p>
            <a:pPr algn="just"/>
            <a:r>
              <a:rPr lang="en-US" dirty="0"/>
              <a:t>This allows specialists to implement/test/debug complex, task-specific objects, which you can then trust to run in your own code.</a:t>
            </a:r>
          </a:p>
          <a:p>
            <a:pPr algn="just"/>
            <a:endParaRPr lang="en-US" b="1" dirty="0"/>
          </a:p>
          <a:p>
            <a:pPr algn="just"/>
            <a:endParaRPr lang="en-US" b="1" dirty="0"/>
          </a:p>
          <a:p>
            <a:pPr algn="just"/>
            <a:r>
              <a:rPr lang="en-US" b="1" dirty="0"/>
              <a:t>Pluggability and debugging ease: </a:t>
            </a:r>
            <a:r>
              <a:rPr lang="en-US" dirty="0"/>
              <a:t>If a particular object turns out to be problematic, you can simply remove it from your application and plug in a different object as its replacement. </a:t>
            </a:r>
          </a:p>
          <a:p>
            <a:pPr algn="just"/>
            <a:endParaRPr lang="en-US" dirty="0"/>
          </a:p>
          <a:p>
            <a:pPr algn="just"/>
            <a:r>
              <a:rPr lang="en-US" dirty="0"/>
              <a:t>This is analogous to fixing mechanical problems in the real world. If a bolt breaks, you replace it, not the entire machine.</a:t>
            </a:r>
            <a:endParaRPr lang="en-IN" dirty="0"/>
          </a:p>
        </p:txBody>
      </p:sp>
    </p:spTree>
    <p:extLst>
      <p:ext uri="{BB962C8B-B14F-4D97-AF65-F5344CB8AC3E}">
        <p14:creationId xmlns:p14="http://schemas.microsoft.com/office/powerpoint/2010/main" val="2222627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24C3397C-D145-29BA-D7D0-892BAAB8BFB9}"/>
              </a:ext>
            </a:extLst>
          </p:cNvPr>
          <p:cNvSpPr txBox="1"/>
          <p:nvPr/>
        </p:nvSpPr>
        <p:spPr>
          <a:xfrm>
            <a:off x="421640" y="874375"/>
            <a:ext cx="11348720" cy="2308324"/>
          </a:xfrm>
          <a:prstGeom prst="rect">
            <a:avLst/>
          </a:prstGeom>
          <a:noFill/>
        </p:spPr>
        <p:txBody>
          <a:bodyPr wrap="square">
            <a:spAutoFit/>
          </a:bodyPr>
          <a:lstStyle/>
          <a:p>
            <a:pPr marL="285750" indent="-285750">
              <a:buFont typeface="Wingdings" panose="05000000000000000000" pitchFamily="2" charset="2"/>
              <a:buChar char="q"/>
            </a:pPr>
            <a:r>
              <a:rPr lang="en-US" dirty="0"/>
              <a:t> In Java, a class encapsulates the fields, which hold the state of an object, and the methods, which define the actions of the object.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Encapsulation enables you to write reusable programs.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It also enables you to restrict access only to those features of an object that are declared public.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All other fields and methods are private and can be used for internal object processing.</a:t>
            </a:r>
            <a:endParaRPr lang="en-IN" dirty="0"/>
          </a:p>
        </p:txBody>
      </p:sp>
    </p:spTree>
    <p:extLst>
      <p:ext uri="{BB962C8B-B14F-4D97-AF65-F5344CB8AC3E}">
        <p14:creationId xmlns:p14="http://schemas.microsoft.com/office/powerpoint/2010/main" val="1894773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8244F40D-D80A-BBCD-4CF3-E45E8E3CFBA1}"/>
              </a:ext>
            </a:extLst>
          </p:cNvPr>
          <p:cNvPicPr>
            <a:picLocks noChangeAspect="1"/>
          </p:cNvPicPr>
          <p:nvPr/>
        </p:nvPicPr>
        <p:blipFill>
          <a:blip r:embed="rId2"/>
          <a:stretch>
            <a:fillRect/>
          </a:stretch>
        </p:blipFill>
        <p:spPr>
          <a:xfrm>
            <a:off x="1330960" y="91441"/>
            <a:ext cx="9556207" cy="6656918"/>
          </a:xfrm>
          <a:prstGeom prst="rect">
            <a:avLst/>
          </a:prstGeom>
        </p:spPr>
      </p:pic>
    </p:spTree>
    <p:extLst>
      <p:ext uri="{BB962C8B-B14F-4D97-AF65-F5344CB8AC3E}">
        <p14:creationId xmlns:p14="http://schemas.microsoft.com/office/powerpoint/2010/main" val="1577777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2DBF0F1-A8F4-2CED-C081-0D745858137E}"/>
              </a:ext>
            </a:extLst>
          </p:cNvPr>
          <p:cNvSpPr txBox="1"/>
          <p:nvPr/>
        </p:nvSpPr>
        <p:spPr>
          <a:xfrm>
            <a:off x="447040" y="419854"/>
            <a:ext cx="6096000" cy="369332"/>
          </a:xfrm>
          <a:prstGeom prst="rect">
            <a:avLst/>
          </a:prstGeom>
          <a:noFill/>
        </p:spPr>
        <p:txBody>
          <a:bodyPr wrap="square">
            <a:spAutoFit/>
          </a:bodyPr>
          <a:lstStyle/>
          <a:p>
            <a:pPr algn="l"/>
            <a:r>
              <a:rPr lang="en-IN" b="1" i="0" dirty="0">
                <a:solidFill>
                  <a:srgbClr val="333333"/>
                </a:solidFill>
                <a:effectLst/>
                <a:latin typeface="Arial" panose="020B0604020202020204" pitchFamily="34" charset="0"/>
              </a:rPr>
              <a:t>What Is Inheritance?</a:t>
            </a:r>
          </a:p>
        </p:txBody>
      </p:sp>
      <p:sp>
        <p:nvSpPr>
          <p:cNvPr id="6" name="TextBox 5">
            <a:extLst>
              <a:ext uri="{FF2B5EF4-FFF2-40B4-BE49-F238E27FC236}">
                <a16:creationId xmlns:a16="http://schemas.microsoft.com/office/drawing/2014/main" xmlns="" id="{F1B2D937-6BB5-99FE-5159-6E254635F1E4}"/>
              </a:ext>
            </a:extLst>
          </p:cNvPr>
          <p:cNvSpPr txBox="1"/>
          <p:nvPr/>
        </p:nvSpPr>
        <p:spPr>
          <a:xfrm>
            <a:off x="447040" y="956906"/>
            <a:ext cx="11125200" cy="2308324"/>
          </a:xfrm>
          <a:prstGeom prst="rect">
            <a:avLst/>
          </a:prstGeom>
          <a:noFill/>
        </p:spPr>
        <p:txBody>
          <a:bodyPr wrap="square">
            <a:spAutoFit/>
          </a:bodyPr>
          <a:lstStyle/>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Object-oriented programming allows classes to </a:t>
            </a:r>
            <a:r>
              <a:rPr lang="en-US" b="1" dirty="0">
                <a:latin typeface="Times New Roman" panose="02020603050405020304" pitchFamily="18" charset="0"/>
                <a:cs typeface="Times New Roman" panose="02020603050405020304" pitchFamily="18" charset="0"/>
              </a:rPr>
              <a:t>inherit commonly used state and behavior from </a:t>
            </a:r>
            <a:r>
              <a:rPr lang="en-US" dirty="0">
                <a:latin typeface="Times New Roman" panose="02020603050405020304" pitchFamily="18" charset="0"/>
                <a:cs typeface="Times New Roman" panose="02020603050405020304" pitchFamily="18" charset="0"/>
              </a:rPr>
              <a:t>other classes. </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It enables classes to include properties of other classes. </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class that inherits the properties is called a child class or subclass, and the class from which the properties are inherited is called a parent class or superclass. </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This feature also helps in reusing already defined code.</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 this example, Bicycle now becomes the superclass of </a:t>
            </a:r>
            <a:r>
              <a:rPr lang="en-US" dirty="0" err="1">
                <a:latin typeface="Times New Roman" panose="02020603050405020304" pitchFamily="18" charset="0"/>
                <a:cs typeface="Times New Roman" panose="02020603050405020304" pitchFamily="18" charset="0"/>
              </a:rPr>
              <a:t>MountainBike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RoadBike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TandemBike</a:t>
            </a:r>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 the Java programming language, each class is allowed to have one direct superclass, and each superclass has the potential for an unlimited number of subclasses:</a:t>
            </a:r>
          </a:p>
        </p:txBody>
      </p:sp>
      <p:pic>
        <p:nvPicPr>
          <p:cNvPr id="2051" name="Picture 3" descr="A diagram of classes in a hierarchy.">
            <a:extLst>
              <a:ext uri="{FF2B5EF4-FFF2-40B4-BE49-F238E27FC236}">
                <a16:creationId xmlns:a16="http://schemas.microsoft.com/office/drawing/2014/main" xmlns="" id="{F6E02E1F-6FE3-2502-C17F-FD0877C811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585" y="3532802"/>
            <a:ext cx="3562350" cy="30861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xmlns="" id="{CD4B4112-E365-CD21-C213-37E24ECA7A30}"/>
              </a:ext>
            </a:extLst>
          </p:cNvPr>
          <p:cNvSpPr txBox="1"/>
          <p:nvPr/>
        </p:nvSpPr>
        <p:spPr>
          <a:xfrm>
            <a:off x="5750560" y="4910634"/>
            <a:ext cx="6096000" cy="1754326"/>
          </a:xfrm>
          <a:prstGeom prst="rect">
            <a:avLst/>
          </a:prstGeom>
          <a:noFill/>
        </p:spPr>
        <p:txBody>
          <a:bodyPr wrap="square">
            <a:spAutoFit/>
          </a:bodyPr>
          <a:lstStyle/>
          <a:p>
            <a:r>
              <a:rPr lang="en-US" dirty="0"/>
              <a:t>class </a:t>
            </a:r>
            <a:r>
              <a:rPr lang="en-US" dirty="0" err="1"/>
              <a:t>MountainBike</a:t>
            </a:r>
            <a:r>
              <a:rPr lang="en-US" dirty="0"/>
              <a:t> extends Bicycle {</a:t>
            </a:r>
          </a:p>
          <a:p>
            <a:endParaRPr lang="en-US" dirty="0"/>
          </a:p>
          <a:p>
            <a:r>
              <a:rPr lang="en-US" dirty="0"/>
              <a:t>    // new fields and methods defining </a:t>
            </a:r>
          </a:p>
          <a:p>
            <a:r>
              <a:rPr lang="en-US" dirty="0"/>
              <a:t>    // a mountain bike would go here</a:t>
            </a:r>
          </a:p>
          <a:p>
            <a:endParaRPr lang="en-US" dirty="0"/>
          </a:p>
          <a:p>
            <a:r>
              <a:rPr lang="en-US" dirty="0"/>
              <a:t>}</a:t>
            </a:r>
            <a:endParaRPr lang="en-IN" dirty="0"/>
          </a:p>
        </p:txBody>
      </p:sp>
    </p:spTree>
    <p:extLst>
      <p:ext uri="{BB962C8B-B14F-4D97-AF65-F5344CB8AC3E}">
        <p14:creationId xmlns:p14="http://schemas.microsoft.com/office/powerpoint/2010/main" val="2656058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C838870-0B66-5FB5-8B5B-0221AA50AFA6}"/>
              </a:ext>
            </a:extLst>
          </p:cNvPr>
          <p:cNvSpPr txBox="1"/>
          <p:nvPr/>
        </p:nvSpPr>
        <p:spPr>
          <a:xfrm>
            <a:off x="345440" y="293638"/>
            <a:ext cx="11511280" cy="2031325"/>
          </a:xfrm>
          <a:prstGeom prst="rect">
            <a:avLst/>
          </a:prstGeom>
          <a:noFill/>
        </p:spPr>
        <p:txBody>
          <a:bodyPr wrap="square">
            <a:spAutoFit/>
          </a:bodyPr>
          <a:lstStyle/>
          <a:p>
            <a:r>
              <a:rPr lang="en-US" b="1" dirty="0"/>
              <a:t>Polymorphism</a:t>
            </a:r>
          </a:p>
          <a:p>
            <a:endParaRPr lang="en-US" b="1" dirty="0"/>
          </a:p>
          <a:p>
            <a:pPr marL="285750" indent="-285750">
              <a:buFont typeface="Wingdings" panose="05000000000000000000" pitchFamily="2" charset="2"/>
              <a:buChar char="q"/>
            </a:pPr>
            <a:r>
              <a:rPr lang="en-US" dirty="0"/>
              <a:t>If one task is performed in different ways, it is known as polymorphism.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For example: to convince the customer differently, to draw something, for example, shape, triangle, rectangle, etc.</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In Java, we use </a:t>
            </a:r>
            <a:r>
              <a:rPr lang="en-US" b="1" dirty="0"/>
              <a:t>method overloading and method overriding to achieve polymorphism</a:t>
            </a:r>
            <a:r>
              <a:rPr lang="en-US" dirty="0"/>
              <a:t>.</a:t>
            </a:r>
            <a:endParaRPr lang="en-IN" dirty="0"/>
          </a:p>
        </p:txBody>
      </p:sp>
      <p:sp>
        <p:nvSpPr>
          <p:cNvPr id="5" name="TextBox 4">
            <a:extLst>
              <a:ext uri="{FF2B5EF4-FFF2-40B4-BE49-F238E27FC236}">
                <a16:creationId xmlns:a16="http://schemas.microsoft.com/office/drawing/2014/main" xmlns="" id="{30D956D5-E55D-B92B-61B6-E162693B8D91}"/>
              </a:ext>
            </a:extLst>
          </p:cNvPr>
          <p:cNvSpPr txBox="1"/>
          <p:nvPr/>
        </p:nvSpPr>
        <p:spPr>
          <a:xfrm>
            <a:off x="345440" y="2710656"/>
            <a:ext cx="11318240" cy="1477328"/>
          </a:xfrm>
          <a:prstGeom prst="rect">
            <a:avLst/>
          </a:prstGeom>
          <a:noFill/>
        </p:spPr>
        <p:txBody>
          <a:bodyPr wrap="square">
            <a:spAutoFit/>
          </a:bodyPr>
          <a:lstStyle/>
          <a:p>
            <a:pPr marL="285750" indent="-285750">
              <a:buFont typeface="Wingdings" panose="05000000000000000000" pitchFamily="2" charset="2"/>
              <a:buChar char="q"/>
            </a:pPr>
            <a:r>
              <a:rPr lang="en-US" dirty="0"/>
              <a:t>Polymorphism is the ability for </a:t>
            </a:r>
            <a:r>
              <a:rPr lang="en-US" b="1" dirty="0"/>
              <a:t>different objects to respond differently to the same message</a:t>
            </a:r>
            <a:r>
              <a:rPr lang="en-US" dirty="0"/>
              <a:t>.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In object-oriented programming languages, you can </a:t>
            </a:r>
            <a:r>
              <a:rPr lang="en-US" b="1" dirty="0"/>
              <a:t>define one or more methods with the same name</a:t>
            </a:r>
            <a:r>
              <a:rPr lang="en-US" dirty="0"/>
              <a:t>.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These methods can perform different actions and return different values.</a:t>
            </a:r>
            <a:endParaRPr lang="en-IN" dirty="0"/>
          </a:p>
        </p:txBody>
      </p:sp>
    </p:spTree>
    <p:extLst>
      <p:ext uri="{BB962C8B-B14F-4D97-AF65-F5344CB8AC3E}">
        <p14:creationId xmlns:p14="http://schemas.microsoft.com/office/powerpoint/2010/main" val="3145714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53A5E9E-FD06-5D82-29BC-BAB94640DD63}"/>
              </a:ext>
            </a:extLst>
          </p:cNvPr>
          <p:cNvSpPr txBox="1"/>
          <p:nvPr/>
        </p:nvSpPr>
        <p:spPr>
          <a:xfrm>
            <a:off x="238760" y="128399"/>
            <a:ext cx="11714480" cy="3970318"/>
          </a:xfrm>
          <a:prstGeom prst="rect">
            <a:avLst/>
          </a:prstGeom>
          <a:noFill/>
        </p:spPr>
        <p:txBody>
          <a:bodyPr wrap="square">
            <a:spAutoFit/>
          </a:bodyPr>
          <a:lstStyle/>
          <a:p>
            <a:r>
              <a:rPr lang="en-US" b="1" dirty="0"/>
              <a:t>Interfaces</a:t>
            </a:r>
          </a:p>
          <a:p>
            <a:endParaRPr lang="en-US" b="1" dirty="0"/>
          </a:p>
          <a:p>
            <a:endParaRPr lang="en-US" b="1" dirty="0"/>
          </a:p>
          <a:p>
            <a:pPr marL="285750" indent="-285750">
              <a:buFont typeface="Wingdings" panose="05000000000000000000" pitchFamily="2" charset="2"/>
              <a:buChar char="q"/>
            </a:pPr>
            <a:r>
              <a:rPr lang="en-US" dirty="0"/>
              <a:t>Java supports </a:t>
            </a:r>
            <a:r>
              <a:rPr lang="en-US" b="1" dirty="0"/>
              <a:t>only single inheritance</a:t>
            </a:r>
            <a:r>
              <a:rPr lang="en-US" dirty="0"/>
              <a:t>, that is, each class can inherit fields and methods of </a:t>
            </a:r>
            <a:r>
              <a:rPr lang="en-US" b="1" u="sng" dirty="0"/>
              <a:t>only one class</a:t>
            </a:r>
            <a:r>
              <a:rPr lang="en-US" dirty="0"/>
              <a:t>.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If you need to inherit properties from more than one source, then Java provides the concept of interfaces, which is a form of </a:t>
            </a:r>
            <a:r>
              <a:rPr lang="en-US" b="1" dirty="0"/>
              <a:t>multiple inheritance</a:t>
            </a:r>
            <a:r>
              <a:rPr lang="en-US" dirty="0"/>
              <a: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 Interfaces are similar to classes. However, they define </a:t>
            </a:r>
            <a:r>
              <a:rPr lang="en-US" b="1" u="sng" dirty="0">
                <a:solidFill>
                  <a:srgbClr val="FF0000"/>
                </a:solidFill>
              </a:rPr>
              <a:t>only the signature of the methods and </a:t>
            </a:r>
            <a:r>
              <a:rPr lang="en-US" dirty="0"/>
              <a:t>not their implementations.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The methods that are declared in the interface are implemented in the classes.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Multiple inheritance occurs when a class implements multiple interfaces.</a:t>
            </a:r>
            <a:endParaRPr lang="en-IN" dirty="0"/>
          </a:p>
        </p:txBody>
      </p:sp>
    </p:spTree>
    <p:extLst>
      <p:ext uri="{BB962C8B-B14F-4D97-AF65-F5344CB8AC3E}">
        <p14:creationId xmlns:p14="http://schemas.microsoft.com/office/powerpoint/2010/main" val="1620734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37DBC8A-002F-7C70-6A68-F021AA48A7F2}"/>
              </a:ext>
            </a:extLst>
          </p:cNvPr>
          <p:cNvSpPr txBox="1"/>
          <p:nvPr/>
        </p:nvSpPr>
        <p:spPr>
          <a:xfrm>
            <a:off x="162560" y="202198"/>
            <a:ext cx="11785600" cy="2862322"/>
          </a:xfrm>
          <a:prstGeom prst="rect">
            <a:avLst/>
          </a:prstGeom>
          <a:noFill/>
        </p:spPr>
        <p:txBody>
          <a:bodyPr wrap="square">
            <a:spAutoFit/>
          </a:bodyPr>
          <a:lstStyle/>
          <a:p>
            <a:r>
              <a:rPr lang="en-US" b="1" dirty="0"/>
              <a:t>Automatic storage management</a:t>
            </a:r>
          </a:p>
          <a:p>
            <a:endParaRPr lang="en-US" dirty="0"/>
          </a:p>
          <a:p>
            <a:pPr marL="285750" indent="-285750">
              <a:buFont typeface="Wingdings" panose="05000000000000000000" pitchFamily="2" charset="2"/>
              <a:buChar char="q"/>
            </a:pPr>
            <a:r>
              <a:rPr lang="en-US" dirty="0"/>
              <a:t>A JVM automatically performs all memory allocation and deallocation while the program is running.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Java programmers cannot explicitly allocate memory for new objects or free memory for objects that are no longer referenced.</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 Instead, they depend on a JVM to perform these operations.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The process of freeing memory is known as garbage collection.</a:t>
            </a:r>
            <a:endParaRPr lang="en-IN" dirty="0"/>
          </a:p>
        </p:txBody>
      </p:sp>
    </p:spTree>
    <p:extLst>
      <p:ext uri="{BB962C8B-B14F-4D97-AF65-F5344CB8AC3E}">
        <p14:creationId xmlns:p14="http://schemas.microsoft.com/office/powerpoint/2010/main" val="3496621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970</Words>
  <Application>Microsoft Office PowerPoint</Application>
  <PresentationFormat>Custom</PresentationFormat>
  <Paragraphs>123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Encapsulation in Java</vt:lpstr>
      <vt:lpstr>Example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amit.goyal</dc:creator>
  <cp:lastModifiedBy>Dell</cp:lastModifiedBy>
  <cp:revision>10</cp:revision>
  <dcterms:created xsi:type="dcterms:W3CDTF">2023-04-08T14:11:29Z</dcterms:created>
  <dcterms:modified xsi:type="dcterms:W3CDTF">2024-03-04T18:10:10Z</dcterms:modified>
</cp:coreProperties>
</file>