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56" r:id="rId4"/>
    <p:sldId id="257" r:id="rId5"/>
    <p:sldId id="369" r:id="rId6"/>
    <p:sldId id="370" r:id="rId7"/>
    <p:sldId id="371" r:id="rId8"/>
    <p:sldId id="258" r:id="rId9"/>
    <p:sldId id="259" r:id="rId10"/>
    <p:sldId id="260" r:id="rId11"/>
    <p:sldId id="261" r:id="rId12"/>
    <p:sldId id="262" r:id="rId13"/>
    <p:sldId id="263" r:id="rId14"/>
    <p:sldId id="264" r:id="rId15"/>
    <p:sldId id="265" r:id="rId16"/>
    <p:sldId id="266" r:id="rId17"/>
    <p:sldId id="267" r:id="rId18"/>
    <p:sldId id="283" r:id="rId19"/>
    <p:sldId id="268" r:id="rId20"/>
    <p:sldId id="269" r:id="rId21"/>
    <p:sldId id="270" r:id="rId22"/>
    <p:sldId id="271" r:id="rId23"/>
    <p:sldId id="272" r:id="rId24"/>
    <p:sldId id="374" r:id="rId25"/>
    <p:sldId id="273" r:id="rId26"/>
    <p:sldId id="274" r:id="rId27"/>
    <p:sldId id="275" r:id="rId28"/>
    <p:sldId id="276" r:id="rId29"/>
    <p:sldId id="277" r:id="rId30"/>
    <p:sldId id="372" r:id="rId31"/>
    <p:sldId id="373" r:id="rId32"/>
    <p:sldId id="278" r:id="rId33"/>
    <p:sldId id="279" r:id="rId34"/>
    <p:sldId id="280" r:id="rId35"/>
    <p:sldId id="284" r:id="rId36"/>
    <p:sldId id="291" r:id="rId37"/>
    <p:sldId id="285" r:id="rId38"/>
    <p:sldId id="286" r:id="rId39"/>
    <p:sldId id="287" r:id="rId40"/>
    <p:sldId id="288" r:id="rId41"/>
    <p:sldId id="289" r:id="rId42"/>
    <p:sldId id="290" r:id="rId43"/>
    <p:sldId id="318" r:id="rId44"/>
    <p:sldId id="319" r:id="rId45"/>
    <p:sldId id="320" r:id="rId46"/>
    <p:sldId id="321" r:id="rId47"/>
    <p:sldId id="322" r:id="rId48"/>
    <p:sldId id="292" r:id="rId49"/>
    <p:sldId id="293" r:id="rId50"/>
    <p:sldId id="294" r:id="rId51"/>
    <p:sldId id="295" r:id="rId52"/>
    <p:sldId id="296" r:id="rId53"/>
    <p:sldId id="297" r:id="rId54"/>
    <p:sldId id="298" r:id="rId55"/>
    <p:sldId id="299" r:id="rId56"/>
    <p:sldId id="323" r:id="rId57"/>
    <p:sldId id="324" r:id="rId58"/>
    <p:sldId id="325" r:id="rId59"/>
    <p:sldId id="326" r:id="rId60"/>
    <p:sldId id="327" r:id="rId61"/>
    <p:sldId id="328" r:id="rId62"/>
    <p:sldId id="329" r:id="rId63"/>
    <p:sldId id="330" r:id="rId64"/>
    <p:sldId id="345" r:id="rId65"/>
    <p:sldId id="344" r:id="rId66"/>
    <p:sldId id="333" r:id="rId67"/>
    <p:sldId id="343"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1" r:id="rId83"/>
    <p:sldId id="362" r:id="rId84"/>
    <p:sldId id="363" r:id="rId85"/>
    <p:sldId id="364" r:id="rId86"/>
    <p:sldId id="365" r:id="rId87"/>
    <p:sldId id="366" r:id="rId88"/>
    <p:sldId id="367" r:id="rId89"/>
    <p:sldId id="368" r:id="rId90"/>
    <p:sldId id="360"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5" autoAdjust="0"/>
    <p:restoredTop sz="94660"/>
  </p:normalViewPr>
  <p:slideViewPr>
    <p:cSldViewPr snapToGrid="0">
      <p:cViewPr>
        <p:scale>
          <a:sx n="80" d="100"/>
          <a:sy n="80" d="100"/>
        </p:scale>
        <p:origin x="-71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C6871-4C54-944B-E645-11054109EC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01AE2D9-C980-83F0-75B3-6E4C4B052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F0813BA-E88F-8337-459E-0F0F73CE1F1E}"/>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5" name="Footer Placeholder 4">
            <a:extLst>
              <a:ext uri="{FF2B5EF4-FFF2-40B4-BE49-F238E27FC236}">
                <a16:creationId xmlns="" xmlns:a16="http://schemas.microsoft.com/office/drawing/2014/main" id="{C35C4DF1-8357-9FE4-60A6-FAC72E1BB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5B6FF5-FDDB-CCE6-6A89-8E1ED34AB3E6}"/>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97389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68D8F-02E5-23AD-314E-71C13E4A50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A0677FB-2FDA-74B5-8E33-8DB1943A4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D568AC6-0FE1-BB7F-5C02-C2E229003A0E}"/>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5" name="Footer Placeholder 4">
            <a:extLst>
              <a:ext uri="{FF2B5EF4-FFF2-40B4-BE49-F238E27FC236}">
                <a16:creationId xmlns="" xmlns:a16="http://schemas.microsoft.com/office/drawing/2014/main" id="{EE6E0E6E-A3C4-06F8-C299-50E718411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D64F13B-741F-9725-622F-3E1EA75789E3}"/>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158813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EBA32C6-6B60-5367-0286-54735A0062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F3D5C38-1DBD-7FC8-8D9F-A4F50C781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96C0161-6F8A-FD91-2A76-F12139535468}"/>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5" name="Footer Placeholder 4">
            <a:extLst>
              <a:ext uri="{FF2B5EF4-FFF2-40B4-BE49-F238E27FC236}">
                <a16:creationId xmlns="" xmlns:a16="http://schemas.microsoft.com/office/drawing/2014/main" id="{6ACD0432-CF9B-F316-6F3F-CC2FE7155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BF28ED-E31B-1F2A-1E3B-DDC40EC431B3}"/>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16398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6DF69A-BB00-BC01-1236-2B71EAC067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0631AF4-7824-2FD5-919D-E8C513005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72CD206-8274-07B0-AFC8-F0FA1EE1EBFC}"/>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5" name="Footer Placeholder 4">
            <a:extLst>
              <a:ext uri="{FF2B5EF4-FFF2-40B4-BE49-F238E27FC236}">
                <a16:creationId xmlns="" xmlns:a16="http://schemas.microsoft.com/office/drawing/2014/main" id="{76AAD6B8-3B77-349E-82D0-87ED7389D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4B23838-6286-3B1A-31C8-6834047E7985}"/>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5073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118CC3-B853-A0B2-2282-D73732240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E89974D-2B3A-13FE-C3B7-F655771C9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EC0819-5851-908D-8DD6-5C00434C00A5}"/>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5" name="Footer Placeholder 4">
            <a:extLst>
              <a:ext uri="{FF2B5EF4-FFF2-40B4-BE49-F238E27FC236}">
                <a16:creationId xmlns="" xmlns:a16="http://schemas.microsoft.com/office/drawing/2014/main" id="{88375A82-7C6B-4949-08A8-A88556385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D3BB91-0B75-0547-51C8-6DD325054279}"/>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62803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A1C61F-3064-9A1C-E0DE-196DA8D8BE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0CEA7D-4F28-6769-DDA5-D243116F6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03B8237-B1D2-340D-0028-62A00314A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3F70890-4033-95FD-1C1D-DFF5DE378804}"/>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6" name="Footer Placeholder 5">
            <a:extLst>
              <a:ext uri="{FF2B5EF4-FFF2-40B4-BE49-F238E27FC236}">
                <a16:creationId xmlns="" xmlns:a16="http://schemas.microsoft.com/office/drawing/2014/main" id="{52C01AA8-CB68-FA93-8766-897DAE6B7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5AA38CC-D0D8-3B6D-B794-CFF945859EEA}"/>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262162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D24D4-1430-BA4B-999C-59A8906C32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5E9E6F7-9F03-A251-9F5D-6FA45A7DA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A5A1C22-B1D2-1330-98B6-306AAC840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6712F10-6233-EC42-0C3C-EE507918E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F8E177F-8C76-5A0E-CB43-74E451D05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69F19A4-80AC-F058-6C8A-DDD1921A1BC4}"/>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8" name="Footer Placeholder 7">
            <a:extLst>
              <a:ext uri="{FF2B5EF4-FFF2-40B4-BE49-F238E27FC236}">
                <a16:creationId xmlns="" xmlns:a16="http://schemas.microsoft.com/office/drawing/2014/main" id="{D9DF3E78-3BFF-E438-F7AA-8B1683F7FE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9295CCE-D678-7EB0-7AEB-170FCD2D0AF6}"/>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98976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063223-054A-7823-7050-84F7A85FE7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4ED5E07-35C2-AAAE-D9F3-7DDE4AC986F0}"/>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4" name="Footer Placeholder 3">
            <a:extLst>
              <a:ext uri="{FF2B5EF4-FFF2-40B4-BE49-F238E27FC236}">
                <a16:creationId xmlns="" xmlns:a16="http://schemas.microsoft.com/office/drawing/2014/main" id="{5CA2EA22-F462-5FE4-0F17-78909B517C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4BAB96D-A731-41C9-6264-5BBD769B7731}"/>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13070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CB62D0C-1785-EECD-05E2-9D240C59B7CD}"/>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3" name="Footer Placeholder 2">
            <a:extLst>
              <a:ext uri="{FF2B5EF4-FFF2-40B4-BE49-F238E27FC236}">
                <a16:creationId xmlns="" xmlns:a16="http://schemas.microsoft.com/office/drawing/2014/main" id="{0ADF0CA2-E912-6BE0-C097-40E42736AC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A0887D63-ACEE-B1F3-ABA3-F1BF1FABEA0B}"/>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337571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3073D-AD54-2A7E-048C-BA494D145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BDDBB3F-2BF6-89AD-6E30-1BEEE62A0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814E11E-F004-E751-7FCF-61B4FA900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F259D56-49FE-0595-9639-9094815B94A6}"/>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6" name="Footer Placeholder 5">
            <a:extLst>
              <a:ext uri="{FF2B5EF4-FFF2-40B4-BE49-F238E27FC236}">
                <a16:creationId xmlns="" xmlns:a16="http://schemas.microsoft.com/office/drawing/2014/main" id="{C3E6881E-D545-195F-9460-86695B78CD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9DD3366-00F1-C8D0-0043-78F51FAE76FD}"/>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406994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5FDF0B-2F55-A4FA-DE70-0F4E1CD7B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51A6202-CD7B-EB15-4896-51AA2DB6D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04E55D4C-B63C-E3BA-D986-008C6F7DC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A44BE58-44CA-617F-F020-46942946E777}"/>
              </a:ext>
            </a:extLst>
          </p:cNvPr>
          <p:cNvSpPr>
            <a:spLocks noGrp="1"/>
          </p:cNvSpPr>
          <p:nvPr>
            <p:ph type="dt" sz="half" idx="10"/>
          </p:nvPr>
        </p:nvSpPr>
        <p:spPr/>
        <p:txBody>
          <a:bodyPr/>
          <a:lstStyle/>
          <a:p>
            <a:fld id="{A12BDBDA-C6FF-414A-8876-3939DE7B7152}" type="datetimeFigureOut">
              <a:rPr lang="en-IN" smtClean="0"/>
              <a:t>04-03-2024</a:t>
            </a:fld>
            <a:endParaRPr lang="en-IN"/>
          </a:p>
        </p:txBody>
      </p:sp>
      <p:sp>
        <p:nvSpPr>
          <p:cNvPr id="6" name="Footer Placeholder 5">
            <a:extLst>
              <a:ext uri="{FF2B5EF4-FFF2-40B4-BE49-F238E27FC236}">
                <a16:creationId xmlns="" xmlns:a16="http://schemas.microsoft.com/office/drawing/2014/main" id="{15D74278-5CCE-0DA8-7529-BA7650ACA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CA1ED7D-8880-1FFF-88A9-2DC6F2A703AA}"/>
              </a:ext>
            </a:extLst>
          </p:cNvPr>
          <p:cNvSpPr>
            <a:spLocks noGrp="1"/>
          </p:cNvSpPr>
          <p:nvPr>
            <p:ph type="sldNum" sz="quarter" idx="12"/>
          </p:nvPr>
        </p:nvSpPr>
        <p:spPr/>
        <p:txBody>
          <a:bodyPr/>
          <a:lstStyle/>
          <a:p>
            <a:fld id="{BAF046F4-A2E6-46DF-A575-2AC668CB5B90}" type="slidenum">
              <a:rPr lang="en-IN" smtClean="0"/>
              <a:t>‹#›</a:t>
            </a:fld>
            <a:endParaRPr lang="en-IN"/>
          </a:p>
        </p:txBody>
      </p:sp>
    </p:spTree>
    <p:extLst>
      <p:ext uri="{BB962C8B-B14F-4D97-AF65-F5344CB8AC3E}">
        <p14:creationId xmlns:p14="http://schemas.microsoft.com/office/powerpoint/2010/main" val="428612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1AC6AAE-7A29-E30F-93B0-B4F626D6D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D8A9CB9-6A2B-CD90-76E8-63BA499C6A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302C2E9-ED6C-02F7-EFAC-68951B32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BDBDA-C6FF-414A-8876-3939DE7B7152}" type="datetimeFigureOut">
              <a:rPr lang="en-IN" smtClean="0"/>
              <a:t>04-03-2024</a:t>
            </a:fld>
            <a:endParaRPr lang="en-IN"/>
          </a:p>
        </p:txBody>
      </p:sp>
      <p:sp>
        <p:nvSpPr>
          <p:cNvPr id="5" name="Footer Placeholder 4">
            <a:extLst>
              <a:ext uri="{FF2B5EF4-FFF2-40B4-BE49-F238E27FC236}">
                <a16:creationId xmlns="" xmlns:a16="http://schemas.microsoft.com/office/drawing/2014/main" id="{BFF1759F-6B34-03E4-55CC-DA131087F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391D6696-AC03-15E4-C9D9-9CA5F2A55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046F4-A2E6-46DF-A575-2AC668CB5B90}" type="slidenum">
              <a:rPr lang="en-IN" smtClean="0"/>
              <a:t>‹#›</a:t>
            </a:fld>
            <a:endParaRPr lang="en-IN"/>
          </a:p>
        </p:txBody>
      </p:sp>
    </p:spTree>
    <p:extLst>
      <p:ext uri="{BB962C8B-B14F-4D97-AF65-F5344CB8AC3E}">
        <p14:creationId xmlns:p14="http://schemas.microsoft.com/office/powerpoint/2010/main" val="1262123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avatpoint.com/encapsulation" TargetMode="External"/><Relationship Id="rId3" Type="http://schemas.openxmlformats.org/officeDocument/2006/relationships/hyperlink" Target="https://www.javatpoint.com/object-and-class-in-java" TargetMode="External"/><Relationship Id="rId7" Type="http://schemas.openxmlformats.org/officeDocument/2006/relationships/hyperlink" Target="https://www.javatpoint.com/abstract-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1.xml"/><Relationship Id="rId6" Type="http://schemas.openxmlformats.org/officeDocument/2006/relationships/hyperlink" Target="https://www.javatpoint.com/runtime-polymorphism-in-java" TargetMode="External"/><Relationship Id="rId5" Type="http://schemas.openxmlformats.org/officeDocument/2006/relationships/hyperlink" Target="https://www.javatpoint.com/inheritance-in-java" TargetMode="External"/><Relationship Id="rId4" Type="http://schemas.openxmlformats.org/officeDocument/2006/relationships/hyperlink" Target="https://www.javatpoint.com/object-and-class-in-java#clas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sp-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1.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hyperlink" Target="https://www.javatpoint.com/array-in-java" TargetMode="External"/><Relationship Id="rId4" Type="http://schemas.openxmlformats.org/officeDocument/2006/relationships/hyperlink" Target="https://www.javatpoint.com/interface-in-jav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ejb-tutoria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javatpoint.com/method-overloading-in-java"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www.geeksforgeeks.org/abstraction-in-java-2/" TargetMode="External"/><Relationship Id="rId2" Type="http://schemas.openxmlformats.org/officeDocument/2006/relationships/hyperlink" Target="https://www.geeksforgeeks.org/overriding-in-java/" TargetMode="Externa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javatpoint.com/features-of-java#Robust" TargetMode="External"/><Relationship Id="rId13" Type="http://schemas.openxmlformats.org/officeDocument/2006/relationships/hyperlink" Target="https://www.javatpoint.com/features-of-java#Distributed" TargetMode="External"/><Relationship Id="rId3" Type="http://schemas.openxmlformats.org/officeDocument/2006/relationships/hyperlink" Target="https://www.javatpoint.com/features-of-java#Simple" TargetMode="External"/><Relationship Id="rId7" Type="http://schemas.openxmlformats.org/officeDocument/2006/relationships/hyperlink" Target="https://www.javatpoint.com/features-of-java#Secured" TargetMode="External"/><Relationship Id="rId12" Type="http://schemas.openxmlformats.org/officeDocument/2006/relationships/hyperlink" Target="https://www.javatpoint.com/features-of-java#Multithreaded"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javatpoint.com/features-of-java#Platform-independent" TargetMode="External"/><Relationship Id="rId11" Type="http://schemas.openxmlformats.org/officeDocument/2006/relationships/hyperlink" Target="https://www.javatpoint.com/features-of-java#High-Performance" TargetMode="External"/><Relationship Id="rId5" Type="http://schemas.openxmlformats.org/officeDocument/2006/relationships/hyperlink" Target="https://www.javatpoint.com/features-of-java#Portable" TargetMode="External"/><Relationship Id="rId10" Type="http://schemas.openxmlformats.org/officeDocument/2006/relationships/hyperlink" Target="https://www.javatpoint.com/features-of-java#Interpreted" TargetMode="External"/><Relationship Id="rId4" Type="http://schemas.openxmlformats.org/officeDocument/2006/relationships/hyperlink" Target="https://www.javatpoint.com/features-of-java#Object-Oriented" TargetMode="External"/><Relationship Id="rId9" Type="http://schemas.openxmlformats.org/officeDocument/2006/relationships/hyperlink" Target="https://www.javatpoint.com/features-of-java#Architecture-neutral" TargetMode="External"/><Relationship Id="rId14" Type="http://schemas.openxmlformats.org/officeDocument/2006/relationships/hyperlink" Target="https://www.javatpoint.com/features-of-java#Dynamic"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1.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2D7AD09-38C9-5EF9-F939-54D49ABE16F4}"/>
              </a:ext>
            </a:extLst>
          </p:cNvPr>
          <p:cNvSpPr txBox="1"/>
          <p:nvPr/>
        </p:nvSpPr>
        <p:spPr>
          <a:xfrm>
            <a:off x="218440" y="689878"/>
            <a:ext cx="11755120" cy="4493538"/>
          </a:xfrm>
          <a:prstGeom prst="rect">
            <a:avLst/>
          </a:prstGeom>
          <a:noFill/>
        </p:spPr>
        <p:txBody>
          <a:bodyPr wrap="square">
            <a:spAutoFit/>
          </a:bodyPr>
          <a:lstStyle/>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Java is a programming language and a platform. </a:t>
            </a:r>
          </a:p>
          <a:p>
            <a:pPr marL="342900" indent="-342900" algn="just">
              <a:buFont typeface="Arial" panose="020B0604020202020204" pitchFamily="34" charset="0"/>
              <a:buChar char="•"/>
            </a:pPr>
            <a:endParaRPr lang="en-US" sz="22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Java is a high level, robust, object-oriented and secure programming language.</a:t>
            </a:r>
          </a:p>
          <a:p>
            <a:pPr marL="342900" indent="-342900" algn="just">
              <a:buFont typeface="Arial" panose="020B0604020202020204" pitchFamily="34" charset="0"/>
              <a:buChar char="•"/>
            </a:pPr>
            <a:endParaRPr lang="en-US" sz="22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Java was developed </a:t>
            </a:r>
            <a:r>
              <a:rPr lang="en-US" sz="2200" b="1" i="0" dirty="0">
                <a:effectLst/>
                <a:latin typeface="Times New Roman" panose="02020603050405020304" pitchFamily="18" charset="0"/>
                <a:cs typeface="Times New Roman" panose="02020603050405020304" pitchFamily="18" charset="0"/>
              </a:rPr>
              <a:t>by </a:t>
            </a:r>
            <a:r>
              <a:rPr lang="en-US" sz="2200" b="1" i="1" dirty="0">
                <a:effectLst/>
                <a:latin typeface="Times New Roman" panose="02020603050405020304" pitchFamily="18" charset="0"/>
                <a:cs typeface="Times New Roman" panose="02020603050405020304" pitchFamily="18" charset="0"/>
              </a:rPr>
              <a:t>Sun Microsystems</a:t>
            </a:r>
            <a:r>
              <a:rPr lang="en-US" sz="2200" b="1" i="0" dirty="0">
                <a:effectLst/>
                <a:latin typeface="Times New Roman" panose="02020603050405020304" pitchFamily="18" charset="0"/>
                <a:cs typeface="Times New Roman" panose="02020603050405020304" pitchFamily="18" charset="0"/>
              </a:rPr>
              <a:t> (which is now the subsidiary of Oracle) in </a:t>
            </a:r>
            <a:r>
              <a:rPr lang="en-US" sz="2200" i="0" dirty="0">
                <a:effectLst/>
                <a:latin typeface="Times New Roman" panose="02020603050405020304" pitchFamily="18" charset="0"/>
                <a:cs typeface="Times New Roman" panose="02020603050405020304" pitchFamily="18" charset="0"/>
              </a:rPr>
              <a:t>the year 1995.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i="1" dirty="0">
                <a:effectLst/>
                <a:latin typeface="Times New Roman" panose="02020603050405020304" pitchFamily="18" charset="0"/>
                <a:cs typeface="Times New Roman" panose="02020603050405020304" pitchFamily="18" charset="0"/>
              </a:rPr>
              <a:t>James Gosling</a:t>
            </a:r>
            <a:r>
              <a:rPr lang="en-US" sz="2200" i="0" dirty="0">
                <a:effectLst/>
                <a:latin typeface="Times New Roman" panose="02020603050405020304" pitchFamily="18" charset="0"/>
                <a:cs typeface="Times New Roman" panose="02020603050405020304" pitchFamily="18" charset="0"/>
              </a:rPr>
              <a:t> is known as the father of Java.</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 Before Java, its name was </a:t>
            </a:r>
            <a:r>
              <a:rPr lang="en-US" sz="2200" i="1" dirty="0">
                <a:effectLst/>
                <a:latin typeface="Times New Roman" panose="02020603050405020304" pitchFamily="18" charset="0"/>
                <a:cs typeface="Times New Roman" panose="02020603050405020304" pitchFamily="18" charset="0"/>
              </a:rPr>
              <a:t>Oak</a:t>
            </a:r>
            <a:r>
              <a:rPr lang="en-US" sz="2200" i="0" dirty="0">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 Since Oak was already a registered company, so James Gosling and his team changed the name from Oak to Java.</a:t>
            </a:r>
          </a:p>
        </p:txBody>
      </p:sp>
    </p:spTree>
    <p:extLst>
      <p:ext uri="{BB962C8B-B14F-4D97-AF65-F5344CB8AC3E}">
        <p14:creationId xmlns:p14="http://schemas.microsoft.com/office/powerpoint/2010/main" val="61909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CDF7EE-A655-D64F-E00B-CF71A48485A6}"/>
              </a:ext>
            </a:extLst>
          </p:cNvPr>
          <p:cNvSpPr txBox="1"/>
          <p:nvPr/>
        </p:nvSpPr>
        <p:spPr>
          <a:xfrm>
            <a:off x="345440" y="140176"/>
            <a:ext cx="11663680" cy="2123658"/>
          </a:xfrm>
          <a:prstGeom prst="rect">
            <a:avLst/>
          </a:prstGeom>
          <a:noFill/>
        </p:spPr>
        <p:txBody>
          <a:bodyPr wrap="square">
            <a:spAutoFit/>
          </a:bodyPr>
          <a:lstStyle/>
          <a:p>
            <a:pPr algn="just"/>
            <a:r>
              <a:rPr lang="en-US" sz="2200" b="1" i="0" dirty="0">
                <a:solidFill>
                  <a:srgbClr val="C00000"/>
                </a:solidFill>
                <a:effectLst/>
                <a:latin typeface="Times New Roman" panose="02020603050405020304" pitchFamily="18" charset="0"/>
                <a:cs typeface="Times New Roman" panose="02020603050405020304" pitchFamily="18" charset="0"/>
              </a:rPr>
              <a:t>Object-oriented</a:t>
            </a:r>
          </a:p>
          <a:p>
            <a:pPr algn="just"/>
            <a:endParaRPr lang="en-US" sz="2200" b="1" i="0" dirty="0">
              <a:solidFill>
                <a:srgbClr val="C00000"/>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an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2"/>
              </a:rPr>
              <a:t>object-oriented</a:t>
            </a:r>
            <a:r>
              <a:rPr lang="en-US" sz="2200" b="0" i="0" dirty="0">
                <a:solidFill>
                  <a:srgbClr val="333333"/>
                </a:solidFill>
                <a:effectLst/>
                <a:latin typeface="Times New Roman" panose="02020603050405020304" pitchFamily="18" charset="0"/>
                <a:cs typeface="Times New Roman" panose="02020603050405020304" pitchFamily="18" charset="0"/>
              </a:rPr>
              <a:t> programming language. </a:t>
            </a:r>
          </a:p>
          <a:p>
            <a:pPr marL="742950" lvl="1" indent="-28575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Everything in Java is an object. </a:t>
            </a:r>
          </a:p>
          <a:p>
            <a:pPr marL="742950" lvl="1" indent="-28575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Object-oriented means we organize our software as a combination of different types of objects that incorporate both data and behavior.</a:t>
            </a:r>
          </a:p>
        </p:txBody>
      </p:sp>
      <p:sp>
        <p:nvSpPr>
          <p:cNvPr id="5" name="TextBox 4">
            <a:extLst>
              <a:ext uri="{FF2B5EF4-FFF2-40B4-BE49-F238E27FC236}">
                <a16:creationId xmlns="" xmlns:a16="http://schemas.microsoft.com/office/drawing/2014/main" id="{E17484D6-22A1-3210-DA45-B0651BDB7240}"/>
              </a:ext>
            </a:extLst>
          </p:cNvPr>
          <p:cNvSpPr txBox="1"/>
          <p:nvPr/>
        </p:nvSpPr>
        <p:spPr>
          <a:xfrm>
            <a:off x="345440" y="2639657"/>
            <a:ext cx="11663680" cy="3477875"/>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Object-oriented programming (OOPs) is a methodology that simplifies software development and maintenance by providing some rules.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Basic concepts of OOPs are:</a:t>
            </a: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3"/>
              </a:rPr>
              <a:t>Object</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4"/>
              </a:rPr>
              <a:t>Class</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5"/>
              </a:rPr>
              <a:t>Inheritance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6"/>
              </a:rPr>
              <a:t>Polymorphism</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7"/>
              </a:rPr>
              <a:t>Abstraction</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8"/>
              </a:rPr>
              <a:t>Encapsulation</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38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2CEB977-1371-230B-DF77-7170EC4D7EC3}"/>
              </a:ext>
            </a:extLst>
          </p:cNvPr>
          <p:cNvSpPr txBox="1"/>
          <p:nvPr/>
        </p:nvSpPr>
        <p:spPr>
          <a:xfrm>
            <a:off x="0" y="119856"/>
            <a:ext cx="11805920" cy="3200876"/>
          </a:xfrm>
          <a:prstGeom prst="rect">
            <a:avLst/>
          </a:prstGeom>
          <a:noFill/>
        </p:spPr>
        <p:txBody>
          <a:bodyPr wrap="square">
            <a:spAutoFit/>
          </a:bodyPr>
          <a:lstStyle/>
          <a:p>
            <a:r>
              <a:rPr lang="en-IN" sz="2200" b="1" i="0" dirty="0">
                <a:solidFill>
                  <a:srgbClr val="610B4B"/>
                </a:solidFill>
                <a:effectLst/>
                <a:latin typeface="Times New Roman" panose="02020603050405020304" pitchFamily="18" charset="0"/>
                <a:cs typeface="Times New Roman" panose="02020603050405020304" pitchFamily="18" charset="0"/>
              </a:rPr>
              <a:t>Platform Independent</a:t>
            </a:r>
          </a:p>
          <a:p>
            <a:endParaRPr lang="en-IN" sz="2200" b="1" i="0" dirty="0">
              <a:solidFill>
                <a:srgbClr val="610B4B"/>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platform independent because it is different from other languages like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2"/>
              </a:rPr>
              <a:t>C</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3"/>
              </a:rPr>
              <a:t>C++</a:t>
            </a:r>
            <a:r>
              <a:rPr lang="en-US" sz="2200" b="0" i="0" dirty="0">
                <a:solidFill>
                  <a:srgbClr val="333333"/>
                </a:solidFill>
                <a:effectLst/>
                <a:latin typeface="Times New Roman" panose="02020603050405020304" pitchFamily="18" charset="0"/>
                <a:cs typeface="Times New Roman" panose="02020603050405020304" pitchFamily="18" charset="0"/>
              </a:rPr>
              <a:t>, etc. which are </a:t>
            </a:r>
            <a:r>
              <a:rPr lang="en-US" sz="2200" b="1" i="0" dirty="0">
                <a:solidFill>
                  <a:srgbClr val="C00000"/>
                </a:solidFill>
                <a:effectLst/>
                <a:latin typeface="Times New Roman" panose="02020603050405020304" pitchFamily="18" charset="0"/>
                <a:cs typeface="Times New Roman" panose="02020603050405020304" pitchFamily="18" charset="0"/>
              </a:rPr>
              <a:t>compiled into platform specific machines </a:t>
            </a:r>
            <a:r>
              <a:rPr lang="en-US" sz="2200" b="0" i="0" dirty="0">
                <a:solidFill>
                  <a:srgbClr val="333333"/>
                </a:solidFill>
                <a:effectLst/>
                <a:latin typeface="Times New Roman" panose="02020603050405020304" pitchFamily="18" charset="0"/>
                <a:cs typeface="Times New Roman" panose="02020603050405020304" pitchFamily="18" charset="0"/>
              </a:rPr>
              <a:t>while Java is a write once, run anywhere language.</a:t>
            </a:r>
          </a:p>
          <a:p>
            <a:pPr marL="800100" lvl="1" indent="-342900">
              <a:buFont typeface="Wingdings" panose="05000000000000000000" pitchFamily="2" charset="2"/>
              <a:buChar char="q"/>
            </a:pPr>
            <a:endParaRPr lang="en-US" sz="2200" dirty="0">
              <a:solidFill>
                <a:srgbClr val="333333"/>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A platform is the hardware or software environment in which a program runs</a:t>
            </a:r>
            <a:r>
              <a:rPr lang="en-US" sz="2200" b="0" i="0" dirty="0" smtClean="0">
                <a:solidFill>
                  <a:srgbClr val="333333"/>
                </a:solidFill>
                <a:effectLst/>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r>
              <a:rPr lang="en-US" sz="2400" dirty="0"/>
              <a:t>Ja</a:t>
            </a:r>
            <a:r>
              <a:rPr lang="en-US" sz="2200" dirty="0">
                <a:solidFill>
                  <a:srgbClr val="333333"/>
                </a:solidFill>
                <a:latin typeface="Times New Roman" panose="02020603050405020304" pitchFamily="18" charset="0"/>
                <a:cs typeface="Times New Roman" panose="02020603050405020304" pitchFamily="18" charset="0"/>
              </a:rPr>
              <a:t>va is platform-independent because it is compiled to </a:t>
            </a:r>
            <a:r>
              <a:rPr lang="en-US" sz="2200">
                <a:solidFill>
                  <a:srgbClr val="333333"/>
                </a:solidFill>
                <a:latin typeface="Times New Roman" panose="02020603050405020304" pitchFamily="18" charset="0"/>
                <a:cs typeface="Times New Roman" panose="02020603050405020304" pitchFamily="18" charset="0"/>
              </a:rPr>
              <a:t>a </a:t>
            </a:r>
            <a:r>
              <a:rPr lang="en-US" sz="2200" smtClean="0">
                <a:solidFill>
                  <a:srgbClr val="333333"/>
                </a:solidFill>
                <a:latin typeface="Times New Roman" panose="02020603050405020304" pitchFamily="18" charset="0"/>
                <a:cs typeface="Times New Roman" panose="02020603050405020304" pitchFamily="18" charset="0"/>
              </a:rPr>
              <a:t>byte code </a:t>
            </a:r>
            <a:r>
              <a:rPr lang="en-US" sz="2200" dirty="0">
                <a:solidFill>
                  <a:srgbClr val="333333"/>
                </a:solidFill>
                <a:latin typeface="Times New Roman" panose="02020603050405020304" pitchFamily="18" charset="0"/>
                <a:cs typeface="Times New Roman" panose="02020603050405020304" pitchFamily="18" charset="0"/>
              </a:rPr>
              <a:t>that </a:t>
            </a:r>
            <a:endParaRPr lang="en-US" sz="2200" dirty="0" smtClean="0">
              <a:solidFill>
                <a:srgbClr val="333333"/>
              </a:solidFill>
              <a:latin typeface="Times New Roman" panose="02020603050405020304" pitchFamily="18" charset="0"/>
              <a:cs typeface="Times New Roman" panose="02020603050405020304" pitchFamily="18" charset="0"/>
            </a:endParaRPr>
          </a:p>
          <a:p>
            <a:pPr lvl="1"/>
            <a:r>
              <a:rPr lang="en-US" sz="2200" dirty="0">
                <a:solidFill>
                  <a:srgbClr val="333333"/>
                </a:solidFill>
                <a:latin typeface="Times New Roman" panose="02020603050405020304" pitchFamily="18" charset="0"/>
                <a:cs typeface="Times New Roman" panose="02020603050405020304" pitchFamily="18" charset="0"/>
              </a:rPr>
              <a:t> </a:t>
            </a:r>
            <a:r>
              <a:rPr lang="en-US" sz="2200" dirty="0" smtClean="0">
                <a:solidFill>
                  <a:srgbClr val="333333"/>
                </a:solidFill>
                <a:latin typeface="Times New Roman" panose="02020603050405020304" pitchFamily="18" charset="0"/>
                <a:cs typeface="Times New Roman" panose="02020603050405020304" pitchFamily="18" charset="0"/>
              </a:rPr>
              <a:t>     can </a:t>
            </a:r>
            <a:r>
              <a:rPr lang="en-US" sz="2200" dirty="0">
                <a:solidFill>
                  <a:srgbClr val="333333"/>
                </a:solidFill>
                <a:latin typeface="Times New Roman" panose="02020603050405020304" pitchFamily="18" charset="0"/>
                <a:cs typeface="Times New Roman" panose="02020603050405020304" pitchFamily="18" charset="0"/>
              </a:rPr>
              <a:t>be run on any device that has a Java Virtual Machine (JVM).</a:t>
            </a:r>
            <a:endParaRPr lang="en-IN" sz="2200" dirty="0">
              <a:solidFill>
                <a:srgbClr val="333333"/>
              </a:solidFill>
              <a:latin typeface="Times New Roman" panose="02020603050405020304" pitchFamily="18" charset="0"/>
              <a:cs typeface="Times New Roman" panose="02020603050405020304" pitchFamily="18" charset="0"/>
            </a:endParaRPr>
          </a:p>
        </p:txBody>
      </p:sp>
      <p:pic>
        <p:nvPicPr>
          <p:cNvPr id="2052" name="Picture 4" descr="Java is platform independent">
            <a:extLst>
              <a:ext uri="{FF2B5EF4-FFF2-40B4-BE49-F238E27FC236}">
                <a16:creationId xmlns="" xmlns:a16="http://schemas.microsoft.com/office/drawing/2014/main" id="{3E826F9D-AAFA-A83F-7747-8A9259819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3010" y="2743835"/>
            <a:ext cx="28575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24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360104F-E239-04BA-E906-C1DB398270B9}"/>
              </a:ext>
            </a:extLst>
          </p:cNvPr>
          <p:cNvSpPr txBox="1"/>
          <p:nvPr/>
        </p:nvSpPr>
        <p:spPr>
          <a:xfrm>
            <a:off x="213360" y="170656"/>
            <a:ext cx="11714480" cy="2123658"/>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Secured</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best known for its security.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With Java, we can develop virus-free systems.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secured because:</a:t>
            </a:r>
          </a:p>
          <a:p>
            <a:pPr lvl="3"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No explicit pointer</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Java Programs run inside a virtual machine sandbox</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pic>
        <p:nvPicPr>
          <p:cNvPr id="3074" name="Picture 2" descr="how Java is secured">
            <a:extLst>
              <a:ext uri="{FF2B5EF4-FFF2-40B4-BE49-F238E27FC236}">
                <a16:creationId xmlns="" xmlns:a16="http://schemas.microsoft.com/office/drawing/2014/main" id="{629DD2B9-A2BE-D82B-27B0-6D82FC664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384" y="94089"/>
            <a:ext cx="3914256" cy="22767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D784B156-310D-0DFC-076A-9917F13F0E55}"/>
              </a:ext>
            </a:extLst>
          </p:cNvPr>
          <p:cNvSpPr txBox="1"/>
          <p:nvPr/>
        </p:nvSpPr>
        <p:spPr>
          <a:xfrm>
            <a:off x="142240" y="2823528"/>
            <a:ext cx="11714480" cy="3477875"/>
          </a:xfrm>
          <a:prstGeom prst="rect">
            <a:avLst/>
          </a:prstGeom>
          <a:noFill/>
        </p:spPr>
        <p:txBody>
          <a:bodyPr wrap="square">
            <a:spAutoFit/>
          </a:bodyPr>
          <a:lstStyle/>
          <a:p>
            <a:pPr algn="just">
              <a:buFont typeface="Arial" panose="020B0604020202020204" pitchFamily="34" charset="0"/>
              <a:buChar char="•"/>
            </a:pPr>
            <a:r>
              <a:rPr lang="en-US" sz="2200" b="1" i="0" dirty="0" err="1">
                <a:solidFill>
                  <a:srgbClr val="000000"/>
                </a:solidFill>
                <a:effectLst/>
                <a:latin typeface="Times New Roman" panose="02020603050405020304" pitchFamily="18" charset="0"/>
                <a:cs typeface="Times New Roman" panose="02020603050405020304" pitchFamily="18" charset="0"/>
              </a:rPr>
              <a:t>Classloader</a:t>
            </a:r>
            <a:r>
              <a:rPr lang="en-US" sz="2200" b="1" i="0" dirty="0">
                <a:solidFill>
                  <a:srgbClr val="000000"/>
                </a:solidFill>
                <a:effectLst/>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Classloader</a:t>
            </a:r>
            <a:r>
              <a:rPr lang="en-US" sz="2200" b="0" i="0" dirty="0">
                <a:solidFill>
                  <a:srgbClr val="000000"/>
                </a:solidFill>
                <a:effectLst/>
                <a:latin typeface="Times New Roman" panose="02020603050405020304" pitchFamily="18" charset="0"/>
                <a:cs typeface="Times New Roman" panose="02020603050405020304" pitchFamily="18" charset="0"/>
              </a:rPr>
              <a:t> in Java is a part of the Java Runtime Environment (JRE) which is used to </a:t>
            </a:r>
            <a:r>
              <a:rPr lang="en-US" sz="2200" b="1" i="0" dirty="0">
                <a:solidFill>
                  <a:srgbClr val="000000"/>
                </a:solidFill>
                <a:effectLst/>
                <a:latin typeface="Times New Roman" panose="02020603050405020304" pitchFamily="18" charset="0"/>
                <a:cs typeface="Times New Roman" panose="02020603050405020304" pitchFamily="18" charset="0"/>
              </a:rPr>
              <a:t>load Java classes into the Java Virtual Machine dynamically</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adds security by separating the package for the classes of the local file system from those that are imported from network sources.</a:t>
            </a: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Bytecode Verifier:</a:t>
            </a:r>
            <a:r>
              <a:rPr lang="en-US" sz="2200" b="0" i="0" dirty="0">
                <a:solidFill>
                  <a:srgbClr val="000000"/>
                </a:solidFill>
                <a:effectLst/>
                <a:latin typeface="Times New Roman" panose="02020603050405020304" pitchFamily="18" charset="0"/>
                <a:cs typeface="Times New Roman" panose="02020603050405020304" pitchFamily="18" charset="0"/>
              </a:rPr>
              <a:t> It checks the code fragments for illegal code that can violate access rights to objects.</a:t>
            </a:r>
          </a:p>
          <a:p>
            <a:pPr algn="just">
              <a:buFont typeface="Arial" panose="020B0604020202020204" pitchFamily="34" charset="0"/>
              <a:buChar char="•"/>
            </a:pPr>
            <a:endParaRPr lang="en-US" sz="2200" b="1"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Security Manager:</a:t>
            </a:r>
            <a:r>
              <a:rPr lang="en-US" sz="2200" b="0" i="0" dirty="0">
                <a:solidFill>
                  <a:srgbClr val="000000"/>
                </a:solidFill>
                <a:effectLst/>
                <a:latin typeface="Times New Roman" panose="02020603050405020304" pitchFamily="18" charset="0"/>
                <a:cs typeface="Times New Roman" panose="02020603050405020304" pitchFamily="18" charset="0"/>
              </a:rPr>
              <a:t> It determines what resources a class can access such as reading and writing to the local disk.</a:t>
            </a:r>
          </a:p>
        </p:txBody>
      </p:sp>
    </p:spTree>
    <p:extLst>
      <p:ext uri="{BB962C8B-B14F-4D97-AF65-F5344CB8AC3E}">
        <p14:creationId xmlns:p14="http://schemas.microsoft.com/office/powerpoint/2010/main" val="278377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C8CB71F-76EA-707F-CED4-48B415C7CBAE}"/>
              </a:ext>
            </a:extLst>
          </p:cNvPr>
          <p:cNvSpPr txBox="1"/>
          <p:nvPr/>
        </p:nvSpPr>
        <p:spPr>
          <a:xfrm>
            <a:off x="203200" y="327859"/>
            <a:ext cx="11734800" cy="3816429"/>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Robust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English mining of Robust is strong. Java is robust because:</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uses </a:t>
            </a:r>
            <a:r>
              <a:rPr lang="en-US" sz="2200" b="1" i="0" dirty="0">
                <a:solidFill>
                  <a:srgbClr val="000000"/>
                </a:solidFill>
                <a:effectLst/>
                <a:latin typeface="Times New Roman" panose="02020603050405020304" pitchFamily="18" charset="0"/>
                <a:cs typeface="Times New Roman" panose="02020603050405020304" pitchFamily="18" charset="0"/>
              </a:rPr>
              <a:t>strong memory management</a:t>
            </a:r>
            <a:r>
              <a:rPr lang="en-US" sz="2200" b="0" i="0" dirty="0">
                <a:solidFill>
                  <a:srgbClr val="00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There is a </a:t>
            </a:r>
            <a:r>
              <a:rPr lang="en-US" sz="2200" b="1" i="0" dirty="0">
                <a:solidFill>
                  <a:srgbClr val="000000"/>
                </a:solidFill>
                <a:effectLst/>
                <a:latin typeface="Times New Roman" panose="02020603050405020304" pitchFamily="18" charset="0"/>
                <a:cs typeface="Times New Roman" panose="02020603050405020304" pitchFamily="18" charset="0"/>
              </a:rPr>
              <a:t>lack of pointers</a:t>
            </a:r>
            <a:r>
              <a:rPr lang="en-US" sz="2200" b="0" i="0" dirty="0">
                <a:solidFill>
                  <a:srgbClr val="000000"/>
                </a:solidFill>
                <a:effectLst/>
                <a:latin typeface="Times New Roman" panose="02020603050405020304" pitchFamily="18" charset="0"/>
                <a:cs typeface="Times New Roman" panose="02020603050405020304" pitchFamily="18" charset="0"/>
              </a:rPr>
              <a:t> that avoids security problems.</a:t>
            </a:r>
          </a:p>
          <a:p>
            <a:pPr lvl="1"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Java provides </a:t>
            </a:r>
            <a:r>
              <a:rPr lang="en-US" sz="2200" b="1" i="0" dirty="0">
                <a:solidFill>
                  <a:srgbClr val="000000"/>
                </a:solidFill>
                <a:effectLst/>
                <a:latin typeface="Times New Roman" panose="02020603050405020304" pitchFamily="18" charset="0"/>
                <a:cs typeface="Times New Roman" panose="02020603050405020304" pitchFamily="18" charset="0"/>
              </a:rPr>
              <a:t>automatic garbage collection </a:t>
            </a:r>
            <a:r>
              <a:rPr lang="en-US" sz="2200" b="0" i="0" dirty="0">
                <a:solidFill>
                  <a:srgbClr val="000000"/>
                </a:solidFill>
                <a:effectLst/>
                <a:latin typeface="Times New Roman" panose="02020603050405020304" pitchFamily="18" charset="0"/>
                <a:cs typeface="Times New Roman" panose="02020603050405020304" pitchFamily="18" charset="0"/>
              </a:rPr>
              <a:t>which runs on the Java Virtual Machine to get rid of objects which are not being used by a Java application anymore.</a:t>
            </a:r>
          </a:p>
          <a:p>
            <a:pPr lvl="1"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There are </a:t>
            </a:r>
            <a:r>
              <a:rPr lang="en-US" sz="2200" b="1" i="0" dirty="0">
                <a:solidFill>
                  <a:srgbClr val="000000"/>
                </a:solidFill>
                <a:effectLst/>
                <a:latin typeface="Times New Roman" panose="02020603050405020304" pitchFamily="18" charset="0"/>
                <a:cs typeface="Times New Roman" panose="02020603050405020304" pitchFamily="18" charset="0"/>
              </a:rPr>
              <a:t>exception handling and the type checking mechanism </a:t>
            </a:r>
            <a:r>
              <a:rPr lang="en-US" sz="2200" b="0" i="0" dirty="0">
                <a:solidFill>
                  <a:srgbClr val="000000"/>
                </a:solidFill>
                <a:effectLst/>
                <a:latin typeface="Times New Roman" panose="02020603050405020304" pitchFamily="18" charset="0"/>
                <a:cs typeface="Times New Roman" panose="02020603050405020304" pitchFamily="18" charset="0"/>
              </a:rPr>
              <a:t>in Java. </a:t>
            </a:r>
          </a:p>
          <a:p>
            <a:pPr lvl="1" algn="just"/>
            <a:endParaRPr lang="en-US" sz="2200" dirty="0">
              <a:solidFill>
                <a:srgbClr val="000000"/>
              </a:solidFill>
              <a:latin typeface="Times New Roman" panose="02020603050405020304" pitchFamily="18" charset="0"/>
              <a:cs typeface="Times New Roman" panose="02020603050405020304" pitchFamily="18" charset="0"/>
            </a:endParaRPr>
          </a:p>
          <a:p>
            <a:pPr lvl="1"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lvl="1" algn="just"/>
            <a:r>
              <a:rPr lang="en-US" sz="2200" b="0" i="0" dirty="0">
                <a:solidFill>
                  <a:srgbClr val="000000"/>
                </a:solidFill>
                <a:effectLst/>
                <a:latin typeface="Times New Roman" panose="02020603050405020304" pitchFamily="18" charset="0"/>
                <a:cs typeface="Times New Roman" panose="02020603050405020304" pitchFamily="18" charset="0"/>
              </a:rPr>
              <a:t>All these points make Java robust.</a:t>
            </a:r>
          </a:p>
        </p:txBody>
      </p:sp>
    </p:spTree>
    <p:extLst>
      <p:ext uri="{BB962C8B-B14F-4D97-AF65-F5344CB8AC3E}">
        <p14:creationId xmlns:p14="http://schemas.microsoft.com/office/powerpoint/2010/main" val="373530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32E1616-FA9A-F148-1536-520289459512}"/>
              </a:ext>
            </a:extLst>
          </p:cNvPr>
          <p:cNvSpPr txBox="1"/>
          <p:nvPr/>
        </p:nvSpPr>
        <p:spPr>
          <a:xfrm>
            <a:off x="172720" y="192038"/>
            <a:ext cx="11775440" cy="3139321"/>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Architecture-neutral</a:t>
            </a:r>
          </a:p>
          <a:p>
            <a:pPr algn="just"/>
            <a:endParaRPr lang="en-US" sz="2200" b="1" i="0" dirty="0">
              <a:solidFill>
                <a:srgbClr val="610B4B"/>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Java is architecture neutral because there </a:t>
            </a:r>
            <a:r>
              <a:rPr lang="en-US" sz="2200" b="1" i="0" dirty="0">
                <a:solidFill>
                  <a:srgbClr val="333333"/>
                </a:solidFill>
                <a:effectLst/>
                <a:latin typeface="Times New Roman" panose="02020603050405020304" pitchFamily="18" charset="0"/>
                <a:cs typeface="Times New Roman" panose="02020603050405020304" pitchFamily="18" charset="0"/>
              </a:rPr>
              <a:t>are no implementation dependent features</a:t>
            </a:r>
            <a:r>
              <a:rPr lang="en-US" sz="2200" b="0" i="0" dirty="0">
                <a:solidFill>
                  <a:srgbClr val="333333"/>
                </a:solidFill>
                <a:effectLst/>
                <a:latin typeface="Times New Roman" panose="02020603050405020304" pitchFamily="18" charset="0"/>
                <a:cs typeface="Times New Roman" panose="02020603050405020304" pitchFamily="18" charset="0"/>
              </a:rPr>
              <a:t>, for example, the size of primitive types is fixed.</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C programming, int data type occupies 2 bytes of memory for 32-bit architecture and 4 bytes of memory for 64-bit architecture. </a:t>
            </a:r>
          </a:p>
          <a:p>
            <a:pPr algn="just"/>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However, it occupies 4 bytes of memory for both 32 and 64-bit architectures in Java.</a:t>
            </a:r>
          </a:p>
        </p:txBody>
      </p:sp>
    </p:spTree>
    <p:extLst>
      <p:ext uri="{BB962C8B-B14F-4D97-AF65-F5344CB8AC3E}">
        <p14:creationId xmlns:p14="http://schemas.microsoft.com/office/powerpoint/2010/main" val="24607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9F8E56-5F93-35D2-F7D7-C2738D3BAF61}"/>
              </a:ext>
            </a:extLst>
          </p:cNvPr>
          <p:cNvSpPr txBox="1"/>
          <p:nvPr/>
        </p:nvSpPr>
        <p:spPr>
          <a:xfrm>
            <a:off x="568960" y="502196"/>
            <a:ext cx="11389360" cy="1785104"/>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Portable</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portable because it facilitates you to carry </a:t>
            </a:r>
            <a:r>
              <a:rPr lang="en-US" sz="2200" b="1" i="0" dirty="0">
                <a:solidFill>
                  <a:srgbClr val="333333"/>
                </a:solidFill>
                <a:effectLst/>
                <a:latin typeface="Times New Roman" panose="02020603050405020304" pitchFamily="18" charset="0"/>
                <a:cs typeface="Times New Roman" panose="02020603050405020304" pitchFamily="18" charset="0"/>
              </a:rPr>
              <a:t>the Java bytecode to any platform</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q"/>
            </a:pPr>
            <a:endParaRPr lang="en-US" sz="2200" dirty="0">
              <a:solidFill>
                <a:srgbClr val="333333"/>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doesn't require any implementation.</a:t>
            </a:r>
          </a:p>
        </p:txBody>
      </p:sp>
      <p:sp>
        <p:nvSpPr>
          <p:cNvPr id="5" name="TextBox 4">
            <a:extLst>
              <a:ext uri="{FF2B5EF4-FFF2-40B4-BE49-F238E27FC236}">
                <a16:creationId xmlns="" xmlns:a16="http://schemas.microsoft.com/office/drawing/2014/main" id="{5AAED67F-90B9-0A4D-0D3C-435D622BDC99}"/>
              </a:ext>
            </a:extLst>
          </p:cNvPr>
          <p:cNvSpPr txBox="1"/>
          <p:nvPr/>
        </p:nvSpPr>
        <p:spPr>
          <a:xfrm>
            <a:off x="477520" y="2897277"/>
            <a:ext cx="11247120" cy="3139321"/>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High-performance</a:t>
            </a:r>
          </a:p>
          <a:p>
            <a:pPr algn="just"/>
            <a:endParaRPr lang="en-US" sz="2200" b="1" i="0" dirty="0">
              <a:solidFill>
                <a:srgbClr val="610B4B"/>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a:t>
            </a:r>
            <a:r>
              <a:rPr lang="en-US" sz="2200" b="1" i="0" dirty="0">
                <a:solidFill>
                  <a:srgbClr val="333333"/>
                </a:solidFill>
                <a:effectLst/>
                <a:latin typeface="Times New Roman" panose="02020603050405020304" pitchFamily="18" charset="0"/>
                <a:cs typeface="Times New Roman" panose="02020603050405020304" pitchFamily="18" charset="0"/>
              </a:rPr>
              <a:t>faster than other traditional </a:t>
            </a:r>
            <a:r>
              <a:rPr lang="en-US" sz="2200" b="0" i="0" dirty="0">
                <a:solidFill>
                  <a:srgbClr val="333333"/>
                </a:solidFill>
                <a:effectLst/>
                <a:latin typeface="Times New Roman" panose="02020603050405020304" pitchFamily="18" charset="0"/>
                <a:cs typeface="Times New Roman" panose="02020603050405020304" pitchFamily="18" charset="0"/>
              </a:rPr>
              <a:t>interpreted programming languages because Java bytecode is "close" to native code. </a:t>
            </a:r>
          </a:p>
          <a:p>
            <a:pPr marL="800100" lvl="1" indent="-342900" algn="just">
              <a:buFont typeface="Wingdings" panose="05000000000000000000" pitchFamily="2" charset="2"/>
              <a:buChar char="q"/>
            </a:pPr>
            <a:endParaRPr lang="en-US" sz="2200" dirty="0">
              <a:solidFill>
                <a:srgbClr val="333333"/>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is still a little bit slower than a compiled language (e.g., C++). </a:t>
            </a:r>
          </a:p>
          <a:p>
            <a:pPr marL="800100" lvl="1" indent="-342900" algn="just">
              <a:buFont typeface="Wingdings" panose="05000000000000000000" pitchFamily="2" charset="2"/>
              <a:buChar char="q"/>
            </a:pPr>
            <a:endParaRPr lang="en-US" sz="2200" dirty="0">
              <a:solidFill>
                <a:srgbClr val="333333"/>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an interpreted language that is why it is slower than compiled languages, e.g., C, C++, etc.</a:t>
            </a:r>
          </a:p>
        </p:txBody>
      </p:sp>
    </p:spTree>
    <p:extLst>
      <p:ext uri="{BB962C8B-B14F-4D97-AF65-F5344CB8AC3E}">
        <p14:creationId xmlns:p14="http://schemas.microsoft.com/office/powerpoint/2010/main" val="369428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4FD06B-3C1C-A6E4-F73B-33E3B9FFEBF5}"/>
              </a:ext>
            </a:extLst>
          </p:cNvPr>
          <p:cNvSpPr txBox="1"/>
          <p:nvPr/>
        </p:nvSpPr>
        <p:spPr>
          <a:xfrm>
            <a:off x="325120" y="242838"/>
            <a:ext cx="11724640" cy="2800767"/>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Distributed</a:t>
            </a:r>
          </a:p>
          <a:p>
            <a:pPr algn="just"/>
            <a:endParaRPr lang="en-US" sz="2200" b="1" i="0" dirty="0">
              <a:solidFill>
                <a:srgbClr val="610B4B"/>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distributed because it facilitates users to </a:t>
            </a:r>
            <a:r>
              <a:rPr lang="en-US" sz="2200" b="1" i="0" dirty="0">
                <a:solidFill>
                  <a:srgbClr val="333333"/>
                </a:solidFill>
                <a:effectLst/>
                <a:latin typeface="Times New Roman" panose="02020603050405020304" pitchFamily="18" charset="0"/>
                <a:cs typeface="Times New Roman" panose="02020603050405020304" pitchFamily="18" charset="0"/>
              </a:rPr>
              <a:t>create distributed applications in Java</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RMI and EJB are used for creating distributed applications.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This feature of Java makes us </a:t>
            </a:r>
            <a:r>
              <a:rPr lang="en-US" sz="2200" b="1" i="0" dirty="0">
                <a:solidFill>
                  <a:srgbClr val="333333"/>
                </a:solidFill>
                <a:effectLst/>
                <a:latin typeface="Times New Roman" panose="02020603050405020304" pitchFamily="18" charset="0"/>
                <a:cs typeface="Times New Roman" panose="02020603050405020304" pitchFamily="18" charset="0"/>
              </a:rPr>
              <a:t>able to access files by calling the methods from any machine on the internet.</a:t>
            </a:r>
          </a:p>
          <a:p>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E8A5CFA0-E9D8-CFE2-C589-66CD9F050775}"/>
              </a:ext>
            </a:extLst>
          </p:cNvPr>
          <p:cNvSpPr txBox="1"/>
          <p:nvPr/>
        </p:nvSpPr>
        <p:spPr>
          <a:xfrm>
            <a:off x="477520" y="2413337"/>
            <a:ext cx="11389360" cy="2123658"/>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Multi-threaded</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 thread is like a </a:t>
            </a:r>
            <a:r>
              <a:rPr lang="en-US" sz="2200" b="1" i="0" dirty="0">
                <a:solidFill>
                  <a:srgbClr val="333333"/>
                </a:solidFill>
                <a:effectLst/>
                <a:latin typeface="Times New Roman" panose="02020603050405020304" pitchFamily="18" charset="0"/>
                <a:cs typeface="Times New Roman" panose="02020603050405020304" pitchFamily="18" charset="0"/>
              </a:rPr>
              <a:t>separate program, executing concurrently</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We can write Java programs that deal with many tasks at once by defining multiple threads.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 main advantage of multi-threading is that it doesn't occupy memory for each thread.</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It shares a common memory area.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Threads are important for multi-media, Web applications, etc.</a:t>
            </a:r>
          </a:p>
        </p:txBody>
      </p:sp>
      <p:sp>
        <p:nvSpPr>
          <p:cNvPr id="7" name="TextBox 6">
            <a:extLst>
              <a:ext uri="{FF2B5EF4-FFF2-40B4-BE49-F238E27FC236}">
                <a16:creationId xmlns="" xmlns:a16="http://schemas.microsoft.com/office/drawing/2014/main" id="{CBAC823D-77B3-5DC6-2319-9E66974BF3F7}"/>
              </a:ext>
            </a:extLst>
          </p:cNvPr>
          <p:cNvSpPr txBox="1"/>
          <p:nvPr/>
        </p:nvSpPr>
        <p:spPr>
          <a:xfrm>
            <a:off x="477520" y="4789716"/>
            <a:ext cx="11389360" cy="1785104"/>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Dynamic</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Java is a dynamic language.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supports the </a:t>
            </a:r>
            <a:r>
              <a:rPr lang="en-US" sz="2200" b="1" i="0" dirty="0">
                <a:solidFill>
                  <a:srgbClr val="333333"/>
                </a:solidFill>
                <a:effectLst/>
                <a:latin typeface="Times New Roman" panose="02020603050405020304" pitchFamily="18" charset="0"/>
                <a:cs typeface="Times New Roman" panose="02020603050405020304" pitchFamily="18" charset="0"/>
              </a:rPr>
              <a:t>dynamic loading of classes</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means classes are </a:t>
            </a:r>
            <a:r>
              <a:rPr lang="en-US" sz="2200" b="1" i="0" dirty="0">
                <a:solidFill>
                  <a:srgbClr val="333333"/>
                </a:solidFill>
                <a:effectLst/>
                <a:latin typeface="Times New Roman" panose="02020603050405020304" pitchFamily="18" charset="0"/>
                <a:cs typeface="Times New Roman" panose="02020603050405020304" pitchFamily="18" charset="0"/>
              </a:rPr>
              <a:t>loaded on demand</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also supports functions from its native languages, i.e., C and C++.</a:t>
            </a:r>
          </a:p>
        </p:txBody>
      </p:sp>
    </p:spTree>
    <p:extLst>
      <p:ext uri="{BB962C8B-B14F-4D97-AF65-F5344CB8AC3E}">
        <p14:creationId xmlns:p14="http://schemas.microsoft.com/office/powerpoint/2010/main" val="329813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47E47A4-446F-B522-34DC-8FC58B3C040B}"/>
              </a:ext>
            </a:extLst>
          </p:cNvPr>
          <p:cNvSpPr txBox="1"/>
          <p:nvPr/>
        </p:nvSpPr>
        <p:spPr>
          <a:xfrm>
            <a:off x="223520" y="292576"/>
            <a:ext cx="11744960" cy="3139321"/>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ea typeface="Tahoma" panose="020B0604030504040204" pitchFamily="34" charset="0"/>
                <a:cs typeface="Times New Roman" panose="02020603050405020304" pitchFamily="18" charset="0"/>
              </a:rPr>
              <a:t>Java Variables</a:t>
            </a:r>
          </a:p>
          <a:p>
            <a:pPr algn="just"/>
            <a:endParaRPr lang="en-US" sz="2200" b="1" i="0" dirty="0">
              <a:solidFill>
                <a:srgbClr val="610B38"/>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 variable is </a:t>
            </a:r>
            <a:r>
              <a:rPr lang="en-US" sz="22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 container which holds the value</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while the </a:t>
            </a:r>
            <a:r>
              <a:rPr lang="en-US" sz="2200" b="0" i="0" u="none" strike="noStrike" dirty="0">
                <a:solidFill>
                  <a:srgbClr val="008000"/>
                </a:solidFill>
                <a:effectLst/>
                <a:latin typeface="Times New Roman" panose="02020603050405020304" pitchFamily="18" charset="0"/>
                <a:ea typeface="Tahoma" panose="020B0604030504040204" pitchFamily="34" charset="0"/>
                <a:cs typeface="Times New Roman" panose="02020603050405020304" pitchFamily="18" charset="0"/>
                <a:hlinkClick r:id="rId2"/>
              </a:rPr>
              <a:t>Java program</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is executed.</a:t>
            </a:r>
          </a:p>
          <a:p>
            <a:pPr lvl="1" algn="just"/>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 variable is assigned </a:t>
            </a:r>
            <a:r>
              <a:rPr lang="en-US" sz="22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with a data type</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Variable is a name of memory location. </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There are </a:t>
            </a:r>
            <a:r>
              <a:rPr lang="en-US" sz="22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three types of variables </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in java: local, instance and static.</a:t>
            </a:r>
          </a:p>
        </p:txBody>
      </p:sp>
    </p:spTree>
    <p:extLst>
      <p:ext uri="{BB962C8B-B14F-4D97-AF65-F5344CB8AC3E}">
        <p14:creationId xmlns:p14="http://schemas.microsoft.com/office/powerpoint/2010/main" val="176145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6F6F153-09F2-66ED-9BCC-5EF576828716}"/>
              </a:ext>
            </a:extLst>
          </p:cNvPr>
          <p:cNvSpPr txBox="1"/>
          <p:nvPr/>
        </p:nvSpPr>
        <p:spPr>
          <a:xfrm>
            <a:off x="121920" y="158324"/>
            <a:ext cx="11744960" cy="5078313"/>
          </a:xfrm>
          <a:prstGeom prst="rect">
            <a:avLst/>
          </a:prstGeom>
          <a:noFill/>
        </p:spPr>
        <p:txBody>
          <a:bodyPr wrap="square">
            <a:spAutoFit/>
          </a:bodyPr>
          <a:lstStyle/>
          <a:p>
            <a:pPr marL="342900" indent="-342900" algn="just">
              <a:buAutoNum type="arabicParenR"/>
            </a:pPr>
            <a:r>
              <a:rPr lang="en-US" b="1" i="0" dirty="0">
                <a:solidFill>
                  <a:srgbClr val="610B4B"/>
                </a:solidFill>
                <a:effectLst/>
                <a:latin typeface="Times New Roman" panose="02020603050405020304" pitchFamily="18" charset="0"/>
                <a:cs typeface="Times New Roman" panose="02020603050405020304" pitchFamily="18" charset="0"/>
              </a:rPr>
              <a:t>Local Variable</a:t>
            </a:r>
          </a:p>
          <a:p>
            <a:pPr marL="342900" indent="-342900" algn="just">
              <a:buAutoNum type="arabicParenR"/>
            </a:pPr>
            <a:endParaRPr lang="en-US" b="1" i="0" dirty="0">
              <a:solidFill>
                <a:srgbClr val="610B4B"/>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A variable </a:t>
            </a:r>
            <a:r>
              <a:rPr lang="en-US" b="1" i="0" dirty="0">
                <a:solidFill>
                  <a:srgbClr val="333333"/>
                </a:solidFill>
                <a:effectLst/>
                <a:latin typeface="Times New Roman" panose="02020603050405020304" pitchFamily="18" charset="0"/>
                <a:cs typeface="Times New Roman" panose="02020603050405020304" pitchFamily="18" charset="0"/>
              </a:rPr>
              <a:t>declared inside the body of the method </a:t>
            </a:r>
            <a:r>
              <a:rPr lang="en-US" b="0" i="0" dirty="0">
                <a:solidFill>
                  <a:srgbClr val="333333"/>
                </a:solidFill>
                <a:effectLst/>
                <a:latin typeface="Times New Roman" panose="02020603050405020304" pitchFamily="18" charset="0"/>
                <a:cs typeface="Times New Roman" panose="02020603050405020304" pitchFamily="18" charset="0"/>
              </a:rPr>
              <a:t>is called local variable. </a:t>
            </a: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You can use this variable only within that method and the other methods in the class aren't even aware that the variable exists.</a:t>
            </a: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A local variable cannot be defined with "static" keyword.</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1" i="0" dirty="0">
                <a:solidFill>
                  <a:srgbClr val="610B4B"/>
                </a:solidFill>
                <a:effectLst/>
                <a:latin typeface="Times New Roman" panose="02020603050405020304" pitchFamily="18" charset="0"/>
                <a:cs typeface="Times New Roman" panose="02020603050405020304" pitchFamily="18" charset="0"/>
              </a:rPr>
              <a:t>2) Instance Variable</a:t>
            </a:r>
          </a:p>
          <a:p>
            <a:pPr marL="742950" lvl="1" indent="-285750" algn="just">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A variable </a:t>
            </a:r>
            <a:r>
              <a:rPr lang="en-US" b="1" i="0" dirty="0">
                <a:solidFill>
                  <a:srgbClr val="333333"/>
                </a:solidFill>
                <a:effectLst/>
                <a:latin typeface="Times New Roman" panose="02020603050405020304" pitchFamily="18" charset="0"/>
                <a:cs typeface="Times New Roman" panose="02020603050405020304" pitchFamily="18" charset="0"/>
              </a:rPr>
              <a:t>declared inside the class but outside the body of the method</a:t>
            </a:r>
            <a:r>
              <a:rPr lang="en-US" b="0" i="0" dirty="0">
                <a:solidFill>
                  <a:srgbClr val="333333"/>
                </a:solidFill>
                <a:effectLst/>
                <a:latin typeface="Times New Roman" panose="02020603050405020304" pitchFamily="18" charset="0"/>
                <a:cs typeface="Times New Roman" panose="02020603050405020304" pitchFamily="18" charset="0"/>
              </a:rPr>
              <a:t>, is called an instance variable. </a:t>
            </a: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It is not declared as </a:t>
            </a:r>
            <a:r>
              <a:rPr lang="en-US" b="0" i="0" u="none" strike="noStrike" dirty="0">
                <a:solidFill>
                  <a:srgbClr val="008000"/>
                </a:solidFill>
                <a:effectLst/>
                <a:latin typeface="Times New Roman" panose="02020603050405020304" pitchFamily="18" charset="0"/>
                <a:cs typeface="Times New Roman" panose="02020603050405020304" pitchFamily="18" charset="0"/>
                <a:hlinkClick r:id="rId2"/>
              </a:rPr>
              <a:t>static</a:t>
            </a:r>
            <a:r>
              <a:rPr lang="en-US" b="0" i="0" dirty="0">
                <a:solidFill>
                  <a:srgbClr val="333333"/>
                </a:solidFill>
                <a:effectLst/>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It is called an </a:t>
            </a:r>
            <a:r>
              <a:rPr lang="en-US" b="1" i="0" dirty="0">
                <a:solidFill>
                  <a:srgbClr val="333333"/>
                </a:solidFill>
                <a:effectLst/>
                <a:latin typeface="Times New Roman" panose="02020603050405020304" pitchFamily="18" charset="0"/>
                <a:cs typeface="Times New Roman" panose="02020603050405020304" pitchFamily="18" charset="0"/>
              </a:rPr>
              <a:t>instance variable </a:t>
            </a:r>
            <a:r>
              <a:rPr lang="en-US" b="0" i="0" dirty="0">
                <a:solidFill>
                  <a:srgbClr val="333333"/>
                </a:solidFill>
                <a:effectLst/>
                <a:latin typeface="Times New Roman" panose="02020603050405020304" pitchFamily="18" charset="0"/>
                <a:cs typeface="Times New Roman" panose="02020603050405020304" pitchFamily="18" charset="0"/>
              </a:rPr>
              <a:t>because its value is instance-specific and is not shared among instances.</a:t>
            </a:r>
          </a:p>
          <a:p>
            <a:pPr algn="just"/>
            <a:endParaRPr lang="en-US" b="1" i="0" dirty="0">
              <a:solidFill>
                <a:srgbClr val="610B4B"/>
              </a:solidFill>
              <a:effectLst/>
              <a:latin typeface="Times New Roman" panose="02020603050405020304" pitchFamily="18" charset="0"/>
              <a:cs typeface="Times New Roman" panose="02020603050405020304" pitchFamily="18" charset="0"/>
            </a:endParaRPr>
          </a:p>
          <a:p>
            <a:pPr algn="just"/>
            <a:r>
              <a:rPr lang="en-US" b="1" i="0" dirty="0">
                <a:solidFill>
                  <a:srgbClr val="610B4B"/>
                </a:solidFill>
                <a:effectLst/>
                <a:latin typeface="Times New Roman" panose="02020603050405020304" pitchFamily="18" charset="0"/>
                <a:cs typeface="Times New Roman" panose="02020603050405020304" pitchFamily="18" charset="0"/>
              </a:rPr>
              <a:t>3) Static variable</a:t>
            </a:r>
          </a:p>
          <a:p>
            <a:pPr marL="742950" lvl="1" indent="-285750" algn="just">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A variable that is declared </a:t>
            </a:r>
            <a:r>
              <a:rPr lang="en-US" b="1" i="0" dirty="0">
                <a:solidFill>
                  <a:srgbClr val="333333"/>
                </a:solidFill>
                <a:effectLst/>
                <a:latin typeface="Times New Roman" panose="02020603050405020304" pitchFamily="18" charset="0"/>
                <a:cs typeface="Times New Roman" panose="02020603050405020304" pitchFamily="18" charset="0"/>
              </a:rPr>
              <a:t>as static is called a static variable. It cannot be local</a:t>
            </a:r>
            <a:r>
              <a:rPr lang="en-US" b="0" i="0" dirty="0">
                <a:solidFill>
                  <a:srgbClr val="333333"/>
                </a:solidFill>
                <a:effectLst/>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 You can create a single copy of the static variable and share it among all the instances of the class.</a:t>
            </a: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 Memory allocation for static </a:t>
            </a:r>
            <a:r>
              <a:rPr lang="en-US" b="1" i="0" dirty="0">
                <a:solidFill>
                  <a:srgbClr val="333333"/>
                </a:solidFill>
                <a:effectLst/>
                <a:latin typeface="Times New Roman" panose="02020603050405020304" pitchFamily="18" charset="0"/>
                <a:cs typeface="Times New Roman" panose="02020603050405020304" pitchFamily="18" charset="0"/>
              </a:rPr>
              <a:t>variables happens only once when the class is loaded </a:t>
            </a:r>
            <a:r>
              <a:rPr lang="en-US" b="0" i="0" dirty="0">
                <a:solidFill>
                  <a:srgbClr val="333333"/>
                </a:solidFill>
                <a:effectLst/>
                <a:latin typeface="Times New Roman" panose="02020603050405020304" pitchFamily="18" charset="0"/>
                <a:cs typeface="Times New Roman" panose="02020603050405020304" pitchFamily="18" charset="0"/>
              </a:rPr>
              <a:t>in the memory.</a:t>
            </a:r>
          </a:p>
        </p:txBody>
      </p:sp>
    </p:spTree>
    <p:extLst>
      <p:ext uri="{BB962C8B-B14F-4D97-AF65-F5344CB8AC3E}">
        <p14:creationId xmlns:p14="http://schemas.microsoft.com/office/powerpoint/2010/main" val="165327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3FF2C64-9305-3C61-2B2D-194844ED13A8}"/>
              </a:ext>
            </a:extLst>
          </p:cNvPr>
          <p:cNvSpPr txBox="1"/>
          <p:nvPr/>
        </p:nvSpPr>
        <p:spPr>
          <a:xfrm>
            <a:off x="508000" y="379720"/>
            <a:ext cx="11501120" cy="3477875"/>
          </a:xfrm>
          <a:prstGeom prst="rect">
            <a:avLst/>
          </a:prstGeom>
          <a:noFill/>
        </p:spPr>
        <p:txBody>
          <a:bodyPr wrap="square">
            <a:spAutoFit/>
          </a:bodyPr>
          <a:lstStyle/>
          <a:p>
            <a:pPr algn="just"/>
            <a:r>
              <a:rPr lang="en-IN" sz="2200" b="1" i="0" dirty="0">
                <a:solidFill>
                  <a:srgbClr val="006699"/>
                </a:solidFill>
                <a:effectLst/>
                <a:latin typeface="Times New Roman" panose="02020603050405020304" pitchFamily="18" charset="0"/>
                <a:cs typeface="Times New Roman" panose="02020603050405020304" pitchFamily="18" charset="0"/>
              </a:rPr>
              <a:t>public</a:t>
            </a:r>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class</a:t>
            </a:r>
            <a:r>
              <a:rPr lang="en-IN" sz="2200" b="0" i="0" dirty="0">
                <a:solidFill>
                  <a:srgbClr val="000000"/>
                </a:solidFill>
                <a:effectLst/>
                <a:latin typeface="Times New Roman" panose="02020603050405020304" pitchFamily="18" charset="0"/>
                <a:cs typeface="Times New Roman" panose="02020603050405020304" pitchFamily="18" charset="0"/>
              </a:rPr>
              <a:t> A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static</a:t>
            </a:r>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int</a:t>
            </a:r>
            <a:r>
              <a:rPr lang="en-IN" sz="2200" b="0" i="0" dirty="0">
                <a:solidFill>
                  <a:srgbClr val="000000"/>
                </a:solidFill>
                <a:effectLst/>
                <a:latin typeface="Times New Roman" panose="02020603050405020304" pitchFamily="18" charset="0"/>
                <a:cs typeface="Times New Roman" panose="02020603050405020304" pitchFamily="18" charset="0"/>
              </a:rPr>
              <a:t> m=</a:t>
            </a:r>
            <a:r>
              <a:rPr lang="en-IN" sz="2200" b="0" i="0" dirty="0">
                <a:solidFill>
                  <a:srgbClr val="C00000"/>
                </a:solidFill>
                <a:effectLst/>
                <a:latin typeface="Times New Roman" panose="02020603050405020304" pitchFamily="18" charset="0"/>
                <a:cs typeface="Times New Roman" panose="02020603050405020304" pitchFamily="18" charset="0"/>
              </a:rPr>
              <a:t>100</a:t>
            </a:r>
            <a:r>
              <a:rPr lang="en-IN" sz="2200" b="0" i="0" dirty="0">
                <a:solidFill>
                  <a:srgbClr val="000000"/>
                </a:solidFill>
                <a:effectLst/>
                <a:latin typeface="Times New Roman" panose="02020603050405020304" pitchFamily="18" charset="0"/>
                <a:cs typeface="Times New Roman" panose="02020603050405020304" pitchFamily="18" charset="0"/>
              </a:rPr>
              <a:t>;</a:t>
            </a:r>
            <a:r>
              <a:rPr lang="en-IN" sz="2200" b="0" i="0" dirty="0">
                <a:solidFill>
                  <a:srgbClr val="008200"/>
                </a:solidFill>
                <a:effectLst/>
                <a:latin typeface="Times New Roman" panose="02020603050405020304" pitchFamily="18" charset="0"/>
                <a:cs typeface="Times New Roman" panose="02020603050405020304" pitchFamily="18" charset="0"/>
              </a:rPr>
              <a:t>//static variable</a:t>
            </a:r>
            <a:r>
              <a:rPr lang="en-IN"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void</a:t>
            </a:r>
            <a:r>
              <a:rPr lang="en-IN" sz="2200" b="0" i="0" dirty="0">
                <a:solidFill>
                  <a:srgbClr val="000000"/>
                </a:solidFill>
                <a:effectLst/>
                <a:latin typeface="Times New Roman" panose="02020603050405020304" pitchFamily="18" charset="0"/>
                <a:cs typeface="Times New Roman" panose="02020603050405020304" pitchFamily="18" charset="0"/>
              </a:rPr>
              <a:t> method()  {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int</a:t>
            </a:r>
            <a:r>
              <a:rPr lang="en-IN" sz="2200" b="0" i="0" dirty="0">
                <a:solidFill>
                  <a:srgbClr val="000000"/>
                </a:solidFill>
                <a:effectLst/>
                <a:latin typeface="Times New Roman" panose="02020603050405020304" pitchFamily="18" charset="0"/>
                <a:cs typeface="Times New Roman" panose="02020603050405020304" pitchFamily="18" charset="0"/>
              </a:rPr>
              <a:t> n=</a:t>
            </a:r>
            <a:r>
              <a:rPr lang="en-IN" sz="2200" b="0" i="0" dirty="0">
                <a:solidFill>
                  <a:srgbClr val="C00000"/>
                </a:solidFill>
                <a:effectLst/>
                <a:latin typeface="Times New Roman" panose="02020603050405020304" pitchFamily="18" charset="0"/>
                <a:cs typeface="Times New Roman" panose="02020603050405020304" pitchFamily="18" charset="0"/>
              </a:rPr>
              <a:t>90</a:t>
            </a:r>
            <a:r>
              <a:rPr lang="en-IN" sz="2200" b="0" i="0" dirty="0">
                <a:solidFill>
                  <a:srgbClr val="000000"/>
                </a:solidFill>
                <a:effectLst/>
                <a:latin typeface="Times New Roman" panose="02020603050405020304" pitchFamily="18" charset="0"/>
                <a:cs typeface="Times New Roman" panose="02020603050405020304" pitchFamily="18" charset="0"/>
              </a:rPr>
              <a:t>;</a:t>
            </a:r>
            <a:r>
              <a:rPr lang="en-IN" sz="2200" b="0" i="0" dirty="0">
                <a:solidFill>
                  <a:srgbClr val="008200"/>
                </a:solidFill>
                <a:effectLst/>
                <a:latin typeface="Times New Roman" panose="02020603050405020304" pitchFamily="18" charset="0"/>
                <a:cs typeface="Times New Roman" panose="02020603050405020304" pitchFamily="18" charset="0"/>
              </a:rPr>
              <a:t>//local variable  </a:t>
            </a:r>
            <a:r>
              <a:rPr lang="en-IN"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public</a:t>
            </a:r>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static</a:t>
            </a:r>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void</a:t>
            </a:r>
            <a:r>
              <a:rPr lang="en-IN" sz="2200" b="0" i="0" dirty="0">
                <a:solidFill>
                  <a:srgbClr val="000000"/>
                </a:solidFill>
                <a:effectLst/>
                <a:latin typeface="Times New Roman" panose="02020603050405020304" pitchFamily="18" charset="0"/>
                <a:cs typeface="Times New Roman" panose="02020603050405020304" pitchFamily="18" charset="0"/>
              </a:rPr>
              <a:t> main(String </a:t>
            </a:r>
            <a:r>
              <a:rPr lang="en-IN" sz="2200" b="0" i="0" dirty="0" err="1">
                <a:solidFill>
                  <a:srgbClr val="000000"/>
                </a:solidFill>
                <a:effectLst/>
                <a:latin typeface="Times New Roman" panose="02020603050405020304" pitchFamily="18" charset="0"/>
                <a:cs typeface="Times New Roman" panose="02020603050405020304" pitchFamily="18" charset="0"/>
              </a:rPr>
              <a:t>args</a:t>
            </a:r>
            <a:r>
              <a:rPr lang="en-IN"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a:t>
            </a:r>
            <a:r>
              <a:rPr lang="en-IN" sz="2200" b="1" i="0" dirty="0">
                <a:solidFill>
                  <a:srgbClr val="006699"/>
                </a:solidFill>
                <a:effectLst/>
                <a:latin typeface="Times New Roman" panose="02020603050405020304" pitchFamily="18" charset="0"/>
                <a:cs typeface="Times New Roman" panose="02020603050405020304" pitchFamily="18" charset="0"/>
              </a:rPr>
              <a:t>int</a:t>
            </a:r>
            <a:r>
              <a:rPr lang="en-IN" sz="2200" b="0" i="0" dirty="0">
                <a:solidFill>
                  <a:srgbClr val="000000"/>
                </a:solidFill>
                <a:effectLst/>
                <a:latin typeface="Times New Roman" panose="02020603050405020304" pitchFamily="18" charset="0"/>
                <a:cs typeface="Times New Roman" panose="02020603050405020304" pitchFamily="18" charset="0"/>
              </a:rPr>
              <a:t> data=</a:t>
            </a:r>
            <a:r>
              <a:rPr lang="en-IN" sz="2200" b="0" i="0" dirty="0">
                <a:solidFill>
                  <a:srgbClr val="C00000"/>
                </a:solidFill>
                <a:effectLst/>
                <a:latin typeface="Times New Roman" panose="02020603050405020304" pitchFamily="18" charset="0"/>
                <a:cs typeface="Times New Roman" panose="02020603050405020304" pitchFamily="18" charset="0"/>
              </a:rPr>
              <a:t>50</a:t>
            </a:r>
            <a:r>
              <a:rPr lang="en-IN" sz="2200" b="0" i="0" dirty="0">
                <a:solidFill>
                  <a:srgbClr val="000000"/>
                </a:solidFill>
                <a:effectLst/>
                <a:latin typeface="Times New Roman" panose="02020603050405020304" pitchFamily="18" charset="0"/>
                <a:cs typeface="Times New Roman" panose="02020603050405020304" pitchFamily="18" charset="0"/>
              </a:rPr>
              <a:t>;</a:t>
            </a:r>
            <a:r>
              <a:rPr lang="en-IN" sz="2200" b="0" i="0" dirty="0">
                <a:solidFill>
                  <a:srgbClr val="008200"/>
                </a:solidFill>
                <a:effectLst/>
                <a:latin typeface="Times New Roman" panose="02020603050405020304" pitchFamily="18" charset="0"/>
                <a:cs typeface="Times New Roman" panose="02020603050405020304" pitchFamily="18" charset="0"/>
              </a:rPr>
              <a:t>//instance variable  </a:t>
            </a:r>
            <a:r>
              <a:rPr lang="en-IN"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    }  </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a:t>
            </a:r>
            <a:r>
              <a:rPr lang="en-IN" sz="2200" b="0" i="0" dirty="0">
                <a:solidFill>
                  <a:srgbClr val="008200"/>
                </a:solidFill>
                <a:effectLst/>
                <a:latin typeface="Times New Roman" panose="02020603050405020304" pitchFamily="18" charset="0"/>
                <a:cs typeface="Times New Roman" panose="02020603050405020304" pitchFamily="18" charset="0"/>
              </a:rPr>
              <a:t>//end of class</a:t>
            </a:r>
            <a:endParaRPr lang="en-IN"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10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30B254A-AB0A-6D8D-B10E-603553C48A06}"/>
              </a:ext>
            </a:extLst>
          </p:cNvPr>
          <p:cNvSpPr txBox="1"/>
          <p:nvPr/>
        </p:nvSpPr>
        <p:spPr>
          <a:xfrm>
            <a:off x="142240" y="58847"/>
            <a:ext cx="11958320" cy="6186309"/>
          </a:xfrm>
          <a:prstGeom prst="rect">
            <a:avLst/>
          </a:prstGeom>
          <a:noFill/>
        </p:spPr>
        <p:txBody>
          <a:bodyPr wrap="square">
            <a:spAutoFit/>
          </a:bodyPr>
          <a:lstStyle/>
          <a:p>
            <a:pPr algn="ctr"/>
            <a:r>
              <a:rPr lang="en-US" sz="2200" b="1" i="0" dirty="0">
                <a:solidFill>
                  <a:srgbClr val="610B38"/>
                </a:solidFill>
                <a:effectLst/>
                <a:latin typeface="Times New Roman" panose="02020603050405020304" pitchFamily="18" charset="0"/>
                <a:cs typeface="Times New Roman" panose="02020603050405020304" pitchFamily="18" charset="0"/>
              </a:rPr>
              <a:t>Types of Java Applications</a:t>
            </a:r>
          </a:p>
          <a:p>
            <a:pPr algn="ctr"/>
            <a:endParaRPr lang="en-US" sz="2200" b="1" i="0" dirty="0">
              <a:solidFill>
                <a:srgbClr val="610B38"/>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There are mainly </a:t>
            </a:r>
            <a:r>
              <a:rPr lang="en-US" sz="2200" b="1" i="0" dirty="0">
                <a:solidFill>
                  <a:srgbClr val="333333"/>
                </a:solidFill>
                <a:effectLst/>
                <a:latin typeface="Times New Roman" panose="02020603050405020304" pitchFamily="18" charset="0"/>
                <a:cs typeface="Times New Roman" panose="02020603050405020304" pitchFamily="18" charset="0"/>
              </a:rPr>
              <a:t>4 types of applications </a:t>
            </a:r>
            <a:r>
              <a:rPr lang="en-US" sz="2200" b="0" i="0" dirty="0">
                <a:solidFill>
                  <a:srgbClr val="333333"/>
                </a:solidFill>
                <a:effectLst/>
                <a:latin typeface="Times New Roman" panose="02020603050405020304" pitchFamily="18" charset="0"/>
                <a:cs typeface="Times New Roman" panose="02020603050405020304" pitchFamily="18" charset="0"/>
              </a:rPr>
              <a:t>that can be created using Java programming:</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AutoNum type="arabicParenR"/>
            </a:pPr>
            <a:r>
              <a:rPr lang="en-US" sz="2200" b="1" i="0" dirty="0">
                <a:effectLst/>
                <a:latin typeface="Times New Roman" panose="02020603050405020304" pitchFamily="18" charset="0"/>
                <a:cs typeface="Times New Roman" panose="02020603050405020304" pitchFamily="18" charset="0"/>
              </a:rPr>
              <a:t>Standalone Application</a:t>
            </a:r>
          </a:p>
          <a:p>
            <a:pPr marL="457200" indent="-457200" algn="just">
              <a:buAutoNum type="arabicParenR"/>
            </a:pPr>
            <a:endParaRPr lang="en-US" sz="2200" b="1" i="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Standalone applications are also known as </a:t>
            </a:r>
            <a:r>
              <a:rPr lang="en-US" sz="2200" b="1" i="0" dirty="0">
                <a:solidFill>
                  <a:srgbClr val="333333"/>
                </a:solidFill>
                <a:effectLst/>
                <a:latin typeface="Times New Roman" panose="02020603050405020304" pitchFamily="18" charset="0"/>
                <a:cs typeface="Times New Roman" panose="02020603050405020304" pitchFamily="18" charset="0"/>
              </a:rPr>
              <a:t>desktop applications or window-based applications</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These are traditional software that we need to install on every machine.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Examples of standalone application are Media player, antivirus, etc.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AWT and Swing are used in Java for creating standalone applications.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610B4B"/>
                </a:solidFill>
                <a:effectLst/>
                <a:latin typeface="Times New Roman" panose="02020603050405020304" pitchFamily="18" charset="0"/>
                <a:cs typeface="Times New Roman" panose="02020603050405020304" pitchFamily="18" charset="0"/>
              </a:rPr>
              <a:t>2</a:t>
            </a:r>
            <a:r>
              <a:rPr lang="en-US" sz="2200" b="1" i="0" dirty="0">
                <a:effectLst/>
                <a:latin typeface="Times New Roman" panose="02020603050405020304" pitchFamily="18" charset="0"/>
                <a:cs typeface="Times New Roman" panose="02020603050405020304" pitchFamily="18" charset="0"/>
              </a:rPr>
              <a:t>) Web Application</a:t>
            </a:r>
          </a:p>
          <a:p>
            <a:pPr algn="just"/>
            <a:endParaRPr lang="en-US" sz="2200" b="1" i="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An application that runs on the </a:t>
            </a:r>
            <a:r>
              <a:rPr lang="en-US" sz="2200" b="1" i="0" dirty="0">
                <a:solidFill>
                  <a:srgbClr val="333333"/>
                </a:solidFill>
                <a:effectLst/>
                <a:latin typeface="Times New Roman" panose="02020603050405020304" pitchFamily="18" charset="0"/>
                <a:cs typeface="Times New Roman" panose="02020603050405020304" pitchFamily="18" charset="0"/>
              </a:rPr>
              <a:t>server side and creates a dynamic page </a:t>
            </a:r>
            <a:r>
              <a:rPr lang="en-US" sz="2200" b="0" i="0" dirty="0">
                <a:solidFill>
                  <a:srgbClr val="333333"/>
                </a:solidFill>
                <a:effectLst/>
                <a:latin typeface="Times New Roman" panose="02020603050405020304" pitchFamily="18" charset="0"/>
                <a:cs typeface="Times New Roman" panose="02020603050405020304" pitchFamily="18" charset="0"/>
              </a:rPr>
              <a:t>is called a web application.</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2"/>
              </a:rPr>
              <a:t>Servlet</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3"/>
              </a:rPr>
              <a:t>JSP</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4"/>
              </a:rPr>
              <a:t>Struts</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5"/>
              </a:rPr>
              <a:t>Spring</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6"/>
              </a:rPr>
              <a:t>Hibernate</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IN" sz="2400" b="0" i="0" dirty="0" err="1">
                <a:solidFill>
                  <a:srgbClr val="202124"/>
                </a:solidFill>
                <a:effectLst/>
                <a:latin typeface="Google Sans"/>
              </a:rPr>
              <a:t>JavaServer</a:t>
            </a:r>
            <a:r>
              <a:rPr lang="en-IN" sz="2400" b="0" i="0" dirty="0">
                <a:solidFill>
                  <a:srgbClr val="202124"/>
                </a:solidFill>
                <a:effectLst/>
                <a:latin typeface="Google Sans"/>
              </a:rPr>
              <a:t> Faces (JSF)</a:t>
            </a:r>
            <a:r>
              <a:rPr lang="en-US" sz="2200" b="0" i="0" dirty="0">
                <a:solidFill>
                  <a:srgbClr val="333333"/>
                </a:solidFill>
                <a:effectLst/>
                <a:latin typeface="Times New Roman" panose="02020603050405020304" pitchFamily="18" charset="0"/>
                <a:cs typeface="Times New Roman" panose="02020603050405020304" pitchFamily="18" charset="0"/>
              </a:rPr>
              <a:t>, etc. technologies are used for creating web applications in Java.</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596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B9D1D78-72A1-9E11-68DF-264969970CC0}"/>
              </a:ext>
            </a:extLst>
          </p:cNvPr>
          <p:cNvSpPr txBox="1"/>
          <p:nvPr/>
        </p:nvSpPr>
        <p:spPr>
          <a:xfrm>
            <a:off x="416560" y="269578"/>
            <a:ext cx="7010400" cy="2308324"/>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2"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lvl="2" algn="just"/>
            <a:r>
              <a:rPr lang="en-IN" b="1" i="0" dirty="0">
                <a:solidFill>
                  <a:srgbClr val="006699"/>
                </a:solidFill>
                <a:effectLst/>
                <a:latin typeface="inter-regular"/>
              </a:rPr>
              <a:t>float</a:t>
            </a:r>
            <a:r>
              <a:rPr lang="en-IN" b="0" i="0" dirty="0">
                <a:solidFill>
                  <a:srgbClr val="000000"/>
                </a:solidFill>
                <a:effectLst/>
                <a:latin typeface="inter-regular"/>
              </a:rPr>
              <a:t> f=a;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(a);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(f);  </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b="0" i="0" dirty="0">
                <a:solidFill>
                  <a:srgbClr val="000000"/>
                </a:solidFill>
                <a:effectLst/>
                <a:latin typeface="inter-regular"/>
              </a:rPr>
              <a:t>}  </a:t>
            </a:r>
          </a:p>
        </p:txBody>
      </p:sp>
      <p:sp>
        <p:nvSpPr>
          <p:cNvPr id="5" name="TextBox 4">
            <a:extLst>
              <a:ext uri="{FF2B5EF4-FFF2-40B4-BE49-F238E27FC236}">
                <a16:creationId xmlns="" xmlns:a16="http://schemas.microsoft.com/office/drawing/2014/main" id="{0275AD90-47E7-9BC3-0432-EB54708E9A12}"/>
              </a:ext>
            </a:extLst>
          </p:cNvPr>
          <p:cNvSpPr txBox="1"/>
          <p:nvPr/>
        </p:nvSpPr>
        <p:spPr>
          <a:xfrm>
            <a:off x="5384800" y="1054408"/>
            <a:ext cx="6096000" cy="461665"/>
          </a:xfrm>
          <a:prstGeom prst="rect">
            <a:avLst/>
          </a:prstGeom>
          <a:noFill/>
        </p:spPr>
        <p:txBody>
          <a:bodyPr wrap="square">
            <a:spAutoFit/>
          </a:bodyPr>
          <a:lstStyle/>
          <a:p>
            <a:pPr algn="just"/>
            <a:r>
              <a:rPr lang="en-IN" sz="2400" b="0" i="0" dirty="0">
                <a:solidFill>
                  <a:srgbClr val="610B38"/>
                </a:solidFill>
                <a:effectLst/>
                <a:latin typeface="Times New Roman" panose="02020603050405020304" pitchFamily="18" charset="0"/>
                <a:cs typeface="Times New Roman" panose="02020603050405020304" pitchFamily="18" charset="0"/>
              </a:rPr>
              <a:t>Java Variable Example: Widening</a:t>
            </a:r>
          </a:p>
        </p:txBody>
      </p:sp>
      <p:sp>
        <p:nvSpPr>
          <p:cNvPr id="6" name="Rectangle 1">
            <a:extLst>
              <a:ext uri="{FF2B5EF4-FFF2-40B4-BE49-F238E27FC236}">
                <a16:creationId xmlns="" xmlns:a16="http://schemas.microsoft.com/office/drawing/2014/main" id="{E0C4024A-FCC9-DB96-CBFD-960083F3130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9F9F9"/>
                </a:solidFill>
                <a:effectLst/>
                <a:latin typeface="Arial Unicode MS"/>
              </a:rPr>
              <a:t>10 10.0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 xmlns:a16="http://schemas.microsoft.com/office/drawing/2014/main" id="{1DB0873A-2F51-EF53-0E7F-0F763CBDDFE7}"/>
              </a:ext>
            </a:extLst>
          </p:cNvPr>
          <p:cNvSpPr txBox="1"/>
          <p:nvPr/>
        </p:nvSpPr>
        <p:spPr>
          <a:xfrm>
            <a:off x="5384800" y="4351774"/>
            <a:ext cx="6096000" cy="430887"/>
          </a:xfrm>
          <a:prstGeom prst="rect">
            <a:avLst/>
          </a:prstGeom>
          <a:noFill/>
        </p:spPr>
        <p:txBody>
          <a:bodyPr wrap="square">
            <a:spAutoFit/>
          </a:bodyPr>
          <a:lstStyle/>
          <a:p>
            <a:pPr algn="just"/>
            <a:r>
              <a:rPr lang="en-US" sz="2200" b="0" i="0">
                <a:solidFill>
                  <a:srgbClr val="610B38"/>
                </a:solidFill>
                <a:effectLst/>
                <a:latin typeface="Times New Roman" panose="02020603050405020304" pitchFamily="18" charset="0"/>
                <a:cs typeface="Times New Roman" panose="02020603050405020304" pitchFamily="18" charset="0"/>
              </a:rPr>
              <a:t>Java Variable Example: Narrowing (Typecasting)</a:t>
            </a:r>
            <a:endParaRPr lang="en-US" sz="2200" b="0" i="0" dirty="0">
              <a:solidFill>
                <a:srgbClr val="610B38"/>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CAAE846E-9AF4-7697-3DC8-D0624FC57A54}"/>
              </a:ext>
            </a:extLst>
          </p:cNvPr>
          <p:cNvSpPr txBox="1"/>
          <p:nvPr/>
        </p:nvSpPr>
        <p:spPr>
          <a:xfrm>
            <a:off x="487680" y="4002038"/>
            <a:ext cx="6096000" cy="2585323"/>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2" algn="just"/>
            <a:r>
              <a:rPr lang="en-IN" b="1" i="0" dirty="0">
                <a:solidFill>
                  <a:srgbClr val="006699"/>
                </a:solidFill>
                <a:effectLst/>
                <a:latin typeface="inter-regular"/>
              </a:rPr>
              <a:t>float</a:t>
            </a:r>
            <a:r>
              <a:rPr lang="en-IN" b="0" i="0" dirty="0">
                <a:solidFill>
                  <a:srgbClr val="000000"/>
                </a:solidFill>
                <a:effectLst/>
                <a:latin typeface="inter-regular"/>
              </a:rPr>
              <a:t> f=</a:t>
            </a:r>
            <a:r>
              <a:rPr lang="en-IN" b="0" i="0" dirty="0">
                <a:solidFill>
                  <a:srgbClr val="C00000"/>
                </a:solidFill>
                <a:effectLst/>
                <a:latin typeface="inter-regular"/>
              </a:rPr>
              <a:t>10</a:t>
            </a:r>
            <a:r>
              <a:rPr lang="en-IN" b="0" i="0" dirty="0">
                <a:solidFill>
                  <a:srgbClr val="000000"/>
                </a:solidFill>
                <a:effectLst/>
                <a:latin typeface="inter-regular"/>
              </a:rPr>
              <a:t>.5f;  </a:t>
            </a:r>
          </a:p>
          <a:p>
            <a:pPr lvl="2" algn="just"/>
            <a:r>
              <a:rPr lang="en-IN" b="0" i="0" dirty="0">
                <a:solidFill>
                  <a:srgbClr val="008200"/>
                </a:solidFill>
                <a:effectLst/>
                <a:latin typeface="inter-regular"/>
              </a:rPr>
              <a:t>//int a=f;//Compile time error</a:t>
            </a:r>
            <a:r>
              <a:rPr lang="en-IN" b="0" i="0" dirty="0">
                <a:solidFill>
                  <a:srgbClr val="000000"/>
                </a:solidFill>
                <a:effectLst/>
                <a:latin typeface="inter-regular"/>
              </a:rPr>
              <a:t>  </a:t>
            </a:r>
          </a:p>
          <a:p>
            <a:pPr lvl="2" algn="just"/>
            <a:r>
              <a:rPr lang="en-IN" b="1" i="0" dirty="0">
                <a:solidFill>
                  <a:srgbClr val="006699"/>
                </a:solidFill>
                <a:effectLst/>
                <a:latin typeface="inter-regular"/>
              </a:rPr>
              <a:t>int</a:t>
            </a:r>
            <a:r>
              <a:rPr lang="en-IN" b="0" i="0" dirty="0">
                <a:solidFill>
                  <a:srgbClr val="000000"/>
                </a:solidFill>
                <a:effectLst/>
                <a:latin typeface="inter-regular"/>
              </a:rPr>
              <a:t> a=(</a:t>
            </a:r>
            <a:r>
              <a:rPr lang="en-IN" b="1" i="0" dirty="0">
                <a:solidFill>
                  <a:srgbClr val="006699"/>
                </a:solidFill>
                <a:effectLst/>
                <a:latin typeface="inter-regular"/>
              </a:rPr>
              <a:t>int</a:t>
            </a:r>
            <a:r>
              <a:rPr lang="en-IN" b="0" i="0" dirty="0">
                <a:solidFill>
                  <a:srgbClr val="000000"/>
                </a:solidFill>
                <a:effectLst/>
                <a:latin typeface="inter-regular"/>
              </a:rPr>
              <a:t>)f;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(f);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(a);  </a:t>
            </a:r>
          </a:p>
          <a:p>
            <a:pPr lvl="1" algn="just"/>
            <a:r>
              <a:rPr lang="en-IN" b="0" i="0" dirty="0">
                <a:solidFill>
                  <a:srgbClr val="000000"/>
                </a:solidFill>
                <a:effectLst/>
                <a:latin typeface="inter-regular"/>
              </a:rPr>
              <a:t>}</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52479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 Data Types">
            <a:extLst>
              <a:ext uri="{FF2B5EF4-FFF2-40B4-BE49-F238E27FC236}">
                <a16:creationId xmlns="" xmlns:a16="http://schemas.microsoft.com/office/drawing/2014/main" id="{060FCA22-6BFE-CBB1-BA82-E772D5A64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530" y="2794318"/>
            <a:ext cx="6667500" cy="3667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DBAB5B20-7B6E-9F43-910F-0BD8FBD94CB7}"/>
              </a:ext>
            </a:extLst>
          </p:cNvPr>
          <p:cNvSpPr txBox="1"/>
          <p:nvPr/>
        </p:nvSpPr>
        <p:spPr>
          <a:xfrm>
            <a:off x="365760" y="218778"/>
            <a:ext cx="11623040" cy="1785104"/>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Data types specify the different sizes and values that can be stored in the variable.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There are two types of data types in Java:</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Primitive data types:</a:t>
            </a:r>
            <a:r>
              <a:rPr lang="en-US" sz="2200" b="0" i="0" dirty="0">
                <a:solidFill>
                  <a:srgbClr val="000000"/>
                </a:solidFill>
                <a:effectLst/>
                <a:latin typeface="Times New Roman" panose="02020603050405020304" pitchFamily="18" charset="0"/>
                <a:cs typeface="Times New Roman" panose="02020603050405020304" pitchFamily="18" charset="0"/>
              </a:rPr>
              <a:t> The primitive data types include </a:t>
            </a:r>
            <a:r>
              <a:rPr lang="en-US" sz="2200" b="0" i="0" dirty="0" err="1">
                <a:solidFill>
                  <a:srgbClr val="000000"/>
                </a:solidFill>
                <a:effectLst/>
                <a:latin typeface="Times New Roman" panose="02020603050405020304" pitchFamily="18" charset="0"/>
                <a:cs typeface="Times New Roman" panose="02020603050405020304" pitchFamily="18" charset="0"/>
              </a:rPr>
              <a:t>boolean</a:t>
            </a:r>
            <a:r>
              <a:rPr lang="en-US" sz="2200" b="0" i="0" dirty="0">
                <a:solidFill>
                  <a:srgbClr val="000000"/>
                </a:solidFill>
                <a:effectLst/>
                <a:latin typeface="Times New Roman" panose="02020603050405020304" pitchFamily="18" charset="0"/>
                <a:cs typeface="Times New Roman" panose="02020603050405020304" pitchFamily="18" charset="0"/>
              </a:rPr>
              <a:t>, char, byte, short, int, long, float and double.</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Non-primitive data types:</a:t>
            </a:r>
            <a:r>
              <a:rPr lang="en-US" sz="2200" b="0" i="0" dirty="0">
                <a:solidFill>
                  <a:srgbClr val="000000"/>
                </a:solidFill>
                <a:effectLst/>
                <a:latin typeface="Times New Roman" panose="02020603050405020304" pitchFamily="18" charset="0"/>
                <a:cs typeface="Times New Roman" panose="02020603050405020304" pitchFamily="18" charset="0"/>
              </a:rPr>
              <a:t> The non-primitive data types include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3"/>
              </a:rPr>
              <a:t>Classes</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4"/>
              </a:rPr>
              <a:t>Interfaces</a:t>
            </a:r>
            <a:r>
              <a:rPr lang="en-US" sz="2200" b="0" i="0" dirty="0">
                <a:solidFill>
                  <a:srgbClr val="000000"/>
                </a:solidFill>
                <a:effectLst/>
                <a:latin typeface="Times New Roman" panose="02020603050405020304" pitchFamily="18" charset="0"/>
                <a:cs typeface="Times New Roman" panose="02020603050405020304" pitchFamily="18" charset="0"/>
              </a:rPr>
              <a:t>, and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5"/>
              </a:rPr>
              <a:t>Arrays</a:t>
            </a:r>
            <a:r>
              <a:rPr lang="en-US" sz="22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5108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7D3F202-CE1B-1EC4-93A3-D0280AFB2F38}"/>
              </a:ext>
            </a:extLst>
          </p:cNvPr>
          <p:cNvSpPr txBox="1"/>
          <p:nvPr/>
        </p:nvSpPr>
        <p:spPr>
          <a:xfrm>
            <a:off x="294640" y="973296"/>
            <a:ext cx="11521440" cy="1785104"/>
          </a:xfrm>
          <a:prstGeom prst="rect">
            <a:avLst/>
          </a:prstGeom>
          <a:noFill/>
        </p:spPr>
        <p:txBody>
          <a:bodyPr wrap="square">
            <a:spAutoFit/>
          </a:bodyPr>
          <a:lstStyle/>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An entity that has state and behavior is known as an object e.g., chair, bike, marker, pen, table, car, etc.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can be physical or logical (tangible and intangible). The example of an intangible object is the banking system.</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An object has three characteristics:</a:t>
            </a:r>
          </a:p>
        </p:txBody>
      </p:sp>
      <p:sp>
        <p:nvSpPr>
          <p:cNvPr id="5" name="TextBox 4">
            <a:extLst>
              <a:ext uri="{FF2B5EF4-FFF2-40B4-BE49-F238E27FC236}">
                <a16:creationId xmlns="" xmlns:a16="http://schemas.microsoft.com/office/drawing/2014/main" id="{EFC22282-7C5A-694F-AA8A-2BB5415E1C85}"/>
              </a:ext>
            </a:extLst>
          </p:cNvPr>
          <p:cNvSpPr txBox="1"/>
          <p:nvPr/>
        </p:nvSpPr>
        <p:spPr>
          <a:xfrm>
            <a:off x="294640" y="3073738"/>
            <a:ext cx="11399520" cy="2462213"/>
          </a:xfrm>
          <a:prstGeom prst="rect">
            <a:avLst/>
          </a:prstGeom>
          <a:noFill/>
        </p:spPr>
        <p:txBody>
          <a:bodyPr wrap="square">
            <a:spAutoFit/>
          </a:bodyPr>
          <a:lstStyle/>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State:</a:t>
            </a:r>
            <a:r>
              <a:rPr lang="en-US" sz="2200" b="0" i="0" dirty="0">
                <a:solidFill>
                  <a:srgbClr val="000000"/>
                </a:solidFill>
                <a:effectLst/>
                <a:latin typeface="Times New Roman" panose="02020603050405020304" pitchFamily="18" charset="0"/>
                <a:cs typeface="Times New Roman" panose="02020603050405020304" pitchFamily="18" charset="0"/>
              </a:rPr>
              <a:t> represents the data (value) of an object.</a:t>
            </a: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Behavior:</a:t>
            </a:r>
            <a:r>
              <a:rPr lang="en-US" sz="2200" b="0" i="0" dirty="0">
                <a:solidFill>
                  <a:srgbClr val="000000"/>
                </a:solidFill>
                <a:effectLst/>
                <a:latin typeface="Times New Roman" panose="02020603050405020304" pitchFamily="18" charset="0"/>
                <a:cs typeface="Times New Roman" panose="02020603050405020304" pitchFamily="18" charset="0"/>
              </a:rPr>
              <a:t> represents the behavior (functionality) of an object such as deposit, withdraw, etc.</a:t>
            </a:r>
          </a:p>
          <a:p>
            <a:pPr algn="just">
              <a:buFont typeface="Arial" panose="020B0604020202020204" pitchFamily="34" charset="0"/>
              <a:buChar char="•"/>
            </a:pPr>
            <a:endParaRPr lang="en-US" sz="2200" b="1"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Identity:</a:t>
            </a:r>
            <a:r>
              <a:rPr lang="en-US" sz="2200" b="0" i="0" dirty="0">
                <a:solidFill>
                  <a:srgbClr val="000000"/>
                </a:solidFill>
                <a:effectLst/>
                <a:latin typeface="Times New Roman" panose="02020603050405020304" pitchFamily="18" charset="0"/>
                <a:cs typeface="Times New Roman" panose="02020603050405020304" pitchFamily="18" charset="0"/>
              </a:rPr>
              <a:t> An object identity is typically implemented via a unique ID. </a:t>
            </a:r>
          </a:p>
          <a:p>
            <a:pPr algn="just"/>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The value of the ID is not visible to the external user. </a:t>
            </a:r>
          </a:p>
          <a:p>
            <a:pPr algn="just"/>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However, it is used internally by the JVM to identify each object uniquely.</a:t>
            </a:r>
          </a:p>
        </p:txBody>
      </p:sp>
      <p:sp>
        <p:nvSpPr>
          <p:cNvPr id="7" name="TextBox 6">
            <a:extLst>
              <a:ext uri="{FF2B5EF4-FFF2-40B4-BE49-F238E27FC236}">
                <a16:creationId xmlns="" xmlns:a16="http://schemas.microsoft.com/office/drawing/2014/main" id="{13D60096-651F-872D-3D99-32DCB951D71E}"/>
              </a:ext>
            </a:extLst>
          </p:cNvPr>
          <p:cNvSpPr txBox="1"/>
          <p:nvPr/>
        </p:nvSpPr>
        <p:spPr>
          <a:xfrm>
            <a:off x="294640" y="261629"/>
            <a:ext cx="6096000" cy="584775"/>
          </a:xfrm>
          <a:prstGeom prst="rect">
            <a:avLst/>
          </a:prstGeom>
          <a:noFill/>
        </p:spPr>
        <p:txBody>
          <a:bodyPr wrap="square">
            <a:spAutoFit/>
          </a:bodyPr>
          <a:lstStyle/>
          <a:p>
            <a:r>
              <a:rPr lang="en-US" sz="3200" dirty="0">
                <a:solidFill>
                  <a:srgbClr val="FF0000"/>
                </a:solidFill>
                <a:highlight>
                  <a:srgbClr val="FFFF00"/>
                </a:highlight>
                <a:latin typeface="Times New Roman" panose="02020603050405020304" pitchFamily="18" charset="0"/>
                <a:cs typeface="Times New Roman" panose="02020603050405020304" pitchFamily="18" charset="0"/>
              </a:rPr>
              <a:t>O</a:t>
            </a:r>
            <a:r>
              <a:rPr lang="en-US" sz="3200" b="0" i="0" dirty="0">
                <a:solidFill>
                  <a:srgbClr val="FF0000"/>
                </a:solidFill>
                <a:effectLst/>
                <a:highlight>
                  <a:srgbClr val="FFFF00"/>
                </a:highlight>
                <a:latin typeface="Times New Roman" panose="02020603050405020304" pitchFamily="18" charset="0"/>
                <a:cs typeface="Times New Roman" panose="02020603050405020304" pitchFamily="18" charset="0"/>
              </a:rPr>
              <a:t>bject</a:t>
            </a:r>
            <a:endParaRPr lang="en-IN" sz="3200" dirty="0">
              <a:solidFill>
                <a:srgbClr val="FF0000"/>
              </a:solidFill>
              <a:highlight>
                <a:srgbClr val="FFFF00"/>
              </a:highlight>
            </a:endParaRPr>
          </a:p>
        </p:txBody>
      </p:sp>
    </p:spTree>
    <p:extLst>
      <p:ext uri="{BB962C8B-B14F-4D97-AF65-F5344CB8AC3E}">
        <p14:creationId xmlns:p14="http://schemas.microsoft.com/office/powerpoint/2010/main" val="173396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F90DA53-A862-C8D6-7996-688907C61547}"/>
              </a:ext>
            </a:extLst>
          </p:cNvPr>
          <p:cNvSpPr txBox="1"/>
          <p:nvPr/>
        </p:nvSpPr>
        <p:spPr>
          <a:xfrm>
            <a:off x="284480" y="263158"/>
            <a:ext cx="11612880" cy="3139321"/>
          </a:xfrm>
          <a:prstGeom prst="rect">
            <a:avLst/>
          </a:prstGeom>
          <a:noFill/>
        </p:spPr>
        <p:txBody>
          <a:bodyPr wrap="square">
            <a:spAutoFit/>
          </a:bodyPr>
          <a:lstStyle/>
          <a:p>
            <a:pPr algn="just"/>
            <a:r>
              <a:rPr lang="en-US" sz="2200" b="1" i="0" dirty="0">
                <a:solidFill>
                  <a:srgbClr val="333333"/>
                </a:solidFill>
                <a:effectLst/>
                <a:latin typeface="Times New Roman" panose="02020603050405020304" pitchFamily="18" charset="0"/>
                <a:cs typeface="Times New Roman" panose="02020603050405020304" pitchFamily="18" charset="0"/>
              </a:rPr>
              <a:t>An object is an instance of a class.</a:t>
            </a:r>
            <a:r>
              <a:rPr lang="en-US" sz="22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 class is a template or blueprint from which objects are created.</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 So, an object is the instance(result) of a class.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Object Definitions:</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000000"/>
                </a:solidFill>
                <a:effectLst/>
                <a:latin typeface="Times New Roman" panose="02020603050405020304" pitchFamily="18" charset="0"/>
                <a:cs typeface="Times New Roman" panose="02020603050405020304" pitchFamily="18" charset="0"/>
              </a:rPr>
              <a:t>An object is </a:t>
            </a:r>
            <a:r>
              <a:rPr lang="en-US" sz="2200" b="0" i="1" dirty="0">
                <a:solidFill>
                  <a:srgbClr val="000000"/>
                </a:solidFill>
                <a:effectLst/>
                <a:latin typeface="Times New Roman" panose="02020603050405020304" pitchFamily="18" charset="0"/>
                <a:cs typeface="Times New Roman" panose="02020603050405020304" pitchFamily="18" charset="0"/>
              </a:rPr>
              <a:t>a real-world entity</a:t>
            </a:r>
            <a:r>
              <a:rPr lang="en-US" sz="2200" b="0" i="0" dirty="0">
                <a:solidFill>
                  <a:srgbClr val="000000"/>
                </a:solidFill>
                <a:effectLst/>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q"/>
            </a:pPr>
            <a:r>
              <a:rPr lang="en-US" sz="2200" b="0" i="0" dirty="0">
                <a:solidFill>
                  <a:srgbClr val="000000"/>
                </a:solidFill>
                <a:effectLst/>
                <a:latin typeface="Times New Roman" panose="02020603050405020304" pitchFamily="18" charset="0"/>
                <a:cs typeface="Times New Roman" panose="02020603050405020304" pitchFamily="18" charset="0"/>
              </a:rPr>
              <a:t>An object is </a:t>
            </a:r>
            <a:r>
              <a:rPr lang="en-US" sz="2200" b="0" i="1" dirty="0">
                <a:solidFill>
                  <a:srgbClr val="000000"/>
                </a:solidFill>
                <a:effectLst/>
                <a:latin typeface="Times New Roman" panose="02020603050405020304" pitchFamily="18" charset="0"/>
                <a:cs typeface="Times New Roman" panose="02020603050405020304" pitchFamily="18" charset="0"/>
              </a:rPr>
              <a:t>a runtime entity</a:t>
            </a:r>
            <a:r>
              <a:rPr lang="en-US" sz="2200" b="0" i="0" dirty="0">
                <a:solidFill>
                  <a:srgbClr val="000000"/>
                </a:solidFill>
                <a:effectLst/>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q"/>
            </a:pPr>
            <a:r>
              <a:rPr lang="en-US" sz="2200" b="0" i="0" dirty="0">
                <a:solidFill>
                  <a:srgbClr val="000000"/>
                </a:solidFill>
                <a:effectLst/>
                <a:latin typeface="Times New Roman" panose="02020603050405020304" pitchFamily="18" charset="0"/>
                <a:cs typeface="Times New Roman" panose="02020603050405020304" pitchFamily="18" charset="0"/>
              </a:rPr>
              <a:t>The object is </a:t>
            </a:r>
            <a:r>
              <a:rPr lang="en-US" sz="2200" b="0" i="1" dirty="0">
                <a:solidFill>
                  <a:srgbClr val="000000"/>
                </a:solidFill>
                <a:effectLst/>
                <a:latin typeface="Times New Roman" panose="02020603050405020304" pitchFamily="18" charset="0"/>
                <a:cs typeface="Times New Roman" panose="02020603050405020304" pitchFamily="18" charset="0"/>
              </a:rPr>
              <a:t>an entity which has state and behavior</a:t>
            </a:r>
            <a:r>
              <a:rPr lang="en-US" sz="2200" b="0" i="0" dirty="0">
                <a:solidFill>
                  <a:srgbClr val="000000"/>
                </a:solidFill>
                <a:effectLst/>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q"/>
            </a:pPr>
            <a:r>
              <a:rPr lang="en-US" sz="2200" b="0" i="0" dirty="0">
                <a:solidFill>
                  <a:srgbClr val="000000"/>
                </a:solidFill>
                <a:effectLst/>
                <a:latin typeface="Times New Roman" panose="02020603050405020304" pitchFamily="18" charset="0"/>
                <a:cs typeface="Times New Roman" panose="02020603050405020304" pitchFamily="18" charset="0"/>
              </a:rPr>
              <a:t>The object is </a:t>
            </a:r>
            <a:r>
              <a:rPr lang="en-US" sz="2200" b="0" i="1" dirty="0">
                <a:solidFill>
                  <a:srgbClr val="000000"/>
                </a:solidFill>
                <a:effectLst/>
                <a:latin typeface="Times New Roman" panose="02020603050405020304" pitchFamily="18" charset="0"/>
                <a:cs typeface="Times New Roman" panose="02020603050405020304" pitchFamily="18" charset="0"/>
              </a:rPr>
              <a:t>an instance of a class</a:t>
            </a:r>
            <a:r>
              <a:rPr lang="en-US" sz="2200" b="0" i="0" dirty="0">
                <a:solidFill>
                  <a:srgbClr val="000000"/>
                </a:solidFill>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 xmlns:a16="http://schemas.microsoft.com/office/drawing/2014/main" id="{291873FE-B073-1158-6A95-840C6D497722}"/>
              </a:ext>
            </a:extLst>
          </p:cNvPr>
          <p:cNvSpPr txBox="1"/>
          <p:nvPr/>
        </p:nvSpPr>
        <p:spPr>
          <a:xfrm>
            <a:off x="284480" y="3498901"/>
            <a:ext cx="11511280" cy="3139321"/>
          </a:xfrm>
          <a:prstGeom prst="rect">
            <a:avLst/>
          </a:prstGeom>
          <a:noFill/>
        </p:spPr>
        <p:txBody>
          <a:bodyPr wrap="square">
            <a:spAutoFit/>
          </a:bodyPr>
          <a:lstStyle/>
          <a:p>
            <a:pPr algn="just"/>
            <a:r>
              <a:rPr lang="en-US" b="1" i="0" dirty="0" smtClean="0">
                <a:solidFill>
                  <a:srgbClr val="FF0000"/>
                </a:solidFill>
                <a:effectLst/>
                <a:latin typeface="Times New Roman" panose="02020603050405020304" pitchFamily="18" charset="0"/>
                <a:cs typeface="Times New Roman" panose="02020603050405020304" pitchFamily="18" charset="0"/>
              </a:rPr>
              <a:t>Class</a:t>
            </a:r>
          </a:p>
          <a:p>
            <a:pPr algn="just"/>
            <a:r>
              <a:rPr lang="en-US" b="0" i="0" dirty="0" smtClean="0">
                <a:solidFill>
                  <a:srgbClr val="333333"/>
                </a:solidFill>
                <a:effectLst/>
                <a:latin typeface="Times New Roman" panose="02020603050405020304" pitchFamily="18" charset="0"/>
                <a:cs typeface="Times New Roman" panose="02020603050405020304" pitchFamily="18" charset="0"/>
              </a:rPr>
              <a:t>A </a:t>
            </a:r>
            <a:r>
              <a:rPr lang="en-US" b="0" i="0" dirty="0">
                <a:solidFill>
                  <a:srgbClr val="333333"/>
                </a:solidFill>
                <a:effectLst/>
                <a:latin typeface="Times New Roman" panose="02020603050405020304" pitchFamily="18" charset="0"/>
                <a:cs typeface="Times New Roman" panose="02020603050405020304" pitchFamily="18" charset="0"/>
              </a:rPr>
              <a:t>class is a group of objects which </a:t>
            </a:r>
            <a:r>
              <a:rPr lang="en-US" b="1" i="0" dirty="0">
                <a:solidFill>
                  <a:srgbClr val="333333"/>
                </a:solidFill>
                <a:effectLst/>
                <a:latin typeface="Times New Roman" panose="02020603050405020304" pitchFamily="18" charset="0"/>
                <a:cs typeface="Times New Roman" panose="02020603050405020304" pitchFamily="18" charset="0"/>
              </a:rPr>
              <a:t>have common properties</a:t>
            </a:r>
            <a:r>
              <a:rPr lang="en-US" b="0" i="0" dirty="0">
                <a:solidFill>
                  <a:srgbClr val="333333"/>
                </a:solidFill>
                <a:effectLst/>
                <a:latin typeface="Times New Roman" panose="02020603050405020304" pitchFamily="18" charset="0"/>
                <a:cs typeface="Times New Roman" panose="02020603050405020304" pitchFamily="18" charset="0"/>
              </a:rPr>
              <a:t>. </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a </a:t>
            </a:r>
            <a:r>
              <a:rPr lang="en-US" b="1" i="0" dirty="0">
                <a:solidFill>
                  <a:srgbClr val="333333"/>
                </a:solidFill>
                <a:effectLst/>
                <a:latin typeface="Times New Roman" panose="02020603050405020304" pitchFamily="18" charset="0"/>
                <a:cs typeface="Times New Roman" panose="02020603050405020304" pitchFamily="18" charset="0"/>
              </a:rPr>
              <a:t>template or blueprint </a:t>
            </a:r>
            <a:r>
              <a:rPr lang="en-US" b="0" i="0" dirty="0">
                <a:solidFill>
                  <a:srgbClr val="333333"/>
                </a:solidFill>
                <a:effectLst/>
                <a:latin typeface="Times New Roman" panose="02020603050405020304" pitchFamily="18" charset="0"/>
                <a:cs typeface="Times New Roman" panose="02020603050405020304" pitchFamily="18" charset="0"/>
              </a:rPr>
              <a:t>from which objects are created.</a:t>
            </a:r>
          </a:p>
          <a:p>
            <a:pPr algn="just"/>
            <a:r>
              <a:rPr lang="en-US" b="0" i="0" dirty="0">
                <a:solidFill>
                  <a:srgbClr val="333333"/>
                </a:solidFill>
                <a:effectLst/>
                <a:latin typeface="Times New Roman" panose="02020603050405020304" pitchFamily="18" charset="0"/>
                <a:cs typeface="Times New Roman" panose="02020603050405020304" pitchFamily="18" charset="0"/>
              </a:rPr>
              <a:t> It is a logical entity. It can't be physical</a:t>
            </a:r>
            <a:r>
              <a:rPr lang="en-US" b="0" i="0" dirty="0" smtClean="0">
                <a:solidFill>
                  <a:srgbClr val="333333"/>
                </a:solidFill>
                <a:effectLst/>
                <a:latin typeface="Times New Roman" panose="02020603050405020304" pitchFamily="18" charset="0"/>
                <a:cs typeface="Times New Roman" panose="02020603050405020304" pitchFamily="18" charset="0"/>
              </a:rPr>
              <a:t>.</a:t>
            </a:r>
          </a:p>
          <a:p>
            <a:pPr algn="just"/>
            <a:r>
              <a:rPr lang="en-US" dirty="0">
                <a:solidFill>
                  <a:srgbClr val="FF0000"/>
                </a:solidFill>
              </a:rPr>
              <a:t>class is group of objects which have similar properties but </a:t>
            </a:r>
            <a:r>
              <a:rPr lang="en-US" dirty="0" smtClean="0">
                <a:solidFill>
                  <a:srgbClr val="FF0000"/>
                </a:solidFill>
              </a:rPr>
              <a:t>differentiate </a:t>
            </a:r>
            <a:r>
              <a:rPr lang="en-US" dirty="0">
                <a:solidFill>
                  <a:srgbClr val="FF0000"/>
                </a:solidFill>
              </a:rPr>
              <a:t>with </a:t>
            </a:r>
            <a:r>
              <a:rPr lang="en-US" dirty="0" smtClean="0">
                <a:solidFill>
                  <a:srgbClr val="FF0000"/>
                </a:solidFill>
              </a:rPr>
              <a:t>behavior.</a:t>
            </a:r>
            <a:endParaRPr lang="en-US" b="0" i="0" dirty="0">
              <a:solidFill>
                <a:srgbClr val="FF000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 class in Java can contain:</a:t>
            </a:r>
          </a:p>
          <a:p>
            <a:pPr lvl="2"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Fields, </a:t>
            </a:r>
            <a:r>
              <a:rPr lang="en-US" b="1" dirty="0" smtClean="0">
                <a:solidFill>
                  <a:srgbClr val="000000"/>
                </a:solidFill>
                <a:latin typeface="Times New Roman" panose="02020603050405020304" pitchFamily="18" charset="0"/>
                <a:cs typeface="Times New Roman" panose="02020603050405020304" pitchFamily="18" charset="0"/>
              </a:rPr>
              <a:t>Methods,</a:t>
            </a:r>
            <a:r>
              <a:rPr lang="en-US" b="1" dirty="0">
                <a:solidFill>
                  <a:srgbClr val="000000"/>
                </a:solidFill>
                <a:latin typeface="Times New Roman" panose="02020603050405020304" pitchFamily="18" charset="0"/>
                <a:cs typeface="Times New Roman" panose="02020603050405020304" pitchFamily="18" charset="0"/>
              </a:rPr>
              <a:t> </a:t>
            </a:r>
            <a:r>
              <a:rPr lang="en-US" b="1" dirty="0" smtClean="0">
                <a:solidFill>
                  <a:srgbClr val="000000"/>
                </a:solidFill>
                <a:latin typeface="Times New Roman" panose="02020603050405020304" pitchFamily="18" charset="0"/>
                <a:cs typeface="Times New Roman" panose="02020603050405020304" pitchFamily="18" charset="0"/>
              </a:rPr>
              <a:t>Constructors,</a:t>
            </a:r>
            <a:r>
              <a:rPr lang="en-US" b="1" dirty="0">
                <a:solidFill>
                  <a:srgbClr val="000000"/>
                </a:solidFill>
                <a:latin typeface="Times New Roman" panose="02020603050405020304" pitchFamily="18" charset="0"/>
                <a:cs typeface="Times New Roman" panose="02020603050405020304" pitchFamily="18" charset="0"/>
              </a:rPr>
              <a:t> </a:t>
            </a:r>
            <a:r>
              <a:rPr lang="en-US" b="1" dirty="0" smtClean="0">
                <a:solidFill>
                  <a:srgbClr val="000000"/>
                </a:solidFill>
                <a:latin typeface="Times New Roman" panose="02020603050405020304" pitchFamily="18" charset="0"/>
                <a:cs typeface="Times New Roman" panose="02020603050405020304" pitchFamily="18" charset="0"/>
              </a:rPr>
              <a:t>Blocks,</a:t>
            </a:r>
            <a:r>
              <a:rPr lang="en-US" b="1" dirty="0">
                <a:solidFill>
                  <a:srgbClr val="000000"/>
                </a:solidFill>
                <a:latin typeface="Times New Roman" panose="02020603050405020304" pitchFamily="18" charset="0"/>
                <a:cs typeface="Times New Roman" panose="02020603050405020304" pitchFamily="18" charset="0"/>
              </a:rPr>
              <a:t> Nested class and interface</a:t>
            </a:r>
            <a:endParaRPr lang="en-US" dirty="0">
              <a:solidFill>
                <a:srgbClr val="000000"/>
              </a:solidFill>
              <a:latin typeface="Times New Roman" panose="02020603050405020304" pitchFamily="18" charset="0"/>
              <a:cs typeface="Times New Roman" panose="02020603050405020304" pitchFamily="18" charset="0"/>
            </a:endParaRPr>
          </a:p>
          <a:p>
            <a:pPr lvl="2" algn="just"/>
            <a:endParaRPr lang="en-US" dirty="0">
              <a:solidFill>
                <a:srgbClr val="000000"/>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220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161" y="1098477"/>
            <a:ext cx="6369377" cy="3871088"/>
          </a:xfrm>
          <a:prstGeom prst="rect">
            <a:avLst/>
          </a:prstGeom>
        </p:spPr>
      </p:pic>
    </p:spTree>
    <p:extLst>
      <p:ext uri="{BB962C8B-B14F-4D97-AF65-F5344CB8AC3E}">
        <p14:creationId xmlns:p14="http://schemas.microsoft.com/office/powerpoint/2010/main" val="378126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1637169-0F08-7AD6-9A0B-1DCB9642022C}"/>
              </a:ext>
            </a:extLst>
          </p:cNvPr>
          <p:cNvSpPr txBox="1"/>
          <p:nvPr/>
        </p:nvSpPr>
        <p:spPr>
          <a:xfrm>
            <a:off x="477520" y="220901"/>
            <a:ext cx="11043920" cy="4493538"/>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Student{</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2"/>
            <a:r>
              <a:rPr lang="en-IN" dirty="0" err="1">
                <a:solidFill>
                  <a:srgbClr val="000000"/>
                </a:solidFill>
                <a:effectLst/>
                <a:latin typeface="Courier New" panose="02070309020205020404" pitchFamily="49" charset="0"/>
              </a:rPr>
              <a:t>TestStudent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t</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TestStudent</a:t>
            </a:r>
            <a:r>
              <a:rPr lang="en-IN" dirty="0">
                <a:solidFill>
                  <a:srgbClr val="000000"/>
                </a:solidFill>
                <a:effectLst/>
                <a:latin typeface="Courier New" panose="02070309020205020404" pitchFamily="49" charset="0"/>
              </a:rPr>
              <a:t>();</a:t>
            </a: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t</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id</a:t>
            </a:r>
            <a:r>
              <a:rPr lang="en-IN" dirty="0">
                <a:solidFill>
                  <a:srgbClr val="000000"/>
                </a:solidFill>
                <a:effectLst/>
                <a:latin typeface="Courier New" panose="02070309020205020404" pitchFamily="49" charset="0"/>
              </a:rPr>
              <a:t>);</a:t>
            </a: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err="1">
                <a:solidFill>
                  <a:srgbClr val="6A3E3E"/>
                </a:solidFill>
                <a:effectLst/>
                <a:latin typeface="Courier New" panose="02070309020205020404" pitchFamily="49" charset="0"/>
              </a:rPr>
              <a:t>t</a:t>
            </a:r>
            <a:r>
              <a:rPr lang="en-IN" dirty="0" err="1">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str</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p>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TestStudent</a:t>
            </a:r>
            <a:r>
              <a:rPr lang="en-IN" sz="1800" dirty="0">
                <a:solidFill>
                  <a:srgbClr val="000000"/>
                </a:solidFill>
                <a:effectLst/>
                <a:latin typeface="Courier New" panose="02070309020205020404" pitchFamily="49" charset="0"/>
              </a:rPr>
              <a:t>{</a:t>
            </a:r>
          </a:p>
          <a:p>
            <a:pPr lvl="1"/>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id</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String </a:t>
            </a:r>
            <a:r>
              <a:rPr lang="en-IN" dirty="0">
                <a:solidFill>
                  <a:srgbClr val="0000C0"/>
                </a:solidFill>
                <a:effectLst/>
                <a:latin typeface="Courier New" panose="02070309020205020404" pitchFamily="49" charset="0"/>
              </a:rPr>
              <a:t>str</a:t>
            </a:r>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p>
          <a:p>
            <a:pPr algn="just"/>
            <a:endParaRPr lang="en-IN" sz="2200" dirty="0">
              <a:solidFill>
                <a:srgbClr val="000000"/>
              </a:solidFill>
              <a:latin typeface="Times New Roman" panose="02020603050405020304" pitchFamily="18" charset="0"/>
              <a:cs typeface="Times New Roman" panose="02020603050405020304" pitchFamily="18" charset="0"/>
            </a:endParaRPr>
          </a:p>
          <a:p>
            <a:pPr algn="just"/>
            <a:r>
              <a:rPr lang="en-IN" sz="2200" b="1" i="0" dirty="0">
                <a:solidFill>
                  <a:srgbClr val="000000"/>
                </a:solidFill>
                <a:effectLst/>
                <a:latin typeface="Times New Roman" panose="02020603050405020304" pitchFamily="18" charset="0"/>
                <a:cs typeface="Times New Roman" panose="02020603050405020304" pitchFamily="18" charset="0"/>
              </a:rPr>
              <a:t>O/P</a:t>
            </a:r>
          </a:p>
          <a:p>
            <a:pPr algn="just"/>
            <a:r>
              <a:rPr lang="en-IN" sz="2200" dirty="0">
                <a:solidFill>
                  <a:srgbClr val="000000"/>
                </a:solidFill>
                <a:latin typeface="Times New Roman" panose="02020603050405020304" pitchFamily="18" charset="0"/>
                <a:cs typeface="Times New Roman" panose="02020603050405020304" pitchFamily="18" charset="0"/>
              </a:rPr>
              <a:t>O</a:t>
            </a:r>
          </a:p>
          <a:p>
            <a:pPr algn="just"/>
            <a:r>
              <a:rPr lang="en-IN" sz="2200" b="0" i="0" dirty="0">
                <a:solidFill>
                  <a:srgbClr val="000000"/>
                </a:solidFill>
                <a:effectLst/>
                <a:latin typeface="Times New Roman" panose="02020603050405020304" pitchFamily="18" charset="0"/>
                <a:cs typeface="Times New Roman" panose="02020603050405020304" pitchFamily="18" charset="0"/>
              </a:rPr>
              <a:t>NULL</a:t>
            </a:r>
          </a:p>
        </p:txBody>
      </p:sp>
    </p:spTree>
    <p:extLst>
      <p:ext uri="{BB962C8B-B14F-4D97-AF65-F5344CB8AC3E}">
        <p14:creationId xmlns:p14="http://schemas.microsoft.com/office/powerpoint/2010/main" val="353455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FA30073-DA09-AC44-3FFE-1E9998E7FBFC}"/>
              </a:ext>
            </a:extLst>
          </p:cNvPr>
          <p:cNvSpPr txBox="1"/>
          <p:nvPr/>
        </p:nvSpPr>
        <p:spPr>
          <a:xfrm>
            <a:off x="223520" y="150336"/>
            <a:ext cx="11115040" cy="2462213"/>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initialize object</a:t>
            </a:r>
          </a:p>
          <a:p>
            <a:pPr algn="just"/>
            <a:endParaRPr lang="en-US" sz="2200" b="1" i="0" dirty="0">
              <a:solidFill>
                <a:srgbClr val="610B38"/>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There are 3 ways to initialize object in Java.</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lvl="1"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By reference variable</a:t>
            </a:r>
          </a:p>
          <a:p>
            <a:pPr lvl="1"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By method</a:t>
            </a:r>
          </a:p>
          <a:p>
            <a:pPr lvl="1"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By constructor</a:t>
            </a:r>
          </a:p>
        </p:txBody>
      </p:sp>
    </p:spTree>
    <p:extLst>
      <p:ext uri="{BB962C8B-B14F-4D97-AF65-F5344CB8AC3E}">
        <p14:creationId xmlns:p14="http://schemas.microsoft.com/office/powerpoint/2010/main" val="503851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1ED5BE1-EFAE-CCCA-B38A-2E96785A303F}"/>
              </a:ext>
            </a:extLst>
          </p:cNvPr>
          <p:cNvSpPr txBox="1"/>
          <p:nvPr/>
        </p:nvSpPr>
        <p:spPr>
          <a:xfrm>
            <a:off x="396240" y="323056"/>
            <a:ext cx="11409680" cy="1107996"/>
          </a:xfrm>
          <a:prstGeom prst="rect">
            <a:avLst/>
          </a:prstGeom>
          <a:noFill/>
        </p:spPr>
        <p:txBody>
          <a:bodyPr wrap="square">
            <a:spAutoFit/>
          </a:bodyPr>
          <a:lstStyle/>
          <a:p>
            <a:pPr algn="just"/>
            <a:r>
              <a:rPr lang="en-US" sz="2200" b="0" dirty="0">
                <a:solidFill>
                  <a:srgbClr val="610B4B"/>
                </a:solidFill>
                <a:effectLst/>
                <a:latin typeface="Times New Roman" panose="02020603050405020304" pitchFamily="18" charset="0"/>
                <a:cs typeface="Times New Roman" panose="02020603050405020304" pitchFamily="18" charset="0"/>
              </a:rPr>
              <a:t>1</a:t>
            </a:r>
            <a:r>
              <a:rPr lang="en-US" sz="2200" b="1" dirty="0">
                <a:solidFill>
                  <a:srgbClr val="610B4B"/>
                </a:solidFill>
                <a:effectLst/>
                <a:latin typeface="Times New Roman" panose="02020603050405020304" pitchFamily="18" charset="0"/>
                <a:cs typeface="Times New Roman" panose="02020603050405020304" pitchFamily="18" charset="0"/>
              </a:rPr>
              <a:t>) Object and Class Example: Initialization through reference</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	Initializing an object means storing data into the object. </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545A8CBC-14CF-BC52-5511-76247C7AF6B3}"/>
              </a:ext>
            </a:extLst>
          </p:cNvPr>
          <p:cNvSpPr txBox="1"/>
          <p:nvPr/>
        </p:nvSpPr>
        <p:spPr>
          <a:xfrm>
            <a:off x="711200" y="1582340"/>
            <a:ext cx="11318240" cy="4247317"/>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TestStudent2 {</a:t>
            </a:r>
          </a:p>
          <a:p>
            <a:pPr marL="0" marR="0">
              <a:spcBef>
                <a:spcPts val="0"/>
              </a:spcBef>
              <a:spcAft>
                <a:spcPts val="0"/>
              </a:spcAft>
            </a:pPr>
            <a:r>
              <a:rPr lang="en-IN" sz="1800" dirty="0">
                <a:solidFill>
                  <a:srgbClr val="000000"/>
                </a:solidFill>
                <a:effectLst/>
                <a:latin typeface="Courier New" panose="02070309020205020404" pitchFamily="49" charset="0"/>
              </a:rPr>
              <a:t/>
            </a:r>
            <a:br>
              <a:rPr lang="en-IN" sz="1800" dirty="0">
                <a:solidFill>
                  <a:srgbClr val="000000"/>
                </a:solidFill>
                <a:effectLst/>
                <a:latin typeface="Courier New" panose="02070309020205020404" pitchFamily="49" charset="0"/>
              </a:rPr>
            </a:br>
            <a:endParaRPr lang="en-IN" sz="1800" dirty="0">
              <a:solidFill>
                <a:srgbClr val="000000"/>
              </a:solidFill>
              <a:effectLst/>
              <a:latin typeface="Courier New" panose="02070309020205020404" pitchFamily="49" charset="0"/>
            </a:endParaRP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Student1 </a:t>
            </a:r>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Student1(); </a:t>
            </a:r>
          </a:p>
          <a:p>
            <a:pPr lvl="2"/>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id</a:t>
            </a:r>
            <a:r>
              <a:rPr lang="en-IN" dirty="0">
                <a:solidFill>
                  <a:srgbClr val="000000"/>
                </a:solidFill>
                <a:effectLst/>
                <a:latin typeface="Courier New" panose="02070309020205020404" pitchFamily="49" charset="0"/>
              </a:rPr>
              <a:t>=101; </a:t>
            </a:r>
          </a:p>
          <a:p>
            <a:pPr lvl="2"/>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a:t>
            </a:r>
            <a:r>
              <a:rPr lang="en-IN" dirty="0" err="1">
                <a:solidFill>
                  <a:srgbClr val="2A00FF"/>
                </a:solidFill>
                <a:effectLst/>
                <a:latin typeface="Courier New" panose="02070309020205020404" pitchFamily="49" charset="0"/>
              </a:rPr>
              <a:t>Sonoo</a:t>
            </a:r>
            <a:r>
              <a:rPr lang="en-IN" dirty="0">
                <a:solidFill>
                  <a:srgbClr val="2A00FF"/>
                </a:solidFill>
                <a:effectLst/>
                <a:latin typeface="Courier New" panose="02070309020205020404" pitchFamily="49" charset="0"/>
              </a:rPr>
              <a:t>"</a:t>
            </a:r>
            <a:r>
              <a:rPr lang="en-IN" dirty="0">
                <a:solidFill>
                  <a:srgbClr val="000000"/>
                </a:solidFill>
                <a:effectLst/>
                <a:latin typeface="Courier New" panose="02070309020205020404" pitchFamily="49" charset="0"/>
              </a:rPr>
              <a:t>; </a:t>
            </a: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id</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 "</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a:t>
            </a:r>
            <a:r>
              <a:rPr lang="en-IN" dirty="0">
                <a:solidFill>
                  <a:srgbClr val="3F7F5F"/>
                </a:solidFill>
                <a:effectLst/>
                <a:latin typeface="Courier New" panose="02070309020205020404" pitchFamily="49" charset="0"/>
              </a:rPr>
              <a:t>//printing members with a white space </a:t>
            </a:r>
            <a:endParaRPr lang="en-IN" dirty="0">
              <a:solidFill>
                <a:srgbClr val="000000"/>
              </a:solidFill>
              <a:effectLst/>
              <a:latin typeface="Courier New" panose="02070309020205020404" pitchFamily="49" charset="0"/>
            </a:endParaRPr>
          </a:p>
          <a:p>
            <a:pPr lvl="1"/>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Student1{ </a:t>
            </a:r>
          </a:p>
          <a:p>
            <a:pPr lvl="1"/>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id</a:t>
            </a:r>
            <a:r>
              <a:rPr lang="en-IN" dirty="0">
                <a:solidFill>
                  <a:srgbClr val="000000"/>
                </a:solidFill>
                <a:effectLst/>
                <a:latin typeface="Courier New" panose="02070309020205020404" pitchFamily="49" charset="0"/>
              </a:rPr>
              <a:t>; </a:t>
            </a:r>
          </a:p>
          <a:p>
            <a:pPr lvl="1"/>
            <a:r>
              <a:rPr lang="en-IN" dirty="0">
                <a:solidFill>
                  <a:srgbClr val="000000"/>
                </a:solidFill>
                <a:effectLst/>
                <a:latin typeface="Courier New" panose="02070309020205020404" pitchFamily="49" charset="0"/>
              </a:rPr>
              <a:t>String </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3727642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8E72985-0E4C-981F-02ED-6E867242DE62}"/>
              </a:ext>
            </a:extLst>
          </p:cNvPr>
          <p:cNvSpPr txBox="1"/>
          <p:nvPr/>
        </p:nvSpPr>
        <p:spPr>
          <a:xfrm>
            <a:off x="147320" y="0"/>
            <a:ext cx="11775440" cy="923330"/>
          </a:xfrm>
          <a:prstGeom prst="rect">
            <a:avLst/>
          </a:prstGeom>
          <a:noFill/>
        </p:spPr>
        <p:txBody>
          <a:bodyPr wrap="square">
            <a:spAutoFit/>
          </a:bodyPr>
          <a:lstStyle/>
          <a:p>
            <a:pPr algn="just"/>
            <a:r>
              <a:rPr lang="en-US" b="1" dirty="0">
                <a:solidFill>
                  <a:srgbClr val="610B4B"/>
                </a:solidFill>
                <a:effectLst/>
                <a:latin typeface="Times New Roman" panose="02020603050405020304" pitchFamily="18" charset="0"/>
                <a:cs typeface="Times New Roman" panose="02020603050405020304" pitchFamily="18" charset="0"/>
              </a:rPr>
              <a:t>2) Object and Class Example: Initialization through method</a:t>
            </a:r>
          </a:p>
          <a:p>
            <a:pPr algn="just"/>
            <a:r>
              <a:rPr lang="en-US" b="0" i="0" dirty="0">
                <a:solidFill>
                  <a:srgbClr val="333333"/>
                </a:solidFill>
                <a:effectLst/>
                <a:latin typeface="Times New Roman" panose="02020603050405020304" pitchFamily="18" charset="0"/>
                <a:cs typeface="Times New Roman" panose="02020603050405020304" pitchFamily="18" charset="0"/>
              </a:rPr>
              <a:t>In this example, we are creating the two objects of Student class and initializing the value to these objects by invoking the </a:t>
            </a:r>
            <a:r>
              <a:rPr lang="en-US" b="0" i="0" dirty="0" err="1">
                <a:solidFill>
                  <a:srgbClr val="333333"/>
                </a:solidFill>
                <a:effectLst/>
                <a:latin typeface="Times New Roman" panose="02020603050405020304" pitchFamily="18" charset="0"/>
                <a:cs typeface="Times New Roman" panose="02020603050405020304" pitchFamily="18" charset="0"/>
              </a:rPr>
              <a:t>insertRecord</a:t>
            </a:r>
            <a:r>
              <a:rPr lang="en-US" b="0" i="0" dirty="0">
                <a:solidFill>
                  <a:srgbClr val="333333"/>
                </a:solidFill>
                <a:effectLst/>
                <a:latin typeface="Times New Roman" panose="02020603050405020304" pitchFamily="18" charset="0"/>
                <a:cs typeface="Times New Roman" panose="02020603050405020304" pitchFamily="18" charset="0"/>
              </a:rPr>
              <a:t> method..</a:t>
            </a:r>
          </a:p>
        </p:txBody>
      </p:sp>
      <p:sp>
        <p:nvSpPr>
          <p:cNvPr id="5" name="TextBox 4">
            <a:extLst>
              <a:ext uri="{FF2B5EF4-FFF2-40B4-BE49-F238E27FC236}">
                <a16:creationId xmlns="" xmlns:a16="http://schemas.microsoft.com/office/drawing/2014/main" id="{01C79F1D-C3BE-3217-6DB8-1384BD44FFDC}"/>
              </a:ext>
            </a:extLst>
          </p:cNvPr>
          <p:cNvSpPr txBox="1"/>
          <p:nvPr/>
        </p:nvSpPr>
        <p:spPr>
          <a:xfrm>
            <a:off x="975360" y="948690"/>
            <a:ext cx="9692640" cy="5909310"/>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TestStudent4 {</a:t>
            </a: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static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main(String </a:t>
            </a:r>
            <a:r>
              <a:rPr lang="en-IN" sz="1800" dirty="0" err="1">
                <a:solidFill>
                  <a:srgbClr val="6A3E3E"/>
                </a:solidFill>
                <a:effectLst/>
                <a:latin typeface="Courier New" panose="02070309020205020404" pitchFamily="49" charset="0"/>
              </a:rPr>
              <a:t>args</a:t>
            </a:r>
            <a:r>
              <a:rPr lang="en-IN" sz="1800"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Student2 </a:t>
            </a:r>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Student2(); </a:t>
            </a:r>
          </a:p>
          <a:p>
            <a:pPr lvl="2"/>
            <a:r>
              <a:rPr lang="en-IN" dirty="0">
                <a:solidFill>
                  <a:srgbClr val="000000"/>
                </a:solidFill>
                <a:effectLst/>
                <a:latin typeface="Courier New" panose="02070309020205020404" pitchFamily="49" charset="0"/>
              </a:rPr>
              <a:t>Student2 </a:t>
            </a:r>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Student2(); </a:t>
            </a:r>
          </a:p>
          <a:p>
            <a:pPr lvl="2"/>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.insertRecord(111,</a:t>
            </a:r>
            <a:r>
              <a:rPr lang="en-IN" dirty="0">
                <a:solidFill>
                  <a:srgbClr val="2A00FF"/>
                </a:solidFill>
                <a:effectLst/>
                <a:latin typeface="Courier New" panose="02070309020205020404" pitchFamily="49" charset="0"/>
              </a:rPr>
              <a:t>"Karan"</a:t>
            </a:r>
            <a:r>
              <a:rPr lang="en-IN" dirty="0">
                <a:solidFill>
                  <a:srgbClr val="000000"/>
                </a:solidFill>
                <a:effectLst/>
                <a:latin typeface="Courier New" panose="02070309020205020404" pitchFamily="49" charset="0"/>
              </a:rPr>
              <a:t>); </a:t>
            </a:r>
          </a:p>
          <a:p>
            <a:pPr lvl="2"/>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.insertRecord(222,</a:t>
            </a:r>
            <a:r>
              <a:rPr lang="en-IN" dirty="0">
                <a:solidFill>
                  <a:srgbClr val="2A00FF"/>
                </a:solidFill>
                <a:effectLst/>
                <a:latin typeface="Courier New" panose="02070309020205020404" pitchFamily="49" charset="0"/>
              </a:rPr>
              <a:t>"Aryan"</a:t>
            </a:r>
            <a:r>
              <a:rPr lang="en-IN" dirty="0">
                <a:solidFill>
                  <a:srgbClr val="000000"/>
                </a:solidFill>
                <a:effectLst/>
                <a:latin typeface="Courier New" panose="02070309020205020404" pitchFamily="49" charset="0"/>
              </a:rPr>
              <a:t>); </a:t>
            </a:r>
          </a:p>
          <a:p>
            <a:pPr lvl="2"/>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.displayInformation(); </a:t>
            </a:r>
          </a:p>
          <a:p>
            <a:pPr lvl="2"/>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.displayInformation(); </a:t>
            </a:r>
          </a:p>
          <a:p>
            <a:pPr lvl="2"/>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Student2{ </a:t>
            </a:r>
          </a:p>
          <a:p>
            <a:pPr lvl="2"/>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String </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insertRecord</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r</a:t>
            </a:r>
            <a:r>
              <a:rPr lang="en-IN" dirty="0">
                <a:solidFill>
                  <a:srgbClr val="000000"/>
                </a:solidFill>
                <a:effectLst/>
                <a:latin typeface="Courier New" panose="02070309020205020404" pitchFamily="49" charset="0"/>
              </a:rPr>
              <a:t>, String </a:t>
            </a:r>
            <a:r>
              <a:rPr lang="en-IN" dirty="0">
                <a:solidFill>
                  <a:srgbClr val="6A3E3E"/>
                </a:solidFill>
                <a:effectLst/>
                <a:latin typeface="Courier New" panose="02070309020205020404" pitchFamily="49" charset="0"/>
              </a:rPr>
              <a:t>n</a:t>
            </a:r>
            <a:r>
              <a:rPr lang="en-IN" dirty="0">
                <a:solidFill>
                  <a:srgbClr val="000000"/>
                </a:solidFill>
                <a:effectLst/>
                <a:latin typeface="Courier New" panose="02070309020205020404" pitchFamily="49" charset="0"/>
              </a:rPr>
              <a:t>){ </a:t>
            </a:r>
          </a:p>
          <a:p>
            <a:pPr lvl="4"/>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r</a:t>
            </a:r>
            <a:r>
              <a:rPr lang="en-IN" dirty="0">
                <a:solidFill>
                  <a:srgbClr val="000000"/>
                </a:solidFill>
                <a:effectLst/>
                <a:latin typeface="Courier New" panose="02070309020205020404" pitchFamily="49" charset="0"/>
              </a:rPr>
              <a:t>; </a:t>
            </a:r>
          </a:p>
          <a:p>
            <a:pPr lvl="4"/>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n</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displayInformation</a:t>
            </a:r>
            <a:r>
              <a:rPr lang="en-IN" dirty="0">
                <a:solidFill>
                  <a:srgbClr val="000000"/>
                </a:solidFill>
                <a:effectLst/>
                <a:latin typeface="Courier New" panose="02070309020205020404" pitchFamily="49" charset="0"/>
              </a:rPr>
              <a:t>(){</a:t>
            </a:r>
          </a:p>
          <a:p>
            <a:pPr lvl="4"/>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 "</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a:t>
            </a:r>
          </a:p>
          <a:p>
            <a:pPr lvl="2"/>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612586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bject in Java with values">
            <a:extLst>
              <a:ext uri="{FF2B5EF4-FFF2-40B4-BE49-F238E27FC236}">
                <a16:creationId xmlns="" xmlns:a16="http://schemas.microsoft.com/office/drawing/2014/main" id="{D69CB4E0-809A-A06D-C8D1-E59AA12B2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375920"/>
            <a:ext cx="5362575" cy="41859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0B4318EB-BB8D-EF85-2379-D7C30D4F328A}"/>
              </a:ext>
            </a:extLst>
          </p:cNvPr>
          <p:cNvSpPr txBox="1"/>
          <p:nvPr/>
        </p:nvSpPr>
        <p:spPr>
          <a:xfrm>
            <a:off x="711200" y="4859834"/>
            <a:ext cx="11104880" cy="1785104"/>
          </a:xfrm>
          <a:prstGeom prst="rect">
            <a:avLst/>
          </a:prstGeom>
          <a:noFill/>
        </p:spPr>
        <p:txBody>
          <a:bodyPr wrap="square">
            <a:spAutoFit/>
          </a:bodyPr>
          <a:lstStyle/>
          <a:p>
            <a:pPr marL="342900"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object gets the memory in heap memory area. </a:t>
            </a:r>
          </a:p>
          <a:p>
            <a:pPr marL="342900"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 reference variable refers to the object allocated in the heap memory area. </a:t>
            </a:r>
          </a:p>
          <a:p>
            <a:pPr marL="342900"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Here, s1 and s2 both are reference variables that refer to the objects allocated in memory.</a:t>
            </a:r>
          </a:p>
          <a:p>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17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30B254A-AB0A-6D8D-B10E-603553C48A06}"/>
              </a:ext>
            </a:extLst>
          </p:cNvPr>
          <p:cNvSpPr txBox="1"/>
          <p:nvPr/>
        </p:nvSpPr>
        <p:spPr>
          <a:xfrm>
            <a:off x="142240" y="58847"/>
            <a:ext cx="11958320" cy="4154984"/>
          </a:xfrm>
          <a:prstGeom prst="rect">
            <a:avLst/>
          </a:prstGeom>
          <a:noFill/>
        </p:spPr>
        <p:txBody>
          <a:bodyPr wrap="square">
            <a:spAutoFit/>
          </a:bodyPr>
          <a:lstStyle/>
          <a:p>
            <a:pPr algn="just"/>
            <a:endParaRPr lang="en-US" sz="2200" b="1" i="0" dirty="0">
              <a:effectLst/>
              <a:latin typeface="Times New Roman" panose="02020603050405020304" pitchFamily="18" charset="0"/>
              <a:cs typeface="Times New Roman" panose="02020603050405020304" pitchFamily="18" charset="0"/>
            </a:endParaRPr>
          </a:p>
          <a:p>
            <a:pPr algn="just"/>
            <a:r>
              <a:rPr lang="en-US" sz="2200" b="1" i="0" dirty="0">
                <a:effectLst/>
                <a:latin typeface="Times New Roman" panose="02020603050405020304" pitchFamily="18" charset="0"/>
                <a:cs typeface="Times New Roman" panose="02020603050405020304" pitchFamily="18" charset="0"/>
              </a:rPr>
              <a:t>3) Enterprise Application</a:t>
            </a:r>
          </a:p>
          <a:p>
            <a:pPr algn="just"/>
            <a:endParaRPr lang="en-US" sz="2200" b="1" i="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An application that is distributed in nature, such as banking applications, etc. is called an enterprise application.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has advantages like high-level security, load balancing, and clustering.</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In Java, </a:t>
            </a: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2"/>
              </a:rPr>
              <a:t>EJB</a:t>
            </a:r>
            <a:r>
              <a:rPr lang="en-US" sz="2200" b="0" i="0" dirty="0">
                <a:solidFill>
                  <a:srgbClr val="333333"/>
                </a:solidFill>
                <a:effectLst/>
                <a:latin typeface="Times New Roman" panose="02020603050405020304" pitchFamily="18" charset="0"/>
                <a:cs typeface="Times New Roman" panose="02020603050405020304" pitchFamily="18" charset="0"/>
              </a:rPr>
              <a:t> is used for creating enterprise applications.</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effectLst/>
                <a:latin typeface="Times New Roman" panose="02020603050405020304" pitchFamily="18" charset="0"/>
                <a:cs typeface="Times New Roman" panose="02020603050405020304" pitchFamily="18" charset="0"/>
              </a:rPr>
              <a:t>4) Mobile Application</a:t>
            </a:r>
          </a:p>
          <a:p>
            <a:pPr marL="800100" lvl="1" indent="-342900" algn="just">
              <a:buFont typeface="Wingdings" panose="05000000000000000000" pitchFamily="2" charset="2"/>
              <a:buChar char="q"/>
            </a:pPr>
            <a:endParaRPr lang="en-US" sz="2200" b="1" i="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An application which is created for mobile devices is called a mobile application. </a:t>
            </a: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Android studio, Kotlin etc</a:t>
            </a:r>
            <a:r>
              <a:rPr lang="en-US" sz="2200" dirty="0">
                <a:solidFill>
                  <a:srgbClr val="333333"/>
                </a:solidFill>
                <a:latin typeface="Times New Roman" panose="02020603050405020304" pitchFamily="18" charset="0"/>
                <a:cs typeface="Times New Roman" panose="02020603050405020304" pitchFamily="18" charset="0"/>
              </a:rPr>
              <a:t>.</a:t>
            </a:r>
            <a:r>
              <a:rPr lang="en-US" sz="2200" b="0" i="0" dirty="0">
                <a:solidFill>
                  <a:srgbClr val="333333"/>
                </a:solidFill>
                <a:effectLst/>
                <a:latin typeface="Times New Roman" panose="02020603050405020304" pitchFamily="18" charset="0"/>
                <a:cs typeface="Times New Roman" panose="02020603050405020304" pitchFamily="18" charset="0"/>
              </a:rPr>
              <a:t> are used for creating mobile applications.</a:t>
            </a:r>
          </a:p>
        </p:txBody>
      </p:sp>
    </p:spTree>
    <p:extLst>
      <p:ext uri="{BB962C8B-B14F-4D97-AF65-F5344CB8AC3E}">
        <p14:creationId xmlns:p14="http://schemas.microsoft.com/office/powerpoint/2010/main" val="325707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38" y="1443789"/>
            <a:ext cx="11174930" cy="5207268"/>
          </a:xfrm>
        </p:spPr>
      </p:pic>
    </p:spTree>
    <p:extLst>
      <p:ext uri="{BB962C8B-B14F-4D97-AF65-F5344CB8AC3E}">
        <p14:creationId xmlns:p14="http://schemas.microsoft.com/office/powerpoint/2010/main" val="1444496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42" y="317634"/>
            <a:ext cx="10741794" cy="5859329"/>
          </a:xfrm>
        </p:spPr>
      </p:pic>
    </p:spTree>
    <p:extLst>
      <p:ext uri="{BB962C8B-B14F-4D97-AF65-F5344CB8AC3E}">
        <p14:creationId xmlns:p14="http://schemas.microsoft.com/office/powerpoint/2010/main" val="28923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4A527DF-80A1-D155-C338-8B7EECD73516}"/>
              </a:ext>
            </a:extLst>
          </p:cNvPr>
          <p:cNvSpPr txBox="1"/>
          <p:nvPr/>
        </p:nvSpPr>
        <p:spPr>
          <a:xfrm>
            <a:off x="690880" y="365264"/>
            <a:ext cx="11226800" cy="5632311"/>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Rectangle1 {</a:t>
            </a:r>
          </a:p>
          <a:p>
            <a:pPr lvl="2"/>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4"/>
            <a:r>
              <a:rPr lang="en-IN" dirty="0">
                <a:solidFill>
                  <a:srgbClr val="000000"/>
                </a:solidFill>
                <a:effectLst/>
                <a:latin typeface="Courier New" panose="02070309020205020404" pitchFamily="49" charset="0"/>
              </a:rPr>
              <a:t>Rectangle </a:t>
            </a:r>
            <a:r>
              <a:rPr lang="en-IN" dirty="0">
                <a:solidFill>
                  <a:srgbClr val="6A3E3E"/>
                </a:solidFill>
                <a:effectLst/>
                <a:latin typeface="Courier New" panose="02070309020205020404" pitchFamily="49" charset="0"/>
              </a:rPr>
              <a:t>r1</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Rectangle(); </a:t>
            </a:r>
          </a:p>
          <a:p>
            <a:pPr lvl="4"/>
            <a:r>
              <a:rPr lang="en-IN" dirty="0">
                <a:solidFill>
                  <a:srgbClr val="000000"/>
                </a:solidFill>
                <a:effectLst/>
                <a:latin typeface="Courier New" panose="02070309020205020404" pitchFamily="49" charset="0"/>
              </a:rPr>
              <a:t>Rectangle </a:t>
            </a:r>
            <a:r>
              <a:rPr lang="en-IN" dirty="0">
                <a:solidFill>
                  <a:srgbClr val="6A3E3E"/>
                </a:solidFill>
                <a:effectLst/>
                <a:latin typeface="Courier New" panose="02070309020205020404" pitchFamily="49" charset="0"/>
              </a:rPr>
              <a:t>r2</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Rectangle(); </a:t>
            </a:r>
          </a:p>
          <a:p>
            <a:pPr lvl="4"/>
            <a:r>
              <a:rPr lang="en-IN" dirty="0">
                <a:solidFill>
                  <a:srgbClr val="6A3E3E"/>
                </a:solidFill>
                <a:effectLst/>
                <a:latin typeface="Courier New" panose="02070309020205020404" pitchFamily="49" charset="0"/>
              </a:rPr>
              <a:t>r1</a:t>
            </a:r>
            <a:r>
              <a:rPr lang="en-IN" dirty="0">
                <a:solidFill>
                  <a:srgbClr val="000000"/>
                </a:solidFill>
                <a:effectLst/>
                <a:latin typeface="Courier New" panose="02070309020205020404" pitchFamily="49" charset="0"/>
              </a:rPr>
              <a:t>.insert(11,5); </a:t>
            </a:r>
          </a:p>
          <a:p>
            <a:pPr lvl="4"/>
            <a:r>
              <a:rPr lang="en-IN" dirty="0">
                <a:solidFill>
                  <a:srgbClr val="6A3E3E"/>
                </a:solidFill>
                <a:effectLst/>
                <a:latin typeface="Courier New" panose="02070309020205020404" pitchFamily="49" charset="0"/>
              </a:rPr>
              <a:t>r2</a:t>
            </a:r>
            <a:r>
              <a:rPr lang="en-IN" dirty="0">
                <a:solidFill>
                  <a:srgbClr val="000000"/>
                </a:solidFill>
                <a:effectLst/>
                <a:latin typeface="Courier New" panose="02070309020205020404" pitchFamily="49" charset="0"/>
              </a:rPr>
              <a:t>.insert(3,15); </a:t>
            </a:r>
          </a:p>
          <a:p>
            <a:pPr lvl="4"/>
            <a:r>
              <a:rPr lang="en-IN" dirty="0">
                <a:solidFill>
                  <a:srgbClr val="6A3E3E"/>
                </a:solidFill>
                <a:effectLst/>
                <a:latin typeface="Courier New" panose="02070309020205020404" pitchFamily="49" charset="0"/>
              </a:rPr>
              <a:t>r1</a:t>
            </a:r>
            <a:r>
              <a:rPr lang="en-IN" dirty="0">
                <a:solidFill>
                  <a:srgbClr val="000000"/>
                </a:solidFill>
                <a:effectLst/>
                <a:latin typeface="Courier New" panose="02070309020205020404" pitchFamily="49" charset="0"/>
              </a:rPr>
              <a:t>.calculateArea(); </a:t>
            </a:r>
          </a:p>
          <a:p>
            <a:pPr lvl="4"/>
            <a:r>
              <a:rPr lang="en-IN" dirty="0">
                <a:solidFill>
                  <a:srgbClr val="6A3E3E"/>
                </a:solidFill>
                <a:effectLst/>
                <a:latin typeface="Courier New" panose="02070309020205020404" pitchFamily="49" charset="0"/>
              </a:rPr>
              <a:t>r2</a:t>
            </a:r>
            <a:r>
              <a:rPr lang="en-IN" dirty="0">
                <a:solidFill>
                  <a:srgbClr val="000000"/>
                </a:solidFill>
                <a:effectLst/>
                <a:latin typeface="Courier New" panose="02070309020205020404" pitchFamily="49" charset="0"/>
              </a:rPr>
              <a:t>.calculateArea(); </a:t>
            </a:r>
          </a:p>
          <a:p>
            <a:pPr lvl="2"/>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Rectangle{ </a:t>
            </a:r>
          </a:p>
          <a:p>
            <a:pPr lvl="2"/>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length</a:t>
            </a:r>
            <a:r>
              <a:rPr lang="en-IN"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width</a:t>
            </a:r>
            <a:r>
              <a:rPr lang="en-IN"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insert(</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l</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w</a:t>
            </a:r>
            <a:r>
              <a:rPr lang="en-IN" dirty="0">
                <a:solidFill>
                  <a:srgbClr val="000000"/>
                </a:solidFill>
                <a:effectLst/>
                <a:latin typeface="Courier New" panose="02070309020205020404" pitchFamily="49" charset="0"/>
              </a:rPr>
              <a:t>){ </a:t>
            </a:r>
          </a:p>
          <a:p>
            <a:pPr lvl="4"/>
            <a:r>
              <a:rPr lang="en-IN" dirty="0">
                <a:solidFill>
                  <a:srgbClr val="0000C0"/>
                </a:solidFill>
                <a:effectLst/>
                <a:latin typeface="Courier New" panose="02070309020205020404" pitchFamily="49" charset="0"/>
              </a:rPr>
              <a:t>length</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l</a:t>
            </a:r>
            <a:r>
              <a:rPr lang="en-IN" dirty="0">
                <a:solidFill>
                  <a:srgbClr val="000000"/>
                </a:solidFill>
                <a:effectLst/>
                <a:latin typeface="Courier New" panose="02070309020205020404" pitchFamily="49" charset="0"/>
              </a:rPr>
              <a:t>; </a:t>
            </a:r>
          </a:p>
          <a:p>
            <a:pPr lvl="4"/>
            <a:r>
              <a:rPr lang="en-IN" dirty="0">
                <a:solidFill>
                  <a:srgbClr val="0000C0"/>
                </a:solidFill>
                <a:effectLst/>
                <a:latin typeface="Courier New" panose="02070309020205020404" pitchFamily="49" charset="0"/>
              </a:rPr>
              <a:t>width</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w</a:t>
            </a:r>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 </a:t>
            </a:r>
          </a:p>
          <a:p>
            <a:pPr lvl="2"/>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calculateArea</a:t>
            </a:r>
            <a:r>
              <a:rPr lang="en-IN" dirty="0">
                <a:solidFill>
                  <a:srgbClr val="000000"/>
                </a:solidFill>
                <a:effectLst/>
                <a:latin typeface="Courier New" panose="02070309020205020404" pitchFamily="49" charset="0"/>
              </a:rPr>
              <a:t>(){</a:t>
            </a:r>
          </a:p>
          <a:p>
            <a:pPr lvl="2"/>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length</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width</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98619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46AF80C-A37F-5EEE-65ED-E5CEE0BEBED0}"/>
              </a:ext>
            </a:extLst>
          </p:cNvPr>
          <p:cNvSpPr txBox="1"/>
          <p:nvPr/>
        </p:nvSpPr>
        <p:spPr>
          <a:xfrm>
            <a:off x="233680" y="146596"/>
            <a:ext cx="11958320" cy="1785104"/>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What is a method in Java?</a:t>
            </a:r>
          </a:p>
          <a:p>
            <a:pPr algn="just"/>
            <a:endParaRPr lang="en-US" sz="2200" b="1" i="0" dirty="0">
              <a:solidFill>
                <a:srgbClr val="610B38"/>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 </a:t>
            </a:r>
            <a:r>
              <a:rPr lang="en-US" sz="2200" b="1" i="0" dirty="0">
                <a:solidFill>
                  <a:srgbClr val="333333"/>
                </a:solidFill>
                <a:effectLst/>
                <a:latin typeface="Times New Roman" panose="02020603050405020304" pitchFamily="18" charset="0"/>
                <a:cs typeface="Times New Roman" panose="02020603050405020304" pitchFamily="18" charset="0"/>
              </a:rPr>
              <a:t>method</a:t>
            </a:r>
            <a:r>
              <a:rPr lang="en-US" sz="2200" b="0" i="0" dirty="0">
                <a:solidFill>
                  <a:srgbClr val="333333"/>
                </a:solidFill>
                <a:effectLst/>
                <a:latin typeface="Times New Roman" panose="02020603050405020304" pitchFamily="18" charset="0"/>
                <a:cs typeface="Times New Roman" panose="02020603050405020304" pitchFamily="18" charset="0"/>
              </a:rPr>
              <a:t> is a block of code or collection of statements, or a set of code grouped together to perform a certain task or operation.</a:t>
            </a:r>
          </a:p>
          <a:p>
            <a:pPr marL="342900"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It is used to achieve the </a:t>
            </a:r>
            <a:r>
              <a:rPr lang="en-US" sz="2200" b="1" i="0" dirty="0">
                <a:solidFill>
                  <a:srgbClr val="333333"/>
                </a:solidFill>
                <a:effectLst/>
                <a:latin typeface="Times New Roman" panose="02020603050405020304" pitchFamily="18" charset="0"/>
                <a:cs typeface="Times New Roman" panose="02020603050405020304" pitchFamily="18" charset="0"/>
              </a:rPr>
              <a:t>reusability</a:t>
            </a:r>
            <a:r>
              <a:rPr lang="en-US" sz="2200" b="0" i="0" dirty="0">
                <a:solidFill>
                  <a:srgbClr val="333333"/>
                </a:solidFill>
                <a:effectLst/>
                <a:latin typeface="Times New Roman" panose="02020603050405020304" pitchFamily="18" charset="0"/>
                <a:cs typeface="Times New Roman" panose="02020603050405020304" pitchFamily="18" charset="0"/>
              </a:rPr>
              <a:t> of code. </a:t>
            </a:r>
          </a:p>
        </p:txBody>
      </p:sp>
      <p:pic>
        <p:nvPicPr>
          <p:cNvPr id="4098" name="Picture 2" descr="Method in Java">
            <a:extLst>
              <a:ext uri="{FF2B5EF4-FFF2-40B4-BE49-F238E27FC236}">
                <a16:creationId xmlns="" xmlns:a16="http://schemas.microsoft.com/office/drawing/2014/main" id="{54C13DD9-20DB-8A0F-8C24-98E93FE31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90" y="2109470"/>
            <a:ext cx="6667500" cy="3086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B27575C6-54E4-536E-D4C1-86D52CCDFD6C}"/>
              </a:ext>
            </a:extLst>
          </p:cNvPr>
          <p:cNvSpPr txBox="1"/>
          <p:nvPr/>
        </p:nvSpPr>
        <p:spPr>
          <a:xfrm>
            <a:off x="76200" y="5164634"/>
            <a:ext cx="11958320" cy="923330"/>
          </a:xfrm>
          <a:prstGeom prst="rect">
            <a:avLst/>
          </a:prstGeom>
          <a:noFill/>
        </p:spPr>
        <p:txBody>
          <a:bodyPr wrap="square">
            <a:spAutoFit/>
          </a:bodyPr>
          <a:lstStyle/>
          <a:p>
            <a:r>
              <a:rPr lang="en-US" b="0" i="0" dirty="0">
                <a:solidFill>
                  <a:srgbClr val="333333"/>
                </a:solidFill>
                <a:latin typeface="inter-regular"/>
              </a:rPr>
              <a:t>While defining a method, remember that the method name must be a </a:t>
            </a:r>
            <a:r>
              <a:rPr lang="en-US" b="1" i="0" dirty="0">
                <a:solidFill>
                  <a:srgbClr val="333333"/>
                </a:solidFill>
                <a:latin typeface="inter-bold"/>
              </a:rPr>
              <a:t>verb</a:t>
            </a:r>
            <a:r>
              <a:rPr lang="en-US" b="0" i="0" dirty="0">
                <a:solidFill>
                  <a:srgbClr val="333333"/>
                </a:solidFill>
                <a:latin typeface="inter-regular"/>
              </a:rPr>
              <a:t> and start with a </a:t>
            </a:r>
            <a:r>
              <a:rPr lang="en-US" b="1" i="0" dirty="0">
                <a:solidFill>
                  <a:srgbClr val="333333"/>
                </a:solidFill>
                <a:latin typeface="inter-bold"/>
              </a:rPr>
              <a:t>lowercase</a:t>
            </a:r>
            <a:r>
              <a:rPr lang="en-US" b="0" i="0" dirty="0">
                <a:solidFill>
                  <a:srgbClr val="333333"/>
                </a:solidFill>
                <a:latin typeface="inter-regular"/>
              </a:rPr>
              <a:t> letter. </a:t>
            </a:r>
          </a:p>
          <a:p>
            <a:r>
              <a:rPr lang="en-US" b="0" i="0" dirty="0">
                <a:solidFill>
                  <a:srgbClr val="333333"/>
                </a:solidFill>
                <a:latin typeface="inter-regular"/>
              </a:rPr>
              <a:t>If the method name has more than two words, the first name must be a verb followed by adjective or noun. </a:t>
            </a:r>
          </a:p>
          <a:p>
            <a:r>
              <a:rPr lang="en-US" b="0" i="0" dirty="0">
                <a:solidFill>
                  <a:srgbClr val="333333"/>
                </a:solidFill>
                <a:latin typeface="inter-regular"/>
              </a:rPr>
              <a:t>In the multi-word method name, the first letter of each word must be in </a:t>
            </a:r>
            <a:r>
              <a:rPr lang="en-US" b="1" i="0" dirty="0">
                <a:solidFill>
                  <a:srgbClr val="333333"/>
                </a:solidFill>
                <a:latin typeface="inter-bold"/>
              </a:rPr>
              <a:t>uppercase</a:t>
            </a:r>
            <a:r>
              <a:rPr lang="en-US" b="0" i="0" dirty="0">
                <a:solidFill>
                  <a:srgbClr val="333333"/>
                </a:solidFill>
                <a:latin typeface="inter-regular"/>
              </a:rPr>
              <a:t> except the first word.</a:t>
            </a:r>
            <a:endParaRPr lang="en-IN" dirty="0"/>
          </a:p>
        </p:txBody>
      </p:sp>
    </p:spTree>
    <p:extLst>
      <p:ext uri="{BB962C8B-B14F-4D97-AF65-F5344CB8AC3E}">
        <p14:creationId xmlns:p14="http://schemas.microsoft.com/office/powerpoint/2010/main" val="709607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2F32BE7-AE22-224A-111C-DDC232A428F6}"/>
              </a:ext>
            </a:extLst>
          </p:cNvPr>
          <p:cNvSpPr txBox="1"/>
          <p:nvPr/>
        </p:nvSpPr>
        <p:spPr>
          <a:xfrm>
            <a:off x="365760" y="227876"/>
            <a:ext cx="11277600" cy="1107996"/>
          </a:xfrm>
          <a:prstGeom prst="rect">
            <a:avLst/>
          </a:prstGeom>
          <a:noFill/>
        </p:spPr>
        <p:txBody>
          <a:bodyPr wrap="square">
            <a:spAutoFit/>
          </a:bodyPr>
          <a:lstStyle/>
          <a:p>
            <a:pPr algn="just"/>
            <a:r>
              <a:rPr lang="en-US" sz="2200" b="1" i="0" dirty="0">
                <a:solidFill>
                  <a:srgbClr val="610B38"/>
                </a:solidFill>
                <a:effectLst/>
                <a:latin typeface="Times New Roman" panose="02020603050405020304" pitchFamily="18" charset="0"/>
                <a:cs typeface="Times New Roman" panose="02020603050405020304" pitchFamily="18" charset="0"/>
              </a:rPr>
              <a:t>Types of Method -</a:t>
            </a:r>
            <a:r>
              <a:rPr lang="en-US" sz="2200" b="0" i="0" dirty="0">
                <a:solidFill>
                  <a:srgbClr val="333333"/>
                </a:solidFill>
                <a:effectLst/>
                <a:latin typeface="Times New Roman" panose="02020603050405020304" pitchFamily="18" charset="0"/>
                <a:cs typeface="Times New Roman" panose="02020603050405020304" pitchFamily="18" charset="0"/>
              </a:rPr>
              <a:t>There are two types of methods in Java:</a:t>
            </a:r>
          </a:p>
          <a:p>
            <a:pPr lvl="2"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Predefined Method</a:t>
            </a:r>
          </a:p>
          <a:p>
            <a:pPr lvl="2"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User-defined Method</a:t>
            </a:r>
          </a:p>
        </p:txBody>
      </p:sp>
      <p:sp>
        <p:nvSpPr>
          <p:cNvPr id="5" name="TextBox 4">
            <a:extLst>
              <a:ext uri="{FF2B5EF4-FFF2-40B4-BE49-F238E27FC236}">
                <a16:creationId xmlns="" xmlns:a16="http://schemas.microsoft.com/office/drawing/2014/main" id="{2A54CF34-DA63-BB48-556B-6A1839192CC8}"/>
              </a:ext>
            </a:extLst>
          </p:cNvPr>
          <p:cNvSpPr txBox="1"/>
          <p:nvPr/>
        </p:nvSpPr>
        <p:spPr>
          <a:xfrm>
            <a:off x="0" y="1934756"/>
            <a:ext cx="11948160" cy="4401205"/>
          </a:xfrm>
          <a:prstGeom prst="rect">
            <a:avLst/>
          </a:prstGeom>
          <a:noFill/>
        </p:spPr>
        <p:txBody>
          <a:bodyPr wrap="square">
            <a:spAutoFit/>
          </a:bodyPr>
          <a:lstStyle/>
          <a:p>
            <a:pPr marL="800100" lvl="1" indent="-342900">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In Java, predefined methods are the method that is </a:t>
            </a:r>
            <a:r>
              <a:rPr lang="en-US" sz="2200" b="1" i="0" dirty="0">
                <a:solidFill>
                  <a:srgbClr val="333333"/>
                </a:solidFill>
                <a:effectLst/>
                <a:latin typeface="Times New Roman" panose="02020603050405020304" pitchFamily="18" charset="0"/>
                <a:cs typeface="Times New Roman" panose="02020603050405020304" pitchFamily="18" charset="0"/>
              </a:rPr>
              <a:t>already defined in the Java class libraries </a:t>
            </a:r>
            <a:r>
              <a:rPr lang="en-US" sz="2200" b="0" i="0" dirty="0">
                <a:solidFill>
                  <a:srgbClr val="333333"/>
                </a:solidFill>
                <a:effectLst/>
                <a:latin typeface="Times New Roman" panose="02020603050405020304" pitchFamily="18" charset="0"/>
                <a:cs typeface="Times New Roman" panose="02020603050405020304" pitchFamily="18" charset="0"/>
              </a:rPr>
              <a:t>is known as predefined methods.</a:t>
            </a:r>
          </a:p>
          <a:p>
            <a:pPr marL="800100" lvl="1" indent="-342900">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It is also known as the </a:t>
            </a:r>
            <a:r>
              <a:rPr lang="en-US" sz="2200" b="1" i="0" dirty="0">
                <a:solidFill>
                  <a:srgbClr val="333333"/>
                </a:solidFill>
                <a:effectLst/>
                <a:latin typeface="Times New Roman" panose="02020603050405020304" pitchFamily="18" charset="0"/>
                <a:cs typeface="Times New Roman" panose="02020603050405020304" pitchFamily="18" charset="0"/>
              </a:rPr>
              <a:t>standard library method</a:t>
            </a:r>
            <a:r>
              <a:rPr lang="en-US" sz="2200" b="0" i="0" dirty="0">
                <a:solidFill>
                  <a:srgbClr val="333333"/>
                </a:solidFill>
                <a:effectLst/>
                <a:latin typeface="Times New Roman" panose="02020603050405020304" pitchFamily="18" charset="0"/>
                <a:cs typeface="Times New Roman" panose="02020603050405020304" pitchFamily="18" charset="0"/>
              </a:rPr>
              <a:t> or </a:t>
            </a:r>
            <a:r>
              <a:rPr lang="en-US" sz="2200" b="1" i="0" dirty="0">
                <a:solidFill>
                  <a:srgbClr val="333333"/>
                </a:solidFill>
                <a:effectLst/>
                <a:latin typeface="Times New Roman" panose="02020603050405020304" pitchFamily="18" charset="0"/>
                <a:cs typeface="Times New Roman" panose="02020603050405020304" pitchFamily="18" charset="0"/>
              </a:rPr>
              <a:t>built-in method</a:t>
            </a:r>
            <a:r>
              <a:rPr lang="en-US" sz="2200" b="0" i="0" dirty="0">
                <a:solidFill>
                  <a:srgbClr val="333333"/>
                </a:solidFill>
                <a:effectLst/>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endParaRPr lang="en-US" sz="2400" b="0" i="0" dirty="0">
              <a:solidFill>
                <a:srgbClr val="333333"/>
              </a:solidFill>
              <a:effectLst/>
              <a:latin typeface="inter-regular"/>
            </a:endParaRPr>
          </a:p>
          <a:p>
            <a:pPr marL="800100" lvl="1" indent="-342900">
              <a:buFont typeface="Wingdings" panose="05000000000000000000" pitchFamily="2" charset="2"/>
              <a:buChar char="q"/>
            </a:pPr>
            <a:r>
              <a:rPr lang="en-US" sz="2400" b="0" i="0" dirty="0">
                <a:solidFill>
                  <a:srgbClr val="333333"/>
                </a:solidFill>
                <a:effectLst/>
                <a:latin typeface="inter-regular"/>
              </a:rPr>
              <a:t>Each and every predefined method is defined inside a class. </a:t>
            </a:r>
          </a:p>
          <a:p>
            <a:pPr marL="800100" lvl="1" indent="-342900">
              <a:buFont typeface="Wingdings" panose="05000000000000000000" pitchFamily="2" charset="2"/>
              <a:buChar char="q"/>
            </a:pPr>
            <a:endParaRPr lang="en-US" sz="2400" dirty="0">
              <a:solidFill>
                <a:srgbClr val="333333"/>
              </a:solidFill>
              <a:latin typeface="inter-regular"/>
            </a:endParaRPr>
          </a:p>
          <a:p>
            <a:pPr marL="800100" lvl="1" indent="-342900">
              <a:buFont typeface="Wingdings" panose="05000000000000000000" pitchFamily="2" charset="2"/>
              <a:buChar char="q"/>
            </a:pPr>
            <a:r>
              <a:rPr lang="en-US" sz="2400" b="0" i="0" dirty="0">
                <a:solidFill>
                  <a:srgbClr val="333333"/>
                </a:solidFill>
                <a:effectLst/>
                <a:latin typeface="inter-regular"/>
              </a:rPr>
              <a:t>Such as </a:t>
            </a:r>
            <a:r>
              <a:rPr lang="en-US" sz="2400" b="1" i="0" dirty="0">
                <a:solidFill>
                  <a:srgbClr val="333333"/>
                </a:solidFill>
                <a:effectLst/>
                <a:latin typeface="inter-bold"/>
              </a:rPr>
              <a:t>print()</a:t>
            </a:r>
            <a:r>
              <a:rPr lang="en-US" sz="2400" b="0" i="0" dirty="0">
                <a:solidFill>
                  <a:srgbClr val="333333"/>
                </a:solidFill>
                <a:effectLst/>
                <a:latin typeface="inter-regular"/>
              </a:rPr>
              <a:t> method is defined in the </a:t>
            </a:r>
            <a:r>
              <a:rPr lang="en-US" sz="2400" b="1" i="0" dirty="0" err="1">
                <a:solidFill>
                  <a:srgbClr val="333333"/>
                </a:solidFill>
                <a:effectLst/>
                <a:latin typeface="inter-bold"/>
              </a:rPr>
              <a:t>java.io.PrintStream</a:t>
            </a:r>
            <a:r>
              <a:rPr lang="en-US" sz="2400" b="0" i="0" dirty="0">
                <a:solidFill>
                  <a:srgbClr val="333333"/>
                </a:solidFill>
                <a:effectLst/>
                <a:latin typeface="inter-regular"/>
              </a:rPr>
              <a:t> class. </a:t>
            </a:r>
          </a:p>
          <a:p>
            <a:pPr marL="800100" lvl="1" indent="-342900">
              <a:buFont typeface="Wingdings" panose="05000000000000000000" pitchFamily="2" charset="2"/>
              <a:buChar char="q"/>
            </a:pPr>
            <a:endParaRPr lang="en-US" sz="2400" dirty="0">
              <a:solidFill>
                <a:srgbClr val="333333"/>
              </a:solidFill>
              <a:latin typeface="inter-regular"/>
            </a:endParaRPr>
          </a:p>
          <a:p>
            <a:pPr marL="800100" lvl="1" indent="-342900">
              <a:buFont typeface="Wingdings" panose="05000000000000000000" pitchFamily="2" charset="2"/>
              <a:buChar char="q"/>
            </a:pPr>
            <a:r>
              <a:rPr lang="en-US" sz="2400" b="0" i="0" dirty="0">
                <a:solidFill>
                  <a:srgbClr val="333333"/>
                </a:solidFill>
                <a:effectLst/>
                <a:latin typeface="inter-regular"/>
              </a:rPr>
              <a:t>It prints the statement that we write inside the method. </a:t>
            </a:r>
          </a:p>
          <a:p>
            <a:endParaRPr lang="en-US" sz="2400" dirty="0">
              <a:solidFill>
                <a:srgbClr val="333333"/>
              </a:solidFill>
              <a:latin typeface="inter-regular"/>
            </a:endParaRPr>
          </a:p>
          <a:p>
            <a:r>
              <a:rPr lang="en-US" sz="2400" b="0" i="0" dirty="0">
                <a:solidFill>
                  <a:srgbClr val="333333"/>
                </a:solidFill>
                <a:effectLst/>
                <a:latin typeface="inter-regular"/>
              </a:rPr>
              <a:t>For example, </a:t>
            </a:r>
            <a:r>
              <a:rPr lang="en-US" sz="2400" b="1" i="0" dirty="0">
                <a:solidFill>
                  <a:srgbClr val="333333"/>
                </a:solidFill>
                <a:effectLst/>
                <a:latin typeface="inter-bold"/>
              </a:rPr>
              <a:t>print("Java")</a:t>
            </a:r>
            <a:r>
              <a:rPr lang="en-US" sz="2400" b="0" i="0" dirty="0">
                <a:solidFill>
                  <a:srgbClr val="333333"/>
                </a:solidFill>
                <a:effectLst/>
                <a:latin typeface="inter-regular"/>
              </a:rPr>
              <a:t>, it prints Java on the console.</a:t>
            </a:r>
            <a:r>
              <a:rPr lang="en-US" sz="2200" b="0" i="0" dirty="0">
                <a:solidFill>
                  <a:srgbClr val="333333"/>
                </a:solidFill>
                <a:effectLst/>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1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6CFBADB-7DEA-ACBB-8FAD-6E8462CAD9BF}"/>
              </a:ext>
            </a:extLst>
          </p:cNvPr>
          <p:cNvSpPr txBox="1"/>
          <p:nvPr/>
        </p:nvSpPr>
        <p:spPr>
          <a:xfrm>
            <a:off x="335280" y="878116"/>
            <a:ext cx="11714480" cy="1785104"/>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User-defined Method</a:t>
            </a:r>
          </a:p>
          <a:p>
            <a:pPr algn="just"/>
            <a:endParaRPr lang="en-US" sz="2200" b="1" i="0" dirty="0">
              <a:solidFill>
                <a:srgbClr val="610B4B"/>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 method written by the user or programmer is known as </a:t>
            </a:r>
            <a:r>
              <a:rPr lang="en-US" sz="2200" b="1" i="0" dirty="0">
                <a:solidFill>
                  <a:srgbClr val="333333"/>
                </a:solidFill>
                <a:effectLst/>
                <a:latin typeface="Times New Roman" panose="02020603050405020304" pitchFamily="18" charset="0"/>
                <a:cs typeface="Times New Roman" panose="02020603050405020304" pitchFamily="18" charset="0"/>
              </a:rPr>
              <a:t>a user-defined</a:t>
            </a:r>
            <a:r>
              <a:rPr lang="en-US" sz="2200" b="0" i="0" dirty="0">
                <a:solidFill>
                  <a:srgbClr val="333333"/>
                </a:solidFill>
                <a:effectLst/>
                <a:latin typeface="Times New Roman" panose="02020603050405020304" pitchFamily="18" charset="0"/>
                <a:cs typeface="Times New Roman" panose="02020603050405020304" pitchFamily="18" charset="0"/>
              </a:rPr>
              <a:t> method. </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These methods are modified according to the requirement.</a:t>
            </a:r>
          </a:p>
        </p:txBody>
      </p:sp>
    </p:spTree>
    <p:extLst>
      <p:ext uri="{BB962C8B-B14F-4D97-AF65-F5344CB8AC3E}">
        <p14:creationId xmlns:p14="http://schemas.microsoft.com/office/powerpoint/2010/main" val="932087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20CB5D6-2AA7-3146-2C5D-8CC160D4B1FE}"/>
              </a:ext>
            </a:extLst>
          </p:cNvPr>
          <p:cNvSpPr txBox="1"/>
          <p:nvPr/>
        </p:nvSpPr>
        <p:spPr>
          <a:xfrm>
            <a:off x="248920" y="90548"/>
            <a:ext cx="11480800"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java.util.Scanner</a:t>
            </a:r>
            <a:r>
              <a:rPr lang="en-IN" dirty="0">
                <a:latin typeface="Times New Roman" panose="02020603050405020304" pitchFamily="18" charset="0"/>
                <a:cs typeface="Times New Roman" panose="02020603050405020304" pitchFamily="18" charset="0"/>
              </a:rPr>
              <a:t>;  </a:t>
            </a:r>
          </a:p>
          <a:p>
            <a:pPr lvl="1"/>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EvenOdd</a:t>
            </a:r>
            <a:r>
              <a:rPr lang="en-IN" dirty="0">
                <a:latin typeface="Times New Roman" panose="02020603050405020304" pitchFamily="18" charset="0"/>
                <a:cs typeface="Times New Roman" panose="02020603050405020304" pitchFamily="18" charset="0"/>
              </a:rPr>
              <a:t>  {  </a:t>
            </a:r>
          </a:p>
          <a:p>
            <a:pPr lvl="2"/>
            <a:r>
              <a:rPr lang="en-IN" dirty="0">
                <a:latin typeface="Times New Roman" panose="02020603050405020304" pitchFamily="18" charset="0"/>
                <a:cs typeface="Times New Roman" panose="02020603050405020304" pitchFamily="18" charset="0"/>
              </a:rPr>
              <a:t>public static void main (String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  </a:t>
            </a:r>
          </a:p>
          <a:p>
            <a:pPr lvl="4"/>
            <a:r>
              <a:rPr lang="en-IN" dirty="0">
                <a:latin typeface="Times New Roman" panose="02020603050405020304" pitchFamily="18" charset="0"/>
                <a:cs typeface="Times New Roman" panose="02020603050405020304" pitchFamily="18" charset="0"/>
              </a:rPr>
              <a:t>Scanner scan=new Scanner(System.in);  </a:t>
            </a:r>
          </a:p>
          <a:p>
            <a:pPr lvl="4"/>
            <a:r>
              <a:rPr lang="en-IN" dirty="0" err="1">
                <a:latin typeface="Times New Roman" panose="02020603050405020304" pitchFamily="18" charset="0"/>
                <a:cs typeface="Times New Roman" panose="02020603050405020304" pitchFamily="18" charset="0"/>
              </a:rPr>
              <a:t>System.out.print</a:t>
            </a:r>
            <a:r>
              <a:rPr lang="en-IN" dirty="0">
                <a:latin typeface="Times New Roman" panose="02020603050405020304" pitchFamily="18" charset="0"/>
                <a:cs typeface="Times New Roman" panose="02020603050405020304" pitchFamily="18" charset="0"/>
              </a:rPr>
              <a:t>("Enter the number: ");  </a:t>
            </a:r>
          </a:p>
          <a:p>
            <a:pPr lvl="4"/>
            <a:r>
              <a:rPr lang="en-IN" dirty="0">
                <a:latin typeface="Times New Roman" panose="02020603050405020304" pitchFamily="18" charset="0"/>
                <a:cs typeface="Times New Roman" panose="02020603050405020304" pitchFamily="18" charset="0"/>
              </a:rPr>
              <a:t>int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scan.nextInt</a:t>
            </a:r>
            <a:r>
              <a:rPr lang="en-IN" dirty="0">
                <a:latin typeface="Times New Roman" panose="02020603050405020304" pitchFamily="18" charset="0"/>
                <a:cs typeface="Times New Roman" panose="02020603050405020304" pitchFamily="18" charset="0"/>
              </a:rPr>
              <a:t>();  </a:t>
            </a:r>
          </a:p>
          <a:p>
            <a:pPr lvl="4"/>
            <a:r>
              <a:rPr lang="en-IN" dirty="0" err="1">
                <a:latin typeface="Times New Roman" panose="02020603050405020304" pitchFamily="18" charset="0"/>
                <a:cs typeface="Times New Roman" panose="02020603050405020304" pitchFamily="18" charset="0"/>
              </a:rPr>
              <a:t>findEvenOdd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a:t>
            </a:r>
          </a:p>
          <a:p>
            <a:pPr lvl="2"/>
            <a:r>
              <a:rPr lang="en-IN" dirty="0">
                <a:latin typeface="Times New Roman" panose="02020603050405020304" pitchFamily="18" charset="0"/>
                <a:cs typeface="Times New Roman" panose="02020603050405020304" pitchFamily="18" charset="0"/>
              </a:rPr>
              <a:t>}  </a:t>
            </a:r>
          </a:p>
          <a:p>
            <a:pPr lvl="2"/>
            <a:r>
              <a:rPr lang="en-IN" dirty="0">
                <a:latin typeface="Times New Roman" panose="02020603050405020304" pitchFamily="18" charset="0"/>
                <a:cs typeface="Times New Roman" panose="02020603050405020304" pitchFamily="18" charset="0"/>
              </a:rPr>
              <a:t>public static void </a:t>
            </a:r>
            <a:r>
              <a:rPr lang="en-IN" dirty="0" err="1">
                <a:latin typeface="Times New Roman" panose="02020603050405020304" pitchFamily="18" charset="0"/>
                <a:cs typeface="Times New Roman" panose="02020603050405020304" pitchFamily="18" charset="0"/>
              </a:rPr>
              <a:t>findEvenOdd</a:t>
            </a:r>
            <a:r>
              <a:rPr lang="en-IN" dirty="0">
                <a:latin typeface="Times New Roman" panose="02020603050405020304" pitchFamily="18" charset="0"/>
                <a:cs typeface="Times New Roman" panose="02020603050405020304" pitchFamily="18" charset="0"/>
              </a:rPr>
              <a:t>(int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  </a:t>
            </a:r>
          </a:p>
          <a:p>
            <a:pPr lvl="4"/>
            <a:r>
              <a:rPr lang="en-IN" dirty="0">
                <a:latin typeface="Times New Roman" panose="02020603050405020304" pitchFamily="18" charset="0"/>
                <a:cs typeface="Times New Roman" panose="02020603050405020304" pitchFamily="18" charset="0"/>
              </a:rPr>
              <a:t>if(num%2==0)   </a:t>
            </a:r>
          </a:p>
          <a:p>
            <a:pPr lvl="4"/>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is even");   </a:t>
            </a:r>
          </a:p>
          <a:p>
            <a:pPr lvl="4"/>
            <a:r>
              <a:rPr lang="en-IN" dirty="0">
                <a:latin typeface="Times New Roman" panose="02020603050405020304" pitchFamily="18" charset="0"/>
                <a:cs typeface="Times New Roman" panose="02020603050405020304" pitchFamily="18" charset="0"/>
              </a:rPr>
              <a:t>else   </a:t>
            </a:r>
          </a:p>
          <a:p>
            <a:pPr lvl="4"/>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is odd");  </a:t>
            </a:r>
          </a:p>
          <a:p>
            <a:pPr lvl="4"/>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4833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E835008-1630-50E4-13AB-5AABA2C65E71}"/>
              </a:ext>
            </a:extLst>
          </p:cNvPr>
          <p:cNvSpPr txBox="1"/>
          <p:nvPr/>
        </p:nvSpPr>
        <p:spPr>
          <a:xfrm>
            <a:off x="172720" y="213420"/>
            <a:ext cx="11816080" cy="6186309"/>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cs typeface="Times New Roman" panose="02020603050405020304" pitchFamily="18" charset="0"/>
              </a:rPr>
              <a:t>Static Method</a:t>
            </a:r>
          </a:p>
          <a:p>
            <a:pPr algn="just"/>
            <a:endParaRPr lang="en-US" sz="2200" b="1" i="0" dirty="0">
              <a:solidFill>
                <a:srgbClr val="610B4B"/>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A method that has static keyword is known as static method.</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FF0000"/>
                </a:solidFill>
                <a:effectLst/>
                <a:latin typeface="Times New Roman" panose="02020603050405020304" pitchFamily="18" charset="0"/>
                <a:cs typeface="Times New Roman" panose="02020603050405020304" pitchFamily="18" charset="0"/>
              </a:rPr>
              <a:t>In other words, a method that </a:t>
            </a:r>
            <a:r>
              <a:rPr lang="en-US" sz="2200" b="1" i="0" dirty="0">
                <a:solidFill>
                  <a:srgbClr val="FF0000"/>
                </a:solidFill>
                <a:effectLst/>
                <a:latin typeface="Times New Roman" panose="02020603050405020304" pitchFamily="18" charset="0"/>
                <a:cs typeface="Times New Roman" panose="02020603050405020304" pitchFamily="18" charset="0"/>
              </a:rPr>
              <a:t>belongs to a class</a:t>
            </a:r>
            <a:r>
              <a:rPr lang="en-US" sz="2200" b="0" i="0" dirty="0">
                <a:solidFill>
                  <a:srgbClr val="FF0000"/>
                </a:solidFill>
                <a:effectLst/>
                <a:latin typeface="Times New Roman" panose="02020603050405020304" pitchFamily="18" charset="0"/>
                <a:cs typeface="Times New Roman" panose="02020603050405020304" pitchFamily="18" charset="0"/>
              </a:rPr>
              <a:t> rather than an instance of a class is known as a static method. </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We can also create a static method by using the keyword </a:t>
            </a:r>
            <a:r>
              <a:rPr lang="en-US" sz="2200" b="1" i="0" dirty="0">
                <a:solidFill>
                  <a:srgbClr val="333333"/>
                </a:solidFill>
                <a:effectLst/>
                <a:latin typeface="Times New Roman" panose="02020603050405020304" pitchFamily="18" charset="0"/>
                <a:cs typeface="Times New Roman" panose="02020603050405020304" pitchFamily="18" charset="0"/>
              </a:rPr>
              <a:t>static</a:t>
            </a:r>
            <a:r>
              <a:rPr lang="en-US" sz="2200" b="0" i="0" dirty="0">
                <a:solidFill>
                  <a:srgbClr val="333333"/>
                </a:solidFill>
                <a:effectLst/>
                <a:latin typeface="Times New Roman" panose="02020603050405020304" pitchFamily="18" charset="0"/>
                <a:cs typeface="Times New Roman" panose="02020603050405020304" pitchFamily="18" charset="0"/>
              </a:rPr>
              <a:t> before the method name.</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 main advantage of a static method is that we can </a:t>
            </a:r>
            <a:r>
              <a:rPr lang="en-US" sz="2200" b="1" i="0" dirty="0">
                <a:solidFill>
                  <a:srgbClr val="FF0000"/>
                </a:solidFill>
                <a:effectLst/>
                <a:latin typeface="Times New Roman" panose="02020603050405020304" pitchFamily="18" charset="0"/>
                <a:cs typeface="Times New Roman" panose="02020603050405020304" pitchFamily="18" charset="0"/>
              </a:rPr>
              <a:t>call it without creating an object</a:t>
            </a:r>
            <a:r>
              <a:rPr lang="en-US" sz="2200" b="0" i="0" dirty="0">
                <a:solidFill>
                  <a:srgbClr val="333333"/>
                </a:solidFill>
                <a:effectLst/>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It can access </a:t>
            </a:r>
            <a:r>
              <a:rPr lang="en-US" sz="2200" b="1" i="0" dirty="0">
                <a:solidFill>
                  <a:srgbClr val="333333"/>
                </a:solidFill>
                <a:effectLst/>
                <a:latin typeface="Times New Roman" panose="02020603050405020304" pitchFamily="18" charset="0"/>
                <a:cs typeface="Times New Roman" panose="02020603050405020304" pitchFamily="18" charset="0"/>
              </a:rPr>
              <a:t>static data members and also change the value of it.</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 It is used to create an instance method. </a:t>
            </a:r>
          </a:p>
          <a:p>
            <a:pPr lvl="1"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It is invoked by using the class name. </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The best example of a static method is the </a:t>
            </a:r>
            <a:r>
              <a:rPr lang="en-US" sz="2200" b="1" i="0" dirty="0">
                <a:solidFill>
                  <a:srgbClr val="333333"/>
                </a:solidFill>
                <a:effectLst/>
                <a:latin typeface="Times New Roman" panose="02020603050405020304" pitchFamily="18" charset="0"/>
                <a:cs typeface="Times New Roman" panose="02020603050405020304" pitchFamily="18" charset="0"/>
              </a:rPr>
              <a:t>main()</a:t>
            </a:r>
            <a:r>
              <a:rPr lang="en-US" sz="2200" b="0" i="0" dirty="0">
                <a:solidFill>
                  <a:srgbClr val="333333"/>
                </a:solidFill>
                <a:effectLst/>
                <a:latin typeface="Times New Roman" panose="02020603050405020304" pitchFamily="18" charset="0"/>
                <a:cs typeface="Times New Roman" panose="02020603050405020304" pitchFamily="18" charset="0"/>
              </a:rPr>
              <a:t> method.</a:t>
            </a:r>
          </a:p>
        </p:txBody>
      </p:sp>
    </p:spTree>
    <p:extLst>
      <p:ext uri="{BB962C8B-B14F-4D97-AF65-F5344CB8AC3E}">
        <p14:creationId xmlns:p14="http://schemas.microsoft.com/office/powerpoint/2010/main" val="259163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2C4C9CF-FB5A-5C1F-9555-55C460FBE782}"/>
              </a:ext>
            </a:extLst>
          </p:cNvPr>
          <p:cNvSpPr txBox="1"/>
          <p:nvPr/>
        </p:nvSpPr>
        <p:spPr>
          <a:xfrm>
            <a:off x="426720" y="290959"/>
            <a:ext cx="6746240" cy="3139321"/>
          </a:xfrm>
          <a:prstGeom prst="rect">
            <a:avLst/>
          </a:prstGeom>
          <a:noFill/>
        </p:spPr>
        <p:txBody>
          <a:bodyPr wrap="square">
            <a:spAutoFit/>
          </a:bodyPr>
          <a:lstStyle/>
          <a:p>
            <a:pPr marL="0" marR="0">
              <a:spcBef>
                <a:spcPts val="0"/>
              </a:spcBef>
              <a:spcAft>
                <a:spcPts val="0"/>
              </a:spcAft>
            </a:pPr>
            <a:r>
              <a:rPr lang="en-US" sz="1800" b="1" dirty="0">
                <a:solidFill>
                  <a:srgbClr val="7F0055"/>
                </a:solidFill>
                <a:effectLst/>
                <a:latin typeface="Courier New" panose="02070309020205020404" pitchFamily="49" charset="0"/>
              </a:rPr>
              <a:t>public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class</a:t>
            </a:r>
            <a:r>
              <a:rPr lang="en-US" sz="1800" dirty="0">
                <a:solidFill>
                  <a:srgbClr val="000000"/>
                </a:solidFill>
                <a:effectLst/>
                <a:latin typeface="Courier New" panose="02070309020205020404" pitchFamily="49" charset="0"/>
              </a:rPr>
              <a:t> Display {</a:t>
            </a:r>
          </a:p>
          <a:p>
            <a:pPr marL="0" marR="0">
              <a:spcBef>
                <a:spcPts val="0"/>
              </a:spcBef>
              <a:spcAft>
                <a:spcPts val="0"/>
              </a:spcAft>
            </a:pPr>
            <a:r>
              <a:rPr lang="en-US" sz="1800" dirty="0">
                <a:solidFill>
                  <a:srgbClr val="000000"/>
                </a:solidFill>
                <a:effectLst/>
                <a:latin typeface="Courier New" panose="02070309020205020404" pitchFamily="49" charset="0"/>
              </a:rPr>
              <a:t/>
            </a:r>
            <a:br>
              <a:rPr lang="en-US" sz="1800" dirty="0">
                <a:solidFill>
                  <a:srgbClr val="000000"/>
                </a:solidFill>
                <a:effectLst/>
                <a:latin typeface="Courier New" panose="02070309020205020404" pitchFamily="49" charset="0"/>
              </a:rPr>
            </a:br>
            <a:endParaRPr lang="en-US" sz="1800" dirty="0">
              <a:solidFill>
                <a:srgbClr val="000000"/>
              </a:solidFill>
              <a:effectLst/>
              <a:latin typeface="Courier New" panose="02070309020205020404" pitchFamily="49" charset="0"/>
            </a:endParaRPr>
          </a:p>
          <a:p>
            <a:pPr marL="0" marR="0">
              <a:spcBef>
                <a:spcPts val="0"/>
              </a:spcBef>
              <a:spcAft>
                <a:spcPts val="0"/>
              </a:spcAft>
            </a:pPr>
            <a:r>
              <a:rPr lang="en-US" sz="1800" b="1" dirty="0">
                <a:solidFill>
                  <a:srgbClr val="7F0055"/>
                </a:solidFill>
                <a:effectLst/>
                <a:latin typeface="Courier New" panose="02070309020205020404" pitchFamily="49" charset="0"/>
              </a:rPr>
              <a:t>public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static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main(String[] </a:t>
            </a:r>
            <a:r>
              <a:rPr lang="en-US" sz="1800" dirty="0" err="1">
                <a:solidFill>
                  <a:srgbClr val="6A3E3E"/>
                </a:solidFill>
                <a:effectLst/>
                <a:latin typeface="Courier New" panose="02070309020205020404" pitchFamily="49" charset="0"/>
              </a:rPr>
              <a:t>args</a:t>
            </a:r>
            <a:r>
              <a:rPr lang="en-US" sz="1800" dirty="0">
                <a:solidFill>
                  <a:srgbClr val="000000"/>
                </a:solidFill>
                <a:effectLst/>
                <a:latin typeface="Courier New" panose="02070309020205020404" pitchFamily="49" charset="0"/>
              </a:rPr>
              <a:t>){ </a:t>
            </a:r>
            <a:endParaRPr lang="en-US" sz="1800" u="sng" dirty="0">
              <a:solidFill>
                <a:srgbClr val="000000"/>
              </a:solidFill>
              <a:effectLst/>
              <a:latin typeface="Courier New" panose="02070309020205020404" pitchFamily="49" charset="0"/>
            </a:endParaRPr>
          </a:p>
          <a:p>
            <a:pPr marL="0" marR="0">
              <a:spcBef>
                <a:spcPts val="0"/>
              </a:spcBef>
              <a:spcAft>
                <a:spcPts val="0"/>
              </a:spcAft>
            </a:pPr>
            <a:r>
              <a:rPr lang="en-US" sz="1800" u="sng" dirty="0">
                <a:solidFill>
                  <a:srgbClr val="000000"/>
                </a:solidFill>
                <a:effectLst/>
                <a:latin typeface="Courier New" panose="02070309020205020404" pitchFamily="49" charset="0"/>
              </a:rPr>
              <a:t>	show</a:t>
            </a:r>
            <a:r>
              <a:rPr lang="en-US" sz="1800" dirty="0">
                <a:solidFill>
                  <a:srgbClr val="000000"/>
                </a:solidFill>
                <a:effectLst/>
                <a:latin typeface="Courier New" panose="02070309020205020404" pitchFamily="49" charset="0"/>
              </a:rPr>
              <a:t>(); </a:t>
            </a:r>
          </a:p>
          <a:p>
            <a:pPr marL="0" marR="0">
              <a:spcBef>
                <a:spcPts val="0"/>
              </a:spcBef>
              <a:spcAft>
                <a:spcPts val="0"/>
              </a:spcAft>
            </a:pPr>
            <a:r>
              <a:rPr lang="en-US" sz="1800" dirty="0">
                <a:solidFill>
                  <a:srgbClr val="000000"/>
                </a:solidFill>
                <a:effectLst/>
                <a:latin typeface="Courier New" panose="02070309020205020404" pitchFamily="49" charset="0"/>
              </a:rPr>
              <a:t>} </a:t>
            </a:r>
          </a:p>
          <a:p>
            <a:pPr marL="0" marR="0">
              <a:spcBef>
                <a:spcPts val="0"/>
              </a:spcBef>
              <a:spcAft>
                <a:spcPts val="0"/>
              </a:spcAft>
            </a:pPr>
            <a:r>
              <a:rPr lang="en-US" sz="1800" b="1" dirty="0">
                <a:solidFill>
                  <a:srgbClr val="7F0055"/>
                </a:solidFill>
                <a:effectLst/>
                <a:latin typeface="Courier New" panose="02070309020205020404" pitchFamily="49" charset="0"/>
              </a:rPr>
              <a:t>Static void</a:t>
            </a:r>
            <a:r>
              <a:rPr lang="en-US" sz="1800" dirty="0">
                <a:solidFill>
                  <a:srgbClr val="000000"/>
                </a:solidFill>
                <a:effectLst/>
                <a:latin typeface="Courier New" panose="02070309020205020404" pitchFamily="49" charset="0"/>
              </a:rPr>
              <a:t> show(){ </a:t>
            </a:r>
          </a:p>
          <a:p>
            <a:pPr lvl="2"/>
            <a:r>
              <a:rPr lang="en-US" dirty="0" err="1">
                <a:solidFill>
                  <a:srgbClr val="000000"/>
                </a:solidFill>
                <a:effectLst/>
                <a:latin typeface="Courier New" panose="02070309020205020404" pitchFamily="49" charset="0"/>
              </a:rPr>
              <a:t>System.</a:t>
            </a:r>
            <a:r>
              <a:rPr lang="en-US" b="1" i="1" dirty="0" err="1">
                <a:solidFill>
                  <a:srgbClr val="0000C0"/>
                </a:solidFill>
                <a:effectLst/>
                <a:latin typeface="Courier New" panose="02070309020205020404" pitchFamily="49" charset="0"/>
              </a:rPr>
              <a:t>out</a:t>
            </a:r>
            <a:r>
              <a:rPr lang="en-US" dirty="0" err="1">
                <a:solidFill>
                  <a:srgbClr val="000000"/>
                </a:solidFill>
                <a:effectLst/>
                <a:latin typeface="Courier New" panose="02070309020205020404" pitchFamily="49" charset="0"/>
              </a:rPr>
              <a:t>.println</a:t>
            </a:r>
            <a:r>
              <a:rPr lang="en-US" dirty="0">
                <a:solidFill>
                  <a:srgbClr val="000000"/>
                </a:solidFill>
                <a:effectLst/>
                <a:latin typeface="Courier New" panose="02070309020205020404" pitchFamily="49" charset="0"/>
              </a:rPr>
              <a:t>(</a:t>
            </a:r>
            <a:r>
              <a:rPr lang="en-US" dirty="0">
                <a:solidFill>
                  <a:srgbClr val="2A00FF"/>
                </a:solidFill>
                <a:effectLst/>
                <a:latin typeface="Courier New" panose="02070309020205020404" pitchFamily="49" charset="0"/>
              </a:rPr>
              <a:t>"It is an example of static method."</a:t>
            </a:r>
            <a:r>
              <a:rPr lang="en-US" dirty="0">
                <a:solidFill>
                  <a:srgbClr val="000000"/>
                </a:solidFill>
                <a:effectLst/>
                <a:latin typeface="Courier New" panose="02070309020205020404" pitchFamily="49" charset="0"/>
              </a:rPr>
              <a:t>); </a:t>
            </a:r>
          </a:p>
          <a:p>
            <a:pPr marL="0" marR="0">
              <a:spcBef>
                <a:spcPts val="0"/>
              </a:spcBef>
              <a:spcAft>
                <a:spcPts val="0"/>
              </a:spcAft>
            </a:pPr>
            <a:r>
              <a:rPr lang="en-US" sz="1800" dirty="0">
                <a:solidFill>
                  <a:srgbClr val="000000"/>
                </a:solidFill>
                <a:effectLst/>
                <a:latin typeface="Courier New" panose="02070309020205020404" pitchFamily="49" charset="0"/>
              </a:rPr>
              <a:t>	} </a:t>
            </a:r>
          </a:p>
          <a:p>
            <a:pPr marL="0" marR="0">
              <a:spcBef>
                <a:spcPts val="0"/>
              </a:spcBef>
              <a:spcAft>
                <a:spcPts val="0"/>
              </a:spcAft>
            </a:pPr>
            <a:r>
              <a:rPr lang="en-US" sz="180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2991272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20E6E2-64F3-2BA1-DACC-136F8AED9A7A}"/>
              </a:ext>
            </a:extLst>
          </p:cNvPr>
          <p:cNvSpPr txBox="1"/>
          <p:nvPr/>
        </p:nvSpPr>
        <p:spPr>
          <a:xfrm>
            <a:off x="426720" y="290959"/>
            <a:ext cx="11460480" cy="3970318"/>
          </a:xfrm>
          <a:prstGeom prst="rect">
            <a:avLst/>
          </a:prstGeom>
          <a:noFill/>
        </p:spPr>
        <p:txBody>
          <a:bodyPr wrap="square">
            <a:spAutoFit/>
          </a:bodyPr>
          <a:lstStyle/>
          <a:p>
            <a:pPr marL="0" marR="0">
              <a:spcBef>
                <a:spcPts val="0"/>
              </a:spcBef>
              <a:spcAft>
                <a:spcPts val="0"/>
              </a:spcAft>
            </a:pPr>
            <a:r>
              <a:rPr lang="en-US" sz="1800" b="1" dirty="0">
                <a:solidFill>
                  <a:srgbClr val="7F0055"/>
                </a:solidFill>
                <a:effectLst/>
                <a:latin typeface="Courier New" panose="02070309020205020404" pitchFamily="49" charset="0"/>
              </a:rPr>
              <a:t>public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class</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InstanceMethodExample</a:t>
            </a:r>
            <a:r>
              <a:rPr lang="en-US" sz="1800" dirty="0">
                <a:solidFill>
                  <a:srgbClr val="000000"/>
                </a:solidFill>
                <a:effectLst/>
                <a:latin typeface="Courier New" panose="02070309020205020404" pitchFamily="49" charset="0"/>
              </a:rPr>
              <a:t> {</a:t>
            </a:r>
          </a:p>
          <a:p>
            <a:pPr lvl="1"/>
            <a:r>
              <a:rPr lang="en-US" b="1" dirty="0">
                <a:solidFill>
                  <a:srgbClr val="7F0055"/>
                </a:solidFill>
                <a:effectLst/>
                <a:latin typeface="Courier New" panose="02070309020205020404" pitchFamily="49" charset="0"/>
              </a:rPr>
              <a:t>public</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static</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void</a:t>
            </a:r>
            <a:r>
              <a:rPr lang="en-US" dirty="0">
                <a:solidFill>
                  <a:srgbClr val="000000"/>
                </a:solidFill>
                <a:effectLst/>
                <a:latin typeface="Courier New" panose="02070309020205020404" pitchFamily="49" charset="0"/>
              </a:rPr>
              <a:t> main(String [] </a:t>
            </a:r>
            <a:r>
              <a:rPr lang="en-US" dirty="0" err="1">
                <a:solidFill>
                  <a:srgbClr val="6A3E3E"/>
                </a:solidFill>
                <a:effectLst/>
                <a:latin typeface="Courier New" panose="02070309020205020404" pitchFamily="49" charset="0"/>
              </a:rPr>
              <a:t>args</a:t>
            </a:r>
            <a:r>
              <a:rPr lang="en-US" dirty="0">
                <a:solidFill>
                  <a:srgbClr val="000000"/>
                </a:solidFill>
                <a:effectLst/>
                <a:latin typeface="Courier New" panose="02070309020205020404" pitchFamily="49" charset="0"/>
              </a:rPr>
              <a:t>) { </a:t>
            </a:r>
          </a:p>
          <a:p>
            <a:pPr lvl="3"/>
            <a:r>
              <a:rPr lang="en-US" dirty="0" err="1">
                <a:solidFill>
                  <a:srgbClr val="000000"/>
                </a:solidFill>
                <a:effectLst/>
                <a:latin typeface="Courier New" panose="02070309020205020404" pitchFamily="49" charset="0"/>
              </a:rPr>
              <a:t>InstanceMethodExample</a:t>
            </a:r>
            <a:r>
              <a:rPr lang="en-US" dirty="0">
                <a:solidFill>
                  <a:srgbClr val="000000"/>
                </a:solidFill>
                <a:effectLst/>
                <a:latin typeface="Courier New" panose="02070309020205020404" pitchFamily="49" charset="0"/>
              </a:rPr>
              <a:t> </a:t>
            </a:r>
            <a:r>
              <a:rPr lang="en-US" dirty="0">
                <a:solidFill>
                  <a:srgbClr val="6A3E3E"/>
                </a:solidFill>
                <a:effectLst/>
                <a:latin typeface="Courier New" panose="02070309020205020404" pitchFamily="49" charset="0"/>
              </a:rPr>
              <a:t>obj</a:t>
            </a:r>
            <a:r>
              <a:rPr lang="en-US" dirty="0">
                <a:solidFill>
                  <a:srgbClr val="000000"/>
                </a:solidFill>
                <a:effectLst/>
                <a:latin typeface="Courier New" panose="02070309020205020404" pitchFamily="49" charset="0"/>
              </a:rPr>
              <a:t> = </a:t>
            </a:r>
            <a:r>
              <a:rPr lang="en-US" b="1" dirty="0">
                <a:solidFill>
                  <a:srgbClr val="7F0055"/>
                </a:solidFill>
                <a:effectLst/>
                <a:latin typeface="Courier New" panose="02070309020205020404" pitchFamily="49" charset="0"/>
              </a:rPr>
              <a:t>new</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InstanceMethodExample</a:t>
            </a:r>
            <a:r>
              <a:rPr lang="en-US" dirty="0">
                <a:solidFill>
                  <a:srgbClr val="000000"/>
                </a:solidFill>
                <a:effectLst/>
                <a:latin typeface="Courier New" panose="02070309020205020404" pitchFamily="49" charset="0"/>
              </a:rPr>
              <a:t>(); </a:t>
            </a:r>
          </a:p>
          <a:p>
            <a:pPr lvl="3"/>
            <a:r>
              <a:rPr lang="en-US" dirty="0" err="1">
                <a:solidFill>
                  <a:srgbClr val="000000"/>
                </a:solidFill>
                <a:effectLst/>
                <a:latin typeface="Courier New" panose="02070309020205020404" pitchFamily="49" charset="0"/>
              </a:rPr>
              <a:t>System.</a:t>
            </a:r>
            <a:r>
              <a:rPr lang="en-US" b="1" i="1" dirty="0" err="1">
                <a:solidFill>
                  <a:srgbClr val="0000C0"/>
                </a:solidFill>
                <a:effectLst/>
                <a:latin typeface="Courier New" panose="02070309020205020404" pitchFamily="49" charset="0"/>
              </a:rPr>
              <a:t>out</a:t>
            </a:r>
            <a:r>
              <a:rPr lang="en-US" dirty="0" err="1">
                <a:solidFill>
                  <a:srgbClr val="000000"/>
                </a:solidFill>
                <a:effectLst/>
                <a:latin typeface="Courier New" panose="02070309020205020404" pitchFamily="49" charset="0"/>
              </a:rPr>
              <a:t>.println</a:t>
            </a:r>
            <a:r>
              <a:rPr lang="en-US" dirty="0">
                <a:solidFill>
                  <a:srgbClr val="000000"/>
                </a:solidFill>
                <a:effectLst/>
                <a:latin typeface="Courier New" panose="02070309020205020404" pitchFamily="49" charset="0"/>
              </a:rPr>
              <a:t>(</a:t>
            </a:r>
            <a:r>
              <a:rPr lang="en-US" dirty="0">
                <a:solidFill>
                  <a:srgbClr val="2A00FF"/>
                </a:solidFill>
                <a:effectLst/>
                <a:latin typeface="Courier New" panose="02070309020205020404" pitchFamily="49" charset="0"/>
              </a:rPr>
              <a:t>"The sum is: "</a:t>
            </a:r>
            <a:r>
              <a:rPr lang="en-US" dirty="0">
                <a:solidFill>
                  <a:srgbClr val="000000"/>
                </a:solidFill>
                <a:effectLst/>
                <a:latin typeface="Courier New" panose="02070309020205020404" pitchFamily="49" charset="0"/>
              </a:rPr>
              <a:t>+</a:t>
            </a:r>
            <a:r>
              <a:rPr lang="en-US" dirty="0" err="1">
                <a:solidFill>
                  <a:srgbClr val="6A3E3E"/>
                </a:solidFill>
                <a:effectLst/>
                <a:latin typeface="Courier New" panose="02070309020205020404" pitchFamily="49" charset="0"/>
              </a:rPr>
              <a:t>obj</a:t>
            </a:r>
            <a:r>
              <a:rPr lang="en-US" dirty="0" err="1">
                <a:solidFill>
                  <a:srgbClr val="000000"/>
                </a:solidFill>
                <a:effectLst/>
                <a:latin typeface="Courier New" panose="02070309020205020404" pitchFamily="49" charset="0"/>
              </a:rPr>
              <a:t>.add</a:t>
            </a:r>
            <a:r>
              <a:rPr lang="en-US" dirty="0">
                <a:solidFill>
                  <a:srgbClr val="000000"/>
                </a:solidFill>
                <a:effectLst/>
                <a:latin typeface="Courier New" panose="02070309020205020404" pitchFamily="49" charset="0"/>
              </a:rPr>
              <a:t>(12, 13)); </a:t>
            </a:r>
          </a:p>
          <a:p>
            <a:pPr lvl="1"/>
            <a:r>
              <a:rPr lang="en-US" dirty="0">
                <a:solidFill>
                  <a:srgbClr val="000000"/>
                </a:solidFill>
                <a:effectLst/>
                <a:latin typeface="Courier New" panose="02070309020205020404" pitchFamily="49" charset="0"/>
              </a:rPr>
              <a:t>} </a:t>
            </a:r>
          </a:p>
          <a:p>
            <a:pPr marL="0" marR="0">
              <a:spcBef>
                <a:spcPts val="0"/>
              </a:spcBef>
              <a:spcAft>
                <a:spcPts val="0"/>
              </a:spcAft>
            </a:pPr>
            <a:r>
              <a:rPr lang="en-US" sz="1800" b="1" dirty="0">
                <a:solidFill>
                  <a:srgbClr val="7F0055"/>
                </a:solidFill>
                <a:effectLst/>
                <a:latin typeface="Courier New" panose="02070309020205020404" pitchFamily="49" charset="0"/>
              </a:rPr>
              <a:t>    int</a:t>
            </a:r>
            <a:r>
              <a:rPr lang="en-US" sz="1800" dirty="0">
                <a:solidFill>
                  <a:srgbClr val="000000"/>
                </a:solidFill>
                <a:effectLst/>
                <a:latin typeface="Courier New" panose="02070309020205020404" pitchFamily="49" charset="0"/>
              </a:rPr>
              <a:t> </a:t>
            </a:r>
            <a:r>
              <a:rPr lang="en-US" sz="1800" dirty="0">
                <a:solidFill>
                  <a:srgbClr val="0000C0"/>
                </a:solidFill>
                <a:effectLst/>
                <a:latin typeface="Courier New" panose="02070309020205020404" pitchFamily="49" charset="0"/>
              </a:rPr>
              <a:t>s</a:t>
            </a:r>
            <a:r>
              <a:rPr lang="en-US" sz="1800" dirty="0">
                <a:solidFill>
                  <a:srgbClr val="000000"/>
                </a:solidFill>
                <a:effectLst/>
                <a:latin typeface="Courier New" panose="02070309020205020404" pitchFamily="49" charset="0"/>
              </a:rPr>
              <a:t>; </a:t>
            </a:r>
          </a:p>
          <a:p>
            <a:pPr marL="0" marR="0">
              <a:spcBef>
                <a:spcPts val="0"/>
              </a:spcBef>
              <a:spcAft>
                <a:spcPts val="0"/>
              </a:spcAft>
            </a:pPr>
            <a:r>
              <a:rPr lang="en-US" sz="1800" dirty="0">
                <a:solidFill>
                  <a:srgbClr val="3F7F5F"/>
                </a:solidFill>
                <a:effectLst/>
                <a:latin typeface="Courier New" panose="02070309020205020404" pitchFamily="49" charset="0"/>
              </a:rPr>
              <a:t>//user-defined method because we have not used static keyword </a:t>
            </a:r>
          </a:p>
          <a:p>
            <a:pPr marL="0" marR="0">
              <a:spcBef>
                <a:spcPts val="0"/>
              </a:spcBef>
              <a:spcAft>
                <a:spcPts val="0"/>
              </a:spcAft>
            </a:pPr>
            <a:endParaRPr lang="en-US" sz="1800" dirty="0">
              <a:solidFill>
                <a:srgbClr val="000000"/>
              </a:solidFill>
              <a:effectLst/>
              <a:latin typeface="Courier New" panose="02070309020205020404" pitchFamily="49" charset="0"/>
            </a:endParaRPr>
          </a:p>
          <a:p>
            <a:pPr lvl="1"/>
            <a:r>
              <a:rPr lang="en-US" b="1" dirty="0">
                <a:solidFill>
                  <a:srgbClr val="7F0055"/>
                </a:solidFill>
                <a:effectLst/>
                <a:latin typeface="Courier New" panose="02070309020205020404" pitchFamily="49" charset="0"/>
              </a:rPr>
              <a:t>public</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int</a:t>
            </a:r>
            <a:r>
              <a:rPr lang="en-US" dirty="0">
                <a:solidFill>
                  <a:srgbClr val="000000"/>
                </a:solidFill>
                <a:effectLst/>
                <a:latin typeface="Courier New" panose="02070309020205020404" pitchFamily="49" charset="0"/>
              </a:rPr>
              <a:t> add(</a:t>
            </a:r>
            <a:r>
              <a:rPr lang="en-US" b="1" dirty="0">
                <a:solidFill>
                  <a:srgbClr val="7F0055"/>
                </a:solidFill>
                <a:effectLst/>
                <a:latin typeface="Courier New" panose="02070309020205020404" pitchFamily="49" charset="0"/>
              </a:rPr>
              <a:t>int</a:t>
            </a:r>
            <a:r>
              <a:rPr lang="en-US" dirty="0">
                <a:solidFill>
                  <a:srgbClr val="000000"/>
                </a:solidFill>
                <a:effectLst/>
                <a:latin typeface="Courier New" panose="02070309020205020404" pitchFamily="49" charset="0"/>
              </a:rPr>
              <a:t> </a:t>
            </a:r>
            <a:r>
              <a:rPr lang="en-US" dirty="0">
                <a:solidFill>
                  <a:srgbClr val="6A3E3E"/>
                </a:solidFill>
                <a:effectLst/>
                <a:latin typeface="Courier New" panose="02070309020205020404" pitchFamily="49" charset="0"/>
              </a:rPr>
              <a:t>a</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int</a:t>
            </a:r>
            <a:r>
              <a:rPr lang="en-US" dirty="0">
                <a:solidFill>
                  <a:srgbClr val="000000"/>
                </a:solidFill>
                <a:effectLst/>
                <a:latin typeface="Courier New" panose="02070309020205020404" pitchFamily="49" charset="0"/>
              </a:rPr>
              <a:t> </a:t>
            </a:r>
            <a:r>
              <a:rPr lang="en-US" dirty="0">
                <a:solidFill>
                  <a:srgbClr val="6A3E3E"/>
                </a:solidFill>
                <a:effectLst/>
                <a:latin typeface="Courier New" panose="02070309020205020404" pitchFamily="49" charset="0"/>
              </a:rPr>
              <a:t>b</a:t>
            </a:r>
            <a:r>
              <a:rPr lang="en-US" dirty="0">
                <a:solidFill>
                  <a:srgbClr val="000000"/>
                </a:solidFill>
                <a:effectLst/>
                <a:latin typeface="Courier New" panose="02070309020205020404" pitchFamily="49" charset="0"/>
              </a:rPr>
              <a:t>) { </a:t>
            </a:r>
          </a:p>
          <a:p>
            <a:pPr lvl="3"/>
            <a:r>
              <a:rPr lang="en-US" dirty="0">
                <a:solidFill>
                  <a:srgbClr val="0000C0"/>
                </a:solidFill>
                <a:effectLst/>
                <a:latin typeface="Courier New" panose="02070309020205020404" pitchFamily="49" charset="0"/>
              </a:rPr>
              <a:t>s</a:t>
            </a:r>
            <a:r>
              <a:rPr lang="en-US" dirty="0">
                <a:solidFill>
                  <a:srgbClr val="000000"/>
                </a:solidFill>
                <a:effectLst/>
                <a:latin typeface="Courier New" panose="02070309020205020404" pitchFamily="49" charset="0"/>
              </a:rPr>
              <a:t> = </a:t>
            </a:r>
            <a:r>
              <a:rPr lang="en-US" dirty="0" err="1">
                <a:solidFill>
                  <a:srgbClr val="6A3E3E"/>
                </a:solidFill>
                <a:effectLst/>
                <a:latin typeface="Courier New" panose="02070309020205020404" pitchFamily="49" charset="0"/>
              </a:rPr>
              <a:t>a</a:t>
            </a:r>
            <a:r>
              <a:rPr lang="en-US" dirty="0" err="1">
                <a:solidFill>
                  <a:srgbClr val="000000"/>
                </a:solidFill>
                <a:effectLst/>
                <a:latin typeface="Courier New" panose="02070309020205020404" pitchFamily="49" charset="0"/>
              </a:rPr>
              <a:t>+</a:t>
            </a:r>
            <a:r>
              <a:rPr lang="en-US" dirty="0" err="1">
                <a:solidFill>
                  <a:srgbClr val="6A3E3E"/>
                </a:solidFill>
                <a:effectLst/>
                <a:latin typeface="Courier New" panose="02070309020205020404" pitchFamily="49" charset="0"/>
              </a:rPr>
              <a:t>b</a:t>
            </a:r>
            <a:r>
              <a:rPr lang="en-US" dirty="0">
                <a:solidFill>
                  <a:srgbClr val="000000"/>
                </a:solidFill>
                <a:effectLst/>
                <a:latin typeface="Courier New" panose="02070309020205020404" pitchFamily="49" charset="0"/>
              </a:rPr>
              <a:t>; </a:t>
            </a:r>
          </a:p>
          <a:p>
            <a:pPr lvl="3"/>
            <a:r>
              <a:rPr lang="en-US" dirty="0">
                <a:solidFill>
                  <a:srgbClr val="3F7F5F"/>
                </a:solidFill>
                <a:effectLst/>
                <a:latin typeface="Courier New" panose="02070309020205020404" pitchFamily="49" charset="0"/>
              </a:rPr>
              <a:t>//returning the sum </a:t>
            </a:r>
            <a:endParaRPr lang="en-US" dirty="0">
              <a:solidFill>
                <a:srgbClr val="000000"/>
              </a:solidFill>
              <a:effectLst/>
              <a:latin typeface="Courier New" panose="02070309020205020404" pitchFamily="49" charset="0"/>
            </a:endParaRPr>
          </a:p>
          <a:p>
            <a:pPr lvl="3"/>
            <a:r>
              <a:rPr lang="en-US" b="1" dirty="0">
                <a:solidFill>
                  <a:srgbClr val="7F0055"/>
                </a:solidFill>
                <a:effectLst/>
                <a:latin typeface="Courier New" panose="02070309020205020404" pitchFamily="49" charset="0"/>
              </a:rPr>
              <a:t>return</a:t>
            </a:r>
            <a:r>
              <a:rPr lang="en-US" dirty="0">
                <a:solidFill>
                  <a:srgbClr val="000000"/>
                </a:solidFill>
                <a:effectLst/>
                <a:latin typeface="Courier New" panose="02070309020205020404" pitchFamily="49" charset="0"/>
              </a:rPr>
              <a:t> </a:t>
            </a:r>
            <a:r>
              <a:rPr lang="en-US" dirty="0">
                <a:solidFill>
                  <a:srgbClr val="0000C0"/>
                </a:solidFill>
                <a:effectLst/>
                <a:latin typeface="Courier New" panose="02070309020205020404" pitchFamily="49" charset="0"/>
              </a:rPr>
              <a:t>s</a:t>
            </a:r>
            <a:r>
              <a:rPr lang="en-US" dirty="0">
                <a:solidFill>
                  <a:srgbClr val="000000"/>
                </a:solidFill>
                <a:effectLst/>
                <a:latin typeface="Courier New" panose="02070309020205020404" pitchFamily="49" charset="0"/>
              </a:rPr>
              <a:t>; </a:t>
            </a:r>
          </a:p>
          <a:p>
            <a:pPr lvl="1"/>
            <a:r>
              <a:rPr lang="en-US" dirty="0">
                <a:solidFill>
                  <a:srgbClr val="000000"/>
                </a:solidFill>
                <a:effectLst/>
                <a:latin typeface="Courier New" panose="02070309020205020404" pitchFamily="49" charset="0"/>
              </a:rPr>
              <a:t>} </a:t>
            </a:r>
          </a:p>
          <a:p>
            <a:pPr marL="0" marR="0">
              <a:spcBef>
                <a:spcPts val="0"/>
              </a:spcBef>
              <a:spcAft>
                <a:spcPts val="0"/>
              </a:spcAft>
            </a:pPr>
            <a:r>
              <a:rPr lang="en-US" sz="180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32503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28E1252-8BED-2470-D648-1A8F1BB2AFA2}"/>
              </a:ext>
            </a:extLst>
          </p:cNvPr>
          <p:cNvSpPr txBox="1"/>
          <p:nvPr/>
        </p:nvSpPr>
        <p:spPr>
          <a:xfrm>
            <a:off x="157480" y="107524"/>
            <a:ext cx="11877040" cy="5909310"/>
          </a:xfrm>
          <a:prstGeom prst="rect">
            <a:avLst/>
          </a:prstGeom>
          <a:noFill/>
        </p:spPr>
        <p:txBody>
          <a:bodyPr wrap="square">
            <a:spAutoFit/>
          </a:bodyPr>
          <a:lstStyle/>
          <a:p>
            <a:pPr algn="ctr"/>
            <a:r>
              <a:rPr lang="en-IN" b="1" i="0" dirty="0">
                <a:effectLst/>
                <a:latin typeface="Times New Roman" panose="02020603050405020304" pitchFamily="18" charset="0"/>
                <a:cs typeface="Times New Roman" panose="02020603050405020304" pitchFamily="18" charset="0"/>
              </a:rPr>
              <a:t>Java Platforms / Editions</a:t>
            </a:r>
          </a:p>
          <a:p>
            <a:pPr algn="just"/>
            <a:endParaRPr lang="en-IN" b="0" i="0" dirty="0">
              <a:solidFill>
                <a:srgbClr val="333333"/>
              </a:solidFill>
              <a:effectLst/>
              <a:latin typeface="Times New Roman" panose="02020603050405020304" pitchFamily="18" charset="0"/>
              <a:cs typeface="Times New Roman" panose="02020603050405020304" pitchFamily="18" charset="0"/>
            </a:endParaRPr>
          </a:p>
          <a:p>
            <a:pPr algn="just"/>
            <a:r>
              <a:rPr lang="en-IN" b="1" i="0" dirty="0">
                <a:solidFill>
                  <a:srgbClr val="C00000"/>
                </a:solidFill>
                <a:effectLst/>
                <a:latin typeface="Times New Roman" panose="02020603050405020304" pitchFamily="18" charset="0"/>
                <a:cs typeface="Times New Roman" panose="02020603050405020304" pitchFamily="18" charset="0"/>
              </a:rPr>
              <a:t>There are 4 platforms or editions of Java</a:t>
            </a:r>
            <a:r>
              <a:rPr lang="en-IN" b="0" i="0" dirty="0">
                <a:solidFill>
                  <a:srgbClr val="333333"/>
                </a:solidFill>
                <a:effectLst/>
                <a:latin typeface="Times New Roman" panose="02020603050405020304" pitchFamily="18" charset="0"/>
                <a:cs typeface="Times New Roman" panose="02020603050405020304" pitchFamily="18" charset="0"/>
              </a:rPr>
              <a:t>:</a:t>
            </a:r>
          </a:p>
          <a:p>
            <a:pPr algn="just"/>
            <a:endParaRPr lang="en-IN" b="0" i="0" dirty="0">
              <a:solidFill>
                <a:srgbClr val="333333"/>
              </a:solidFill>
              <a:effectLst/>
              <a:latin typeface="Times New Roman" panose="02020603050405020304" pitchFamily="18" charset="0"/>
              <a:cs typeface="Times New Roman" panose="02020603050405020304" pitchFamily="18" charset="0"/>
            </a:endParaRPr>
          </a:p>
          <a:p>
            <a:pPr algn="just"/>
            <a:r>
              <a:rPr lang="en-IN" b="0" i="0" dirty="0">
                <a:solidFill>
                  <a:srgbClr val="610B4B"/>
                </a:solidFill>
                <a:effectLst/>
                <a:latin typeface="Times New Roman" panose="02020603050405020304" pitchFamily="18" charset="0"/>
                <a:cs typeface="Times New Roman" panose="02020603050405020304" pitchFamily="18" charset="0"/>
              </a:rPr>
              <a:t>1) </a:t>
            </a:r>
            <a:r>
              <a:rPr lang="en-IN" b="1" i="0" dirty="0">
                <a:solidFill>
                  <a:srgbClr val="610B4B"/>
                </a:solidFill>
                <a:effectLst/>
                <a:latin typeface="Times New Roman" panose="02020603050405020304" pitchFamily="18" charset="0"/>
                <a:cs typeface="Times New Roman" panose="02020603050405020304" pitchFamily="18" charset="0"/>
              </a:rPr>
              <a:t>Java SE (Java Standard Edition)</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It is a Java programming platform. </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It includes Java programming APIs such as </a:t>
            </a:r>
            <a:r>
              <a:rPr lang="en-IN" b="0" i="0" dirty="0" err="1">
                <a:solidFill>
                  <a:srgbClr val="333333"/>
                </a:solidFill>
                <a:effectLst/>
                <a:latin typeface="Times New Roman" panose="02020603050405020304" pitchFamily="18" charset="0"/>
                <a:cs typeface="Times New Roman" panose="02020603050405020304" pitchFamily="18" charset="0"/>
              </a:rPr>
              <a:t>java.lang</a:t>
            </a:r>
            <a:r>
              <a:rPr lang="en-IN" b="0" i="0" dirty="0">
                <a:solidFill>
                  <a:srgbClr val="333333"/>
                </a:solidFill>
                <a:effectLst/>
                <a:latin typeface="Times New Roman" panose="02020603050405020304" pitchFamily="18" charset="0"/>
                <a:cs typeface="Times New Roman" panose="02020603050405020304" pitchFamily="18" charset="0"/>
              </a:rPr>
              <a:t>, java.io, java.net, </a:t>
            </a:r>
            <a:r>
              <a:rPr lang="en-IN" b="0" i="0" dirty="0" err="1">
                <a:solidFill>
                  <a:srgbClr val="333333"/>
                </a:solidFill>
                <a:effectLst/>
                <a:latin typeface="Times New Roman" panose="02020603050405020304" pitchFamily="18" charset="0"/>
                <a:cs typeface="Times New Roman" panose="02020603050405020304" pitchFamily="18" charset="0"/>
              </a:rPr>
              <a:t>java.util</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java.sql</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java.math</a:t>
            </a:r>
            <a:r>
              <a:rPr lang="en-IN" b="0" i="0" dirty="0">
                <a:solidFill>
                  <a:srgbClr val="333333"/>
                </a:solidFill>
                <a:effectLst/>
                <a:latin typeface="Times New Roman" panose="02020603050405020304" pitchFamily="18" charset="0"/>
                <a:cs typeface="Times New Roman" panose="02020603050405020304" pitchFamily="18" charset="0"/>
              </a:rPr>
              <a:t> etc. </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It includes core topics like OOPs, </a:t>
            </a:r>
            <a:r>
              <a:rPr lang="en-IN" b="0" i="0" u="none" strike="noStrike" dirty="0">
                <a:solidFill>
                  <a:srgbClr val="008000"/>
                </a:solidFill>
                <a:effectLst/>
                <a:latin typeface="Times New Roman" panose="02020603050405020304" pitchFamily="18" charset="0"/>
                <a:cs typeface="Times New Roman" panose="02020603050405020304" pitchFamily="18" charset="0"/>
                <a:hlinkClick r:id="rId2"/>
              </a:rPr>
              <a:t>String</a:t>
            </a:r>
            <a:r>
              <a:rPr lang="en-IN" b="0" i="0" dirty="0">
                <a:solidFill>
                  <a:srgbClr val="333333"/>
                </a:solidFill>
                <a:effectLst/>
                <a:latin typeface="Times New Roman" panose="02020603050405020304" pitchFamily="18" charset="0"/>
                <a:cs typeface="Times New Roman" panose="02020603050405020304" pitchFamily="18" charset="0"/>
              </a:rPr>
              <a:t>, Regex, Exception, Inner classes, Multithreading, I/O Stream, Networking, AWT, Swing, Reflection, Collection, etc.</a:t>
            </a:r>
          </a:p>
          <a:p>
            <a:pPr algn="just"/>
            <a:endParaRPr lang="en-IN" b="1" i="0" dirty="0">
              <a:solidFill>
                <a:srgbClr val="610B4B"/>
              </a:solidFill>
              <a:effectLst/>
              <a:latin typeface="Times New Roman" panose="02020603050405020304" pitchFamily="18" charset="0"/>
              <a:cs typeface="Times New Roman" panose="02020603050405020304" pitchFamily="18" charset="0"/>
            </a:endParaRPr>
          </a:p>
          <a:p>
            <a:pPr algn="just"/>
            <a:r>
              <a:rPr lang="en-IN" b="1" i="0" dirty="0">
                <a:solidFill>
                  <a:srgbClr val="610B4B"/>
                </a:solidFill>
                <a:effectLst/>
                <a:latin typeface="Times New Roman" panose="02020603050405020304" pitchFamily="18" charset="0"/>
                <a:cs typeface="Times New Roman" panose="02020603050405020304" pitchFamily="18" charset="0"/>
              </a:rPr>
              <a:t>2) Java EE (Java Enterprise Edition)</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It is an enterprise platform that is mainly used to develop web and enterprise applications. </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It is built on top of the Java SE platform. It includes topics like Servlet, JSP, Web Services, EJB</a:t>
            </a:r>
            <a:r>
              <a:rPr lang="en-IN" b="0" i="0">
                <a:solidFill>
                  <a:srgbClr val="333333"/>
                </a:solidFill>
                <a:effectLst/>
                <a:latin typeface="Times New Roman" panose="02020603050405020304" pitchFamily="18" charset="0"/>
                <a:cs typeface="Times New Roman" panose="02020603050405020304" pitchFamily="18" charset="0"/>
              </a:rPr>
              <a:t>, J</a:t>
            </a:r>
            <a:r>
              <a:rPr lang="en-IN" b="0" i="0">
                <a:solidFill>
                  <a:srgbClr val="202124"/>
                </a:solidFill>
                <a:effectLst/>
                <a:latin typeface="Google Sans"/>
              </a:rPr>
              <a:t>ava™ Persistence API(</a:t>
            </a:r>
            <a:r>
              <a:rPr lang="en-IN" b="0" i="0" u="none" strike="noStrike">
                <a:solidFill>
                  <a:srgbClr val="008000"/>
                </a:solidFill>
                <a:effectLst/>
                <a:latin typeface="Times New Roman" panose="02020603050405020304" pitchFamily="18" charset="0"/>
                <a:cs typeface="Times New Roman" panose="02020603050405020304" pitchFamily="18" charset="0"/>
                <a:hlinkClick r:id="rId3"/>
              </a:rPr>
              <a:t>JPA</a:t>
            </a:r>
            <a:r>
              <a:rPr lang="en-IN" b="0" i="0" u="none" strike="noStrike">
                <a:solidFill>
                  <a:srgbClr val="008000"/>
                </a:solidFill>
                <a:effectLst/>
                <a:latin typeface="Times New Roman" panose="02020603050405020304" pitchFamily="18" charset="0"/>
                <a:cs typeface="Times New Roman" panose="02020603050405020304" pitchFamily="18" charset="0"/>
              </a:rPr>
              <a:t>)</a:t>
            </a:r>
            <a:r>
              <a:rPr lang="en-IN" b="0" i="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etc.</a:t>
            </a:r>
          </a:p>
          <a:p>
            <a:pPr algn="just"/>
            <a:endParaRPr lang="en-IN" b="0" i="0" dirty="0">
              <a:solidFill>
                <a:srgbClr val="610B4B"/>
              </a:solidFill>
              <a:effectLst/>
              <a:latin typeface="Times New Roman" panose="02020603050405020304" pitchFamily="18" charset="0"/>
              <a:cs typeface="Times New Roman" panose="02020603050405020304" pitchFamily="18" charset="0"/>
            </a:endParaRPr>
          </a:p>
          <a:p>
            <a:pPr algn="just"/>
            <a:r>
              <a:rPr lang="en-IN" b="0" i="0" dirty="0">
                <a:solidFill>
                  <a:srgbClr val="610B4B"/>
                </a:solidFill>
                <a:effectLst/>
                <a:latin typeface="Times New Roman" panose="02020603050405020304" pitchFamily="18" charset="0"/>
                <a:cs typeface="Times New Roman" panose="02020603050405020304" pitchFamily="18" charset="0"/>
              </a:rPr>
              <a:t>3) </a:t>
            </a:r>
            <a:r>
              <a:rPr lang="en-IN" b="1" i="0" dirty="0">
                <a:solidFill>
                  <a:srgbClr val="610B4B"/>
                </a:solidFill>
                <a:effectLst/>
                <a:latin typeface="Times New Roman" panose="02020603050405020304" pitchFamily="18" charset="0"/>
                <a:cs typeface="Times New Roman" panose="02020603050405020304" pitchFamily="18" charset="0"/>
              </a:rPr>
              <a:t>Java ME (Java Micro Edition)</a:t>
            </a:r>
          </a:p>
          <a:p>
            <a:pPr algn="just"/>
            <a:r>
              <a:rPr lang="en-IN" b="0" i="0" dirty="0">
                <a:solidFill>
                  <a:srgbClr val="333333"/>
                </a:solidFill>
                <a:effectLst/>
                <a:latin typeface="Times New Roman" panose="02020603050405020304" pitchFamily="18" charset="0"/>
                <a:cs typeface="Times New Roman" panose="02020603050405020304" pitchFamily="18" charset="0"/>
              </a:rPr>
              <a:t>It is a micro platform that is dedicated to mobile applications.</a:t>
            </a:r>
          </a:p>
          <a:p>
            <a:pPr algn="just"/>
            <a:endParaRPr lang="en-IN" b="0" i="0" dirty="0">
              <a:solidFill>
                <a:srgbClr val="610B4B"/>
              </a:solidFill>
              <a:effectLst/>
              <a:latin typeface="Times New Roman" panose="02020603050405020304" pitchFamily="18" charset="0"/>
              <a:cs typeface="Times New Roman" panose="02020603050405020304" pitchFamily="18" charset="0"/>
            </a:endParaRPr>
          </a:p>
          <a:p>
            <a:pPr algn="just"/>
            <a:r>
              <a:rPr lang="en-IN" b="1" i="0" dirty="0">
                <a:solidFill>
                  <a:srgbClr val="610B4B"/>
                </a:solidFill>
                <a:effectLst/>
                <a:latin typeface="Times New Roman" panose="02020603050405020304" pitchFamily="18" charset="0"/>
                <a:cs typeface="Times New Roman" panose="02020603050405020304" pitchFamily="18" charset="0"/>
              </a:rPr>
              <a:t>4) JavaFX</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It is used to develop rich internet applications.</a:t>
            </a:r>
          </a:p>
          <a:p>
            <a:pPr marL="742950" lvl="1" indent="-285750" algn="just">
              <a:buFont typeface="Wingdings" panose="05000000000000000000" pitchFamily="2" charset="2"/>
              <a:buChar char="q"/>
            </a:pPr>
            <a:r>
              <a:rPr lang="en-IN" b="0" i="0" dirty="0">
                <a:solidFill>
                  <a:srgbClr val="333333"/>
                </a:solidFill>
                <a:effectLst/>
                <a:latin typeface="Times New Roman" panose="02020603050405020304" pitchFamily="18" charset="0"/>
                <a:cs typeface="Times New Roman" panose="02020603050405020304" pitchFamily="18" charset="0"/>
              </a:rPr>
              <a:t> It uses a lightweight user interface API.</a:t>
            </a:r>
          </a:p>
        </p:txBody>
      </p:sp>
    </p:spTree>
    <p:extLst>
      <p:ext uri="{BB962C8B-B14F-4D97-AF65-F5344CB8AC3E}">
        <p14:creationId xmlns:p14="http://schemas.microsoft.com/office/powerpoint/2010/main" val="3026848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9C94DDD-CA2E-36BB-7E73-F8CC9875A22C}"/>
              </a:ext>
            </a:extLst>
          </p:cNvPr>
          <p:cNvSpPr txBox="1"/>
          <p:nvPr/>
        </p:nvSpPr>
        <p:spPr>
          <a:xfrm>
            <a:off x="193040" y="178138"/>
            <a:ext cx="11724640" cy="3816429"/>
          </a:xfrm>
          <a:prstGeom prst="rect">
            <a:avLst/>
          </a:prstGeom>
          <a:noFill/>
        </p:spPr>
        <p:txBody>
          <a:bodyPr wrap="square">
            <a:spAutoFit/>
          </a:bodyPr>
          <a:lstStyle/>
          <a:p>
            <a:pPr algn="just"/>
            <a:r>
              <a:rPr lang="en-US" sz="2200" b="1" i="0" dirty="0">
                <a:solidFill>
                  <a:srgbClr val="610B4B"/>
                </a:solidFill>
                <a:effectLst/>
                <a:latin typeface="Times New Roman" panose="02020603050405020304" pitchFamily="18" charset="0"/>
                <a:ea typeface="Tahoma" panose="020B0604030504040204" pitchFamily="34" charset="0"/>
                <a:cs typeface="Times New Roman" panose="02020603050405020304" pitchFamily="18" charset="0"/>
              </a:rPr>
              <a:t>Abstract Method</a:t>
            </a:r>
          </a:p>
          <a:p>
            <a:pPr algn="just"/>
            <a:endParaRPr lang="en-US" sz="2200" b="1" i="0" dirty="0">
              <a:solidFill>
                <a:srgbClr val="610B4B"/>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The method that </a:t>
            </a:r>
            <a:r>
              <a:rPr lang="en-US" sz="22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does not has method body </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is known as abstract method. </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In other words, without an implementation is known as abstract method.</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It always declares in the </a:t>
            </a:r>
            <a:r>
              <a:rPr lang="en-US" sz="22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abstract class</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It means the class itself </a:t>
            </a:r>
            <a:r>
              <a:rPr lang="en-US" sz="2200" b="1" i="0" u="sng"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must be abstract if it has abstract method. </a:t>
            </a:r>
          </a:p>
          <a:p>
            <a:pPr marL="800100" lvl="1" indent="-342900" algn="just">
              <a:buFont typeface="Wingdings" panose="05000000000000000000" pitchFamily="2" charset="2"/>
              <a:buChar char="q"/>
            </a:pPr>
            <a:endPar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buFont typeface="Wingdings" panose="05000000000000000000" pitchFamily="2" charset="2"/>
              <a:buChar char="q"/>
            </a:pP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To create an abstract method, we use the keyword </a:t>
            </a:r>
            <a:r>
              <a:rPr lang="en-US" sz="22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abstract</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252596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582F85-B647-C52F-870F-4914DB6A8C32}"/>
              </a:ext>
            </a:extLst>
          </p:cNvPr>
          <p:cNvSpPr txBox="1"/>
          <p:nvPr/>
        </p:nvSpPr>
        <p:spPr>
          <a:xfrm>
            <a:off x="741680" y="429965"/>
            <a:ext cx="9723120" cy="5632311"/>
          </a:xfrm>
          <a:prstGeom prst="rect">
            <a:avLst/>
          </a:prstGeom>
          <a:noFill/>
        </p:spPr>
        <p:txBody>
          <a:bodyPr wrap="square">
            <a:spAutoFit/>
          </a:bodyPr>
          <a:lstStyle/>
          <a:p>
            <a:r>
              <a:rPr lang="en-IN" dirty="0"/>
              <a:t>abstract class Demo {  </a:t>
            </a:r>
          </a:p>
          <a:p>
            <a:pPr lvl="1"/>
            <a:r>
              <a:rPr lang="en-IN" dirty="0"/>
              <a:t>//abstract method declaration  </a:t>
            </a:r>
          </a:p>
          <a:p>
            <a:pPr lvl="2"/>
            <a:r>
              <a:rPr lang="en-IN" dirty="0"/>
              <a:t>abstract void display();  </a:t>
            </a:r>
          </a:p>
          <a:p>
            <a:pPr lvl="1"/>
            <a:r>
              <a:rPr lang="en-IN" dirty="0"/>
              <a:t>}  </a:t>
            </a:r>
          </a:p>
          <a:p>
            <a:endParaRPr lang="en-IN" dirty="0"/>
          </a:p>
          <a:p>
            <a:r>
              <a:rPr lang="en-IN" dirty="0"/>
              <a:t>public class </a:t>
            </a:r>
            <a:r>
              <a:rPr lang="en-IN" dirty="0" err="1"/>
              <a:t>MyClass</a:t>
            </a:r>
            <a:r>
              <a:rPr lang="en-IN" dirty="0"/>
              <a:t> extends Demo  {  </a:t>
            </a:r>
          </a:p>
          <a:p>
            <a:pPr lvl="1"/>
            <a:r>
              <a:rPr lang="en-IN" dirty="0"/>
              <a:t>//method </a:t>
            </a:r>
            <a:r>
              <a:rPr lang="en-IN" dirty="0" err="1"/>
              <a:t>impelmentation</a:t>
            </a:r>
            <a:r>
              <a:rPr lang="en-IN" dirty="0"/>
              <a:t>  </a:t>
            </a:r>
          </a:p>
          <a:p>
            <a:pPr lvl="2"/>
            <a:r>
              <a:rPr lang="en-IN" dirty="0"/>
              <a:t>void display() {  </a:t>
            </a:r>
          </a:p>
          <a:p>
            <a:pPr lvl="4"/>
            <a:r>
              <a:rPr lang="en-IN" dirty="0" err="1"/>
              <a:t>System.out.println</a:t>
            </a:r>
            <a:r>
              <a:rPr lang="en-IN" dirty="0"/>
              <a:t>("Abstract method?");  </a:t>
            </a:r>
          </a:p>
          <a:p>
            <a:pPr lvl="2"/>
            <a:r>
              <a:rPr lang="en-IN" dirty="0"/>
              <a:t>}  </a:t>
            </a:r>
          </a:p>
          <a:p>
            <a:pPr lvl="2"/>
            <a:endParaRPr lang="en-IN" dirty="0"/>
          </a:p>
          <a:p>
            <a:r>
              <a:rPr lang="en-IN" dirty="0"/>
              <a:t>public static void main(String </a:t>
            </a:r>
            <a:r>
              <a:rPr lang="en-IN" dirty="0" err="1"/>
              <a:t>args</a:t>
            </a:r>
            <a:r>
              <a:rPr lang="en-IN" dirty="0"/>
              <a:t>[])  {  </a:t>
            </a:r>
          </a:p>
          <a:p>
            <a:pPr lvl="1"/>
            <a:r>
              <a:rPr lang="en-IN" dirty="0"/>
              <a:t>//creating object of abstract class  </a:t>
            </a:r>
          </a:p>
          <a:p>
            <a:pPr lvl="3"/>
            <a:endParaRPr lang="en-IN" dirty="0"/>
          </a:p>
          <a:p>
            <a:pPr lvl="3"/>
            <a:r>
              <a:rPr lang="en-IN" dirty="0"/>
              <a:t>Demo </a:t>
            </a:r>
            <a:r>
              <a:rPr lang="en-IN" dirty="0" err="1"/>
              <a:t>obj</a:t>
            </a:r>
            <a:r>
              <a:rPr lang="en-IN" dirty="0"/>
              <a:t> = new </a:t>
            </a:r>
            <a:r>
              <a:rPr lang="en-IN" dirty="0" err="1"/>
              <a:t>MyClass</a:t>
            </a:r>
            <a:r>
              <a:rPr lang="en-IN" dirty="0"/>
              <a:t>();  </a:t>
            </a:r>
          </a:p>
          <a:p>
            <a:pPr lvl="3"/>
            <a:r>
              <a:rPr lang="en-IN" dirty="0"/>
              <a:t>//invoking abstract method  </a:t>
            </a:r>
          </a:p>
          <a:p>
            <a:pPr lvl="3"/>
            <a:endParaRPr lang="en-IN" dirty="0"/>
          </a:p>
          <a:p>
            <a:pPr lvl="3"/>
            <a:r>
              <a:rPr lang="en-IN" dirty="0" err="1"/>
              <a:t>obj.display</a:t>
            </a:r>
            <a:r>
              <a:rPr lang="en-IN" dirty="0"/>
              <a:t>();  </a:t>
            </a:r>
          </a:p>
          <a:p>
            <a:pPr lvl="1"/>
            <a:r>
              <a:rPr lang="en-IN" dirty="0"/>
              <a:t>}  </a:t>
            </a:r>
          </a:p>
          <a:p>
            <a:r>
              <a:rPr lang="en-IN" dirty="0"/>
              <a:t>} </a:t>
            </a:r>
          </a:p>
        </p:txBody>
      </p:sp>
    </p:spTree>
    <p:extLst>
      <p:ext uri="{BB962C8B-B14F-4D97-AF65-F5344CB8AC3E}">
        <p14:creationId xmlns:p14="http://schemas.microsoft.com/office/powerpoint/2010/main" val="2037651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AD7E6D-B055-AA44-0513-5778EC3F6910}"/>
              </a:ext>
            </a:extLst>
          </p:cNvPr>
          <p:cNvSpPr txBox="1"/>
          <p:nvPr/>
        </p:nvSpPr>
        <p:spPr>
          <a:xfrm>
            <a:off x="254000" y="328414"/>
            <a:ext cx="7609840" cy="461665"/>
          </a:xfrm>
          <a:prstGeom prst="rect">
            <a:avLst/>
          </a:prstGeom>
          <a:noFill/>
        </p:spPr>
        <p:txBody>
          <a:bodyPr wrap="square">
            <a:spAutoFit/>
          </a:bodyPr>
          <a:lstStyle/>
          <a:p>
            <a:pPr algn="just"/>
            <a:r>
              <a:rPr lang="en-IN" sz="2400" b="1" i="0" dirty="0">
                <a:solidFill>
                  <a:srgbClr val="610B38"/>
                </a:solidFill>
                <a:effectLst/>
                <a:latin typeface="Times New Roman" panose="02020603050405020304" pitchFamily="18" charset="0"/>
                <a:cs typeface="Times New Roman" panose="02020603050405020304" pitchFamily="18" charset="0"/>
              </a:rPr>
              <a:t>Constructors in Java</a:t>
            </a:r>
          </a:p>
        </p:txBody>
      </p:sp>
      <p:sp>
        <p:nvSpPr>
          <p:cNvPr id="5" name="TextBox 4">
            <a:extLst>
              <a:ext uri="{FF2B5EF4-FFF2-40B4-BE49-F238E27FC236}">
                <a16:creationId xmlns="" xmlns:a16="http://schemas.microsoft.com/office/drawing/2014/main" id="{1A3CF3DA-CB4C-1FCE-EFA1-38B192FF3B5A}"/>
              </a:ext>
            </a:extLst>
          </p:cNvPr>
          <p:cNvSpPr txBox="1"/>
          <p:nvPr/>
        </p:nvSpPr>
        <p:spPr>
          <a:xfrm>
            <a:off x="254000" y="1017677"/>
            <a:ext cx="11785600" cy="5078313"/>
          </a:xfrm>
          <a:prstGeom prst="rect">
            <a:avLst/>
          </a:prstGeom>
          <a:noFill/>
        </p:spPr>
        <p:txBody>
          <a:bodyPr wrap="square">
            <a:spAutoFit/>
          </a:bodyPr>
          <a:lstStyle/>
          <a:p>
            <a:pPr marL="742950" lvl="1" indent="-285750" algn="just">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A</a:t>
            </a:r>
            <a:r>
              <a:rPr lang="en-US" b="0" i="0" dirty="0">
                <a:solidFill>
                  <a:srgbClr val="333333"/>
                </a:solidFill>
                <a:effectLst/>
                <a:latin typeface="Times New Roman" panose="02020603050405020304" pitchFamily="18" charset="0"/>
                <a:cs typeface="Times New Roman" panose="02020603050405020304" pitchFamily="18" charset="0"/>
              </a:rPr>
              <a:t> constructor is a </a:t>
            </a:r>
            <a:r>
              <a:rPr lang="en-US" b="1" i="0" dirty="0">
                <a:solidFill>
                  <a:srgbClr val="333333"/>
                </a:solidFill>
                <a:effectLst/>
                <a:latin typeface="Times New Roman" panose="02020603050405020304" pitchFamily="18" charset="0"/>
                <a:cs typeface="Times New Roman" panose="02020603050405020304" pitchFamily="18" charset="0"/>
              </a:rPr>
              <a:t>block of codes similar to the method</a:t>
            </a:r>
            <a:r>
              <a:rPr lang="en-US" b="0" i="0" dirty="0">
                <a:solidFill>
                  <a:srgbClr val="333333"/>
                </a:solidFill>
                <a:effectLst/>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It is called when an </a:t>
            </a:r>
            <a:r>
              <a:rPr lang="en-US" b="1" i="0" dirty="0">
                <a:solidFill>
                  <a:srgbClr val="333333"/>
                </a:solidFill>
                <a:effectLst/>
                <a:latin typeface="Times New Roman" panose="02020603050405020304" pitchFamily="18" charset="0"/>
                <a:cs typeface="Times New Roman" panose="02020603050405020304" pitchFamily="18" charset="0"/>
              </a:rPr>
              <a:t>instance of the </a:t>
            </a:r>
            <a:r>
              <a:rPr lang="en-US" b="1" i="0" u="none" strike="noStrike" dirty="0">
                <a:solidFill>
                  <a:srgbClr val="008000"/>
                </a:solidFill>
                <a:effectLst/>
                <a:latin typeface="Times New Roman" panose="02020603050405020304" pitchFamily="18" charset="0"/>
                <a:cs typeface="Times New Roman" panose="02020603050405020304" pitchFamily="18" charset="0"/>
                <a:hlinkClick r:id="rId2"/>
              </a:rPr>
              <a:t>class</a:t>
            </a:r>
            <a:r>
              <a:rPr lang="en-US" b="1" i="0" dirty="0">
                <a:solidFill>
                  <a:srgbClr val="333333"/>
                </a:solidFill>
                <a:effectLst/>
                <a:latin typeface="Times New Roman" panose="02020603050405020304" pitchFamily="18" charset="0"/>
                <a:cs typeface="Times New Roman" panose="02020603050405020304" pitchFamily="18" charset="0"/>
              </a:rPr>
              <a:t> is created</a:t>
            </a:r>
            <a:r>
              <a:rPr lang="en-US" b="0" i="0" dirty="0">
                <a:solidFill>
                  <a:srgbClr val="333333"/>
                </a:solidFill>
                <a:effectLst/>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At the time of calling constructor, memory for the </a:t>
            </a:r>
            <a:r>
              <a:rPr lang="en-US" b="1" i="0" dirty="0">
                <a:solidFill>
                  <a:srgbClr val="333333"/>
                </a:solidFill>
                <a:effectLst/>
                <a:latin typeface="Times New Roman" panose="02020603050405020304" pitchFamily="18" charset="0"/>
                <a:cs typeface="Times New Roman" panose="02020603050405020304" pitchFamily="18" charset="0"/>
              </a:rPr>
              <a:t>object is allocated </a:t>
            </a:r>
            <a:r>
              <a:rPr lang="en-US" b="0" i="0" dirty="0">
                <a:solidFill>
                  <a:srgbClr val="333333"/>
                </a:solidFill>
                <a:effectLst/>
                <a:latin typeface="Times New Roman" panose="02020603050405020304" pitchFamily="18" charset="0"/>
                <a:cs typeface="Times New Roman" panose="02020603050405020304" pitchFamily="18" charset="0"/>
              </a:rPr>
              <a:t>in the memory.</a:t>
            </a:r>
          </a:p>
          <a:p>
            <a:pPr marL="742950" lvl="1" indent="-285750" algn="just">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It is a special type of method which is </a:t>
            </a:r>
            <a:r>
              <a:rPr lang="en-US" b="1" i="0" dirty="0">
                <a:solidFill>
                  <a:srgbClr val="333333"/>
                </a:solidFill>
                <a:effectLst/>
                <a:latin typeface="Times New Roman" panose="02020603050405020304" pitchFamily="18" charset="0"/>
                <a:cs typeface="Times New Roman" panose="02020603050405020304" pitchFamily="18" charset="0"/>
              </a:rPr>
              <a:t>used to initialize </a:t>
            </a:r>
            <a:r>
              <a:rPr lang="en-US" b="0" i="0" dirty="0">
                <a:solidFill>
                  <a:srgbClr val="333333"/>
                </a:solidFill>
                <a:effectLst/>
                <a:latin typeface="Times New Roman" panose="02020603050405020304" pitchFamily="18" charset="0"/>
                <a:cs typeface="Times New Roman" panose="02020603050405020304" pitchFamily="18" charset="0"/>
              </a:rPr>
              <a:t>the object. </a:t>
            </a:r>
          </a:p>
          <a:p>
            <a:pPr marL="742950" lvl="1"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Every time an object is created </a:t>
            </a:r>
            <a:r>
              <a:rPr lang="en-US" b="1" dirty="0">
                <a:solidFill>
                  <a:srgbClr val="FF0000"/>
                </a:solidFill>
                <a:latin typeface="Times New Roman" panose="02020603050405020304" pitchFamily="18" charset="0"/>
                <a:cs typeface="Times New Roman" panose="02020603050405020304" pitchFamily="18" charset="0"/>
              </a:rPr>
              <a:t>using the new() keyword, at least one constructor </a:t>
            </a:r>
            <a:r>
              <a:rPr lang="en-US" dirty="0">
                <a:solidFill>
                  <a:srgbClr val="333333"/>
                </a:solidFill>
                <a:latin typeface="Times New Roman" panose="02020603050405020304" pitchFamily="18" charset="0"/>
                <a:cs typeface="Times New Roman" panose="02020603050405020304" pitchFamily="18" charset="0"/>
              </a:rPr>
              <a:t>is called. </a:t>
            </a:r>
          </a:p>
          <a:p>
            <a:pPr marL="742950" lvl="1"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It calls a </a:t>
            </a:r>
            <a:r>
              <a:rPr lang="en-US" b="1" dirty="0">
                <a:solidFill>
                  <a:srgbClr val="333333"/>
                </a:solidFill>
                <a:latin typeface="Times New Roman" panose="02020603050405020304" pitchFamily="18" charset="0"/>
                <a:cs typeface="Times New Roman" panose="02020603050405020304" pitchFamily="18" charset="0"/>
              </a:rPr>
              <a:t>default constructor </a:t>
            </a:r>
            <a:r>
              <a:rPr lang="en-US" dirty="0">
                <a:solidFill>
                  <a:srgbClr val="333333"/>
                </a:solidFill>
                <a:latin typeface="Times New Roman" panose="02020603050405020304" pitchFamily="18" charset="0"/>
                <a:cs typeface="Times New Roman" panose="02020603050405020304" pitchFamily="18" charset="0"/>
              </a:rPr>
              <a:t>if there is no constructor available in the class. </a:t>
            </a:r>
          </a:p>
          <a:p>
            <a:pPr marL="742950" lvl="1"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In such case, Java compiler provides a default constructor by default</a:t>
            </a:r>
          </a:p>
          <a:p>
            <a:pPr marL="742950" lvl="1"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There are two types of constructors in Java: no-</a:t>
            </a:r>
            <a:r>
              <a:rPr lang="en-US" dirty="0" err="1">
                <a:solidFill>
                  <a:srgbClr val="333333"/>
                </a:solidFill>
                <a:latin typeface="Times New Roman" panose="02020603050405020304" pitchFamily="18" charset="0"/>
                <a:cs typeface="Times New Roman" panose="02020603050405020304" pitchFamily="18" charset="0"/>
              </a:rPr>
              <a:t>arg</a:t>
            </a:r>
            <a:r>
              <a:rPr lang="en-US" dirty="0">
                <a:solidFill>
                  <a:srgbClr val="333333"/>
                </a:solidFill>
                <a:latin typeface="Times New Roman" panose="02020603050405020304" pitchFamily="18" charset="0"/>
                <a:cs typeface="Times New Roman" panose="02020603050405020304" pitchFamily="18" charset="0"/>
              </a:rPr>
              <a:t> constructor, and parameterized constructor</a:t>
            </a:r>
            <a:r>
              <a:rPr lang="en-US" b="0" i="0" dirty="0">
                <a:solidFill>
                  <a:srgbClr val="333333"/>
                </a:solidFill>
                <a:effectLst/>
                <a:latin typeface="inter-regular"/>
              </a:rPr>
              <a:t>.</a:t>
            </a:r>
          </a:p>
          <a:p>
            <a:pPr marL="742950" lvl="1" indent="-285750" algn="just">
              <a:buFont typeface="Wingdings" panose="05000000000000000000" pitchFamily="2" charset="2"/>
              <a:buChar char="q"/>
            </a:pPr>
            <a:endParaRPr lang="en-US" dirty="0">
              <a:solidFill>
                <a:srgbClr val="333333"/>
              </a:solidFill>
              <a:latin typeface="inter-regular"/>
              <a:cs typeface="Times New Roman" panose="02020603050405020304" pitchFamily="18" charset="0"/>
            </a:endParaRPr>
          </a:p>
          <a:p>
            <a:pPr marL="742950" lvl="1" indent="-285750" algn="just">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It is because java compiler creates a default constructor if your class doesn't have any.</a:t>
            </a:r>
          </a:p>
          <a:p>
            <a:pPr marL="742950" lvl="1" indent="-285750" algn="just">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827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D3A646-17B3-4AC8-4235-022453D2132D}"/>
              </a:ext>
            </a:extLst>
          </p:cNvPr>
          <p:cNvSpPr txBox="1"/>
          <p:nvPr/>
        </p:nvSpPr>
        <p:spPr>
          <a:xfrm>
            <a:off x="203200" y="154077"/>
            <a:ext cx="10850880" cy="2031325"/>
          </a:xfrm>
          <a:prstGeom prst="rect">
            <a:avLst/>
          </a:prstGeom>
          <a:noFill/>
        </p:spPr>
        <p:txBody>
          <a:bodyPr wrap="square">
            <a:spAutoFit/>
          </a:bodyPr>
          <a:lstStyle/>
          <a:p>
            <a:pPr algn="just"/>
            <a:r>
              <a:rPr lang="en-US" b="1" i="0" dirty="0">
                <a:solidFill>
                  <a:srgbClr val="FF0000"/>
                </a:solidFill>
                <a:effectLst/>
                <a:latin typeface="Times New Roman" panose="02020603050405020304" pitchFamily="18" charset="0"/>
                <a:cs typeface="Times New Roman" panose="02020603050405020304" pitchFamily="18" charset="0"/>
              </a:rPr>
              <a:t>Rules for creating Java constructor</a:t>
            </a:r>
          </a:p>
          <a:p>
            <a:pPr algn="just"/>
            <a:endParaRPr lang="en-US" b="1" i="0" dirty="0">
              <a:solidFill>
                <a:srgbClr val="FF000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There are </a:t>
            </a:r>
            <a:r>
              <a:rPr lang="en-US" b="1" i="0" dirty="0">
                <a:solidFill>
                  <a:srgbClr val="333333"/>
                </a:solidFill>
                <a:effectLst/>
                <a:latin typeface="Times New Roman" panose="02020603050405020304" pitchFamily="18" charset="0"/>
                <a:cs typeface="Times New Roman" panose="02020603050405020304" pitchFamily="18" charset="0"/>
              </a:rPr>
              <a:t>two rules </a:t>
            </a:r>
            <a:r>
              <a:rPr lang="en-US" b="0" i="0" dirty="0">
                <a:solidFill>
                  <a:srgbClr val="333333"/>
                </a:solidFill>
                <a:effectLst/>
                <a:latin typeface="Times New Roman" panose="02020603050405020304" pitchFamily="18" charset="0"/>
                <a:cs typeface="Times New Roman" panose="02020603050405020304" pitchFamily="18" charset="0"/>
              </a:rPr>
              <a:t>defined for the constructor.</a:t>
            </a:r>
          </a:p>
          <a:p>
            <a:pPr lvl="1" algn="just">
              <a:buFont typeface="+mj-lt"/>
              <a:buAutoNum type="arabicPeriod"/>
            </a:pPr>
            <a:endParaRPr lang="en-US" b="0" i="0" dirty="0">
              <a:solidFill>
                <a:srgbClr val="000000"/>
              </a:solidFill>
              <a:effectLst/>
              <a:latin typeface="Times New Roman" panose="02020603050405020304" pitchFamily="18" charset="0"/>
              <a:cs typeface="Times New Roman" panose="02020603050405020304" pitchFamily="18" charset="0"/>
            </a:endParaRPr>
          </a:p>
          <a:p>
            <a:pPr lvl="1"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Constructor </a:t>
            </a:r>
            <a:r>
              <a:rPr lang="en-US" b="1" i="0" dirty="0">
                <a:solidFill>
                  <a:srgbClr val="000000"/>
                </a:solidFill>
                <a:effectLst/>
                <a:latin typeface="Times New Roman" panose="02020603050405020304" pitchFamily="18" charset="0"/>
                <a:cs typeface="Times New Roman" panose="02020603050405020304" pitchFamily="18" charset="0"/>
              </a:rPr>
              <a:t>name must be the same as its class name</a:t>
            </a:r>
          </a:p>
          <a:p>
            <a:pPr lvl="1"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 Constructor must have </a:t>
            </a:r>
            <a:r>
              <a:rPr lang="en-US" b="1" i="0" dirty="0">
                <a:solidFill>
                  <a:srgbClr val="000000"/>
                </a:solidFill>
                <a:effectLst/>
                <a:latin typeface="Times New Roman" panose="02020603050405020304" pitchFamily="18" charset="0"/>
                <a:cs typeface="Times New Roman" panose="02020603050405020304" pitchFamily="18" charset="0"/>
              </a:rPr>
              <a:t>no explicit return type</a:t>
            </a:r>
          </a:p>
          <a:p>
            <a:pPr lvl="1"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 Java constructor </a:t>
            </a:r>
            <a:r>
              <a:rPr lang="en-US" b="1" i="0" dirty="0">
                <a:solidFill>
                  <a:srgbClr val="000000"/>
                </a:solidFill>
                <a:effectLst/>
                <a:latin typeface="Times New Roman" panose="02020603050405020304" pitchFamily="18" charset="0"/>
                <a:cs typeface="Times New Roman" panose="02020603050405020304" pitchFamily="18" charset="0"/>
              </a:rPr>
              <a:t>cannot be abstract, static, final, and synchronized</a:t>
            </a:r>
          </a:p>
        </p:txBody>
      </p:sp>
      <p:sp>
        <p:nvSpPr>
          <p:cNvPr id="5" name="TextBox 4">
            <a:extLst>
              <a:ext uri="{FF2B5EF4-FFF2-40B4-BE49-F238E27FC236}">
                <a16:creationId xmlns="" xmlns:a16="http://schemas.microsoft.com/office/drawing/2014/main" id="{830FDAB9-6664-09C4-648A-01776DB0156E}"/>
              </a:ext>
            </a:extLst>
          </p:cNvPr>
          <p:cNvSpPr txBox="1"/>
          <p:nvPr/>
        </p:nvSpPr>
        <p:spPr>
          <a:xfrm>
            <a:off x="203200" y="3068935"/>
            <a:ext cx="8260080" cy="1200329"/>
          </a:xfrm>
          <a:prstGeom prst="rect">
            <a:avLst/>
          </a:prstGeom>
          <a:noFill/>
        </p:spPr>
        <p:txBody>
          <a:bodyPr wrap="square">
            <a:spAutoFit/>
          </a:bodyPr>
          <a:lstStyle/>
          <a:p>
            <a:pPr algn="just"/>
            <a:r>
              <a:rPr lang="en-US" b="1" i="0" dirty="0">
                <a:solidFill>
                  <a:srgbClr val="333333"/>
                </a:solidFill>
                <a:effectLst/>
                <a:latin typeface="inter-regular"/>
              </a:rPr>
              <a:t>There are two types of constructors in Java:</a:t>
            </a:r>
          </a:p>
          <a:p>
            <a:pPr algn="just"/>
            <a:endParaRPr lang="en-US" b="1"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Default constructor (no-</a:t>
            </a:r>
            <a:r>
              <a:rPr lang="en-US" b="0" i="0" dirty="0" err="1">
                <a:solidFill>
                  <a:srgbClr val="000000"/>
                </a:solidFill>
                <a:effectLst/>
                <a:latin typeface="inter-regular"/>
              </a:rPr>
              <a:t>arg</a:t>
            </a:r>
            <a:r>
              <a:rPr lang="en-US" b="0" i="0" dirty="0">
                <a:solidFill>
                  <a:srgbClr val="000000"/>
                </a:solidFill>
                <a:effectLst/>
                <a:latin typeface="inter-regular"/>
              </a:rPr>
              <a:t> constructor)</a:t>
            </a:r>
          </a:p>
          <a:p>
            <a:pPr lvl="1" algn="just">
              <a:buFont typeface="+mj-lt"/>
              <a:buAutoNum type="arabicPeriod"/>
            </a:pPr>
            <a:r>
              <a:rPr lang="en-US" b="0" i="0" dirty="0">
                <a:solidFill>
                  <a:srgbClr val="000000"/>
                </a:solidFill>
                <a:effectLst/>
                <a:latin typeface="inter-regular"/>
              </a:rPr>
              <a:t>Parameterized constructor</a:t>
            </a:r>
          </a:p>
        </p:txBody>
      </p:sp>
    </p:spTree>
    <p:extLst>
      <p:ext uri="{BB962C8B-B14F-4D97-AF65-F5344CB8AC3E}">
        <p14:creationId xmlns:p14="http://schemas.microsoft.com/office/powerpoint/2010/main" val="4107736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D1ED892-FE6F-DE16-0A2B-C6437BADCB53}"/>
              </a:ext>
            </a:extLst>
          </p:cNvPr>
          <p:cNvSpPr txBox="1"/>
          <p:nvPr/>
        </p:nvSpPr>
        <p:spPr>
          <a:xfrm>
            <a:off x="487680" y="213975"/>
            <a:ext cx="11013440" cy="923330"/>
          </a:xfrm>
          <a:prstGeom prst="rect">
            <a:avLst/>
          </a:prstGeom>
          <a:noFill/>
        </p:spPr>
        <p:txBody>
          <a:bodyPr wrap="square">
            <a:spAutoFit/>
          </a:bodyPr>
          <a:lstStyle/>
          <a:p>
            <a:pPr algn="just"/>
            <a:r>
              <a:rPr lang="en-US" b="1" i="0" dirty="0">
                <a:solidFill>
                  <a:srgbClr val="610B38"/>
                </a:solidFill>
                <a:effectLst/>
                <a:latin typeface="Times New Roman" panose="02020603050405020304" pitchFamily="18" charset="0"/>
                <a:cs typeface="Times New Roman" panose="02020603050405020304" pitchFamily="18" charset="0"/>
              </a:rPr>
              <a:t>Java Default Constructor</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 constructor is called "Default Constructor" when it doesn't have any parameter.</a:t>
            </a:r>
          </a:p>
        </p:txBody>
      </p:sp>
      <p:sp>
        <p:nvSpPr>
          <p:cNvPr id="5" name="TextBox 4">
            <a:extLst>
              <a:ext uri="{FF2B5EF4-FFF2-40B4-BE49-F238E27FC236}">
                <a16:creationId xmlns="" xmlns:a16="http://schemas.microsoft.com/office/drawing/2014/main" id="{204D4510-303F-4C49-7357-464838FF9BE8}"/>
              </a:ext>
            </a:extLst>
          </p:cNvPr>
          <p:cNvSpPr txBox="1"/>
          <p:nvPr/>
        </p:nvSpPr>
        <p:spPr>
          <a:xfrm>
            <a:off x="487680" y="1185039"/>
            <a:ext cx="8209280" cy="3693319"/>
          </a:xfrm>
          <a:prstGeom prst="rect">
            <a:avLst/>
          </a:prstGeom>
          <a:noFill/>
        </p:spPr>
        <p:txBody>
          <a:bodyPr wrap="square">
            <a:spAutoFit/>
          </a:bodyPr>
          <a:lstStyle/>
          <a:p>
            <a:r>
              <a:rPr lang="en-IN" dirty="0"/>
              <a:t>//Java Program to create and call a default constructor  </a:t>
            </a:r>
          </a:p>
          <a:p>
            <a:r>
              <a:rPr lang="en-IN" dirty="0"/>
              <a:t>class Bike1{  </a:t>
            </a:r>
          </a:p>
          <a:p>
            <a:pPr lvl="1"/>
            <a:r>
              <a:rPr lang="en-IN" dirty="0"/>
              <a:t>//creating a default constructor  </a:t>
            </a:r>
          </a:p>
          <a:p>
            <a:pPr lvl="1"/>
            <a:r>
              <a:rPr lang="en-IN" dirty="0"/>
              <a:t>Bike1(){</a:t>
            </a:r>
          </a:p>
          <a:p>
            <a:pPr lvl="1"/>
            <a:r>
              <a:rPr lang="en-IN" dirty="0"/>
              <a:t>	</a:t>
            </a:r>
            <a:r>
              <a:rPr lang="en-IN" dirty="0" err="1"/>
              <a:t>System.out.println</a:t>
            </a:r>
            <a:r>
              <a:rPr lang="en-IN" dirty="0"/>
              <a:t>("Bike is created");</a:t>
            </a:r>
          </a:p>
          <a:p>
            <a:pPr lvl="1"/>
            <a:r>
              <a:rPr lang="en-IN" dirty="0"/>
              <a:t>}  </a:t>
            </a:r>
          </a:p>
          <a:p>
            <a:pPr lvl="1"/>
            <a:endParaRPr lang="en-IN" dirty="0"/>
          </a:p>
          <a:p>
            <a:pPr lvl="1"/>
            <a:r>
              <a:rPr lang="en-IN" dirty="0"/>
              <a:t>//main method  </a:t>
            </a:r>
          </a:p>
          <a:p>
            <a:pPr lvl="1"/>
            <a:r>
              <a:rPr lang="en-IN" dirty="0"/>
              <a:t>public static void main(String </a:t>
            </a:r>
            <a:r>
              <a:rPr lang="en-IN" dirty="0" err="1"/>
              <a:t>args</a:t>
            </a:r>
            <a:r>
              <a:rPr lang="en-IN" dirty="0"/>
              <a:t>[]){  </a:t>
            </a:r>
          </a:p>
          <a:p>
            <a:pPr lvl="2"/>
            <a:r>
              <a:rPr lang="en-IN" dirty="0"/>
              <a:t>//calling a default constructor  </a:t>
            </a:r>
          </a:p>
          <a:p>
            <a:pPr lvl="2"/>
            <a:r>
              <a:rPr lang="en-IN" dirty="0"/>
              <a:t>Bike1 b=new Bike1();  </a:t>
            </a:r>
          </a:p>
          <a:p>
            <a:pPr lvl="1"/>
            <a:r>
              <a:rPr lang="en-IN" dirty="0"/>
              <a:t>}  </a:t>
            </a:r>
          </a:p>
          <a:p>
            <a:r>
              <a:rPr lang="en-IN" dirty="0"/>
              <a:t>} </a:t>
            </a:r>
          </a:p>
        </p:txBody>
      </p:sp>
      <p:sp>
        <p:nvSpPr>
          <p:cNvPr id="7" name="TextBox 6">
            <a:extLst>
              <a:ext uri="{FF2B5EF4-FFF2-40B4-BE49-F238E27FC236}">
                <a16:creationId xmlns="" xmlns:a16="http://schemas.microsoft.com/office/drawing/2014/main" id="{B2C2C5F4-E02B-5CA1-C589-9AC1C846E29B}"/>
              </a:ext>
            </a:extLst>
          </p:cNvPr>
          <p:cNvSpPr txBox="1"/>
          <p:nvPr/>
        </p:nvSpPr>
        <p:spPr>
          <a:xfrm>
            <a:off x="4582160" y="3857675"/>
            <a:ext cx="7386320" cy="646331"/>
          </a:xfrm>
          <a:prstGeom prst="rect">
            <a:avLst/>
          </a:prstGeom>
          <a:noFill/>
        </p:spPr>
        <p:txBody>
          <a:bodyPr wrap="square">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 </a:t>
            </a:r>
            <a:r>
              <a:rPr lang="en-US" b="1" i="0" dirty="0">
                <a:solidFill>
                  <a:srgbClr val="FF0000"/>
                </a:solidFill>
                <a:effectLst/>
                <a:latin typeface="Times New Roman" panose="02020603050405020304" pitchFamily="18" charset="0"/>
                <a:cs typeface="Times New Roman" panose="02020603050405020304" pitchFamily="18" charset="0"/>
              </a:rPr>
              <a:t>If there is no constructor in a class, compiler automatically creates a default constructor.</a:t>
            </a:r>
          </a:p>
        </p:txBody>
      </p:sp>
      <p:pic>
        <p:nvPicPr>
          <p:cNvPr id="5122" name="Picture 2" descr="Java default constructor">
            <a:extLst>
              <a:ext uri="{FF2B5EF4-FFF2-40B4-BE49-F238E27FC236}">
                <a16:creationId xmlns="" xmlns:a16="http://schemas.microsoft.com/office/drawing/2014/main" id="{1DA2A77D-7A1D-8575-F4B4-81AF9C93C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820" y="4524375"/>
            <a:ext cx="62103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69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6B12400-2508-FD38-F948-13C47669206E}"/>
              </a:ext>
            </a:extLst>
          </p:cNvPr>
          <p:cNvSpPr txBox="1"/>
          <p:nvPr/>
        </p:nvSpPr>
        <p:spPr>
          <a:xfrm>
            <a:off x="203200" y="198458"/>
            <a:ext cx="11856720" cy="1477328"/>
          </a:xfrm>
          <a:prstGeom prst="rect">
            <a:avLst/>
          </a:prstGeom>
          <a:noFill/>
        </p:spPr>
        <p:txBody>
          <a:bodyPr wrap="square">
            <a:spAutoFit/>
          </a:bodyPr>
          <a:lstStyle/>
          <a:p>
            <a:pPr algn="just"/>
            <a:r>
              <a:rPr lang="en-US" b="1" i="0" dirty="0">
                <a:solidFill>
                  <a:srgbClr val="610B38"/>
                </a:solidFill>
                <a:effectLst/>
                <a:latin typeface="Times New Roman" panose="02020603050405020304" pitchFamily="18" charset="0"/>
                <a:cs typeface="Times New Roman" panose="02020603050405020304" pitchFamily="18" charset="0"/>
              </a:rPr>
              <a:t>Java Parameterized Constructor</a:t>
            </a:r>
          </a:p>
          <a:p>
            <a:pPr algn="just"/>
            <a:endParaRPr lang="en-US" b="1" i="0" dirty="0">
              <a:solidFill>
                <a:srgbClr val="610B38"/>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b="0" i="0" dirty="0">
                <a:solidFill>
                  <a:srgbClr val="333333"/>
                </a:solidFill>
                <a:effectLst/>
                <a:latin typeface="inter-regular"/>
              </a:rPr>
              <a:t>A constructor which has a specific </a:t>
            </a:r>
            <a:r>
              <a:rPr lang="en-US" b="1" i="0" dirty="0">
                <a:solidFill>
                  <a:srgbClr val="333333"/>
                </a:solidFill>
                <a:effectLst/>
                <a:latin typeface="inter-regular"/>
              </a:rPr>
              <a:t>number of parameters is called a parameterized constructor</a:t>
            </a:r>
            <a:r>
              <a:rPr lang="en-US" b="0" i="0" dirty="0">
                <a:solidFill>
                  <a:srgbClr val="333333"/>
                </a:solidFill>
                <a:effectLst/>
                <a:latin typeface="inter-regular"/>
              </a:rPr>
              <a:t>.</a:t>
            </a:r>
          </a:p>
          <a:p>
            <a:pPr marL="742950" lvl="1" indent="-285750" algn="just">
              <a:buFont typeface="Wingdings" panose="05000000000000000000" pitchFamily="2" charset="2"/>
              <a:buChar char="q"/>
            </a:pPr>
            <a:r>
              <a:rPr lang="en-US" b="0" i="0" dirty="0">
                <a:solidFill>
                  <a:srgbClr val="333333"/>
                </a:solidFill>
                <a:effectLst/>
                <a:latin typeface="inter-regular"/>
              </a:rPr>
              <a:t>The parameterized constructor is used to provide different values to distinct objects. However, you can provide the same values also.</a:t>
            </a:r>
          </a:p>
        </p:txBody>
      </p:sp>
      <p:sp>
        <p:nvSpPr>
          <p:cNvPr id="5" name="TextBox 4">
            <a:extLst>
              <a:ext uri="{FF2B5EF4-FFF2-40B4-BE49-F238E27FC236}">
                <a16:creationId xmlns="" xmlns:a16="http://schemas.microsoft.com/office/drawing/2014/main" id="{E14ECDDC-7CF1-E5A2-1F48-1A0250719B39}"/>
              </a:ext>
            </a:extLst>
          </p:cNvPr>
          <p:cNvSpPr txBox="1"/>
          <p:nvPr/>
        </p:nvSpPr>
        <p:spPr>
          <a:xfrm>
            <a:off x="5811520" y="1675786"/>
            <a:ext cx="6096000" cy="5078313"/>
          </a:xfrm>
          <a:prstGeom prst="rect">
            <a:avLst/>
          </a:prstGeom>
          <a:noFill/>
        </p:spPr>
        <p:txBody>
          <a:bodyPr wrap="square">
            <a:spAutoFit/>
          </a:bodyPr>
          <a:lstStyle/>
          <a:p>
            <a:r>
              <a:rPr lang="en-IN" dirty="0"/>
              <a:t>class Student4{  </a:t>
            </a:r>
          </a:p>
          <a:p>
            <a:r>
              <a:rPr lang="en-IN" dirty="0"/>
              <a:t>    int id;  </a:t>
            </a:r>
          </a:p>
          <a:p>
            <a:r>
              <a:rPr lang="en-IN" dirty="0"/>
              <a:t>    String name;  </a:t>
            </a:r>
          </a:p>
          <a:p>
            <a:r>
              <a:rPr lang="en-IN" dirty="0"/>
              <a:t>    //creating a parameterized constructor  </a:t>
            </a:r>
          </a:p>
          <a:p>
            <a:r>
              <a:rPr lang="en-IN" dirty="0"/>
              <a:t>    Student4(int </a:t>
            </a:r>
            <a:r>
              <a:rPr lang="en-IN" dirty="0" err="1"/>
              <a:t>i,String</a:t>
            </a:r>
            <a:r>
              <a:rPr lang="en-IN" dirty="0"/>
              <a:t> n){  </a:t>
            </a:r>
          </a:p>
          <a:p>
            <a:pPr lvl="1"/>
            <a:r>
              <a:rPr lang="en-IN" dirty="0"/>
              <a:t>    id = </a:t>
            </a:r>
            <a:r>
              <a:rPr lang="en-IN" dirty="0" err="1"/>
              <a:t>i</a:t>
            </a:r>
            <a:r>
              <a:rPr lang="en-IN" dirty="0"/>
              <a:t>;  </a:t>
            </a:r>
          </a:p>
          <a:p>
            <a:pPr lvl="1"/>
            <a:r>
              <a:rPr lang="en-IN" dirty="0"/>
              <a:t>    name = n;  </a:t>
            </a:r>
          </a:p>
          <a:p>
            <a:pPr lvl="1"/>
            <a:r>
              <a:rPr lang="en-IN" dirty="0"/>
              <a:t>    }  </a:t>
            </a:r>
          </a:p>
          <a:p>
            <a:r>
              <a:rPr lang="en-IN" dirty="0"/>
              <a:t>void display(){</a:t>
            </a:r>
            <a:r>
              <a:rPr lang="en-IN" dirty="0" err="1"/>
              <a:t>System.out.println</a:t>
            </a:r>
            <a:r>
              <a:rPr lang="en-IN" dirty="0"/>
              <a:t>(id+" "+name);}  </a:t>
            </a:r>
          </a:p>
          <a:p>
            <a:r>
              <a:rPr lang="en-IN" dirty="0"/>
              <a:t>   </a:t>
            </a:r>
          </a:p>
          <a:p>
            <a:r>
              <a:rPr lang="en-IN" dirty="0"/>
              <a:t>    public static void main(String </a:t>
            </a:r>
            <a:r>
              <a:rPr lang="en-IN" dirty="0" err="1"/>
              <a:t>args</a:t>
            </a:r>
            <a:r>
              <a:rPr lang="en-IN" dirty="0"/>
              <a:t>[]){  </a:t>
            </a:r>
          </a:p>
          <a:p>
            <a:pPr lvl="2"/>
            <a:r>
              <a:rPr lang="en-IN" dirty="0"/>
              <a:t>    //creating objects and passing values  </a:t>
            </a:r>
          </a:p>
          <a:p>
            <a:pPr lvl="2"/>
            <a:r>
              <a:rPr lang="en-IN" dirty="0"/>
              <a:t>    Student4 s1 = new Student4(111,"Karan");  </a:t>
            </a:r>
          </a:p>
          <a:p>
            <a:pPr lvl="2"/>
            <a:r>
              <a:rPr lang="en-IN" dirty="0"/>
              <a:t>    Student4 s2 = new Student4(222,"Aryan");  </a:t>
            </a:r>
          </a:p>
          <a:p>
            <a:pPr lvl="2"/>
            <a:r>
              <a:rPr lang="en-IN" dirty="0"/>
              <a:t>    s1.display();  </a:t>
            </a:r>
          </a:p>
          <a:p>
            <a:pPr lvl="2"/>
            <a:r>
              <a:rPr lang="en-IN" dirty="0"/>
              <a:t>    s2.display();  </a:t>
            </a:r>
          </a:p>
          <a:p>
            <a:pPr lvl="2"/>
            <a:r>
              <a:rPr lang="en-IN" dirty="0"/>
              <a:t>   }  </a:t>
            </a:r>
          </a:p>
          <a:p>
            <a:r>
              <a:rPr lang="en-IN" dirty="0"/>
              <a:t>} </a:t>
            </a:r>
          </a:p>
        </p:txBody>
      </p:sp>
    </p:spTree>
    <p:extLst>
      <p:ext uri="{BB962C8B-B14F-4D97-AF65-F5344CB8AC3E}">
        <p14:creationId xmlns:p14="http://schemas.microsoft.com/office/powerpoint/2010/main" val="3372620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F30AA52-C657-9FC9-399F-626DC0857E02}"/>
              </a:ext>
            </a:extLst>
          </p:cNvPr>
          <p:cNvSpPr txBox="1"/>
          <p:nvPr/>
        </p:nvSpPr>
        <p:spPr>
          <a:xfrm>
            <a:off x="264160" y="119856"/>
            <a:ext cx="11704320" cy="92333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Constructor </a:t>
            </a:r>
            <a:r>
              <a:rPr lang="en-US" b="0" i="0" u="none" strike="noStrike" dirty="0">
                <a:solidFill>
                  <a:srgbClr val="008000"/>
                </a:solidFill>
                <a:effectLst/>
                <a:latin typeface="Times New Roman" panose="02020603050405020304" pitchFamily="18" charset="0"/>
                <a:cs typeface="Times New Roman" panose="02020603050405020304" pitchFamily="18" charset="0"/>
                <a:hlinkClick r:id="rId2"/>
              </a:rPr>
              <a:t>overloading in Java</a:t>
            </a:r>
            <a:r>
              <a:rPr lang="en-US" b="0" i="0" dirty="0">
                <a:solidFill>
                  <a:srgbClr val="333333"/>
                </a:solidFill>
                <a:effectLst/>
                <a:latin typeface="Times New Roman" panose="02020603050405020304" pitchFamily="18" charset="0"/>
                <a:cs typeface="Times New Roman" panose="02020603050405020304" pitchFamily="18" charset="0"/>
              </a:rPr>
              <a:t> is a technique of having </a:t>
            </a:r>
            <a:r>
              <a:rPr lang="en-US" b="1" i="0" dirty="0">
                <a:solidFill>
                  <a:srgbClr val="333333"/>
                </a:solidFill>
                <a:effectLst/>
                <a:latin typeface="Times New Roman" panose="02020603050405020304" pitchFamily="18" charset="0"/>
                <a:cs typeface="Times New Roman" panose="02020603050405020304" pitchFamily="18" charset="0"/>
              </a:rPr>
              <a:t>more than one constructor with different parameter lists</a:t>
            </a:r>
            <a:r>
              <a:rPr lang="en-US" b="0" i="0" dirty="0">
                <a:solidFill>
                  <a:srgbClr val="333333"/>
                </a:solidFill>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They are arranged in a way that each constructor performs a different task. </a:t>
            </a:r>
          </a:p>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They are </a:t>
            </a:r>
            <a:r>
              <a:rPr lang="en-US" b="1" i="0" dirty="0">
                <a:solidFill>
                  <a:srgbClr val="333333"/>
                </a:solidFill>
                <a:effectLst/>
                <a:latin typeface="Times New Roman" panose="02020603050405020304" pitchFamily="18" charset="0"/>
                <a:cs typeface="Times New Roman" panose="02020603050405020304" pitchFamily="18" charset="0"/>
              </a:rPr>
              <a:t>differentiated by the compiler </a:t>
            </a:r>
            <a:r>
              <a:rPr lang="en-US" b="0" i="0" dirty="0">
                <a:solidFill>
                  <a:srgbClr val="333333"/>
                </a:solidFill>
                <a:effectLst/>
                <a:latin typeface="Times New Roman" panose="02020603050405020304" pitchFamily="18" charset="0"/>
                <a:cs typeface="Times New Roman" panose="02020603050405020304" pitchFamily="18" charset="0"/>
              </a:rPr>
              <a:t>by the number of parameters in the list and their types.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35DBA941-B86A-D47E-ACFD-18B112EE261F}"/>
              </a:ext>
            </a:extLst>
          </p:cNvPr>
          <p:cNvSpPr txBox="1"/>
          <p:nvPr/>
        </p:nvSpPr>
        <p:spPr>
          <a:xfrm>
            <a:off x="2946400" y="1532047"/>
            <a:ext cx="8747760" cy="5355312"/>
          </a:xfrm>
          <a:prstGeom prst="rect">
            <a:avLst/>
          </a:prstGeom>
          <a:noFill/>
        </p:spPr>
        <p:txBody>
          <a:bodyPr wrap="square">
            <a:spAutoFit/>
          </a:bodyPr>
          <a:lstStyle/>
          <a:p>
            <a:r>
              <a:rPr lang="en-IN" dirty="0"/>
              <a:t>class Student5{  </a:t>
            </a:r>
          </a:p>
          <a:p>
            <a:r>
              <a:rPr lang="en-IN" dirty="0"/>
              <a:t>    int id;   String name;  int age;  </a:t>
            </a:r>
          </a:p>
          <a:p>
            <a:r>
              <a:rPr lang="en-IN" dirty="0"/>
              <a:t>    </a:t>
            </a:r>
            <a:r>
              <a:rPr lang="en-IN" b="1" dirty="0"/>
              <a:t>Student5(int </a:t>
            </a:r>
            <a:r>
              <a:rPr lang="en-IN" b="1" dirty="0" err="1"/>
              <a:t>i,String</a:t>
            </a:r>
            <a:r>
              <a:rPr lang="en-IN" b="1" dirty="0"/>
              <a:t> n){  </a:t>
            </a:r>
          </a:p>
          <a:p>
            <a:pPr lvl="1"/>
            <a:r>
              <a:rPr lang="en-IN" dirty="0"/>
              <a:t>    id = </a:t>
            </a:r>
            <a:r>
              <a:rPr lang="en-IN" dirty="0" err="1"/>
              <a:t>i</a:t>
            </a:r>
            <a:r>
              <a:rPr lang="en-IN" dirty="0"/>
              <a:t>;  </a:t>
            </a:r>
          </a:p>
          <a:p>
            <a:pPr lvl="1"/>
            <a:r>
              <a:rPr lang="en-IN" dirty="0"/>
              <a:t>    name = n;  </a:t>
            </a:r>
          </a:p>
          <a:p>
            <a:r>
              <a:rPr lang="en-IN" dirty="0"/>
              <a:t>    }  </a:t>
            </a:r>
          </a:p>
          <a:p>
            <a:pPr lvl="1"/>
            <a:r>
              <a:rPr lang="en-IN" b="1" dirty="0"/>
              <a:t>Student5(int </a:t>
            </a:r>
            <a:r>
              <a:rPr lang="en-IN" b="1" dirty="0" err="1"/>
              <a:t>i,String</a:t>
            </a:r>
            <a:r>
              <a:rPr lang="en-IN" b="1" dirty="0"/>
              <a:t> </a:t>
            </a:r>
            <a:r>
              <a:rPr lang="en-IN" b="1" dirty="0" err="1"/>
              <a:t>n,int</a:t>
            </a:r>
            <a:r>
              <a:rPr lang="en-IN" b="1" dirty="0"/>
              <a:t> a){  </a:t>
            </a:r>
          </a:p>
          <a:p>
            <a:pPr lvl="1"/>
            <a:r>
              <a:rPr lang="en-IN" dirty="0"/>
              <a:t>    id = </a:t>
            </a:r>
            <a:r>
              <a:rPr lang="en-IN" dirty="0" err="1"/>
              <a:t>i</a:t>
            </a:r>
            <a:r>
              <a:rPr lang="en-IN" dirty="0"/>
              <a:t>;  </a:t>
            </a:r>
          </a:p>
          <a:p>
            <a:pPr lvl="1"/>
            <a:r>
              <a:rPr lang="en-IN" dirty="0"/>
              <a:t>    name = n;  </a:t>
            </a:r>
          </a:p>
          <a:p>
            <a:pPr lvl="1"/>
            <a:r>
              <a:rPr lang="en-IN" dirty="0"/>
              <a:t>    age=a;  </a:t>
            </a:r>
          </a:p>
          <a:p>
            <a:r>
              <a:rPr lang="en-IN" dirty="0"/>
              <a:t>    }  </a:t>
            </a:r>
          </a:p>
          <a:p>
            <a:r>
              <a:rPr lang="en-IN" dirty="0"/>
              <a:t>    void display(){</a:t>
            </a:r>
            <a:r>
              <a:rPr lang="en-IN" dirty="0" err="1"/>
              <a:t>System.out.println</a:t>
            </a:r>
            <a:r>
              <a:rPr lang="en-IN" dirty="0"/>
              <a:t>(id+" "+name+" "+age);}  </a:t>
            </a:r>
          </a:p>
          <a:p>
            <a:pPr lvl="1"/>
            <a:r>
              <a:rPr lang="en-IN" dirty="0"/>
              <a:t>       public static void main(String </a:t>
            </a:r>
            <a:r>
              <a:rPr lang="en-IN" dirty="0" err="1"/>
              <a:t>args</a:t>
            </a:r>
            <a:r>
              <a:rPr lang="en-IN" dirty="0"/>
              <a:t>[]){  </a:t>
            </a:r>
          </a:p>
          <a:p>
            <a:pPr lvl="1"/>
            <a:r>
              <a:rPr lang="en-IN" dirty="0"/>
              <a:t>    Student5 s1 = new Student5(111,"Karan");  </a:t>
            </a:r>
          </a:p>
          <a:p>
            <a:pPr lvl="1"/>
            <a:r>
              <a:rPr lang="en-IN" dirty="0"/>
              <a:t>    Student5 s2 = new Student5(222,"Aryan",25);  </a:t>
            </a:r>
          </a:p>
          <a:p>
            <a:pPr lvl="1"/>
            <a:r>
              <a:rPr lang="en-IN" dirty="0"/>
              <a:t>    s1.display();  </a:t>
            </a:r>
          </a:p>
          <a:p>
            <a:pPr lvl="1"/>
            <a:r>
              <a:rPr lang="en-IN" dirty="0"/>
              <a:t>    s2.display();  </a:t>
            </a:r>
          </a:p>
          <a:p>
            <a:r>
              <a:rPr lang="en-IN" dirty="0"/>
              <a:t>   }  </a:t>
            </a:r>
          </a:p>
          <a:p>
            <a:r>
              <a:rPr lang="en-IN" dirty="0"/>
              <a:t>} </a:t>
            </a:r>
          </a:p>
        </p:txBody>
      </p:sp>
    </p:spTree>
    <p:extLst>
      <p:ext uri="{BB962C8B-B14F-4D97-AF65-F5344CB8AC3E}">
        <p14:creationId xmlns:p14="http://schemas.microsoft.com/office/powerpoint/2010/main" val="2101610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4F08496-23D8-4009-423B-D9785EB22775}"/>
              </a:ext>
            </a:extLst>
          </p:cNvPr>
          <p:cNvSpPr txBox="1"/>
          <p:nvPr/>
        </p:nvSpPr>
        <p:spPr>
          <a:xfrm>
            <a:off x="142240" y="183495"/>
            <a:ext cx="11755120" cy="2308324"/>
          </a:xfrm>
          <a:prstGeom prst="rect">
            <a:avLst/>
          </a:prstGeom>
          <a:noFill/>
        </p:spPr>
        <p:txBody>
          <a:bodyPr wrap="square">
            <a:spAutoFit/>
          </a:bodyPr>
          <a:lstStyle/>
          <a:p>
            <a:pPr algn="just"/>
            <a:r>
              <a:rPr lang="en-US" b="1" i="0" dirty="0">
                <a:solidFill>
                  <a:srgbClr val="610B38"/>
                </a:solidFill>
                <a:effectLst/>
                <a:latin typeface="Times New Roman" panose="02020603050405020304" pitchFamily="18" charset="0"/>
                <a:cs typeface="Times New Roman" panose="02020603050405020304" pitchFamily="18" charset="0"/>
              </a:rPr>
              <a:t>Java Copy Constructor</a:t>
            </a:r>
          </a:p>
          <a:p>
            <a:pPr algn="just"/>
            <a:r>
              <a:rPr lang="en-US" b="0" i="0" dirty="0">
                <a:solidFill>
                  <a:srgbClr val="333333"/>
                </a:solidFill>
                <a:effectLst/>
                <a:latin typeface="Times New Roman" panose="02020603050405020304" pitchFamily="18" charset="0"/>
                <a:cs typeface="Times New Roman" panose="02020603050405020304" pitchFamily="18" charset="0"/>
              </a:rPr>
              <a:t>There is no copy constructor in Java. However, we can copy the values from one object to another like copy constructor in C++.</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610B4B"/>
                </a:solidFill>
                <a:effectLst/>
                <a:latin typeface="erdana"/>
              </a:rPr>
              <a:t> </a:t>
            </a:r>
            <a:r>
              <a:rPr lang="en-US" b="1" i="0" dirty="0">
                <a:solidFill>
                  <a:srgbClr val="610B4B"/>
                </a:solidFill>
                <a:effectLst/>
                <a:latin typeface="erdana"/>
              </a:rPr>
              <a:t>Does constructor return any value?</a:t>
            </a:r>
          </a:p>
          <a:p>
            <a:pPr algn="just"/>
            <a:r>
              <a:rPr lang="en-US" b="0" i="0" dirty="0">
                <a:solidFill>
                  <a:srgbClr val="333333"/>
                </a:solidFill>
                <a:effectLst/>
                <a:latin typeface="inter-regular"/>
              </a:rPr>
              <a:t>Yes, it is the current class instance (You cannot use return type, yet it returns a value).</a:t>
            </a:r>
          </a:p>
          <a:p>
            <a:r>
              <a:rPr lang="en-US" dirty="0"/>
              <a:t/>
            </a:r>
            <a:br>
              <a:rPr lang="en-US" dirty="0"/>
            </a:b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234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75F2C9B-F8BE-9B81-DB01-BE3355E5E2C8}"/>
              </a:ext>
            </a:extLst>
          </p:cNvPr>
          <p:cNvSpPr txBox="1"/>
          <p:nvPr/>
        </p:nvSpPr>
        <p:spPr>
          <a:xfrm>
            <a:off x="365760" y="221456"/>
            <a:ext cx="10403840" cy="2554545"/>
          </a:xfrm>
          <a:prstGeom prst="rect">
            <a:avLst/>
          </a:prstGeom>
          <a:noFill/>
        </p:spPr>
        <p:txBody>
          <a:bodyPr wrap="square">
            <a:spAutoFit/>
          </a:bodyPr>
          <a:lstStyle/>
          <a:p>
            <a:pPr algn="just"/>
            <a:r>
              <a:rPr lang="en-US" sz="2000" b="0" i="0" dirty="0">
                <a:solidFill>
                  <a:srgbClr val="333333"/>
                </a:solidFill>
                <a:effectLst/>
                <a:latin typeface="inter-regular"/>
              </a:rPr>
              <a:t>The </a:t>
            </a:r>
            <a:r>
              <a:rPr lang="en-US" sz="2000" b="1" i="0" dirty="0">
                <a:solidFill>
                  <a:srgbClr val="333333"/>
                </a:solidFill>
                <a:effectLst/>
                <a:latin typeface="inter-bold"/>
              </a:rPr>
              <a:t>static keyword</a:t>
            </a:r>
            <a:r>
              <a:rPr lang="en-US" sz="2000" b="0" i="0" dirty="0">
                <a:solidFill>
                  <a:srgbClr val="333333"/>
                </a:solidFill>
                <a:effectLst/>
                <a:latin typeface="inter-regular"/>
              </a:rPr>
              <a:t> in </a:t>
            </a:r>
            <a:r>
              <a:rPr lang="en-US" sz="2000" b="0" i="0" u="none" strike="noStrike" dirty="0">
                <a:solidFill>
                  <a:srgbClr val="008000"/>
                </a:solidFill>
                <a:effectLst/>
                <a:latin typeface="inter-regular"/>
                <a:hlinkClick r:id="rId2"/>
              </a:rPr>
              <a:t>Java</a:t>
            </a:r>
            <a:r>
              <a:rPr lang="en-US" sz="2000" b="0" i="0" dirty="0">
                <a:solidFill>
                  <a:srgbClr val="333333"/>
                </a:solidFill>
                <a:effectLst/>
                <a:latin typeface="inter-regular"/>
              </a:rPr>
              <a:t> is used for memory management mainly.</a:t>
            </a:r>
            <a:endParaRPr lang="en-US" sz="20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sz="2000" b="1" dirty="0">
              <a:solidFill>
                <a:srgbClr val="333333"/>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The static can be:</a:t>
            </a:r>
          </a:p>
          <a:p>
            <a:pPr algn="just"/>
            <a:endParaRPr lang="en-US" sz="20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a:p>
            <a:pPr lvl="1" algn="just">
              <a:buFont typeface="+mj-lt"/>
              <a:buAutoNum type="arabicPeriod"/>
            </a:pPr>
            <a:r>
              <a:rPr lang="en-US" sz="20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Variable (also known as a class variable)</a:t>
            </a:r>
          </a:p>
          <a:p>
            <a:pPr lvl="1" algn="just">
              <a:buFont typeface="+mj-lt"/>
              <a:buAutoNum type="arabicPeriod"/>
            </a:pPr>
            <a:r>
              <a:rPr lang="en-US" sz="20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Method (also known as a class method)</a:t>
            </a:r>
          </a:p>
          <a:p>
            <a:pPr lvl="1" algn="just">
              <a:buFont typeface="+mj-lt"/>
              <a:buAutoNum type="arabicPeriod"/>
            </a:pPr>
            <a:r>
              <a:rPr lang="en-US" sz="20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Block</a:t>
            </a:r>
          </a:p>
          <a:p>
            <a:pPr lvl="1" algn="just">
              <a:buFont typeface="+mj-lt"/>
              <a:buAutoNum type="arabicPeriod"/>
            </a:pPr>
            <a:r>
              <a:rPr lang="en-US" sz="20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Nested class</a:t>
            </a:r>
          </a:p>
        </p:txBody>
      </p:sp>
      <p:sp>
        <p:nvSpPr>
          <p:cNvPr id="5" name="TextBox 4">
            <a:extLst>
              <a:ext uri="{FF2B5EF4-FFF2-40B4-BE49-F238E27FC236}">
                <a16:creationId xmlns="" xmlns:a16="http://schemas.microsoft.com/office/drawing/2014/main" id="{93F70A9E-C700-164F-1D6C-13FE23A0D7B9}"/>
              </a:ext>
            </a:extLst>
          </p:cNvPr>
          <p:cNvSpPr txBox="1"/>
          <p:nvPr/>
        </p:nvSpPr>
        <p:spPr>
          <a:xfrm>
            <a:off x="365760" y="3278555"/>
            <a:ext cx="11145520" cy="369332"/>
          </a:xfrm>
          <a:prstGeom prst="rect">
            <a:avLst/>
          </a:prstGeom>
          <a:noFill/>
        </p:spPr>
        <p:txBody>
          <a:bodyPr wrap="square">
            <a:spAutoFit/>
          </a:bodyPr>
          <a:lstStyle/>
          <a:p>
            <a:pPr algn="just"/>
            <a:r>
              <a:rPr lang="en-US" b="0" i="0" dirty="0">
                <a:solidFill>
                  <a:srgbClr val="000000"/>
                </a:solidFill>
                <a:effectLst/>
                <a:latin typeface="inter-regular"/>
              </a:rPr>
              <a:t>1. </a:t>
            </a:r>
            <a:r>
              <a:rPr lang="en-US" b="1" i="0" dirty="0">
                <a:solidFill>
                  <a:srgbClr val="FF0000"/>
                </a:solidFill>
                <a:effectLst/>
                <a:latin typeface="inter-regular"/>
              </a:rPr>
              <a:t>The static variable </a:t>
            </a:r>
            <a:r>
              <a:rPr lang="en-US" b="0" i="0" dirty="0">
                <a:solidFill>
                  <a:srgbClr val="000000"/>
                </a:solidFill>
                <a:effectLst/>
                <a:latin typeface="inter-regular"/>
              </a:rPr>
              <a:t>gets memory only once in the class area at the time of class loading.</a:t>
            </a:r>
          </a:p>
        </p:txBody>
      </p:sp>
      <p:sp>
        <p:nvSpPr>
          <p:cNvPr id="7" name="TextBox 6">
            <a:extLst>
              <a:ext uri="{FF2B5EF4-FFF2-40B4-BE49-F238E27FC236}">
                <a16:creationId xmlns="" xmlns:a16="http://schemas.microsoft.com/office/drawing/2014/main" id="{9FA4522F-D2B0-EA80-3CC8-59721B510AB9}"/>
              </a:ext>
            </a:extLst>
          </p:cNvPr>
          <p:cNvSpPr txBox="1"/>
          <p:nvPr/>
        </p:nvSpPr>
        <p:spPr>
          <a:xfrm>
            <a:off x="365760" y="3873443"/>
            <a:ext cx="2611120" cy="1477328"/>
          </a:xfrm>
          <a:prstGeom prst="rect">
            <a:avLst/>
          </a:prstGeom>
          <a:noFill/>
        </p:spPr>
        <p:txBody>
          <a:bodyPr wrap="square">
            <a:spAutoFit/>
          </a:bodyPr>
          <a:lstStyle/>
          <a:p>
            <a:r>
              <a:rPr lang="en-US" dirty="0"/>
              <a:t>class Student{  </a:t>
            </a:r>
          </a:p>
          <a:p>
            <a:r>
              <a:rPr lang="en-US" dirty="0"/>
              <a:t>     int </a:t>
            </a:r>
            <a:r>
              <a:rPr lang="en-US" dirty="0" err="1"/>
              <a:t>rollno</a:t>
            </a:r>
            <a:r>
              <a:rPr lang="en-US" dirty="0"/>
              <a:t>;  </a:t>
            </a:r>
          </a:p>
          <a:p>
            <a:r>
              <a:rPr lang="en-US" dirty="0"/>
              <a:t>     String name;  </a:t>
            </a:r>
          </a:p>
          <a:p>
            <a:r>
              <a:rPr lang="en-US" dirty="0"/>
              <a:t>     String college="ITS";  </a:t>
            </a:r>
          </a:p>
          <a:p>
            <a:r>
              <a:rPr lang="en-US" dirty="0"/>
              <a:t>} </a:t>
            </a:r>
            <a:endParaRPr lang="en-IN" dirty="0"/>
          </a:p>
        </p:txBody>
      </p:sp>
      <p:sp>
        <p:nvSpPr>
          <p:cNvPr id="9" name="TextBox 8">
            <a:extLst>
              <a:ext uri="{FF2B5EF4-FFF2-40B4-BE49-F238E27FC236}">
                <a16:creationId xmlns="" xmlns:a16="http://schemas.microsoft.com/office/drawing/2014/main" id="{883D7425-3606-BDD2-915B-8FCADEA24692}"/>
              </a:ext>
            </a:extLst>
          </p:cNvPr>
          <p:cNvSpPr txBox="1"/>
          <p:nvPr/>
        </p:nvSpPr>
        <p:spPr>
          <a:xfrm>
            <a:off x="2865120" y="3873443"/>
            <a:ext cx="9215120" cy="2308324"/>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Suppose there are </a:t>
            </a:r>
            <a:r>
              <a:rPr lang="en-US" b="1" i="0" dirty="0">
                <a:solidFill>
                  <a:srgbClr val="333333"/>
                </a:solidFill>
                <a:effectLst/>
                <a:latin typeface="Times New Roman" panose="02020603050405020304" pitchFamily="18" charset="0"/>
                <a:cs typeface="Times New Roman" panose="02020603050405020304" pitchFamily="18" charset="0"/>
              </a:rPr>
              <a:t>500 students in college</a:t>
            </a:r>
            <a:r>
              <a:rPr lang="en-US" b="0" i="0" dirty="0">
                <a:solidFill>
                  <a:srgbClr val="333333"/>
                </a:solidFill>
                <a:effectLst/>
                <a:latin typeface="Times New Roman" panose="02020603050405020304" pitchFamily="18" charset="0"/>
                <a:cs typeface="Times New Roman" panose="02020603050405020304" pitchFamily="18" charset="0"/>
              </a:rPr>
              <a:t>, now all instance data members will get memory each time when the object is created. </a:t>
            </a:r>
          </a:p>
          <a:p>
            <a:pPr marL="285750" indent="-285750">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All students have its unique </a:t>
            </a:r>
            <a:r>
              <a:rPr lang="en-US" b="0" i="0" dirty="0" err="1">
                <a:solidFill>
                  <a:srgbClr val="333333"/>
                </a:solidFill>
                <a:effectLst/>
                <a:latin typeface="Times New Roman" panose="02020603050405020304" pitchFamily="18" charset="0"/>
                <a:cs typeface="Times New Roman" panose="02020603050405020304" pitchFamily="18" charset="0"/>
              </a:rPr>
              <a:t>rollno</a:t>
            </a:r>
            <a:r>
              <a:rPr lang="en-US" b="0" i="0" dirty="0">
                <a:solidFill>
                  <a:srgbClr val="333333"/>
                </a:solidFill>
                <a:effectLst/>
                <a:latin typeface="Times New Roman" panose="02020603050405020304" pitchFamily="18" charset="0"/>
                <a:cs typeface="Times New Roman" panose="02020603050405020304" pitchFamily="18" charset="0"/>
              </a:rPr>
              <a:t> and name, so instance data member is good in such case. </a:t>
            </a:r>
          </a:p>
          <a:p>
            <a:pPr marL="285750" indent="-285750">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Here, "college" refers to the </a:t>
            </a:r>
            <a:r>
              <a:rPr lang="en-US" b="1" i="0" dirty="0">
                <a:solidFill>
                  <a:srgbClr val="333333"/>
                </a:solidFill>
                <a:effectLst/>
                <a:latin typeface="Times New Roman" panose="02020603050405020304" pitchFamily="18" charset="0"/>
                <a:cs typeface="Times New Roman" panose="02020603050405020304" pitchFamily="18" charset="0"/>
              </a:rPr>
              <a:t>common property of all </a:t>
            </a:r>
            <a:r>
              <a:rPr lang="en-US" b="1" i="0" u="none" strike="noStrike" dirty="0">
                <a:solidFill>
                  <a:srgbClr val="008000"/>
                </a:solidFill>
                <a:effectLst/>
                <a:latin typeface="Times New Roman" panose="02020603050405020304" pitchFamily="18" charset="0"/>
                <a:cs typeface="Times New Roman" panose="02020603050405020304" pitchFamily="18" charset="0"/>
                <a:hlinkClick r:id="rId3"/>
              </a:rPr>
              <a:t>objects</a:t>
            </a:r>
            <a:r>
              <a:rPr lang="en-US" b="1" i="0" dirty="0">
                <a:solidFill>
                  <a:srgbClr val="333333"/>
                </a:solidFill>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If we make it static, this field will get the memory only once.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079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AA697A1-BF10-FCEF-1831-3946C033EF6F}"/>
              </a:ext>
            </a:extLst>
          </p:cNvPr>
          <p:cNvSpPr txBox="1"/>
          <p:nvPr/>
        </p:nvSpPr>
        <p:spPr>
          <a:xfrm>
            <a:off x="396240" y="533688"/>
            <a:ext cx="11582400" cy="5355312"/>
          </a:xfrm>
          <a:prstGeom prst="rect">
            <a:avLst/>
          </a:prstGeom>
          <a:noFill/>
        </p:spPr>
        <p:txBody>
          <a:bodyPr wrap="square">
            <a:spAutoFit/>
          </a:bodyPr>
          <a:lstStyle/>
          <a:p>
            <a:r>
              <a:rPr lang="en-US" dirty="0"/>
              <a:t>class Student{  </a:t>
            </a:r>
          </a:p>
          <a:p>
            <a:pPr lvl="1"/>
            <a:r>
              <a:rPr lang="en-US" dirty="0"/>
              <a:t>   int </a:t>
            </a:r>
            <a:r>
              <a:rPr lang="en-US" dirty="0" err="1"/>
              <a:t>rollno</a:t>
            </a:r>
            <a:r>
              <a:rPr lang="en-US" dirty="0"/>
              <a:t>;//instance variable  </a:t>
            </a:r>
          </a:p>
          <a:p>
            <a:pPr lvl="1"/>
            <a:r>
              <a:rPr lang="en-US" dirty="0"/>
              <a:t>   String name;  </a:t>
            </a:r>
          </a:p>
          <a:p>
            <a:pPr lvl="1"/>
            <a:r>
              <a:rPr lang="en-US" dirty="0"/>
              <a:t>   static String college =“KIET";//static variable  </a:t>
            </a:r>
          </a:p>
          <a:p>
            <a:pPr lvl="1"/>
            <a:r>
              <a:rPr lang="en-US" dirty="0"/>
              <a:t>   </a:t>
            </a:r>
          </a:p>
          <a:p>
            <a:pPr lvl="1"/>
            <a:r>
              <a:rPr lang="en-US" dirty="0"/>
              <a:t>   Student(int r, String n){  </a:t>
            </a:r>
          </a:p>
          <a:p>
            <a:pPr lvl="2"/>
            <a:r>
              <a:rPr lang="en-US" dirty="0"/>
              <a:t>   </a:t>
            </a:r>
            <a:r>
              <a:rPr lang="en-US" dirty="0" err="1"/>
              <a:t>rollno</a:t>
            </a:r>
            <a:r>
              <a:rPr lang="en-US" dirty="0"/>
              <a:t> = r;  </a:t>
            </a:r>
          </a:p>
          <a:p>
            <a:pPr lvl="2"/>
            <a:r>
              <a:rPr lang="en-US" dirty="0"/>
              <a:t>   name = n;  </a:t>
            </a:r>
          </a:p>
          <a:p>
            <a:pPr lvl="1"/>
            <a:r>
              <a:rPr lang="en-US" dirty="0"/>
              <a:t>   }  </a:t>
            </a:r>
          </a:p>
          <a:p>
            <a:r>
              <a:rPr lang="en-US" dirty="0"/>
              <a:t>            void display (){</a:t>
            </a:r>
            <a:r>
              <a:rPr lang="en-US" dirty="0" err="1"/>
              <a:t>System.out.println</a:t>
            </a:r>
            <a:r>
              <a:rPr lang="en-US" dirty="0"/>
              <a:t>(</a:t>
            </a:r>
            <a:r>
              <a:rPr lang="en-US" dirty="0" err="1"/>
              <a:t>rollno</a:t>
            </a:r>
            <a:r>
              <a:rPr lang="en-US" dirty="0"/>
              <a:t>+" "+name+" "+college);}  </a:t>
            </a:r>
          </a:p>
          <a:p>
            <a:r>
              <a:rPr lang="en-US" dirty="0"/>
              <a:t>} </a:t>
            </a:r>
          </a:p>
          <a:p>
            <a:r>
              <a:rPr lang="en-US" dirty="0"/>
              <a:t>public class TestStaticVariable1{  </a:t>
            </a:r>
          </a:p>
          <a:p>
            <a:pPr lvl="1"/>
            <a:r>
              <a:rPr lang="en-US" dirty="0"/>
              <a:t> public static void main(String </a:t>
            </a:r>
            <a:r>
              <a:rPr lang="en-US" dirty="0" err="1"/>
              <a:t>args</a:t>
            </a:r>
            <a:r>
              <a:rPr lang="en-US" dirty="0"/>
              <a:t>[]){  </a:t>
            </a:r>
          </a:p>
          <a:p>
            <a:pPr lvl="2"/>
            <a:r>
              <a:rPr lang="en-US" dirty="0"/>
              <a:t> Student s1 = new Student(111,"Karan");  </a:t>
            </a:r>
          </a:p>
          <a:p>
            <a:pPr lvl="2"/>
            <a:r>
              <a:rPr lang="en-US" dirty="0"/>
              <a:t> Student s2 = new Student(222,"Aryan");  </a:t>
            </a:r>
          </a:p>
          <a:p>
            <a:pPr lvl="2"/>
            <a:r>
              <a:rPr lang="en-US" dirty="0"/>
              <a:t>s1.display();  </a:t>
            </a:r>
          </a:p>
          <a:p>
            <a:pPr lvl="2"/>
            <a:r>
              <a:rPr lang="en-US" dirty="0"/>
              <a:t> s2.display();  </a:t>
            </a:r>
          </a:p>
          <a:p>
            <a:pPr lvl="1"/>
            <a:r>
              <a:rPr lang="en-US" dirty="0"/>
              <a:t> }  </a:t>
            </a:r>
          </a:p>
          <a:p>
            <a:r>
              <a:rPr lang="en-US" dirty="0"/>
              <a:t>} </a:t>
            </a:r>
            <a:endParaRPr lang="en-IN" dirty="0"/>
          </a:p>
        </p:txBody>
      </p:sp>
    </p:spTree>
    <p:extLst>
      <p:ext uri="{BB962C8B-B14F-4D97-AF65-F5344CB8AC3E}">
        <p14:creationId xmlns:p14="http://schemas.microsoft.com/office/powerpoint/2010/main" val="427713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JDK vs JRE vs JVM</a:t>
            </a:r>
            <a:endParaRPr lang="en-IN" dirty="0"/>
          </a:p>
        </p:txBody>
      </p:sp>
      <p:sp>
        <p:nvSpPr>
          <p:cNvPr id="3" name="Content Placeholder 2"/>
          <p:cNvSpPr>
            <a:spLocks noGrp="1"/>
          </p:cNvSpPr>
          <p:nvPr>
            <p:ph idx="1"/>
          </p:nvPr>
        </p:nvSpPr>
        <p:spPr/>
        <p:txBody>
          <a:bodyPr>
            <a:normAutofit/>
          </a:bodyPr>
          <a:lstStyle/>
          <a:p>
            <a:r>
              <a:rPr lang="en-US" dirty="0">
                <a:solidFill>
                  <a:srgbClr val="FF0000"/>
                </a:solidFill>
              </a:rPr>
              <a:t>JVM</a:t>
            </a:r>
          </a:p>
          <a:p>
            <a:pPr marL="0" indent="0">
              <a:buNone/>
            </a:pPr>
            <a:r>
              <a:rPr lang="en-US" sz="1600" dirty="0"/>
              <a:t>JV</a:t>
            </a:r>
            <a:r>
              <a:rPr lang="en-US" sz="2000" dirty="0"/>
              <a:t>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pPr marL="0" indent="0">
              <a:buNone/>
            </a:pPr>
            <a:r>
              <a:rPr lang="en-US" sz="2000" dirty="0"/>
              <a:t>The </a:t>
            </a:r>
            <a:r>
              <a:rPr lang="en-US" sz="2000" dirty="0" smtClean="0"/>
              <a:t>JVM performs the following main tasks:</a:t>
            </a:r>
          </a:p>
          <a:p>
            <a:r>
              <a:rPr lang="fr-FR" sz="2000" dirty="0"/>
              <a:t>Loads code</a:t>
            </a:r>
          </a:p>
          <a:p>
            <a:r>
              <a:rPr lang="fr-FR" sz="2000" dirty="0"/>
              <a:t>Verifies code</a:t>
            </a:r>
          </a:p>
          <a:p>
            <a:r>
              <a:rPr lang="fr-FR" sz="2000" dirty="0"/>
              <a:t>Executes code</a:t>
            </a:r>
          </a:p>
          <a:p>
            <a:r>
              <a:rPr lang="fr-FR" sz="2000" dirty="0"/>
              <a:t>Provides </a:t>
            </a:r>
            <a:r>
              <a:rPr lang="fr-FR" sz="2000" dirty="0" smtClean="0"/>
              <a:t>runtime environment.</a:t>
            </a:r>
            <a:endParaRPr lang="fr-FR" sz="2000" dirty="0"/>
          </a:p>
          <a:p>
            <a:endParaRPr lang="en-IN" sz="1600" dirty="0"/>
          </a:p>
        </p:txBody>
      </p:sp>
    </p:spTree>
    <p:extLst>
      <p:ext uri="{BB962C8B-B14F-4D97-AF65-F5344CB8AC3E}">
        <p14:creationId xmlns:p14="http://schemas.microsoft.com/office/powerpoint/2010/main" val="3235514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tic Variable">
            <a:extLst>
              <a:ext uri="{FF2B5EF4-FFF2-40B4-BE49-F238E27FC236}">
                <a16:creationId xmlns="" xmlns:a16="http://schemas.microsoft.com/office/drawing/2014/main" id="{31341673-B8C0-1A89-7FB1-460EB4A5C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526" y="497840"/>
            <a:ext cx="7934732" cy="570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78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7FF8366-B27A-2C00-5D3F-575E5787896B}"/>
              </a:ext>
            </a:extLst>
          </p:cNvPr>
          <p:cNvSpPr txBox="1"/>
          <p:nvPr/>
        </p:nvSpPr>
        <p:spPr>
          <a:xfrm>
            <a:off x="416560" y="313403"/>
            <a:ext cx="10993120" cy="3693319"/>
          </a:xfrm>
          <a:prstGeom prst="rect">
            <a:avLst/>
          </a:prstGeom>
          <a:noFill/>
        </p:spPr>
        <p:txBody>
          <a:bodyPr wrap="square">
            <a:spAutoFit/>
          </a:bodyPr>
          <a:lstStyle/>
          <a:p>
            <a:pPr marL="0" marR="0">
              <a:spcBef>
                <a:spcPts val="0"/>
              </a:spcBef>
              <a:spcAft>
                <a:spcPts val="0"/>
              </a:spcAft>
            </a:pPr>
            <a:r>
              <a:rPr lang="en-US" sz="1800" b="1" dirty="0">
                <a:solidFill>
                  <a:srgbClr val="7F0055"/>
                </a:solidFill>
                <a:effectLst/>
                <a:latin typeface="Courier New" panose="02070309020205020404" pitchFamily="49" charset="0"/>
              </a:rPr>
              <a:t>public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class</a:t>
            </a:r>
            <a:r>
              <a:rPr lang="en-US" sz="1800" dirty="0">
                <a:solidFill>
                  <a:srgbClr val="000000"/>
                </a:solidFill>
                <a:effectLst/>
                <a:latin typeface="Courier New" panose="02070309020205020404" pitchFamily="49" charset="0"/>
              </a:rPr>
              <a:t> c {</a:t>
            </a:r>
          </a:p>
          <a:p>
            <a:pPr lvl="1"/>
            <a:r>
              <a:rPr lang="en-US" b="1" dirty="0">
                <a:solidFill>
                  <a:srgbClr val="7F0055"/>
                </a:solidFill>
                <a:effectLst/>
                <a:latin typeface="Courier New" panose="02070309020205020404" pitchFamily="49" charset="0"/>
              </a:rPr>
              <a:t>static</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int</a:t>
            </a:r>
            <a:r>
              <a:rPr lang="en-US" dirty="0">
                <a:solidFill>
                  <a:srgbClr val="000000"/>
                </a:solidFill>
                <a:effectLst/>
                <a:latin typeface="Courier New" panose="02070309020205020404" pitchFamily="49" charset="0"/>
              </a:rPr>
              <a:t> </a:t>
            </a:r>
            <a:r>
              <a:rPr lang="en-US" i="1" dirty="0">
                <a:solidFill>
                  <a:srgbClr val="0000C0"/>
                </a:solidFill>
                <a:effectLst/>
                <a:latin typeface="Courier New" panose="02070309020205020404" pitchFamily="49" charset="0"/>
              </a:rPr>
              <a:t>count</a:t>
            </a:r>
            <a:r>
              <a:rPr lang="en-US" dirty="0">
                <a:solidFill>
                  <a:srgbClr val="000000"/>
                </a:solidFill>
                <a:effectLst/>
                <a:latin typeface="Courier New" panose="02070309020205020404" pitchFamily="49" charset="0"/>
              </a:rPr>
              <a:t>=0;</a:t>
            </a:r>
            <a:r>
              <a:rPr lang="en-US" dirty="0">
                <a:solidFill>
                  <a:srgbClr val="3F7F5F"/>
                </a:solidFill>
                <a:effectLst/>
                <a:latin typeface="Courier New" panose="02070309020205020404" pitchFamily="49" charset="0"/>
              </a:rPr>
              <a:t>//will get memory only once and retain its value </a:t>
            </a:r>
            <a:endParaRPr lang="en-US" dirty="0">
              <a:solidFill>
                <a:srgbClr val="000000"/>
              </a:solidFill>
              <a:effectLst/>
              <a:latin typeface="Courier New" panose="02070309020205020404" pitchFamily="49" charset="0"/>
            </a:endParaRPr>
          </a:p>
          <a:p>
            <a:pPr lvl="1"/>
            <a:r>
              <a:rPr lang="en-US" dirty="0">
                <a:solidFill>
                  <a:srgbClr val="000000"/>
                </a:solidFill>
                <a:effectLst/>
                <a:latin typeface="Courier New" panose="02070309020205020404" pitchFamily="49" charset="0"/>
              </a:rPr>
              <a:t>c(){ </a:t>
            </a:r>
          </a:p>
          <a:p>
            <a:pPr lvl="2"/>
            <a:r>
              <a:rPr lang="en-US" i="1" dirty="0">
                <a:solidFill>
                  <a:srgbClr val="0000C0"/>
                </a:solidFill>
                <a:effectLst/>
                <a:latin typeface="Courier New" panose="02070309020205020404" pitchFamily="49" charset="0"/>
              </a:rPr>
              <a:t>count</a:t>
            </a:r>
            <a:r>
              <a:rPr lang="en-US" dirty="0">
                <a:solidFill>
                  <a:srgbClr val="000000"/>
                </a:solidFill>
                <a:effectLst/>
                <a:latin typeface="Courier New" panose="02070309020205020404" pitchFamily="49" charset="0"/>
              </a:rPr>
              <a:t>++;</a:t>
            </a:r>
            <a:r>
              <a:rPr lang="en-US" dirty="0">
                <a:solidFill>
                  <a:srgbClr val="3F7F5F"/>
                </a:solidFill>
                <a:effectLst/>
                <a:latin typeface="Courier New" panose="02070309020205020404" pitchFamily="49" charset="0"/>
              </a:rPr>
              <a:t>//incrementing the value of static variable </a:t>
            </a:r>
            <a:endParaRPr lang="en-US" dirty="0">
              <a:solidFill>
                <a:srgbClr val="000000"/>
              </a:solidFill>
              <a:effectLst/>
              <a:latin typeface="Courier New" panose="02070309020205020404" pitchFamily="49" charset="0"/>
            </a:endParaRPr>
          </a:p>
          <a:p>
            <a:pPr lvl="2"/>
            <a:r>
              <a:rPr lang="en-US" dirty="0" err="1">
                <a:solidFill>
                  <a:srgbClr val="000000"/>
                </a:solidFill>
                <a:effectLst/>
                <a:latin typeface="Courier New" panose="02070309020205020404" pitchFamily="49" charset="0"/>
              </a:rPr>
              <a:t>System.</a:t>
            </a:r>
            <a:r>
              <a:rPr lang="en-US" b="1" i="1" dirty="0" err="1">
                <a:solidFill>
                  <a:srgbClr val="0000C0"/>
                </a:solidFill>
                <a:effectLst/>
                <a:latin typeface="Courier New" panose="02070309020205020404" pitchFamily="49" charset="0"/>
              </a:rPr>
              <a:t>out</a:t>
            </a:r>
            <a:r>
              <a:rPr lang="en-US" dirty="0" err="1">
                <a:solidFill>
                  <a:srgbClr val="000000"/>
                </a:solidFill>
                <a:effectLst/>
                <a:latin typeface="Courier New" panose="02070309020205020404" pitchFamily="49" charset="0"/>
              </a:rPr>
              <a:t>.println</a:t>
            </a:r>
            <a:r>
              <a:rPr lang="en-US" dirty="0">
                <a:solidFill>
                  <a:srgbClr val="000000"/>
                </a:solidFill>
                <a:effectLst/>
                <a:latin typeface="Courier New" panose="02070309020205020404" pitchFamily="49" charset="0"/>
              </a:rPr>
              <a:t>(</a:t>
            </a:r>
            <a:r>
              <a:rPr lang="en-US" dirty="0">
                <a:solidFill>
                  <a:srgbClr val="2A00FF"/>
                </a:solidFill>
                <a:effectLst/>
                <a:latin typeface="Courier New" panose="02070309020205020404" pitchFamily="49" charset="0"/>
              </a:rPr>
              <a:t>"Count="</a:t>
            </a:r>
            <a:r>
              <a:rPr lang="en-US" dirty="0">
                <a:solidFill>
                  <a:srgbClr val="000000"/>
                </a:solidFill>
                <a:effectLst/>
                <a:latin typeface="Courier New" panose="02070309020205020404" pitchFamily="49" charset="0"/>
              </a:rPr>
              <a:t>+</a:t>
            </a:r>
            <a:r>
              <a:rPr lang="en-US" i="1" dirty="0">
                <a:solidFill>
                  <a:srgbClr val="0000C0"/>
                </a:solidFill>
                <a:effectLst/>
                <a:latin typeface="Courier New" panose="02070309020205020404" pitchFamily="49" charset="0"/>
              </a:rPr>
              <a:t>count</a:t>
            </a:r>
            <a:r>
              <a:rPr lang="en-US" dirty="0">
                <a:solidFill>
                  <a:srgbClr val="000000"/>
                </a:solidFill>
                <a:effectLst/>
                <a:latin typeface="Courier New" panose="02070309020205020404" pitchFamily="49" charset="0"/>
              </a:rPr>
              <a:t>); </a:t>
            </a:r>
          </a:p>
          <a:p>
            <a:pPr marL="0" marR="0">
              <a:spcBef>
                <a:spcPts val="0"/>
              </a:spcBef>
              <a:spcAft>
                <a:spcPts val="0"/>
              </a:spcAft>
            </a:pPr>
            <a:r>
              <a:rPr lang="en-US" sz="1800" dirty="0">
                <a:solidFill>
                  <a:srgbClr val="000000"/>
                </a:solidFill>
                <a:effectLst/>
                <a:latin typeface="Courier New" panose="02070309020205020404" pitchFamily="49" charset="0"/>
              </a:rPr>
              <a:t>} </a:t>
            </a:r>
          </a:p>
          <a:p>
            <a:pPr lvl="1"/>
            <a:r>
              <a:rPr lang="en-US" b="1" dirty="0">
                <a:solidFill>
                  <a:srgbClr val="7F0055"/>
                </a:solidFill>
                <a:effectLst/>
                <a:latin typeface="Courier New" panose="02070309020205020404" pitchFamily="49" charset="0"/>
              </a:rPr>
              <a:t>public</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static</a:t>
            </a:r>
            <a:r>
              <a:rPr lang="en-US" dirty="0">
                <a:solidFill>
                  <a:srgbClr val="000000"/>
                </a:solidFill>
                <a:effectLst/>
                <a:latin typeface="Courier New" panose="02070309020205020404" pitchFamily="49" charset="0"/>
              </a:rPr>
              <a:t> </a:t>
            </a:r>
            <a:r>
              <a:rPr lang="en-US" b="1" dirty="0">
                <a:solidFill>
                  <a:srgbClr val="7F0055"/>
                </a:solidFill>
                <a:effectLst/>
                <a:latin typeface="Courier New" panose="02070309020205020404" pitchFamily="49" charset="0"/>
              </a:rPr>
              <a:t>void</a:t>
            </a:r>
            <a:r>
              <a:rPr lang="en-US" dirty="0">
                <a:solidFill>
                  <a:srgbClr val="000000"/>
                </a:solidFill>
                <a:effectLst/>
                <a:latin typeface="Courier New" panose="02070309020205020404" pitchFamily="49" charset="0"/>
              </a:rPr>
              <a:t> main(String </a:t>
            </a:r>
            <a:r>
              <a:rPr lang="en-US" dirty="0" err="1">
                <a:solidFill>
                  <a:srgbClr val="6A3E3E"/>
                </a:solidFill>
                <a:effectLst/>
                <a:latin typeface="Courier New" panose="02070309020205020404" pitchFamily="49" charset="0"/>
              </a:rPr>
              <a:t>args</a:t>
            </a:r>
            <a:r>
              <a:rPr lang="en-US" dirty="0">
                <a:solidFill>
                  <a:srgbClr val="000000"/>
                </a:solidFill>
                <a:effectLst/>
                <a:latin typeface="Courier New" panose="02070309020205020404" pitchFamily="49" charset="0"/>
              </a:rPr>
              <a:t>[]){ </a:t>
            </a:r>
          </a:p>
          <a:p>
            <a:pPr lvl="2"/>
            <a:r>
              <a:rPr lang="en-US" dirty="0">
                <a:solidFill>
                  <a:srgbClr val="3F7F5F"/>
                </a:solidFill>
                <a:effectLst/>
                <a:latin typeface="Courier New" panose="02070309020205020404" pitchFamily="49" charset="0"/>
              </a:rPr>
              <a:t>//creating objects </a:t>
            </a:r>
            <a:endParaRPr lang="en-US" dirty="0">
              <a:solidFill>
                <a:srgbClr val="000000"/>
              </a:solidFill>
              <a:effectLst/>
              <a:latin typeface="Courier New" panose="02070309020205020404" pitchFamily="49" charset="0"/>
            </a:endParaRPr>
          </a:p>
          <a:p>
            <a:pPr lvl="2"/>
            <a:r>
              <a:rPr lang="en-US" dirty="0">
                <a:solidFill>
                  <a:srgbClr val="000000"/>
                </a:solidFill>
                <a:effectLst/>
                <a:latin typeface="Courier New" panose="02070309020205020404" pitchFamily="49" charset="0"/>
              </a:rPr>
              <a:t>c </a:t>
            </a:r>
            <a:r>
              <a:rPr lang="en-US" u="sng" dirty="0">
                <a:solidFill>
                  <a:srgbClr val="6A3E3E"/>
                </a:solidFill>
                <a:effectLst/>
                <a:latin typeface="Courier New" panose="02070309020205020404" pitchFamily="49" charset="0"/>
              </a:rPr>
              <a:t>c1</a:t>
            </a:r>
            <a:r>
              <a:rPr lang="en-US" dirty="0">
                <a:solidFill>
                  <a:srgbClr val="000000"/>
                </a:solidFill>
                <a:effectLst/>
                <a:latin typeface="Courier New" panose="02070309020205020404" pitchFamily="49" charset="0"/>
              </a:rPr>
              <a:t>=</a:t>
            </a:r>
            <a:r>
              <a:rPr lang="en-US" b="1" dirty="0">
                <a:solidFill>
                  <a:srgbClr val="7F0055"/>
                </a:solidFill>
                <a:effectLst/>
                <a:latin typeface="Courier New" panose="02070309020205020404" pitchFamily="49" charset="0"/>
              </a:rPr>
              <a:t>new</a:t>
            </a:r>
            <a:r>
              <a:rPr lang="en-US" dirty="0">
                <a:solidFill>
                  <a:srgbClr val="000000"/>
                </a:solidFill>
                <a:effectLst/>
                <a:latin typeface="Courier New" panose="02070309020205020404" pitchFamily="49" charset="0"/>
              </a:rPr>
              <a:t> c(); </a:t>
            </a:r>
          </a:p>
          <a:p>
            <a:pPr lvl="2"/>
            <a:r>
              <a:rPr lang="en-US" dirty="0">
                <a:solidFill>
                  <a:srgbClr val="000000"/>
                </a:solidFill>
                <a:effectLst/>
                <a:latin typeface="Courier New" panose="02070309020205020404" pitchFamily="49" charset="0"/>
              </a:rPr>
              <a:t>c </a:t>
            </a:r>
            <a:r>
              <a:rPr lang="en-US" u="sng" dirty="0">
                <a:solidFill>
                  <a:srgbClr val="6A3E3E"/>
                </a:solidFill>
                <a:effectLst/>
                <a:latin typeface="Courier New" panose="02070309020205020404" pitchFamily="49" charset="0"/>
              </a:rPr>
              <a:t>c2</a:t>
            </a:r>
            <a:r>
              <a:rPr lang="en-US" dirty="0">
                <a:solidFill>
                  <a:srgbClr val="000000"/>
                </a:solidFill>
                <a:effectLst/>
                <a:latin typeface="Courier New" panose="02070309020205020404" pitchFamily="49" charset="0"/>
              </a:rPr>
              <a:t>=</a:t>
            </a:r>
            <a:r>
              <a:rPr lang="en-US" b="1" dirty="0">
                <a:solidFill>
                  <a:srgbClr val="7F0055"/>
                </a:solidFill>
                <a:effectLst/>
                <a:latin typeface="Courier New" panose="02070309020205020404" pitchFamily="49" charset="0"/>
              </a:rPr>
              <a:t>new</a:t>
            </a:r>
            <a:r>
              <a:rPr lang="en-US" dirty="0">
                <a:solidFill>
                  <a:srgbClr val="000000"/>
                </a:solidFill>
                <a:effectLst/>
                <a:latin typeface="Courier New" panose="02070309020205020404" pitchFamily="49" charset="0"/>
              </a:rPr>
              <a:t> c(); </a:t>
            </a:r>
          </a:p>
          <a:p>
            <a:pPr lvl="2"/>
            <a:r>
              <a:rPr lang="en-US" dirty="0">
                <a:solidFill>
                  <a:srgbClr val="000000"/>
                </a:solidFill>
                <a:effectLst/>
                <a:latin typeface="Courier New" panose="02070309020205020404" pitchFamily="49" charset="0"/>
              </a:rPr>
              <a:t>c </a:t>
            </a:r>
            <a:r>
              <a:rPr lang="en-US" u="sng" dirty="0">
                <a:solidFill>
                  <a:srgbClr val="6A3E3E"/>
                </a:solidFill>
                <a:effectLst/>
                <a:latin typeface="Courier New" panose="02070309020205020404" pitchFamily="49" charset="0"/>
              </a:rPr>
              <a:t>c3</a:t>
            </a:r>
            <a:r>
              <a:rPr lang="en-US" dirty="0">
                <a:solidFill>
                  <a:srgbClr val="000000"/>
                </a:solidFill>
                <a:effectLst/>
                <a:latin typeface="Courier New" panose="02070309020205020404" pitchFamily="49" charset="0"/>
              </a:rPr>
              <a:t>=</a:t>
            </a:r>
            <a:r>
              <a:rPr lang="en-US" b="1" dirty="0">
                <a:solidFill>
                  <a:srgbClr val="7F0055"/>
                </a:solidFill>
                <a:effectLst/>
                <a:latin typeface="Courier New" panose="02070309020205020404" pitchFamily="49" charset="0"/>
              </a:rPr>
              <a:t>new</a:t>
            </a:r>
            <a:r>
              <a:rPr lang="en-US" dirty="0">
                <a:solidFill>
                  <a:srgbClr val="000000"/>
                </a:solidFill>
                <a:effectLst/>
                <a:latin typeface="Courier New" panose="02070309020205020404" pitchFamily="49" charset="0"/>
              </a:rPr>
              <a:t> c(); </a:t>
            </a:r>
          </a:p>
          <a:p>
            <a:pPr lvl="1"/>
            <a:r>
              <a:rPr lang="en-US" dirty="0">
                <a:solidFill>
                  <a:srgbClr val="000000"/>
                </a:solidFill>
                <a:effectLst/>
                <a:latin typeface="Courier New" panose="02070309020205020404" pitchFamily="49" charset="0"/>
              </a:rPr>
              <a:t>} </a:t>
            </a:r>
          </a:p>
          <a:p>
            <a:pPr marL="0" marR="0">
              <a:spcBef>
                <a:spcPts val="0"/>
              </a:spcBef>
              <a:spcAft>
                <a:spcPts val="0"/>
              </a:spcAft>
            </a:pPr>
            <a:r>
              <a:rPr lang="en-US" sz="1800" dirty="0">
                <a:solidFill>
                  <a:srgbClr val="000000"/>
                </a:solidFill>
                <a:effectLst/>
                <a:latin typeface="Courier New" panose="02070309020205020404" pitchFamily="49" charset="0"/>
              </a:rPr>
              <a:t>}</a:t>
            </a:r>
          </a:p>
        </p:txBody>
      </p:sp>
      <p:sp>
        <p:nvSpPr>
          <p:cNvPr id="5" name="TextBox 4">
            <a:extLst>
              <a:ext uri="{FF2B5EF4-FFF2-40B4-BE49-F238E27FC236}">
                <a16:creationId xmlns="" xmlns:a16="http://schemas.microsoft.com/office/drawing/2014/main" id="{65CCA1BD-F862-7F36-C3CA-3323E1BA63B8}"/>
              </a:ext>
            </a:extLst>
          </p:cNvPr>
          <p:cNvSpPr txBox="1"/>
          <p:nvPr/>
        </p:nvSpPr>
        <p:spPr>
          <a:xfrm>
            <a:off x="284480" y="5269915"/>
            <a:ext cx="11480800" cy="369332"/>
          </a:xfrm>
          <a:prstGeom prst="rect">
            <a:avLst/>
          </a:prstGeom>
          <a:noFill/>
        </p:spPr>
        <p:txBody>
          <a:bodyPr wrap="square">
            <a:spAutoFit/>
          </a:bodyPr>
          <a:lstStyle/>
          <a:p>
            <a:r>
              <a:rPr lang="en-US" b="0" i="0" dirty="0">
                <a:solidFill>
                  <a:srgbClr val="FF0000"/>
                </a:solidFill>
                <a:effectLst/>
                <a:latin typeface="inter-regular"/>
              </a:rPr>
              <a:t>static variable will get the memory only once, if any object changes the value of the static variable, it will retain its value.</a:t>
            </a:r>
            <a:endParaRPr lang="en-IN" dirty="0">
              <a:solidFill>
                <a:srgbClr val="FF0000"/>
              </a:solidFill>
            </a:endParaRPr>
          </a:p>
        </p:txBody>
      </p:sp>
      <p:sp>
        <p:nvSpPr>
          <p:cNvPr id="4" name="TextBox 3">
            <a:extLst>
              <a:ext uri="{FF2B5EF4-FFF2-40B4-BE49-F238E27FC236}">
                <a16:creationId xmlns="" xmlns:a16="http://schemas.microsoft.com/office/drawing/2014/main" id="{7C5FB766-91AD-D387-DFC2-C063880C3734}"/>
              </a:ext>
            </a:extLst>
          </p:cNvPr>
          <p:cNvSpPr txBox="1"/>
          <p:nvPr/>
        </p:nvSpPr>
        <p:spPr>
          <a:xfrm>
            <a:off x="8503920" y="4006722"/>
            <a:ext cx="3342640" cy="923330"/>
          </a:xfrm>
          <a:prstGeom prst="rect">
            <a:avLst/>
          </a:prstGeom>
          <a:noFill/>
        </p:spPr>
        <p:txBody>
          <a:bodyPr wrap="square">
            <a:spAutoFit/>
          </a:bodyPr>
          <a:lstStyle/>
          <a:p>
            <a:pPr marL="0" marR="0">
              <a:spcBef>
                <a:spcPts val="0"/>
              </a:spcBef>
              <a:spcAft>
                <a:spcPts val="0"/>
              </a:spcAft>
            </a:pPr>
            <a:r>
              <a:rPr lang="en-US" sz="1800" dirty="0">
                <a:solidFill>
                  <a:srgbClr val="000000"/>
                </a:solidFill>
                <a:effectLst/>
                <a:latin typeface="Courier New" panose="02070309020205020404" pitchFamily="49" charset="0"/>
              </a:rPr>
              <a:t>Count=1</a:t>
            </a:r>
          </a:p>
          <a:p>
            <a:pPr marL="0" marR="0">
              <a:spcBef>
                <a:spcPts val="0"/>
              </a:spcBef>
              <a:spcAft>
                <a:spcPts val="0"/>
              </a:spcAft>
            </a:pPr>
            <a:r>
              <a:rPr lang="en-US" sz="1800" dirty="0">
                <a:solidFill>
                  <a:srgbClr val="000000"/>
                </a:solidFill>
                <a:effectLst/>
                <a:latin typeface="Courier New" panose="02070309020205020404" pitchFamily="49" charset="0"/>
              </a:rPr>
              <a:t>Count=2</a:t>
            </a:r>
          </a:p>
          <a:p>
            <a:pPr marL="0" marR="0">
              <a:spcBef>
                <a:spcPts val="0"/>
              </a:spcBef>
              <a:spcAft>
                <a:spcPts val="0"/>
              </a:spcAft>
            </a:pPr>
            <a:r>
              <a:rPr lang="en-US" sz="1800" dirty="0">
                <a:solidFill>
                  <a:srgbClr val="000000"/>
                </a:solidFill>
                <a:effectLst/>
                <a:latin typeface="Courier New" panose="02070309020205020404" pitchFamily="49" charset="0"/>
              </a:rPr>
              <a:t>Count=3</a:t>
            </a:r>
          </a:p>
        </p:txBody>
      </p:sp>
    </p:spTree>
    <p:extLst>
      <p:ext uri="{BB962C8B-B14F-4D97-AF65-F5344CB8AC3E}">
        <p14:creationId xmlns:p14="http://schemas.microsoft.com/office/powerpoint/2010/main" val="1833761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83B4F89-2C2B-C04F-A006-63FD40E61546}"/>
              </a:ext>
            </a:extLst>
          </p:cNvPr>
          <p:cNvSpPr txBox="1"/>
          <p:nvPr/>
        </p:nvSpPr>
        <p:spPr>
          <a:xfrm>
            <a:off x="243840" y="266899"/>
            <a:ext cx="11572240" cy="2585323"/>
          </a:xfrm>
          <a:prstGeom prst="rect">
            <a:avLst/>
          </a:prstGeom>
          <a:noFill/>
        </p:spPr>
        <p:txBody>
          <a:bodyPr wrap="square">
            <a:spAutoFit/>
          </a:bodyPr>
          <a:lstStyle/>
          <a:p>
            <a:pPr algn="just"/>
            <a:r>
              <a:rPr lang="en-US" b="1" i="0" dirty="0">
                <a:solidFill>
                  <a:srgbClr val="610B38"/>
                </a:solidFill>
                <a:effectLst/>
                <a:latin typeface="erdana"/>
              </a:rPr>
              <a:t>2) Java static method</a:t>
            </a:r>
          </a:p>
          <a:p>
            <a:pPr algn="just"/>
            <a:endParaRPr lang="en-US" b="1" i="0" dirty="0">
              <a:solidFill>
                <a:srgbClr val="610B38"/>
              </a:solidFill>
              <a:effectLst/>
              <a:latin typeface="erdana"/>
            </a:endParaRPr>
          </a:p>
          <a:p>
            <a:pPr lvl="2" algn="just"/>
            <a:r>
              <a:rPr lang="en-US" b="0" i="0" dirty="0">
                <a:solidFill>
                  <a:srgbClr val="333333"/>
                </a:solidFill>
                <a:effectLst/>
                <a:latin typeface="inter-regular"/>
              </a:rPr>
              <a:t>If you apply static keyword with any method, it is known as static method.</a:t>
            </a:r>
          </a:p>
          <a:p>
            <a:pPr lvl="2" algn="just"/>
            <a:endParaRPr lang="en-US" b="0" i="0" dirty="0">
              <a:solidFill>
                <a:srgbClr val="333333"/>
              </a:solidFill>
              <a:effectLst/>
              <a:latin typeface="inter-regular"/>
            </a:endParaRPr>
          </a:p>
          <a:p>
            <a:pPr lvl="3" algn="just">
              <a:buFont typeface="Arial" panose="020B0604020202020204" pitchFamily="34" charset="0"/>
              <a:buChar char="•"/>
            </a:pPr>
            <a:r>
              <a:rPr lang="en-US" b="0" i="0" dirty="0">
                <a:solidFill>
                  <a:srgbClr val="000000"/>
                </a:solidFill>
                <a:effectLst/>
                <a:latin typeface="inter-regular"/>
              </a:rPr>
              <a:t>A static method </a:t>
            </a:r>
            <a:r>
              <a:rPr lang="en-US" b="1" i="0" dirty="0">
                <a:solidFill>
                  <a:srgbClr val="000000"/>
                </a:solidFill>
                <a:effectLst/>
                <a:latin typeface="inter-regular"/>
              </a:rPr>
              <a:t>belongs to the class rather than the object of a class</a:t>
            </a:r>
            <a:r>
              <a:rPr lang="en-US" b="0" i="0" dirty="0">
                <a:solidFill>
                  <a:srgbClr val="000000"/>
                </a:solidFill>
                <a:effectLst/>
                <a:latin typeface="inter-regular"/>
              </a:rPr>
              <a:t>.</a:t>
            </a:r>
          </a:p>
          <a:p>
            <a:pPr lvl="3" algn="just">
              <a:buFont typeface="Arial" panose="020B0604020202020204" pitchFamily="34" charset="0"/>
              <a:buChar char="•"/>
            </a:pPr>
            <a:endParaRPr lang="en-US" b="0" i="0" dirty="0">
              <a:solidFill>
                <a:srgbClr val="000000"/>
              </a:solidFill>
              <a:effectLst/>
              <a:latin typeface="inter-regular"/>
            </a:endParaRPr>
          </a:p>
          <a:p>
            <a:pPr lvl="3" algn="just">
              <a:buFont typeface="Arial" panose="020B0604020202020204" pitchFamily="34" charset="0"/>
              <a:buChar char="•"/>
            </a:pPr>
            <a:r>
              <a:rPr lang="en-US" b="0" i="0" dirty="0">
                <a:solidFill>
                  <a:srgbClr val="000000"/>
                </a:solidFill>
                <a:effectLst/>
                <a:latin typeface="inter-regular"/>
              </a:rPr>
              <a:t>A static method can be invoked </a:t>
            </a:r>
            <a:r>
              <a:rPr lang="en-US" b="1" i="0" dirty="0">
                <a:solidFill>
                  <a:srgbClr val="000000"/>
                </a:solidFill>
                <a:effectLst/>
                <a:latin typeface="inter-regular"/>
              </a:rPr>
              <a:t>without the need for creating </a:t>
            </a:r>
            <a:r>
              <a:rPr lang="en-US" b="0" i="0" dirty="0">
                <a:solidFill>
                  <a:srgbClr val="000000"/>
                </a:solidFill>
                <a:effectLst/>
                <a:latin typeface="inter-regular"/>
              </a:rPr>
              <a:t>an instance of a class.</a:t>
            </a:r>
          </a:p>
          <a:p>
            <a:pPr lvl="3" algn="just">
              <a:buFont typeface="Arial" panose="020B0604020202020204" pitchFamily="34" charset="0"/>
              <a:buChar char="•"/>
            </a:pPr>
            <a:endParaRPr lang="en-US" b="0" i="0" dirty="0">
              <a:solidFill>
                <a:srgbClr val="000000"/>
              </a:solidFill>
              <a:effectLst/>
              <a:latin typeface="inter-regular"/>
            </a:endParaRPr>
          </a:p>
          <a:p>
            <a:pPr lvl="3" algn="just">
              <a:buFont typeface="Arial" panose="020B0604020202020204" pitchFamily="34" charset="0"/>
              <a:buChar char="•"/>
            </a:pPr>
            <a:r>
              <a:rPr lang="en-US" b="0" i="0" dirty="0">
                <a:solidFill>
                  <a:srgbClr val="FF0000"/>
                </a:solidFill>
                <a:effectLst/>
                <a:latin typeface="inter-regular"/>
              </a:rPr>
              <a:t>A static method can </a:t>
            </a:r>
            <a:r>
              <a:rPr lang="en-US" b="1" i="0" dirty="0">
                <a:solidFill>
                  <a:srgbClr val="FF0000"/>
                </a:solidFill>
                <a:effectLst/>
                <a:latin typeface="inter-regular"/>
              </a:rPr>
              <a:t>access static data member </a:t>
            </a:r>
            <a:r>
              <a:rPr lang="en-US" b="0" i="0" dirty="0">
                <a:solidFill>
                  <a:srgbClr val="FF0000"/>
                </a:solidFill>
                <a:effectLst/>
                <a:latin typeface="inter-regular"/>
              </a:rPr>
              <a:t>and can change the value of it</a:t>
            </a:r>
            <a:r>
              <a:rPr lang="en-US" b="0" i="0" dirty="0">
                <a:solidFill>
                  <a:srgbClr val="000000"/>
                </a:solidFill>
                <a:effectLst/>
                <a:latin typeface="inter-regular"/>
              </a:rPr>
              <a:t>.</a:t>
            </a:r>
          </a:p>
        </p:txBody>
      </p:sp>
    </p:spTree>
    <p:extLst>
      <p:ext uri="{BB962C8B-B14F-4D97-AF65-F5344CB8AC3E}">
        <p14:creationId xmlns:p14="http://schemas.microsoft.com/office/powerpoint/2010/main" val="4047048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E5DDAD7-7539-1ADD-AF4D-64879E6AD17B}"/>
              </a:ext>
            </a:extLst>
          </p:cNvPr>
          <p:cNvSpPr txBox="1"/>
          <p:nvPr/>
        </p:nvSpPr>
        <p:spPr>
          <a:xfrm>
            <a:off x="254000" y="-47049"/>
            <a:ext cx="11643360" cy="6740307"/>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Student6{ </a:t>
            </a:r>
          </a:p>
          <a:p>
            <a:pPr lvl="2"/>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 String </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String </a:t>
            </a:r>
            <a:r>
              <a:rPr lang="en-IN" i="1" dirty="0">
                <a:solidFill>
                  <a:srgbClr val="0000C0"/>
                </a:solidFill>
                <a:effectLst/>
                <a:latin typeface="Courier New" panose="02070309020205020404" pitchFamily="49" charset="0"/>
              </a:rPr>
              <a:t>college</a:t>
            </a:r>
            <a:r>
              <a:rPr lang="en-IN" dirty="0">
                <a:solidFill>
                  <a:srgbClr val="000000"/>
                </a:solidFill>
                <a:effectLst/>
                <a:latin typeface="Courier New" panose="02070309020205020404" pitchFamily="49" charset="0"/>
              </a:rPr>
              <a:t> = </a:t>
            </a:r>
            <a:r>
              <a:rPr lang="en-IN" dirty="0">
                <a:solidFill>
                  <a:srgbClr val="2A00FF"/>
                </a:solidFill>
                <a:effectLst/>
                <a:latin typeface="Courier New" panose="02070309020205020404" pitchFamily="49" charset="0"/>
              </a:rPr>
              <a:t>"ITS"</a:t>
            </a:r>
            <a:r>
              <a:rPr lang="en-IN" dirty="0">
                <a:solidFill>
                  <a:srgbClr val="000000"/>
                </a:solidFill>
                <a:effectLst/>
                <a:latin typeface="Courier New" panose="02070309020205020404" pitchFamily="49" charset="0"/>
              </a:rPr>
              <a:t>; </a:t>
            </a:r>
          </a:p>
          <a:p>
            <a:pPr lvl="2"/>
            <a:r>
              <a:rPr lang="en-IN" dirty="0">
                <a:solidFill>
                  <a:srgbClr val="3F7F5F"/>
                </a:solidFill>
                <a:effectLst/>
                <a:latin typeface="Courier New" panose="02070309020205020404" pitchFamily="49" charset="0"/>
              </a:rPr>
              <a:t>//static method to change the value of static variable </a:t>
            </a:r>
            <a:endParaRPr lang="en-IN" dirty="0">
              <a:solidFill>
                <a:srgbClr val="000000"/>
              </a:solidFill>
              <a:effectLst/>
              <a:latin typeface="Courier New" panose="02070309020205020404" pitchFamily="49" charset="0"/>
            </a:endParaRPr>
          </a:p>
          <a:p>
            <a:pPr lvl="2"/>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change(){ </a:t>
            </a:r>
          </a:p>
          <a:p>
            <a:pPr lvl="4"/>
            <a:r>
              <a:rPr lang="en-IN" i="1" dirty="0">
                <a:solidFill>
                  <a:srgbClr val="0000C0"/>
                </a:solidFill>
                <a:effectLst/>
                <a:latin typeface="Courier New" panose="02070309020205020404" pitchFamily="49" charset="0"/>
              </a:rPr>
              <a:t>college</a:t>
            </a:r>
            <a:r>
              <a:rPr lang="en-IN" dirty="0">
                <a:solidFill>
                  <a:srgbClr val="000000"/>
                </a:solidFill>
                <a:effectLst/>
                <a:latin typeface="Courier New" panose="02070309020205020404" pitchFamily="49" charset="0"/>
              </a:rPr>
              <a:t> = </a:t>
            </a:r>
            <a:r>
              <a:rPr lang="en-IN" dirty="0">
                <a:solidFill>
                  <a:srgbClr val="2A00FF"/>
                </a:solidFill>
                <a:effectLst/>
                <a:latin typeface="Courier New" panose="02070309020205020404" pitchFamily="49" charset="0"/>
              </a:rPr>
              <a:t>"KIET"</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Student6(</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r</a:t>
            </a:r>
            <a:r>
              <a:rPr lang="en-IN" dirty="0">
                <a:solidFill>
                  <a:srgbClr val="000000"/>
                </a:solidFill>
                <a:effectLst/>
                <a:latin typeface="Courier New" panose="02070309020205020404" pitchFamily="49" charset="0"/>
              </a:rPr>
              <a:t>, String </a:t>
            </a:r>
            <a:r>
              <a:rPr lang="en-IN" dirty="0">
                <a:solidFill>
                  <a:srgbClr val="6A3E3E"/>
                </a:solidFill>
                <a:effectLst/>
                <a:latin typeface="Courier New" panose="02070309020205020404" pitchFamily="49" charset="0"/>
              </a:rPr>
              <a:t>n</a:t>
            </a:r>
            <a:r>
              <a:rPr lang="en-IN" dirty="0">
                <a:solidFill>
                  <a:srgbClr val="000000"/>
                </a:solidFill>
                <a:effectLst/>
                <a:latin typeface="Courier New" panose="02070309020205020404" pitchFamily="49" charset="0"/>
              </a:rPr>
              <a:t>){ </a:t>
            </a:r>
          </a:p>
          <a:p>
            <a:pPr lvl="3"/>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r</a:t>
            </a:r>
            <a:r>
              <a:rPr lang="en-IN" dirty="0">
                <a:solidFill>
                  <a:srgbClr val="000000"/>
                </a:solidFill>
                <a:effectLst/>
                <a:latin typeface="Courier New" panose="02070309020205020404" pitchFamily="49" charset="0"/>
              </a:rPr>
              <a:t>; </a:t>
            </a:r>
          </a:p>
          <a:p>
            <a:pPr lvl="3"/>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n</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 </a:t>
            </a:r>
          </a:p>
          <a:p>
            <a:pPr marL="0" marR="0">
              <a:spcBef>
                <a:spcPts val="0"/>
              </a:spcBef>
              <a:spcAft>
                <a:spcPts val="0"/>
              </a:spcAft>
            </a:pP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display(){</a:t>
            </a:r>
            <a:r>
              <a:rPr lang="en-IN" sz="1800" dirty="0" err="1">
                <a:solidFill>
                  <a:srgbClr val="000000"/>
                </a:solidFill>
                <a:effectLst/>
                <a:latin typeface="Courier New" panose="02070309020205020404" pitchFamily="49" charset="0"/>
              </a:rPr>
              <a:t>System.</a:t>
            </a:r>
            <a:r>
              <a:rPr lang="en-IN" sz="1800" b="1" i="1" dirty="0" err="1">
                <a:solidFill>
                  <a:srgbClr val="0000C0"/>
                </a:solidFill>
                <a:effectLst/>
                <a:latin typeface="Courier New" panose="02070309020205020404" pitchFamily="49" charset="0"/>
              </a:rPr>
              <a:t>out</a:t>
            </a:r>
            <a:r>
              <a:rPr lang="en-IN" sz="1800" dirty="0" err="1">
                <a:solidFill>
                  <a:srgbClr val="000000"/>
                </a:solidFill>
                <a:effectLst/>
                <a:latin typeface="Courier New" panose="02070309020205020404" pitchFamily="49" charset="0"/>
              </a:rPr>
              <a:t>.println</a:t>
            </a:r>
            <a:r>
              <a:rPr lang="en-IN" sz="1800" dirty="0">
                <a:solidFill>
                  <a:srgbClr val="000000"/>
                </a:solidFill>
                <a:effectLst/>
                <a:latin typeface="Courier New" panose="02070309020205020404" pitchFamily="49" charset="0"/>
              </a:rPr>
              <a:t>(</a:t>
            </a:r>
            <a:r>
              <a:rPr lang="en-IN" sz="1800" dirty="0" err="1">
                <a:solidFill>
                  <a:srgbClr val="0000C0"/>
                </a:solidFill>
                <a:effectLst/>
                <a:latin typeface="Courier New" panose="02070309020205020404" pitchFamily="49" charset="0"/>
              </a:rPr>
              <a:t>rollno</a:t>
            </a:r>
            <a:r>
              <a:rPr lang="en-IN" sz="1800" dirty="0">
                <a:solidFill>
                  <a:srgbClr val="000000"/>
                </a:solidFill>
                <a:effectLst/>
                <a:latin typeface="Courier New" panose="02070309020205020404" pitchFamily="49" charset="0"/>
              </a:rPr>
              <a:t>+</a:t>
            </a:r>
            <a:r>
              <a:rPr lang="en-IN" sz="1800" dirty="0">
                <a:solidFill>
                  <a:srgbClr val="2A00FF"/>
                </a:solidFill>
                <a:effectLst/>
                <a:latin typeface="Courier New" panose="02070309020205020404" pitchFamily="49" charset="0"/>
              </a:rPr>
              <a:t>" "</a:t>
            </a:r>
            <a:r>
              <a:rPr lang="en-IN" sz="1800" dirty="0">
                <a:solidFill>
                  <a:srgbClr val="000000"/>
                </a:solidFill>
                <a:effectLst/>
                <a:latin typeface="Courier New" panose="02070309020205020404" pitchFamily="49" charset="0"/>
              </a:rPr>
              <a:t>+</a:t>
            </a:r>
            <a:r>
              <a:rPr lang="en-IN" sz="1800" dirty="0">
                <a:solidFill>
                  <a:srgbClr val="0000C0"/>
                </a:solidFill>
                <a:effectLst/>
                <a:latin typeface="Courier New" panose="02070309020205020404" pitchFamily="49" charset="0"/>
              </a:rPr>
              <a:t>name</a:t>
            </a:r>
            <a:r>
              <a:rPr lang="en-IN" sz="1800" dirty="0">
                <a:solidFill>
                  <a:srgbClr val="000000"/>
                </a:solidFill>
                <a:effectLst/>
                <a:latin typeface="Courier New" panose="02070309020205020404" pitchFamily="49" charset="0"/>
              </a:rPr>
              <a:t>+</a:t>
            </a:r>
            <a:r>
              <a:rPr lang="en-IN" sz="1800" dirty="0">
                <a:solidFill>
                  <a:srgbClr val="2A00FF"/>
                </a:solidFill>
                <a:effectLst/>
                <a:latin typeface="Courier New" panose="02070309020205020404" pitchFamily="49" charset="0"/>
              </a:rPr>
              <a:t>" "</a:t>
            </a:r>
            <a:r>
              <a:rPr lang="en-IN" sz="1800" dirty="0">
                <a:solidFill>
                  <a:srgbClr val="000000"/>
                </a:solidFill>
                <a:effectLst/>
                <a:latin typeface="Courier New" panose="02070309020205020404" pitchFamily="49" charset="0"/>
              </a:rPr>
              <a:t>+</a:t>
            </a:r>
            <a:r>
              <a:rPr lang="en-IN" sz="1800" i="1" dirty="0">
                <a:solidFill>
                  <a:srgbClr val="0000C0"/>
                </a:solidFill>
                <a:effectLst/>
                <a:latin typeface="Courier New" panose="02070309020205020404" pitchFamily="49" charset="0"/>
              </a:rPr>
              <a:t>college</a:t>
            </a: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3F7F5F"/>
                </a:solidFill>
                <a:effectLst/>
                <a:latin typeface="Courier New" panose="02070309020205020404" pitchFamily="49" charset="0"/>
              </a:rPr>
              <a:t>//Test class to create and display the values of object </a:t>
            </a:r>
            <a:endParaRPr lang="en-IN" sz="1800" dirty="0">
              <a:solidFill>
                <a:srgbClr val="000000"/>
              </a:solidFill>
              <a:effectLst/>
              <a:latin typeface="Courier New" panose="02070309020205020404" pitchFamily="49" charset="0"/>
            </a:endParaRP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TestStaticMethod</a:t>
            </a:r>
            <a:r>
              <a:rPr lang="en-IN" sz="1800"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4"/>
            <a:r>
              <a:rPr lang="en-IN" dirty="0">
                <a:solidFill>
                  <a:srgbClr val="000000"/>
                </a:solidFill>
                <a:effectLst/>
                <a:latin typeface="Courier New" panose="02070309020205020404" pitchFamily="49" charset="0"/>
              </a:rPr>
              <a:t>Student6.</a:t>
            </a:r>
            <a:r>
              <a:rPr lang="en-IN" i="1" dirty="0">
                <a:solidFill>
                  <a:srgbClr val="000000"/>
                </a:solidFill>
                <a:effectLst/>
                <a:latin typeface="Courier New" panose="02070309020205020404" pitchFamily="49" charset="0"/>
              </a:rPr>
              <a:t>change</a:t>
            </a:r>
            <a:r>
              <a:rPr lang="en-IN" dirty="0">
                <a:solidFill>
                  <a:srgbClr val="000000"/>
                </a:solidFill>
                <a:effectLst/>
                <a:latin typeface="Courier New" panose="02070309020205020404" pitchFamily="49" charset="0"/>
              </a:rPr>
              <a:t>();</a:t>
            </a:r>
            <a:r>
              <a:rPr lang="en-IN" dirty="0">
                <a:solidFill>
                  <a:srgbClr val="3F7F5F"/>
                </a:solidFill>
                <a:effectLst/>
                <a:latin typeface="Courier New" panose="02070309020205020404" pitchFamily="49" charset="0"/>
              </a:rPr>
              <a:t>//calling change method </a:t>
            </a:r>
            <a:endParaRPr lang="en-IN" dirty="0">
              <a:solidFill>
                <a:srgbClr val="000000"/>
              </a:solidFill>
              <a:effectLst/>
              <a:latin typeface="Courier New" panose="02070309020205020404" pitchFamily="49" charset="0"/>
            </a:endParaRPr>
          </a:p>
          <a:p>
            <a:pPr lvl="4"/>
            <a:r>
              <a:rPr lang="en-IN" dirty="0">
                <a:solidFill>
                  <a:srgbClr val="000000"/>
                </a:solidFill>
                <a:effectLst/>
                <a:latin typeface="Courier New" panose="02070309020205020404" pitchFamily="49" charset="0"/>
              </a:rPr>
              <a:t>Student6 </a:t>
            </a:r>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Student6(111,</a:t>
            </a:r>
            <a:r>
              <a:rPr lang="en-IN" dirty="0">
                <a:solidFill>
                  <a:srgbClr val="2A00FF"/>
                </a:solidFill>
                <a:effectLst/>
                <a:latin typeface="Courier New" panose="02070309020205020404" pitchFamily="49" charset="0"/>
              </a:rPr>
              <a:t>"Karan"</a:t>
            </a:r>
            <a:r>
              <a:rPr lang="en-IN" dirty="0">
                <a:solidFill>
                  <a:srgbClr val="000000"/>
                </a:solidFill>
                <a:effectLst/>
                <a:latin typeface="Courier New" panose="02070309020205020404" pitchFamily="49" charset="0"/>
              </a:rPr>
              <a:t>); </a:t>
            </a:r>
          </a:p>
          <a:p>
            <a:pPr lvl="4"/>
            <a:r>
              <a:rPr lang="en-IN" dirty="0">
                <a:solidFill>
                  <a:srgbClr val="000000"/>
                </a:solidFill>
                <a:effectLst/>
                <a:latin typeface="Courier New" panose="02070309020205020404" pitchFamily="49" charset="0"/>
              </a:rPr>
              <a:t>Student6 </a:t>
            </a:r>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Student6(222,</a:t>
            </a:r>
            <a:r>
              <a:rPr lang="en-IN" dirty="0">
                <a:solidFill>
                  <a:srgbClr val="2A00FF"/>
                </a:solidFill>
                <a:effectLst/>
                <a:latin typeface="Courier New" panose="02070309020205020404" pitchFamily="49" charset="0"/>
              </a:rPr>
              <a:t>"Aryan"</a:t>
            </a:r>
            <a:r>
              <a:rPr lang="en-IN" dirty="0">
                <a:solidFill>
                  <a:srgbClr val="000000"/>
                </a:solidFill>
                <a:effectLst/>
                <a:latin typeface="Courier New" panose="02070309020205020404" pitchFamily="49" charset="0"/>
              </a:rPr>
              <a:t>); </a:t>
            </a:r>
          </a:p>
          <a:p>
            <a:pPr lvl="4"/>
            <a:r>
              <a:rPr lang="en-IN" dirty="0">
                <a:solidFill>
                  <a:srgbClr val="000000"/>
                </a:solidFill>
                <a:effectLst/>
                <a:latin typeface="Courier New" panose="02070309020205020404" pitchFamily="49" charset="0"/>
              </a:rPr>
              <a:t>Student6 </a:t>
            </a:r>
            <a:r>
              <a:rPr lang="en-IN" dirty="0">
                <a:solidFill>
                  <a:srgbClr val="6A3E3E"/>
                </a:solidFill>
                <a:effectLst/>
                <a:latin typeface="Courier New" panose="02070309020205020404" pitchFamily="49" charset="0"/>
              </a:rPr>
              <a:t>s3</a:t>
            </a:r>
            <a:r>
              <a:rPr lang="en-IN"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Student6(333,</a:t>
            </a:r>
            <a:r>
              <a:rPr lang="en-IN" dirty="0">
                <a:solidFill>
                  <a:srgbClr val="2A00FF"/>
                </a:solidFill>
                <a:effectLst/>
                <a:latin typeface="Courier New" panose="02070309020205020404" pitchFamily="49" charset="0"/>
              </a:rPr>
              <a:t>"Sonoo"</a:t>
            </a:r>
            <a:r>
              <a:rPr lang="en-IN" dirty="0">
                <a:solidFill>
                  <a:srgbClr val="000000"/>
                </a:solidFill>
                <a:effectLst/>
                <a:latin typeface="Courier New" panose="02070309020205020404" pitchFamily="49" charset="0"/>
              </a:rPr>
              <a:t>); </a:t>
            </a:r>
          </a:p>
          <a:p>
            <a:pPr lvl="4"/>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.display(); </a:t>
            </a:r>
          </a:p>
          <a:p>
            <a:pPr lvl="4"/>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.display(); </a:t>
            </a:r>
          </a:p>
          <a:p>
            <a:pPr lvl="4"/>
            <a:r>
              <a:rPr lang="en-IN" dirty="0">
                <a:solidFill>
                  <a:srgbClr val="6A3E3E"/>
                </a:solidFill>
                <a:effectLst/>
                <a:latin typeface="Courier New" panose="02070309020205020404" pitchFamily="49" charset="0"/>
              </a:rPr>
              <a:t>s3</a:t>
            </a:r>
            <a:r>
              <a:rPr lang="en-IN" dirty="0">
                <a:solidFill>
                  <a:srgbClr val="000000"/>
                </a:solidFill>
                <a:effectLst/>
                <a:latin typeface="Courier New" panose="02070309020205020404" pitchFamily="49" charset="0"/>
              </a:rPr>
              <a:t>.display(); </a:t>
            </a:r>
          </a:p>
          <a:p>
            <a:pPr lvl="2"/>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p:txBody>
      </p:sp>
      <p:sp>
        <p:nvSpPr>
          <p:cNvPr id="6" name="Rectangle 1">
            <a:extLst>
              <a:ext uri="{FF2B5EF4-FFF2-40B4-BE49-F238E27FC236}">
                <a16:creationId xmlns="" xmlns:a16="http://schemas.microsoft.com/office/drawing/2014/main" id="{2AE612AD-943B-DC82-ED91-8973A87F1E2B}"/>
              </a:ext>
            </a:extLst>
          </p:cNvPr>
          <p:cNvSpPr>
            <a:spLocks noChangeArrowheads="1"/>
          </p:cNvSpPr>
          <p:nvPr/>
        </p:nvSpPr>
        <p:spPr bwMode="auto">
          <a:xfrm>
            <a:off x="9837109" y="5421421"/>
            <a:ext cx="1377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Unicode MS"/>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Arial Unicode MS"/>
              </a:rPr>
              <a:t>111 Karan KIET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Arial Unicode MS"/>
              </a:rPr>
              <a:t> 222 Aryan KIET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Arial Unicode MS"/>
              </a:rPr>
              <a:t> 333 </a:t>
            </a:r>
            <a:r>
              <a:rPr kumimoji="0" lang="en-US" altLang="en-US" sz="1200" b="0" i="0" u="none" strike="noStrike" cap="none" normalizeH="0" baseline="0" dirty="0" err="1">
                <a:ln>
                  <a:noFill/>
                </a:ln>
                <a:solidFill>
                  <a:srgbClr val="FF0000"/>
                </a:solidFill>
                <a:effectLst/>
                <a:latin typeface="Arial Unicode MS"/>
              </a:rPr>
              <a:t>Sonoo</a:t>
            </a:r>
            <a:r>
              <a:rPr kumimoji="0" lang="en-US" altLang="en-US" sz="1200" b="0" i="0" u="none" strike="noStrike" cap="none" normalizeH="0" baseline="0" dirty="0">
                <a:ln>
                  <a:noFill/>
                </a:ln>
                <a:solidFill>
                  <a:srgbClr val="FF0000"/>
                </a:solidFill>
                <a:effectLst/>
                <a:latin typeface="Arial Unicode MS"/>
              </a:rPr>
              <a:t> KIET</a:t>
            </a:r>
            <a:r>
              <a:rPr kumimoji="0" lang="en-US" altLang="en-US" sz="800" b="0" i="0" u="none" strike="noStrike" cap="none" normalizeH="0" baseline="0" dirty="0">
                <a:ln>
                  <a:noFill/>
                </a:ln>
                <a:solidFill>
                  <a:srgbClr val="FF0000"/>
                </a:solidFill>
                <a:effectLst/>
              </a:rPr>
              <a:t> </a:t>
            </a: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95961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90258C5-919B-B8B5-904E-D584937FB74E}"/>
              </a:ext>
            </a:extLst>
          </p:cNvPr>
          <p:cNvSpPr txBox="1"/>
          <p:nvPr/>
        </p:nvSpPr>
        <p:spPr>
          <a:xfrm>
            <a:off x="294640" y="404336"/>
            <a:ext cx="11176000" cy="1477328"/>
          </a:xfrm>
          <a:prstGeom prst="rect">
            <a:avLst/>
          </a:prstGeom>
          <a:noFill/>
        </p:spPr>
        <p:txBody>
          <a:bodyPr wrap="square">
            <a:spAutoFit/>
          </a:bodyPr>
          <a:lstStyle/>
          <a:p>
            <a:pPr algn="just"/>
            <a:r>
              <a:rPr lang="en-US" b="1" i="0" dirty="0">
                <a:solidFill>
                  <a:srgbClr val="610B4B"/>
                </a:solidFill>
                <a:effectLst/>
                <a:latin typeface="erdana"/>
              </a:rPr>
              <a:t>Restrictions for the static method</a:t>
            </a:r>
          </a:p>
          <a:p>
            <a:pPr lvl="1" algn="just"/>
            <a:r>
              <a:rPr lang="en-US" b="0" i="0" dirty="0">
                <a:solidFill>
                  <a:srgbClr val="333333"/>
                </a:solidFill>
                <a:effectLst/>
                <a:latin typeface="inter-regular"/>
              </a:rPr>
              <a:t>There are two main restrictions for the static method. They are:</a:t>
            </a:r>
          </a:p>
          <a:p>
            <a:pPr lvl="1" algn="just"/>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The static method can not use non static data member or call non-static method directly.</a:t>
            </a:r>
          </a:p>
          <a:p>
            <a:pPr lvl="1" algn="just">
              <a:buFont typeface="+mj-lt"/>
              <a:buAutoNum type="arabicPeriod"/>
            </a:pPr>
            <a:r>
              <a:rPr lang="en-US" b="0" i="0" dirty="0">
                <a:solidFill>
                  <a:srgbClr val="000000"/>
                </a:solidFill>
                <a:effectLst/>
                <a:latin typeface="inter-regular"/>
              </a:rPr>
              <a:t>this and super cannot be used in static context.</a:t>
            </a:r>
          </a:p>
        </p:txBody>
      </p:sp>
      <p:sp>
        <p:nvSpPr>
          <p:cNvPr id="7" name="TextBox 6">
            <a:extLst>
              <a:ext uri="{FF2B5EF4-FFF2-40B4-BE49-F238E27FC236}">
                <a16:creationId xmlns="" xmlns:a16="http://schemas.microsoft.com/office/drawing/2014/main" id="{1F6A35E7-25BE-22C3-FF7B-2CA37F43368D}"/>
              </a:ext>
            </a:extLst>
          </p:cNvPr>
          <p:cNvSpPr txBox="1"/>
          <p:nvPr/>
        </p:nvSpPr>
        <p:spPr>
          <a:xfrm>
            <a:off x="7315200" y="2586058"/>
            <a:ext cx="4267200" cy="2031325"/>
          </a:xfrm>
          <a:prstGeom prst="rect">
            <a:avLst/>
          </a:prstGeom>
          <a:noFill/>
        </p:spPr>
        <p:txBody>
          <a:bodyPr wrap="square">
            <a:spAutoFit/>
          </a:bodyPr>
          <a:lstStyle/>
          <a:p>
            <a:r>
              <a:rPr lang="en-IN" dirty="0"/>
              <a:t>class A{  </a:t>
            </a:r>
          </a:p>
          <a:p>
            <a:r>
              <a:rPr lang="en-IN" dirty="0"/>
              <a:t> int a=40;//non static  </a:t>
            </a:r>
          </a:p>
          <a:p>
            <a:r>
              <a:rPr lang="en-IN" dirty="0"/>
              <a:t>   </a:t>
            </a:r>
          </a:p>
          <a:p>
            <a:r>
              <a:rPr lang="en-IN" dirty="0"/>
              <a:t> public static void main(String </a:t>
            </a:r>
            <a:r>
              <a:rPr lang="en-IN" dirty="0" err="1"/>
              <a:t>args</a:t>
            </a:r>
            <a:r>
              <a:rPr lang="en-IN" dirty="0"/>
              <a:t>[]){  </a:t>
            </a:r>
          </a:p>
          <a:p>
            <a:pPr lvl="1"/>
            <a:r>
              <a:rPr lang="en-IN" dirty="0"/>
              <a:t>  </a:t>
            </a:r>
            <a:r>
              <a:rPr lang="en-IN" dirty="0" err="1"/>
              <a:t>System.out.println</a:t>
            </a:r>
            <a:r>
              <a:rPr lang="en-IN" dirty="0"/>
              <a:t>(a);  </a:t>
            </a:r>
          </a:p>
          <a:p>
            <a:r>
              <a:rPr lang="en-IN" dirty="0"/>
              <a:t> 	}  </a:t>
            </a:r>
          </a:p>
          <a:p>
            <a:r>
              <a:rPr lang="en-IN" dirty="0"/>
              <a:t>} </a:t>
            </a:r>
          </a:p>
        </p:txBody>
      </p:sp>
      <p:sp>
        <p:nvSpPr>
          <p:cNvPr id="8" name="Rectangle 1">
            <a:extLst>
              <a:ext uri="{FF2B5EF4-FFF2-40B4-BE49-F238E27FC236}">
                <a16:creationId xmlns="" xmlns:a16="http://schemas.microsoft.com/office/drawing/2014/main" id="{85DB13F7-3A85-F999-9850-1AB681FBFCEC}"/>
              </a:ext>
            </a:extLst>
          </p:cNvPr>
          <p:cNvSpPr>
            <a:spLocks noChangeArrowheads="1"/>
          </p:cNvSpPr>
          <p:nvPr/>
        </p:nvSpPr>
        <p:spPr bwMode="auto">
          <a:xfrm>
            <a:off x="8099701" y="6185207"/>
            <a:ext cx="25559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Unicode MS"/>
              </a:rPr>
              <a:t>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b="1" dirty="0">
                <a:solidFill>
                  <a:srgbClr val="FF0000"/>
                </a:solidFill>
                <a:latin typeface="Arial Unicode MS"/>
              </a:rPr>
              <a:t>	</a:t>
            </a:r>
            <a:r>
              <a:rPr kumimoji="0" lang="en-US" altLang="en-US" sz="1200" b="1" i="0" u="none" strike="noStrike" cap="none" normalizeH="0" baseline="0" dirty="0">
                <a:ln>
                  <a:noFill/>
                </a:ln>
                <a:solidFill>
                  <a:srgbClr val="FF0000"/>
                </a:solidFill>
                <a:effectLst/>
                <a:latin typeface="Arial Unicode MS"/>
              </a:rPr>
              <a:t>Compile Time Error</a:t>
            </a:r>
            <a:r>
              <a:rPr kumimoji="0" lang="en-US" altLang="en-US" sz="800" b="1" i="0" u="none" strike="noStrike" cap="none" normalizeH="0" baseline="0" dirty="0">
                <a:ln>
                  <a:noFill/>
                </a:ln>
                <a:solidFill>
                  <a:srgbClr val="FF0000"/>
                </a:solidFill>
                <a:effectLst/>
              </a:rPr>
              <a:t> </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430015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CAEBFE3-97A7-3387-5BD6-0BD209DEF7B2}"/>
              </a:ext>
            </a:extLst>
          </p:cNvPr>
          <p:cNvSpPr txBox="1"/>
          <p:nvPr/>
        </p:nvSpPr>
        <p:spPr>
          <a:xfrm>
            <a:off x="264160" y="146596"/>
            <a:ext cx="10383520" cy="1200329"/>
          </a:xfrm>
          <a:prstGeom prst="rect">
            <a:avLst/>
          </a:prstGeom>
          <a:noFill/>
        </p:spPr>
        <p:txBody>
          <a:bodyPr wrap="square">
            <a:spAutoFit/>
          </a:bodyPr>
          <a:lstStyle/>
          <a:p>
            <a:pPr algn="just"/>
            <a:r>
              <a:rPr lang="en-US" b="1" i="0" dirty="0">
                <a:solidFill>
                  <a:srgbClr val="610B38"/>
                </a:solidFill>
                <a:effectLst/>
                <a:latin typeface="erdana"/>
              </a:rPr>
              <a:t>3) Java static block</a:t>
            </a:r>
          </a:p>
          <a:p>
            <a:pPr algn="just"/>
            <a:endParaRPr lang="en-US" b="1" i="0" dirty="0">
              <a:solidFill>
                <a:srgbClr val="610B38"/>
              </a:solidFill>
              <a:effectLst/>
              <a:latin typeface="erdana"/>
            </a:endParaRPr>
          </a:p>
          <a:p>
            <a:pPr lvl="1" algn="just">
              <a:buFont typeface="Arial" panose="020B0604020202020204" pitchFamily="34" charset="0"/>
              <a:buChar char="•"/>
            </a:pPr>
            <a:r>
              <a:rPr lang="en-US" b="0" i="0" dirty="0">
                <a:solidFill>
                  <a:srgbClr val="000000"/>
                </a:solidFill>
                <a:effectLst/>
                <a:latin typeface="inter-regular"/>
              </a:rPr>
              <a:t>Is used to initialize the static data member.</a:t>
            </a:r>
          </a:p>
          <a:p>
            <a:pPr lvl="1" algn="just">
              <a:buFont typeface="Arial" panose="020B0604020202020204" pitchFamily="34" charset="0"/>
              <a:buChar char="•"/>
            </a:pPr>
            <a:r>
              <a:rPr lang="en-US" b="0" i="0" dirty="0">
                <a:solidFill>
                  <a:srgbClr val="FF0000"/>
                </a:solidFill>
                <a:effectLst/>
                <a:latin typeface="inter-regular"/>
              </a:rPr>
              <a:t>It is </a:t>
            </a:r>
            <a:r>
              <a:rPr lang="en-US" b="1" i="0" dirty="0">
                <a:solidFill>
                  <a:srgbClr val="FF0000"/>
                </a:solidFill>
                <a:effectLst/>
                <a:latin typeface="inter-regular"/>
              </a:rPr>
              <a:t>executed before the main method at the time of class loading</a:t>
            </a:r>
          </a:p>
        </p:txBody>
      </p:sp>
      <p:sp>
        <p:nvSpPr>
          <p:cNvPr id="7" name="TextBox 6">
            <a:extLst>
              <a:ext uri="{FF2B5EF4-FFF2-40B4-BE49-F238E27FC236}">
                <a16:creationId xmlns="" xmlns:a16="http://schemas.microsoft.com/office/drawing/2014/main" id="{3B956E44-388B-3192-8EA4-942488991C91}"/>
              </a:ext>
            </a:extLst>
          </p:cNvPr>
          <p:cNvSpPr txBox="1"/>
          <p:nvPr/>
        </p:nvSpPr>
        <p:spPr>
          <a:xfrm>
            <a:off x="619760" y="1674674"/>
            <a:ext cx="6096000" cy="2308324"/>
          </a:xfrm>
          <a:prstGeom prst="rect">
            <a:avLst/>
          </a:prstGeom>
          <a:noFill/>
        </p:spPr>
        <p:txBody>
          <a:bodyPr wrap="square">
            <a:spAutoFit/>
          </a:bodyPr>
          <a:lstStyle/>
          <a:p>
            <a:r>
              <a:rPr lang="en-IN" dirty="0"/>
              <a:t>class A2{  </a:t>
            </a:r>
          </a:p>
          <a:p>
            <a:pPr lvl="1"/>
            <a:r>
              <a:rPr lang="en-IN" dirty="0"/>
              <a:t>  </a:t>
            </a:r>
            <a:r>
              <a:rPr lang="en-IN" b="1" dirty="0"/>
              <a:t>static{</a:t>
            </a:r>
          </a:p>
          <a:p>
            <a:pPr lvl="1"/>
            <a:r>
              <a:rPr lang="en-IN" b="1" dirty="0"/>
              <a:t>	</a:t>
            </a:r>
            <a:r>
              <a:rPr lang="en-IN" b="1" dirty="0" err="1"/>
              <a:t>System.out.println</a:t>
            </a:r>
            <a:r>
              <a:rPr lang="en-IN" b="1" dirty="0"/>
              <a:t>("static block is invoked");</a:t>
            </a:r>
          </a:p>
          <a:p>
            <a:pPr lvl="1"/>
            <a:r>
              <a:rPr lang="en-IN" b="1" dirty="0"/>
              <a:t>	}  </a:t>
            </a:r>
          </a:p>
          <a:p>
            <a:pPr lvl="2"/>
            <a:r>
              <a:rPr lang="en-IN" dirty="0"/>
              <a:t>  public static void main(String </a:t>
            </a:r>
            <a:r>
              <a:rPr lang="en-IN" dirty="0" err="1"/>
              <a:t>args</a:t>
            </a:r>
            <a:r>
              <a:rPr lang="en-IN" dirty="0"/>
              <a:t>[]){  </a:t>
            </a:r>
          </a:p>
          <a:p>
            <a:pPr lvl="3"/>
            <a:r>
              <a:rPr lang="en-IN" dirty="0"/>
              <a:t>   </a:t>
            </a:r>
            <a:r>
              <a:rPr lang="en-IN" dirty="0" err="1"/>
              <a:t>System.out.println</a:t>
            </a:r>
            <a:r>
              <a:rPr lang="en-IN" dirty="0"/>
              <a:t>("Hello main");  </a:t>
            </a:r>
          </a:p>
          <a:p>
            <a:pPr lvl="2"/>
            <a:r>
              <a:rPr lang="en-IN" dirty="0"/>
              <a:t>  }  </a:t>
            </a:r>
          </a:p>
          <a:p>
            <a:r>
              <a:rPr lang="en-IN" dirty="0"/>
              <a:t>} </a:t>
            </a:r>
          </a:p>
        </p:txBody>
      </p:sp>
      <p:sp>
        <p:nvSpPr>
          <p:cNvPr id="8" name="Rectangle 1">
            <a:extLst>
              <a:ext uri="{FF2B5EF4-FFF2-40B4-BE49-F238E27FC236}">
                <a16:creationId xmlns="" xmlns:a16="http://schemas.microsoft.com/office/drawing/2014/main" id="{CE26F5B1-B55A-3387-0002-26DA2E9178AB}"/>
              </a:ext>
            </a:extLst>
          </p:cNvPr>
          <p:cNvSpPr>
            <a:spLocks noChangeArrowheads="1"/>
          </p:cNvSpPr>
          <p:nvPr/>
        </p:nvSpPr>
        <p:spPr bwMode="auto">
          <a:xfrm>
            <a:off x="7692596" y="2967335"/>
            <a:ext cx="36343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Unicode MS"/>
              </a:rPr>
              <a:t>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FF0000"/>
                </a:solidFill>
                <a:latin typeface="Arial Unicode MS"/>
              </a:rPr>
              <a:t>	</a:t>
            </a:r>
            <a:r>
              <a:rPr kumimoji="0" lang="en-US" altLang="en-US" b="1" i="0" u="none" strike="noStrike" cap="none" normalizeH="0" baseline="0" dirty="0">
                <a:ln>
                  <a:noFill/>
                </a:ln>
                <a:solidFill>
                  <a:srgbClr val="FF0000"/>
                </a:solidFill>
                <a:effectLst/>
                <a:latin typeface="Arial Unicode MS"/>
              </a:rPr>
              <a:t>static block is invoked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FF0000"/>
                </a:solidFill>
                <a:latin typeface="Arial Unicode MS"/>
              </a:rPr>
              <a:t>	</a:t>
            </a:r>
            <a:r>
              <a:rPr kumimoji="0" lang="en-US" altLang="en-US" b="1" i="0" u="none" strike="noStrike" cap="none" normalizeH="0" baseline="0" dirty="0">
                <a:ln>
                  <a:noFill/>
                </a:ln>
                <a:solidFill>
                  <a:srgbClr val="FF0000"/>
                </a:solidFill>
                <a:effectLst/>
                <a:latin typeface="Arial Unicode MS"/>
              </a:rPr>
              <a:t>Hello main</a:t>
            </a:r>
            <a:r>
              <a:rPr kumimoji="0" lang="en-US" altLang="en-US" b="1" i="0" u="none" strike="noStrike" cap="none" normalizeH="0" baseline="0" dirty="0">
                <a:ln>
                  <a:noFill/>
                </a:ln>
                <a:solidFill>
                  <a:srgbClr val="FF0000"/>
                </a:solidFill>
                <a:effectLst/>
              </a:rPr>
              <a:t> </a:t>
            </a:r>
            <a:endParaRPr kumimoji="0" lang="en-US" altLang="en-US"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872325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4E733F6-2EC2-4EC1-1371-E6E97C794EBB}"/>
              </a:ext>
            </a:extLst>
          </p:cNvPr>
          <p:cNvSpPr txBox="1"/>
          <p:nvPr/>
        </p:nvSpPr>
        <p:spPr>
          <a:xfrm>
            <a:off x="121920" y="258356"/>
            <a:ext cx="11805920" cy="1477328"/>
          </a:xfrm>
          <a:prstGeom prst="rect">
            <a:avLst/>
          </a:prstGeom>
          <a:noFill/>
        </p:spPr>
        <p:txBody>
          <a:bodyPr wrap="square">
            <a:spAutoFit/>
          </a:bodyPr>
          <a:lstStyle/>
          <a:p>
            <a:pPr marL="742950" lvl="1" indent="-285750">
              <a:buFont typeface="Wingdings" panose="05000000000000000000" pitchFamily="2" charset="2"/>
              <a:buChar char="q"/>
            </a:pPr>
            <a:r>
              <a:rPr lang="en-US" b="0" i="0" dirty="0" smtClean="0">
                <a:solidFill>
                  <a:srgbClr val="00B050"/>
                </a:solidFill>
                <a:effectLst/>
                <a:latin typeface="inter-regular"/>
              </a:rPr>
              <a:t>The </a:t>
            </a:r>
            <a:r>
              <a:rPr lang="en-US" b="0" i="0" dirty="0">
                <a:solidFill>
                  <a:srgbClr val="00B050"/>
                </a:solidFill>
                <a:effectLst/>
                <a:latin typeface="inter-regular"/>
              </a:rPr>
              <a:t>access modifiers </a:t>
            </a:r>
            <a:r>
              <a:rPr lang="en-US" b="0" i="0" dirty="0">
                <a:solidFill>
                  <a:srgbClr val="333333"/>
                </a:solidFill>
                <a:effectLst/>
                <a:latin typeface="inter-regular"/>
              </a:rPr>
              <a:t>in Java specifies the </a:t>
            </a:r>
            <a:r>
              <a:rPr lang="en-US" b="1" i="0" dirty="0">
                <a:solidFill>
                  <a:srgbClr val="FF0000"/>
                </a:solidFill>
                <a:effectLst/>
                <a:latin typeface="inter-regular"/>
              </a:rPr>
              <a:t>accessibility or scope of a field, method, constructor, or class</a:t>
            </a:r>
            <a:r>
              <a:rPr lang="en-US" b="0" i="0" dirty="0">
                <a:solidFill>
                  <a:srgbClr val="333333"/>
                </a:solidFill>
                <a:effectLst/>
                <a:latin typeface="inter-regular"/>
              </a:rPr>
              <a:t>. </a:t>
            </a:r>
          </a:p>
          <a:p>
            <a:pPr marL="742950" lvl="1" indent="-285750">
              <a:buFont typeface="Wingdings" panose="05000000000000000000" pitchFamily="2" charset="2"/>
              <a:buChar char="q"/>
            </a:pPr>
            <a:endParaRPr lang="en-US" b="0" i="0" dirty="0">
              <a:solidFill>
                <a:srgbClr val="333333"/>
              </a:solidFill>
              <a:effectLst/>
              <a:latin typeface="inter-regular"/>
            </a:endParaRPr>
          </a:p>
          <a:p>
            <a:pPr marL="742950" lvl="1" indent="-285750">
              <a:buFont typeface="Wingdings" panose="05000000000000000000" pitchFamily="2" charset="2"/>
              <a:buChar char="q"/>
            </a:pPr>
            <a:r>
              <a:rPr lang="en-US" b="0" i="0" dirty="0">
                <a:solidFill>
                  <a:srgbClr val="333333"/>
                </a:solidFill>
                <a:effectLst/>
                <a:latin typeface="inter-regular"/>
              </a:rPr>
              <a:t>We can change the access level of fields, constructors, methods, and class by applying the access modifier on it.</a:t>
            </a:r>
            <a:endParaRPr lang="en-IN" dirty="0"/>
          </a:p>
        </p:txBody>
      </p:sp>
      <p:sp>
        <p:nvSpPr>
          <p:cNvPr id="6" name="TextBox 5">
            <a:extLst>
              <a:ext uri="{FF2B5EF4-FFF2-40B4-BE49-F238E27FC236}">
                <a16:creationId xmlns="" xmlns:a16="http://schemas.microsoft.com/office/drawing/2014/main" id="{99E66DA4-38E5-DFBE-472F-D3C91CE7E745}"/>
              </a:ext>
            </a:extLst>
          </p:cNvPr>
          <p:cNvSpPr txBox="1"/>
          <p:nvPr/>
        </p:nvSpPr>
        <p:spPr>
          <a:xfrm>
            <a:off x="121920" y="1582341"/>
            <a:ext cx="11887200" cy="4247317"/>
          </a:xfrm>
          <a:prstGeom prst="rect">
            <a:avLst/>
          </a:prstGeom>
          <a:noFill/>
        </p:spPr>
        <p:txBody>
          <a:bodyPr wrap="square">
            <a:spAutoFit/>
          </a:bodyPr>
          <a:lstStyle/>
          <a:p>
            <a:pPr algn="just"/>
            <a:r>
              <a:rPr lang="en-US" b="0" i="0" dirty="0">
                <a:solidFill>
                  <a:srgbClr val="333333"/>
                </a:solidFill>
                <a:effectLst/>
                <a:latin typeface="inter-regular"/>
              </a:rPr>
              <a:t>here are </a:t>
            </a:r>
            <a:r>
              <a:rPr lang="en-US" b="1" i="0" dirty="0">
                <a:solidFill>
                  <a:srgbClr val="333333"/>
                </a:solidFill>
                <a:effectLst/>
                <a:latin typeface="inter-regular"/>
              </a:rPr>
              <a:t>four types </a:t>
            </a:r>
            <a:r>
              <a:rPr lang="en-US" b="0" i="0" dirty="0">
                <a:solidFill>
                  <a:srgbClr val="333333"/>
                </a:solidFill>
                <a:effectLst/>
                <a:latin typeface="inter-regular"/>
              </a:rPr>
              <a:t>of Java access modifiers:</a:t>
            </a:r>
          </a:p>
          <a:p>
            <a:pPr algn="just"/>
            <a:endParaRPr lang="en-US" b="0" i="0" dirty="0">
              <a:solidFill>
                <a:srgbClr val="333333"/>
              </a:solidFill>
              <a:effectLst/>
              <a:latin typeface="inter-regular"/>
            </a:endParaRPr>
          </a:p>
          <a:p>
            <a:pPr algn="just"/>
            <a:r>
              <a:rPr lang="en-US" b="1" i="0" dirty="0">
                <a:solidFill>
                  <a:srgbClr val="000000"/>
                </a:solidFill>
                <a:effectLst/>
                <a:latin typeface="inter-bold"/>
              </a:rPr>
              <a:t>Private</a:t>
            </a:r>
            <a:r>
              <a:rPr lang="en-US" b="0" i="0" dirty="0">
                <a:solidFill>
                  <a:srgbClr val="000000"/>
                </a:solidFill>
                <a:effectLst/>
                <a:latin typeface="inter-regular"/>
              </a:rPr>
              <a:t>: The access level of a private modifier is </a:t>
            </a:r>
            <a:r>
              <a:rPr lang="en-US" b="1" i="0" dirty="0">
                <a:solidFill>
                  <a:srgbClr val="C00000"/>
                </a:solidFill>
                <a:effectLst/>
                <a:latin typeface="inter-regular"/>
              </a:rPr>
              <a:t>only within the class</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It cannot be accessed from outside the class.</a:t>
            </a:r>
          </a:p>
          <a:p>
            <a:pPr algn="just">
              <a:buFont typeface="+mj-lt"/>
              <a:buAutoNum type="arabicPeriod"/>
            </a:pPr>
            <a:endParaRPr lang="en-US" b="1" i="0" dirty="0">
              <a:solidFill>
                <a:srgbClr val="000000"/>
              </a:solidFill>
              <a:effectLst/>
              <a:latin typeface="inter-bold"/>
            </a:endParaRPr>
          </a:p>
          <a:p>
            <a:pPr algn="just"/>
            <a:r>
              <a:rPr lang="en-US" b="1" i="0" dirty="0">
                <a:solidFill>
                  <a:srgbClr val="000000"/>
                </a:solidFill>
                <a:effectLst/>
                <a:latin typeface="inter-bold"/>
              </a:rPr>
              <a:t>Default</a:t>
            </a:r>
            <a:r>
              <a:rPr lang="en-US" b="0" i="0" dirty="0">
                <a:solidFill>
                  <a:srgbClr val="000000"/>
                </a:solidFill>
                <a:effectLst/>
                <a:latin typeface="inter-regular"/>
              </a:rPr>
              <a:t>: The access level of a default modifier is only </a:t>
            </a:r>
            <a:r>
              <a:rPr lang="en-US" b="1" i="0" dirty="0">
                <a:solidFill>
                  <a:srgbClr val="000000"/>
                </a:solidFill>
                <a:effectLst/>
                <a:latin typeface="inter-regular"/>
              </a:rPr>
              <a:t>within the package</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It cannot be accessed from outside the package. </a:t>
            </a:r>
          </a:p>
          <a:p>
            <a:pPr algn="just"/>
            <a:r>
              <a:rPr lang="en-US" dirty="0">
                <a:solidFill>
                  <a:srgbClr val="000000"/>
                </a:solidFill>
                <a:latin typeface="inter-regular"/>
              </a:rPr>
              <a:t>	</a:t>
            </a:r>
            <a:r>
              <a:rPr lang="en-US" b="0" i="0" u="sng" dirty="0">
                <a:solidFill>
                  <a:srgbClr val="FF0000"/>
                </a:solidFill>
                <a:effectLst/>
                <a:latin typeface="inter-regular"/>
              </a:rPr>
              <a:t>If you do not specify any access level, it will be the default.</a:t>
            </a:r>
          </a:p>
          <a:p>
            <a:pPr algn="just">
              <a:buFont typeface="+mj-lt"/>
              <a:buAutoNum type="arabicPeriod"/>
            </a:pPr>
            <a:endParaRPr lang="en-US" b="1" i="0" dirty="0">
              <a:solidFill>
                <a:srgbClr val="000000"/>
              </a:solidFill>
              <a:effectLst/>
              <a:latin typeface="inter-bold"/>
            </a:endParaRPr>
          </a:p>
          <a:p>
            <a:pPr algn="just"/>
            <a:r>
              <a:rPr lang="en-US" b="1" i="0" dirty="0">
                <a:solidFill>
                  <a:srgbClr val="000000"/>
                </a:solidFill>
                <a:effectLst/>
                <a:latin typeface="inter-bold"/>
              </a:rPr>
              <a:t>Protected</a:t>
            </a:r>
            <a:r>
              <a:rPr lang="en-US" b="0" i="0" dirty="0">
                <a:solidFill>
                  <a:srgbClr val="000000"/>
                </a:solidFill>
                <a:effectLst/>
                <a:latin typeface="inter-regular"/>
              </a:rPr>
              <a:t>: The access level of a protected modifier is </a:t>
            </a:r>
            <a:r>
              <a:rPr lang="en-US" b="1" i="0" dirty="0">
                <a:solidFill>
                  <a:srgbClr val="C00000"/>
                </a:solidFill>
                <a:effectLst/>
                <a:latin typeface="inter-regular"/>
              </a:rPr>
              <a:t>within the package and outside the package through child class</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If you do not make the child class, it cannot be accessed from outside the package.</a:t>
            </a:r>
          </a:p>
          <a:p>
            <a:pPr algn="just">
              <a:buFont typeface="+mj-lt"/>
              <a:buAutoNum type="arabicPeriod"/>
            </a:pPr>
            <a:endParaRPr lang="en-US" b="1" i="0" dirty="0">
              <a:solidFill>
                <a:srgbClr val="000000"/>
              </a:solidFill>
              <a:effectLst/>
              <a:latin typeface="inter-bold"/>
            </a:endParaRPr>
          </a:p>
          <a:p>
            <a:pPr algn="just"/>
            <a:r>
              <a:rPr lang="en-US" b="1" i="0" dirty="0">
                <a:solidFill>
                  <a:srgbClr val="000000"/>
                </a:solidFill>
                <a:effectLst/>
                <a:latin typeface="inter-bold"/>
              </a:rPr>
              <a:t>Public</a:t>
            </a:r>
            <a:r>
              <a:rPr lang="en-US" b="0" i="0" dirty="0">
                <a:solidFill>
                  <a:srgbClr val="000000"/>
                </a:solidFill>
                <a:effectLst/>
                <a:latin typeface="inter-regular"/>
              </a:rPr>
              <a:t>: The access level of a public modifier is ev</a:t>
            </a:r>
            <a:r>
              <a:rPr lang="en-US" b="1" i="0" dirty="0">
                <a:solidFill>
                  <a:srgbClr val="000000"/>
                </a:solidFill>
                <a:effectLst/>
                <a:latin typeface="inter-regular"/>
              </a:rPr>
              <a:t>erywhere.</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It can be accessed from within the class, outside the class, within the package and outside the package.</a:t>
            </a:r>
          </a:p>
        </p:txBody>
      </p:sp>
    </p:spTree>
    <p:extLst>
      <p:ext uri="{BB962C8B-B14F-4D97-AF65-F5344CB8AC3E}">
        <p14:creationId xmlns:p14="http://schemas.microsoft.com/office/powerpoint/2010/main" val="2547009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FC9AFC61-F2FB-528B-D8E6-181C56CBFE62}"/>
              </a:ext>
            </a:extLst>
          </p:cNvPr>
          <p:cNvGraphicFramePr>
            <a:graphicFrameLocks noGrp="1"/>
          </p:cNvGraphicFramePr>
          <p:nvPr>
            <p:extLst>
              <p:ext uri="{D42A27DB-BD31-4B8C-83A1-F6EECF244321}">
                <p14:modId xmlns:p14="http://schemas.microsoft.com/office/powerpoint/2010/main" val="1832635790"/>
              </p:ext>
            </p:extLst>
          </p:nvPr>
        </p:nvGraphicFramePr>
        <p:xfrm>
          <a:off x="548640" y="416560"/>
          <a:ext cx="11572240" cy="4114800"/>
        </p:xfrm>
        <a:graphic>
          <a:graphicData uri="http://schemas.openxmlformats.org/drawingml/2006/table">
            <a:tbl>
              <a:tblPr/>
              <a:tblGrid>
                <a:gridCol w="2314448">
                  <a:extLst>
                    <a:ext uri="{9D8B030D-6E8A-4147-A177-3AD203B41FA5}">
                      <a16:colId xmlns="" xmlns:a16="http://schemas.microsoft.com/office/drawing/2014/main" val="425855126"/>
                    </a:ext>
                  </a:extLst>
                </a:gridCol>
                <a:gridCol w="2314448">
                  <a:extLst>
                    <a:ext uri="{9D8B030D-6E8A-4147-A177-3AD203B41FA5}">
                      <a16:colId xmlns="" xmlns:a16="http://schemas.microsoft.com/office/drawing/2014/main" val="1389629963"/>
                    </a:ext>
                  </a:extLst>
                </a:gridCol>
                <a:gridCol w="2314448">
                  <a:extLst>
                    <a:ext uri="{9D8B030D-6E8A-4147-A177-3AD203B41FA5}">
                      <a16:colId xmlns="" xmlns:a16="http://schemas.microsoft.com/office/drawing/2014/main" val="471637776"/>
                    </a:ext>
                  </a:extLst>
                </a:gridCol>
                <a:gridCol w="2314448">
                  <a:extLst>
                    <a:ext uri="{9D8B030D-6E8A-4147-A177-3AD203B41FA5}">
                      <a16:colId xmlns="" xmlns:a16="http://schemas.microsoft.com/office/drawing/2014/main" val="2131395327"/>
                    </a:ext>
                  </a:extLst>
                </a:gridCol>
                <a:gridCol w="2314448">
                  <a:extLst>
                    <a:ext uri="{9D8B030D-6E8A-4147-A177-3AD203B41FA5}">
                      <a16:colId xmlns="" xmlns:a16="http://schemas.microsoft.com/office/drawing/2014/main" val="3725580745"/>
                    </a:ext>
                  </a:extLst>
                </a:gridCol>
              </a:tblGrid>
              <a:tr h="772160">
                <a:tc>
                  <a:txBody>
                    <a:bodyPr/>
                    <a:lstStyle/>
                    <a:p>
                      <a:pPr algn="l" fontAlgn="t"/>
                      <a:r>
                        <a:rPr lang="en-IN">
                          <a:solidFill>
                            <a:srgbClr val="000000"/>
                          </a:solidFill>
                          <a:effectLst/>
                          <a:latin typeface="times new roman" panose="02020603050405020304" pitchFamily="18" charset="0"/>
                        </a:rPr>
                        <a:t>Access Modifier</a:t>
                      </a:r>
                    </a:p>
                  </a:txBody>
                  <a:tcPr marL="76200" marR="76200" marT="76200" marB="76200">
                    <a:lnL w="6350" cap="flat" cmpd="sng" algn="ctr">
                      <a:solidFill>
                        <a:srgbClr val="3074DA"/>
                      </a:solidFill>
                      <a:prstDash val="solid"/>
                      <a:round/>
                      <a:headEnd type="none" w="med" len="med"/>
                      <a:tailEnd type="none" w="med" len="med"/>
                    </a:lnL>
                    <a:lnR w="6350" cap="flat" cmpd="sng" algn="ctr">
                      <a:solidFill>
                        <a:srgbClr val="3074DA"/>
                      </a:solidFill>
                      <a:prstDash val="solid"/>
                      <a:round/>
                      <a:headEnd type="none" w="med" len="med"/>
                      <a:tailEnd type="none" w="med" len="med"/>
                    </a:lnR>
                    <a:lnT w="6350" cap="flat" cmpd="sng" algn="ctr">
                      <a:solidFill>
                        <a:srgbClr val="3074D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within class</a:t>
                      </a:r>
                    </a:p>
                  </a:txBody>
                  <a:tcPr marL="76200" marR="76200" marT="76200" marB="76200">
                    <a:lnL w="6350" cap="flat" cmpd="sng" algn="ctr">
                      <a:solidFill>
                        <a:srgbClr val="3074DA"/>
                      </a:solidFill>
                      <a:prstDash val="solid"/>
                      <a:round/>
                      <a:headEnd type="none" w="med" len="med"/>
                      <a:tailEnd type="none" w="med" len="med"/>
                    </a:lnL>
                    <a:lnR w="6350" cap="flat" cmpd="sng" algn="ctr">
                      <a:solidFill>
                        <a:srgbClr val="3074DA"/>
                      </a:solidFill>
                      <a:prstDash val="solid"/>
                      <a:round/>
                      <a:headEnd type="none" w="med" len="med"/>
                      <a:tailEnd type="none" w="med" len="med"/>
                    </a:lnR>
                    <a:lnT w="6350" cap="flat" cmpd="sng" algn="ctr">
                      <a:solidFill>
                        <a:srgbClr val="3074D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within package</a:t>
                      </a:r>
                    </a:p>
                  </a:txBody>
                  <a:tcPr marL="76200" marR="76200" marT="76200" marB="76200">
                    <a:lnL w="6350" cap="flat" cmpd="sng" algn="ctr">
                      <a:solidFill>
                        <a:srgbClr val="3074DA"/>
                      </a:solidFill>
                      <a:prstDash val="solid"/>
                      <a:round/>
                      <a:headEnd type="none" w="med" len="med"/>
                      <a:tailEnd type="none" w="med" len="med"/>
                    </a:lnL>
                    <a:lnR w="6350" cap="flat" cmpd="sng" algn="ctr">
                      <a:solidFill>
                        <a:srgbClr val="3074DA"/>
                      </a:solidFill>
                      <a:prstDash val="solid"/>
                      <a:round/>
                      <a:headEnd type="none" w="med" len="med"/>
                      <a:tailEnd type="none" w="med" len="med"/>
                    </a:lnR>
                    <a:lnT w="6350" cap="flat" cmpd="sng" algn="ctr">
                      <a:solidFill>
                        <a:srgbClr val="3074D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outside package by subclass only</a:t>
                      </a:r>
                    </a:p>
                  </a:txBody>
                  <a:tcPr marL="76200" marR="76200" marT="76200" marB="76200">
                    <a:lnL w="6350" cap="flat" cmpd="sng" algn="ctr">
                      <a:solidFill>
                        <a:srgbClr val="3074DA"/>
                      </a:solidFill>
                      <a:prstDash val="solid"/>
                      <a:round/>
                      <a:headEnd type="none" w="med" len="med"/>
                      <a:tailEnd type="none" w="med" len="med"/>
                    </a:lnL>
                    <a:lnR w="6350" cap="flat" cmpd="sng" algn="ctr">
                      <a:solidFill>
                        <a:srgbClr val="3074DA"/>
                      </a:solidFill>
                      <a:prstDash val="solid"/>
                      <a:round/>
                      <a:headEnd type="none" w="med" len="med"/>
                      <a:tailEnd type="none" w="med" len="med"/>
                    </a:lnR>
                    <a:lnT w="6350" cap="flat" cmpd="sng" algn="ctr">
                      <a:solidFill>
                        <a:srgbClr val="3074D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outside package</a:t>
                      </a:r>
                    </a:p>
                  </a:txBody>
                  <a:tcPr marL="76200" marR="76200" marT="76200" marB="76200">
                    <a:lnL w="6350" cap="flat" cmpd="sng" algn="ctr">
                      <a:solidFill>
                        <a:srgbClr val="3074DA"/>
                      </a:solidFill>
                      <a:prstDash val="solid"/>
                      <a:round/>
                      <a:headEnd type="none" w="med" len="med"/>
                      <a:tailEnd type="none" w="med" len="med"/>
                    </a:lnL>
                    <a:lnR w="6350" cap="flat" cmpd="sng" algn="ctr">
                      <a:solidFill>
                        <a:srgbClr val="3074DA"/>
                      </a:solidFill>
                      <a:prstDash val="solid"/>
                      <a:round/>
                      <a:headEnd type="none" w="med" len="med"/>
                      <a:tailEnd type="none" w="med" len="med"/>
                    </a:lnR>
                    <a:lnT w="6350" cap="flat" cmpd="sng" algn="ctr">
                      <a:solidFill>
                        <a:srgbClr val="3074D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174249436"/>
                  </a:ext>
                </a:extLst>
              </a:tr>
              <a:tr h="703259">
                <a:tc>
                  <a:txBody>
                    <a:bodyPr/>
                    <a:lstStyle/>
                    <a:p>
                      <a:pPr algn="ctr" fontAlgn="t"/>
                      <a:r>
                        <a:rPr lang="en-IN" b="1" dirty="0">
                          <a:solidFill>
                            <a:srgbClr val="333333"/>
                          </a:solidFill>
                          <a:effectLst/>
                          <a:latin typeface="inter-bold"/>
                        </a:rPr>
                        <a:t>Private</a:t>
                      </a:r>
                      <a:endParaRPr lang="en-IN" dirty="0">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42692329"/>
                  </a:ext>
                </a:extLst>
              </a:tr>
              <a:tr h="703259">
                <a:tc>
                  <a:txBody>
                    <a:bodyPr/>
                    <a:lstStyle/>
                    <a:p>
                      <a:pPr algn="ctr" fontAlgn="t"/>
                      <a:r>
                        <a:rPr lang="en-IN" b="1" dirty="0">
                          <a:solidFill>
                            <a:srgbClr val="333333"/>
                          </a:solidFill>
                          <a:effectLst/>
                          <a:latin typeface="inter-bold"/>
                        </a:rPr>
                        <a:t>Default</a:t>
                      </a:r>
                      <a:endParaRPr lang="en-IN" dirty="0">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894031400"/>
                  </a:ext>
                </a:extLst>
              </a:tr>
              <a:tr h="1216449">
                <a:tc>
                  <a:txBody>
                    <a:bodyPr/>
                    <a:lstStyle/>
                    <a:p>
                      <a:pPr algn="ctr" fontAlgn="t"/>
                      <a:r>
                        <a:rPr lang="en-IN" b="1">
                          <a:solidFill>
                            <a:srgbClr val="333333"/>
                          </a:solidFill>
                          <a:effectLst/>
                          <a:latin typeface="inter-bold"/>
                        </a:rPr>
                        <a:t>Protected</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dirty="0">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174839213"/>
                  </a:ext>
                </a:extLst>
              </a:tr>
              <a:tr h="719673">
                <a:tc>
                  <a:txBody>
                    <a:bodyPr/>
                    <a:lstStyle/>
                    <a:p>
                      <a:pPr algn="ctr" fontAlgn="t"/>
                      <a:r>
                        <a:rPr lang="en-IN" b="1">
                          <a:solidFill>
                            <a:srgbClr val="333333"/>
                          </a:solidFill>
                          <a:effectLst/>
                          <a:latin typeface="inter-bold"/>
                        </a:rPr>
                        <a:t>Public</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a:solidFill>
                            <a:srgbClr val="333333"/>
                          </a:solidFill>
                          <a:effectLst/>
                          <a:latin typeface="inter-regular"/>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759049096"/>
                  </a:ext>
                </a:extLst>
              </a:tr>
            </a:tbl>
          </a:graphicData>
        </a:graphic>
      </p:graphicFrame>
    </p:spTree>
    <p:extLst>
      <p:ext uri="{BB962C8B-B14F-4D97-AF65-F5344CB8AC3E}">
        <p14:creationId xmlns:p14="http://schemas.microsoft.com/office/powerpoint/2010/main" val="3307746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36991B-BB2B-8D27-7A1B-84BA82F4BA7D}"/>
              </a:ext>
            </a:extLst>
          </p:cNvPr>
          <p:cNvSpPr txBox="1"/>
          <p:nvPr/>
        </p:nvSpPr>
        <p:spPr>
          <a:xfrm>
            <a:off x="294640" y="816600"/>
            <a:ext cx="704088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lvl="1" algn="just"/>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40</a:t>
            </a:r>
            <a:r>
              <a:rPr lang="en-IN" b="0" i="0" dirty="0">
                <a:solidFill>
                  <a:srgbClr val="000000"/>
                </a:solidFill>
                <a:effectLst/>
                <a:latin typeface="inter-regular"/>
              </a:rPr>
              <a:t>;  </a:t>
            </a:r>
          </a:p>
          <a:p>
            <a:pPr lvl="1" algn="just"/>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lvl="1"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a:t>
            </a:r>
          </a:p>
          <a:p>
            <a:pPr lvl="1"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obj.data</a:t>
            </a:r>
            <a:r>
              <a:rPr lang="en-IN" b="1" i="0" dirty="0">
                <a:solidFill>
                  <a:srgbClr val="000000"/>
                </a:solidFill>
                <a:effectLst/>
                <a:latin typeface="inter-regular"/>
              </a:rPr>
              <a:t>);</a:t>
            </a:r>
            <a:r>
              <a:rPr lang="en-IN" b="1" i="0" dirty="0">
                <a:solidFill>
                  <a:srgbClr val="008200"/>
                </a:solidFill>
                <a:effectLst/>
                <a:latin typeface="inter-regular"/>
              </a:rPr>
              <a:t>//Compile Time Error</a:t>
            </a:r>
            <a:r>
              <a:rPr lang="en-IN" b="1" i="0" dirty="0">
                <a:solidFill>
                  <a:srgbClr val="000000"/>
                </a:solidFill>
                <a:effectLst/>
                <a:latin typeface="inter-regular"/>
              </a:rPr>
              <a:t>  </a:t>
            </a:r>
          </a:p>
          <a:p>
            <a:pPr lvl="1" algn="just"/>
            <a:r>
              <a:rPr lang="en-IN" b="0" i="0" dirty="0">
                <a:solidFill>
                  <a:srgbClr val="000000"/>
                </a:solidFill>
                <a:effectLst/>
                <a:latin typeface="inter-regular"/>
              </a:rPr>
              <a:t>   obj.msg</a:t>
            </a:r>
            <a:r>
              <a:rPr lang="en-IN" b="1" i="0" dirty="0">
                <a:solidFill>
                  <a:srgbClr val="000000"/>
                </a:solidFill>
                <a:effectLst/>
                <a:latin typeface="inter-regular"/>
              </a:rPr>
              <a:t>();</a:t>
            </a:r>
            <a:r>
              <a:rPr lang="en-IN" b="1" i="0" dirty="0">
                <a:solidFill>
                  <a:srgbClr val="008200"/>
                </a:solidFill>
                <a:effectLst/>
                <a:latin typeface="inter-regular"/>
              </a:rPr>
              <a:t>//Compile Time Error</a:t>
            </a:r>
            <a:r>
              <a:rPr lang="en-IN" b="1"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5" name="TextBox 4">
            <a:extLst>
              <a:ext uri="{FF2B5EF4-FFF2-40B4-BE49-F238E27FC236}">
                <a16:creationId xmlns="" xmlns:a16="http://schemas.microsoft.com/office/drawing/2014/main" id="{E6286C8C-5A79-CAAE-D0CC-98A955E964F0}"/>
              </a:ext>
            </a:extLst>
          </p:cNvPr>
          <p:cNvSpPr txBox="1"/>
          <p:nvPr/>
        </p:nvSpPr>
        <p:spPr>
          <a:xfrm>
            <a:off x="6370320" y="3718679"/>
            <a:ext cx="5628640"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lvl="1" algn="just"/>
            <a:r>
              <a:rPr lang="en-IN" b="1" i="0" dirty="0">
                <a:solidFill>
                  <a:srgbClr val="006699"/>
                </a:solidFill>
                <a:effectLst/>
                <a:latin typeface="inter-regular"/>
              </a:rPr>
              <a:t>private</a:t>
            </a:r>
            <a:r>
              <a:rPr lang="en-IN" b="0" i="0" dirty="0">
                <a:solidFill>
                  <a:srgbClr val="000000"/>
                </a:solidFill>
                <a:effectLst/>
                <a:latin typeface="inter-regular"/>
              </a:rPr>
              <a:t> A</a:t>
            </a:r>
            <a:r>
              <a:rPr lang="en-IN" b="1" i="0" dirty="0">
                <a:solidFill>
                  <a:srgbClr val="000000"/>
                </a:solidFill>
                <a:effectLst/>
                <a:latin typeface="inter-regular"/>
              </a:rPr>
              <a:t>(){}</a:t>
            </a:r>
            <a:r>
              <a:rPr lang="en-IN" b="1" i="0" dirty="0">
                <a:solidFill>
                  <a:srgbClr val="008200"/>
                </a:solidFill>
                <a:effectLst/>
                <a:latin typeface="inter-regular"/>
              </a:rPr>
              <a:t>//private constructor</a:t>
            </a:r>
            <a:r>
              <a:rPr lang="en-IN" b="1" i="0" dirty="0">
                <a:solidFill>
                  <a:srgbClr val="000000"/>
                </a:solidFill>
                <a:effectLst/>
                <a:latin typeface="inter-regular"/>
              </a:rPr>
              <a:t>  </a:t>
            </a:r>
          </a:p>
          <a:p>
            <a:pPr lvl="1" algn="just"/>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lvl="1"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a:t>
            </a:r>
          </a:p>
          <a:p>
            <a:pPr lvl="1"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lvl="1"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a:t>
            </a:r>
            <a:r>
              <a:rPr lang="en-IN" b="1" i="0" dirty="0">
                <a:solidFill>
                  <a:srgbClr val="000000"/>
                </a:solidFill>
                <a:effectLst/>
                <a:latin typeface="inter-regular"/>
              </a:rPr>
              <a:t>();</a:t>
            </a:r>
            <a:r>
              <a:rPr lang="en-IN" b="1" i="0" dirty="0">
                <a:solidFill>
                  <a:srgbClr val="008200"/>
                </a:solidFill>
                <a:effectLst/>
                <a:latin typeface="inter-regular"/>
              </a:rPr>
              <a:t>//Compile Time Error</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 xmlns:a16="http://schemas.microsoft.com/office/drawing/2014/main" id="{9415B447-4A85-7609-7D9A-DF5120ED2C5C}"/>
              </a:ext>
            </a:extLst>
          </p:cNvPr>
          <p:cNvSpPr txBox="1"/>
          <p:nvPr/>
        </p:nvSpPr>
        <p:spPr>
          <a:xfrm>
            <a:off x="172720" y="216654"/>
            <a:ext cx="6096000" cy="369332"/>
          </a:xfrm>
          <a:prstGeom prst="rect">
            <a:avLst/>
          </a:prstGeom>
          <a:noFill/>
        </p:spPr>
        <p:txBody>
          <a:bodyPr wrap="square">
            <a:spAutoFit/>
          </a:bodyPr>
          <a:lstStyle/>
          <a:p>
            <a:r>
              <a:rPr lang="en-US" b="1" i="0" dirty="0">
                <a:solidFill>
                  <a:srgbClr val="C00000"/>
                </a:solidFill>
                <a:effectLst/>
                <a:latin typeface="inter-bold"/>
              </a:rPr>
              <a:t>Private</a:t>
            </a:r>
            <a:r>
              <a:rPr lang="en-US" b="0" i="0" dirty="0">
                <a:solidFill>
                  <a:srgbClr val="C00000"/>
                </a:solidFill>
                <a:effectLst/>
                <a:latin typeface="inter-regular"/>
              </a:rPr>
              <a:t>: </a:t>
            </a:r>
            <a:endParaRPr lang="en-IN" dirty="0">
              <a:solidFill>
                <a:srgbClr val="C00000"/>
              </a:solidFill>
            </a:endParaRPr>
          </a:p>
        </p:txBody>
      </p:sp>
    </p:spTree>
    <p:extLst>
      <p:ext uri="{BB962C8B-B14F-4D97-AF65-F5344CB8AC3E}">
        <p14:creationId xmlns:p14="http://schemas.microsoft.com/office/powerpoint/2010/main" val="2826385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E1CF9BE-F4B9-8CB6-43C1-9AFF0E0B80B7}"/>
              </a:ext>
            </a:extLst>
          </p:cNvPr>
          <p:cNvSpPr txBox="1"/>
          <p:nvPr/>
        </p:nvSpPr>
        <p:spPr>
          <a:xfrm>
            <a:off x="223520" y="170656"/>
            <a:ext cx="11612880" cy="1477328"/>
          </a:xfrm>
          <a:prstGeom prst="rect">
            <a:avLst/>
          </a:prstGeom>
          <a:noFill/>
        </p:spPr>
        <p:txBody>
          <a:bodyPr wrap="square">
            <a:spAutoFit/>
          </a:bodyPr>
          <a:lstStyle/>
          <a:p>
            <a:r>
              <a:rPr lang="en-IN" b="1" i="0" dirty="0">
                <a:solidFill>
                  <a:srgbClr val="610B38"/>
                </a:solidFill>
                <a:effectLst/>
                <a:latin typeface="erdana"/>
              </a:rPr>
              <a:t>2) Default</a:t>
            </a:r>
          </a:p>
          <a:p>
            <a:endParaRPr lang="en-US" b="1" i="0" dirty="0">
              <a:solidFill>
                <a:srgbClr val="333333"/>
              </a:solidFill>
              <a:effectLst/>
              <a:latin typeface="inter-regular"/>
            </a:endParaRPr>
          </a:p>
          <a:p>
            <a:r>
              <a:rPr lang="en-US" b="0" i="0" dirty="0">
                <a:solidFill>
                  <a:srgbClr val="333333"/>
                </a:solidFill>
                <a:effectLst/>
                <a:latin typeface="inter-regular"/>
              </a:rPr>
              <a:t>if you don't use any modifier, it is treated as </a:t>
            </a:r>
            <a:r>
              <a:rPr lang="en-US" b="1" i="0" dirty="0">
                <a:solidFill>
                  <a:srgbClr val="333333"/>
                </a:solidFill>
                <a:effectLst/>
                <a:latin typeface="inter-bold"/>
              </a:rPr>
              <a:t>default</a:t>
            </a:r>
            <a:r>
              <a:rPr lang="en-US" b="0" i="0" dirty="0">
                <a:solidFill>
                  <a:srgbClr val="333333"/>
                </a:solidFill>
                <a:effectLst/>
                <a:latin typeface="inter-regular"/>
              </a:rPr>
              <a:t> by default. The default modifier is accessible only within package. It cannot be accessed from outside the package. It provides more accessibility than private. But, it is more restrictive than protected, and public.</a:t>
            </a:r>
            <a:endParaRPr lang="en-IN" dirty="0"/>
          </a:p>
        </p:txBody>
      </p:sp>
      <p:sp>
        <p:nvSpPr>
          <p:cNvPr id="5" name="TextBox 4">
            <a:extLst>
              <a:ext uri="{FF2B5EF4-FFF2-40B4-BE49-F238E27FC236}">
                <a16:creationId xmlns="" xmlns:a16="http://schemas.microsoft.com/office/drawing/2014/main" id="{5683B20F-3785-5A82-FF53-85C49CA7CCA1}"/>
              </a:ext>
            </a:extLst>
          </p:cNvPr>
          <p:cNvSpPr txBox="1"/>
          <p:nvPr/>
        </p:nvSpPr>
        <p:spPr>
          <a:xfrm>
            <a:off x="314960" y="1951672"/>
            <a:ext cx="6096000" cy="2308324"/>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endParaRPr lang="en-IN" b="1" i="0" dirty="0">
              <a:solidFill>
                <a:srgbClr val="006699"/>
              </a:solidFill>
              <a:effectLst/>
              <a:latin typeface="inter-regular"/>
            </a:endParaRP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 xmlns:a16="http://schemas.microsoft.com/office/drawing/2014/main" id="{AFFA5427-D15C-40F7-191A-4D75B2919CF0}"/>
              </a:ext>
            </a:extLst>
          </p:cNvPr>
          <p:cNvSpPr txBox="1"/>
          <p:nvPr/>
        </p:nvSpPr>
        <p:spPr>
          <a:xfrm>
            <a:off x="5618480" y="1813172"/>
            <a:ext cx="6096000" cy="2585323"/>
          </a:xfrm>
          <a:prstGeom prst="rect">
            <a:avLst/>
          </a:prstGeom>
          <a:noFill/>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a:t>
            </a:r>
            <a:r>
              <a:rPr lang="en-IN" b="1" i="0" dirty="0">
                <a:solidFill>
                  <a:srgbClr val="000000"/>
                </a:solidFill>
                <a:effectLst/>
                <a:latin typeface="inter-regular"/>
              </a:rPr>
              <a:t>();</a:t>
            </a:r>
            <a:r>
              <a:rPr lang="en-IN" b="1" i="0" dirty="0">
                <a:solidFill>
                  <a:srgbClr val="008200"/>
                </a:solidFill>
                <a:effectLst/>
                <a:latin typeface="inter-regular"/>
              </a:rPr>
              <a:t>//Compile Time Error</a:t>
            </a:r>
            <a:r>
              <a:rPr lang="en-IN" b="1" i="0" dirty="0">
                <a:solidFill>
                  <a:srgbClr val="000000"/>
                </a:solidFill>
                <a:effectLst/>
                <a:latin typeface="inter-regular"/>
              </a:rPr>
              <a:t>  </a:t>
            </a:r>
          </a:p>
          <a:p>
            <a:pPr lvl="1" algn="just"/>
            <a:r>
              <a:rPr lang="en-IN" b="0" i="0" dirty="0">
                <a:solidFill>
                  <a:srgbClr val="000000"/>
                </a:solidFill>
                <a:effectLst/>
                <a:latin typeface="inter-regular"/>
              </a:rPr>
              <a:t>   obj.msg</a:t>
            </a:r>
            <a:r>
              <a:rPr lang="en-IN" b="1" i="0" dirty="0">
                <a:solidFill>
                  <a:srgbClr val="000000"/>
                </a:solidFill>
                <a:effectLst/>
                <a:latin typeface="inter-regular"/>
              </a:rPr>
              <a:t>();</a:t>
            </a:r>
            <a:r>
              <a:rPr lang="en-IN" b="1" i="0" dirty="0">
                <a:solidFill>
                  <a:srgbClr val="008200"/>
                </a:solidFill>
                <a:effectLst/>
                <a:latin typeface="inter-regular"/>
              </a:rPr>
              <a:t>//Compile Time Error</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75204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7942"/>
          </a:xfrm>
        </p:spPr>
        <p:txBody>
          <a:bodyPr>
            <a:normAutofit/>
          </a:bodyPr>
          <a:lstStyle/>
          <a:p>
            <a:r>
              <a:rPr lang="en-IN" sz="2000" b="1" dirty="0" smtClean="0">
                <a:solidFill>
                  <a:srgbClr val="FF0000"/>
                </a:solidFill>
              </a:rPr>
              <a:t>JRE</a:t>
            </a:r>
            <a:endParaRPr lang="en-IN" sz="2000" b="1" dirty="0">
              <a:solidFill>
                <a:srgbClr val="FF0000"/>
              </a:solidFill>
            </a:endParaRPr>
          </a:p>
        </p:txBody>
      </p:sp>
      <p:sp>
        <p:nvSpPr>
          <p:cNvPr id="3" name="Content Placeholder 2"/>
          <p:cNvSpPr>
            <a:spLocks noGrp="1"/>
          </p:cNvSpPr>
          <p:nvPr>
            <p:ph idx="1"/>
          </p:nvPr>
        </p:nvSpPr>
        <p:spPr>
          <a:xfrm>
            <a:off x="770467" y="1444625"/>
            <a:ext cx="10515600" cy="5150908"/>
          </a:xfrm>
        </p:spPr>
        <p:txBody>
          <a:bodyPr>
            <a:normAutofit/>
          </a:bodyPr>
          <a:lstStyle/>
          <a:p>
            <a:r>
              <a:rPr lang="en-US" sz="1800"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a:t>
            </a:r>
            <a:r>
              <a:rPr lang="en-US" sz="1800" dirty="0" smtClean="0"/>
              <a:t>exists</a:t>
            </a:r>
            <a:r>
              <a:rPr lang="en-US" sz="1800" dirty="0"/>
              <a:t>. It contains a set of libraries + other files that JVM uses at runtime</a:t>
            </a:r>
            <a:r>
              <a:rPr lang="en-US" sz="1800" dirty="0" smtClean="0"/>
              <a:t>.</a:t>
            </a:r>
            <a:endParaRPr lang="en-US" sz="1800" dirty="0"/>
          </a:p>
          <a:p>
            <a:pPr marL="0" indent="0">
              <a:buNone/>
            </a:pPr>
            <a:r>
              <a:rPr lang="en-US" sz="1800" b="1" dirty="0">
                <a:solidFill>
                  <a:srgbClr val="FF0000"/>
                </a:solidFill>
              </a:rPr>
              <a:t>JDK</a:t>
            </a:r>
          </a:p>
          <a:p>
            <a:r>
              <a:rPr lang="en-US" sz="1800" dirty="0"/>
              <a:t>JDK is an acronym for Java Development Kit. The Java Development Kit (JDK) is a software development environment which is used to develop Java applications and </a:t>
            </a:r>
            <a:r>
              <a:rPr lang="en-US" sz="1800" dirty="0">
                <a:hlinkClick r:id="rId2"/>
              </a:rPr>
              <a:t>applets</a:t>
            </a:r>
            <a:r>
              <a:rPr lang="en-US" sz="1800" dirty="0"/>
              <a:t>. It physically exists. It contains JRE + development tools.</a:t>
            </a:r>
          </a:p>
          <a:p>
            <a:r>
              <a:rPr lang="en-US" sz="1800" dirty="0"/>
              <a:t>JDK is an implementation of any one of the below given Java Platforms released by Oracle Corporation:</a:t>
            </a:r>
          </a:p>
          <a:p>
            <a:r>
              <a:rPr lang="en-US" sz="1800" dirty="0"/>
              <a:t>Standard Edition Java Platform</a:t>
            </a:r>
          </a:p>
          <a:p>
            <a:r>
              <a:rPr lang="en-US" sz="1800" dirty="0"/>
              <a:t>Enterprise Edition Java Platform</a:t>
            </a:r>
          </a:p>
          <a:p>
            <a:r>
              <a:rPr lang="en-US" sz="1800" dirty="0"/>
              <a:t>Micro Edition Java Platform</a:t>
            </a:r>
          </a:p>
          <a:p>
            <a:r>
              <a:rPr lang="en-US" sz="1800" dirty="0"/>
              <a:t>The JDK contains a private Java Virtual Machine (JVM) and a few other resources such as an interpreter/loader (java), a compiler (</a:t>
            </a:r>
            <a:r>
              <a:rPr lang="en-US" sz="1800" dirty="0" err="1"/>
              <a:t>javac</a:t>
            </a:r>
            <a:r>
              <a:rPr lang="en-US" sz="1800" dirty="0"/>
              <a:t>), an </a:t>
            </a:r>
            <a:r>
              <a:rPr lang="en-US" sz="1800" dirty="0" err="1"/>
              <a:t>archiver</a:t>
            </a:r>
            <a:r>
              <a:rPr lang="en-US" sz="1800" dirty="0"/>
              <a:t> (jar), a documentation generator (</a:t>
            </a:r>
            <a:r>
              <a:rPr lang="en-US" sz="1800" dirty="0" err="1"/>
              <a:t>Javadoc</a:t>
            </a:r>
            <a:r>
              <a:rPr lang="en-US" sz="1800" dirty="0"/>
              <a:t>), etc. to complete the development of a Java Application.</a:t>
            </a:r>
          </a:p>
          <a:p>
            <a:endParaRPr lang="en-IN" sz="1600" dirty="0"/>
          </a:p>
        </p:txBody>
      </p:sp>
    </p:spTree>
    <p:extLst>
      <p:ext uri="{BB962C8B-B14F-4D97-AF65-F5344CB8AC3E}">
        <p14:creationId xmlns:p14="http://schemas.microsoft.com/office/powerpoint/2010/main" val="290589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B8CE13B-0374-E909-4E8C-E8D1FD184B77}"/>
              </a:ext>
            </a:extLst>
          </p:cNvPr>
          <p:cNvSpPr txBox="1"/>
          <p:nvPr/>
        </p:nvSpPr>
        <p:spPr>
          <a:xfrm>
            <a:off x="274320" y="208618"/>
            <a:ext cx="11775440" cy="2031325"/>
          </a:xfrm>
          <a:prstGeom prst="rect">
            <a:avLst/>
          </a:prstGeom>
          <a:noFill/>
        </p:spPr>
        <p:txBody>
          <a:bodyPr wrap="square">
            <a:spAutoFit/>
          </a:bodyPr>
          <a:lstStyle/>
          <a:p>
            <a:pPr algn="just"/>
            <a:r>
              <a:rPr lang="en-US" b="1" i="0" dirty="0">
                <a:solidFill>
                  <a:srgbClr val="610B38"/>
                </a:solidFill>
                <a:effectLst/>
                <a:latin typeface="erdana"/>
              </a:rPr>
              <a:t>3) Protected</a:t>
            </a:r>
          </a:p>
          <a:p>
            <a:pPr marL="742950" lvl="1" indent="-285750" algn="just">
              <a:buFont typeface="Wingdings" panose="05000000000000000000" pitchFamily="2" charset="2"/>
              <a:buChar char="q"/>
            </a:pPr>
            <a:r>
              <a:rPr lang="en-US" b="0" i="0" dirty="0">
                <a:solidFill>
                  <a:srgbClr val="333333"/>
                </a:solidFill>
                <a:effectLst/>
                <a:latin typeface="inter-regular"/>
              </a:rPr>
              <a:t>The </a:t>
            </a:r>
            <a:r>
              <a:rPr lang="en-US" b="1" i="0" dirty="0">
                <a:solidFill>
                  <a:srgbClr val="333333"/>
                </a:solidFill>
                <a:effectLst/>
                <a:latin typeface="inter-bold"/>
              </a:rPr>
              <a:t>protected access modifier</a:t>
            </a:r>
            <a:r>
              <a:rPr lang="en-US" b="0" i="0" dirty="0">
                <a:solidFill>
                  <a:srgbClr val="333333"/>
                </a:solidFill>
                <a:effectLst/>
                <a:latin typeface="inter-regular"/>
              </a:rPr>
              <a:t> is accessible within package and outside the package </a:t>
            </a:r>
            <a:r>
              <a:rPr lang="en-US" b="1" i="0" dirty="0">
                <a:solidFill>
                  <a:srgbClr val="333333"/>
                </a:solidFill>
                <a:effectLst/>
                <a:latin typeface="inter-regular"/>
              </a:rPr>
              <a:t>but through inheritance only.</a:t>
            </a:r>
          </a:p>
          <a:p>
            <a:pPr marL="742950" lvl="1" indent="-285750" algn="just">
              <a:buFont typeface="Wingdings" panose="05000000000000000000" pitchFamily="2" charset="2"/>
              <a:buChar char="q"/>
            </a:pPr>
            <a:endParaRPr lang="en-US" b="1" i="0" dirty="0">
              <a:solidFill>
                <a:srgbClr val="333333"/>
              </a:solidFill>
              <a:effectLst/>
              <a:latin typeface="inter-regular"/>
            </a:endParaRPr>
          </a:p>
          <a:p>
            <a:pPr marL="742950" lvl="1" indent="-285750" algn="just">
              <a:buFont typeface="Wingdings" panose="05000000000000000000" pitchFamily="2" charset="2"/>
              <a:buChar char="q"/>
            </a:pPr>
            <a:r>
              <a:rPr lang="en-US" b="0" i="0" dirty="0">
                <a:solidFill>
                  <a:srgbClr val="333333"/>
                </a:solidFill>
                <a:effectLst/>
                <a:latin typeface="inter-regular"/>
              </a:rPr>
              <a:t>The protected access modifier can be applied on the data member, method and constructor. </a:t>
            </a:r>
          </a:p>
          <a:p>
            <a:pPr marL="742950" lvl="1" indent="-285750" algn="just">
              <a:buFont typeface="Wingdings" panose="05000000000000000000" pitchFamily="2" charset="2"/>
              <a:buChar char="q"/>
            </a:pPr>
            <a:r>
              <a:rPr lang="en-US" b="0" i="0" dirty="0">
                <a:solidFill>
                  <a:srgbClr val="333333"/>
                </a:solidFill>
                <a:effectLst/>
                <a:latin typeface="inter-regular"/>
              </a:rPr>
              <a:t>It can't be applied on the class.</a:t>
            </a:r>
          </a:p>
          <a:p>
            <a:pPr marL="742950" lvl="1" indent="-285750" algn="just">
              <a:buFont typeface="Wingdings" panose="05000000000000000000" pitchFamily="2" charset="2"/>
              <a:buChar char="q"/>
            </a:pPr>
            <a:endParaRPr lang="en-US" b="0" i="0" dirty="0">
              <a:solidFill>
                <a:srgbClr val="333333"/>
              </a:solidFill>
              <a:effectLst/>
              <a:latin typeface="inter-regular"/>
            </a:endParaRPr>
          </a:p>
          <a:p>
            <a:pPr marL="742950" lvl="1" indent="-285750" algn="just">
              <a:buFont typeface="Wingdings" panose="05000000000000000000" pitchFamily="2" charset="2"/>
              <a:buChar char="q"/>
            </a:pPr>
            <a:r>
              <a:rPr lang="en-US" b="0" i="0" dirty="0">
                <a:solidFill>
                  <a:srgbClr val="333333"/>
                </a:solidFill>
                <a:effectLst/>
                <a:latin typeface="inter-regular"/>
              </a:rPr>
              <a:t>It provides more accessibility than the default </a:t>
            </a:r>
            <a:r>
              <a:rPr lang="en-US" b="0" i="0" dirty="0" err="1">
                <a:solidFill>
                  <a:srgbClr val="333333"/>
                </a:solidFill>
                <a:effectLst/>
                <a:latin typeface="inter-regular"/>
              </a:rPr>
              <a:t>modifer</a:t>
            </a:r>
            <a:r>
              <a:rPr lang="en-US" b="0" i="0" dirty="0">
                <a:solidFill>
                  <a:srgbClr val="333333"/>
                </a:solidFill>
                <a:effectLst/>
                <a:latin typeface="inter-regular"/>
              </a:rPr>
              <a:t>.</a:t>
            </a:r>
          </a:p>
        </p:txBody>
      </p:sp>
      <p:sp>
        <p:nvSpPr>
          <p:cNvPr id="5" name="TextBox 4">
            <a:extLst>
              <a:ext uri="{FF2B5EF4-FFF2-40B4-BE49-F238E27FC236}">
                <a16:creationId xmlns="" xmlns:a16="http://schemas.microsoft.com/office/drawing/2014/main" id="{2CD29C5C-6998-456F-9C3F-E0225BBB6454}"/>
              </a:ext>
            </a:extLst>
          </p:cNvPr>
          <p:cNvSpPr txBox="1"/>
          <p:nvPr/>
        </p:nvSpPr>
        <p:spPr>
          <a:xfrm>
            <a:off x="274320" y="2690336"/>
            <a:ext cx="6096000" cy="2031325"/>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FF0000"/>
                </a:solidFill>
                <a:effectLst/>
                <a:latin typeface="inter-regular"/>
              </a:rPr>
              <a:t>public</a:t>
            </a:r>
            <a:r>
              <a:rPr lang="en-IN" b="0" i="0" dirty="0">
                <a:solidFill>
                  <a:srgbClr val="FF0000"/>
                </a:solidFill>
                <a:effectLst/>
                <a:latin typeface="inter-regular"/>
              </a:rPr>
              <a:t> </a:t>
            </a:r>
            <a:r>
              <a:rPr lang="en-IN" b="1" i="0" dirty="0">
                <a:solidFill>
                  <a:srgbClr val="FF0000"/>
                </a:solidFill>
                <a:effectLst/>
                <a:latin typeface="inter-regular"/>
              </a:rPr>
              <a:t>class</a:t>
            </a:r>
            <a:r>
              <a:rPr lang="en-IN" b="0" i="0" dirty="0">
                <a:solidFill>
                  <a:srgbClr val="FF0000"/>
                </a:solidFill>
                <a:effectLst/>
                <a:latin typeface="inter-regular"/>
              </a:rPr>
              <a:t> </a:t>
            </a:r>
            <a:r>
              <a:rPr lang="en-IN" b="0" i="0" dirty="0">
                <a:solidFill>
                  <a:srgbClr val="000000"/>
                </a:solidFill>
                <a:effectLst/>
                <a:latin typeface="inter-regular"/>
              </a:rPr>
              <a:t>A{  </a:t>
            </a:r>
          </a:p>
          <a:p>
            <a:pPr algn="just"/>
            <a:r>
              <a:rPr lang="en-IN" b="1" i="0" dirty="0">
                <a:solidFill>
                  <a:srgbClr val="006699"/>
                </a:solidFill>
                <a:effectLst/>
                <a:latin typeface="inter-regular"/>
              </a:rPr>
              <a:t>	protected</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 xmlns:a16="http://schemas.microsoft.com/office/drawing/2014/main" id="{312EC46C-1195-C987-5D19-2CE3C5569314}"/>
              </a:ext>
            </a:extLst>
          </p:cNvPr>
          <p:cNvSpPr txBox="1"/>
          <p:nvPr/>
        </p:nvSpPr>
        <p:spPr>
          <a:xfrm>
            <a:off x="5821680" y="2690336"/>
            <a:ext cx="6096000" cy="2862322"/>
          </a:xfrm>
          <a:prstGeom prst="rect">
            <a:avLst/>
          </a:prstGeom>
          <a:noFill/>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 </a:t>
            </a:r>
            <a:r>
              <a:rPr lang="en-IN" b="1" i="0" dirty="0">
                <a:solidFill>
                  <a:srgbClr val="006699"/>
                </a:solidFill>
                <a:effectLst/>
                <a:latin typeface="inter-regular"/>
              </a:rPr>
              <a:t>extends</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   B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B();  </a:t>
            </a:r>
          </a:p>
          <a:p>
            <a:pPr lvl="1"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4197559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0B14BF-3A39-5D80-8379-4888F5261F6F}"/>
              </a:ext>
            </a:extLst>
          </p:cNvPr>
          <p:cNvSpPr txBox="1"/>
          <p:nvPr/>
        </p:nvSpPr>
        <p:spPr>
          <a:xfrm>
            <a:off x="233680" y="193655"/>
            <a:ext cx="11531600" cy="923330"/>
          </a:xfrm>
          <a:prstGeom prst="rect">
            <a:avLst/>
          </a:prstGeom>
          <a:noFill/>
        </p:spPr>
        <p:txBody>
          <a:bodyPr wrap="square">
            <a:spAutoFit/>
          </a:bodyPr>
          <a:lstStyle/>
          <a:p>
            <a:pPr algn="just"/>
            <a:r>
              <a:rPr lang="en-US" b="1" i="0" dirty="0">
                <a:solidFill>
                  <a:srgbClr val="610B38"/>
                </a:solidFill>
                <a:effectLst/>
                <a:latin typeface="erdana"/>
              </a:rPr>
              <a:t>4) Public</a:t>
            </a:r>
          </a:p>
          <a:p>
            <a:pPr marL="742950" lvl="1" indent="-285750" algn="just">
              <a:buFont typeface="Wingdings" panose="05000000000000000000" pitchFamily="2" charset="2"/>
              <a:buChar char="q"/>
            </a:pPr>
            <a:r>
              <a:rPr lang="en-US" b="0" i="0" dirty="0">
                <a:solidFill>
                  <a:srgbClr val="333333"/>
                </a:solidFill>
                <a:effectLst/>
                <a:latin typeface="inter-regular"/>
              </a:rPr>
              <a:t>The </a:t>
            </a:r>
            <a:r>
              <a:rPr lang="en-US" b="1" i="0" dirty="0">
                <a:solidFill>
                  <a:srgbClr val="333333"/>
                </a:solidFill>
                <a:effectLst/>
                <a:latin typeface="inter-bold"/>
              </a:rPr>
              <a:t>public access modifier</a:t>
            </a:r>
            <a:r>
              <a:rPr lang="en-US" b="0" i="0" dirty="0">
                <a:solidFill>
                  <a:srgbClr val="333333"/>
                </a:solidFill>
                <a:effectLst/>
                <a:latin typeface="inter-regular"/>
              </a:rPr>
              <a:t> is accessible everywhere. </a:t>
            </a:r>
          </a:p>
          <a:p>
            <a:pPr marL="742950" lvl="1" indent="-285750" algn="just">
              <a:buFont typeface="Wingdings" panose="05000000000000000000" pitchFamily="2" charset="2"/>
              <a:buChar char="q"/>
            </a:pPr>
            <a:r>
              <a:rPr lang="en-US" b="0" i="0" dirty="0">
                <a:solidFill>
                  <a:srgbClr val="333333"/>
                </a:solidFill>
                <a:effectLst/>
                <a:latin typeface="inter-regular"/>
              </a:rPr>
              <a:t>It has the widest scope among all other modifiers.</a:t>
            </a:r>
          </a:p>
        </p:txBody>
      </p:sp>
      <p:sp>
        <p:nvSpPr>
          <p:cNvPr id="5" name="TextBox 4">
            <a:extLst>
              <a:ext uri="{FF2B5EF4-FFF2-40B4-BE49-F238E27FC236}">
                <a16:creationId xmlns="" xmlns:a16="http://schemas.microsoft.com/office/drawing/2014/main" id="{5F510C54-552F-0BBC-9B4E-C65377B027D2}"/>
              </a:ext>
            </a:extLst>
          </p:cNvPr>
          <p:cNvSpPr txBox="1"/>
          <p:nvPr/>
        </p:nvSpPr>
        <p:spPr>
          <a:xfrm>
            <a:off x="355600" y="1352957"/>
            <a:ext cx="6096000" cy="2308324"/>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 xmlns:a16="http://schemas.microsoft.com/office/drawing/2014/main" id="{A928241E-FCD2-29C1-D082-2B470B7C6EA6}"/>
              </a:ext>
            </a:extLst>
          </p:cNvPr>
          <p:cNvSpPr txBox="1"/>
          <p:nvPr/>
        </p:nvSpPr>
        <p:spPr>
          <a:xfrm>
            <a:off x="5567680" y="3169980"/>
            <a:ext cx="6096000" cy="3139321"/>
          </a:xfrm>
          <a:prstGeom prst="rect">
            <a:avLst/>
          </a:prstGeom>
          <a:noFill/>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a:solidFill>
                  <a:srgbClr val="000000"/>
                </a:solidFill>
                <a:effectLst/>
                <a:latin typeface="inter-regular"/>
              </a:rPr>
              <a:t>   	   obj</a:t>
            </a:r>
            <a:r>
              <a:rPr lang="en-IN" b="0" i="0" dirty="0">
                <a:solidFill>
                  <a:srgbClr val="000000"/>
                </a:solidFill>
                <a:effectLst/>
                <a:latin typeface="inter-regular"/>
              </a:rPr>
              <a:t>.msg();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4219611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EED159-96F5-9963-3964-45B3F27C194F}"/>
              </a:ext>
            </a:extLst>
          </p:cNvPr>
          <p:cNvSpPr txBox="1"/>
          <p:nvPr/>
        </p:nvSpPr>
        <p:spPr>
          <a:xfrm>
            <a:off x="396240" y="986391"/>
            <a:ext cx="12009120" cy="369333"/>
          </a:xfrm>
          <a:prstGeom prst="rect">
            <a:avLst/>
          </a:prstGeom>
          <a:noFill/>
        </p:spPr>
        <p:txBody>
          <a:bodyPr wrap="square">
            <a:spAutoFit/>
          </a:bodyPr>
          <a:lstStyle/>
          <a:p>
            <a:r>
              <a:rPr lang="en-US" b="1" i="0" dirty="0">
                <a:solidFill>
                  <a:srgbClr val="FF0000"/>
                </a:solidFill>
                <a:effectLst/>
                <a:latin typeface="inter-regular"/>
              </a:rPr>
              <a:t>In Java, this is a </a:t>
            </a:r>
            <a:r>
              <a:rPr lang="en-US" b="1" i="0" dirty="0">
                <a:solidFill>
                  <a:srgbClr val="FF0000"/>
                </a:solidFill>
                <a:effectLst/>
                <a:latin typeface="inter-bold"/>
              </a:rPr>
              <a:t>reference variable</a:t>
            </a:r>
            <a:r>
              <a:rPr lang="en-US" b="1" i="0" dirty="0">
                <a:solidFill>
                  <a:srgbClr val="FF0000"/>
                </a:solidFill>
                <a:effectLst/>
                <a:latin typeface="inter-regular"/>
              </a:rPr>
              <a:t> that refers to the current object.</a:t>
            </a:r>
            <a:endParaRPr lang="en-IN" b="1" dirty="0">
              <a:solidFill>
                <a:srgbClr val="FF0000"/>
              </a:solidFill>
            </a:endParaRPr>
          </a:p>
        </p:txBody>
      </p:sp>
      <p:pic>
        <p:nvPicPr>
          <p:cNvPr id="1026" name="Picture 2" descr="java this keyword">
            <a:extLst>
              <a:ext uri="{FF2B5EF4-FFF2-40B4-BE49-F238E27FC236}">
                <a16:creationId xmlns="" xmlns:a16="http://schemas.microsoft.com/office/drawing/2014/main" id="{C579BC3F-D396-4A12-3A52-1BCDED6D9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295" y="2557462"/>
            <a:ext cx="401002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86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7D69668-3BB4-5BE0-2261-E98279EA1D13}"/>
              </a:ext>
            </a:extLst>
          </p:cNvPr>
          <p:cNvSpPr txBox="1"/>
          <p:nvPr/>
        </p:nvSpPr>
        <p:spPr>
          <a:xfrm>
            <a:off x="274320" y="273824"/>
            <a:ext cx="11348720" cy="6186309"/>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Student12{ </a:t>
            </a:r>
          </a:p>
          <a:p>
            <a:pPr lvl="1"/>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 </a:t>
            </a:r>
          </a:p>
          <a:p>
            <a:pPr lvl="1"/>
            <a:r>
              <a:rPr lang="en-IN" dirty="0">
                <a:solidFill>
                  <a:srgbClr val="000000"/>
                </a:solidFill>
                <a:effectLst/>
                <a:latin typeface="Courier New" panose="02070309020205020404" pitchFamily="49" charset="0"/>
              </a:rPr>
              <a:t>String </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 </a:t>
            </a:r>
          </a:p>
          <a:p>
            <a:pPr lvl="1"/>
            <a:r>
              <a:rPr lang="en-IN" b="1" dirty="0">
                <a:solidFill>
                  <a:srgbClr val="7F0055"/>
                </a:solidFill>
                <a:effectLst/>
                <a:latin typeface="Courier New" panose="02070309020205020404" pitchFamily="49" charset="0"/>
              </a:rPr>
              <a:t>float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fee</a:t>
            </a:r>
            <a:r>
              <a:rPr lang="en-IN" dirty="0">
                <a:solidFill>
                  <a:srgbClr val="000000"/>
                </a:solidFill>
                <a:effectLst/>
                <a:latin typeface="Courier New" panose="02070309020205020404" pitchFamily="49" charset="0"/>
              </a:rPr>
              <a:t>; </a:t>
            </a:r>
          </a:p>
          <a:p>
            <a:pPr lvl="1"/>
            <a:r>
              <a:rPr lang="en-IN" dirty="0">
                <a:solidFill>
                  <a:srgbClr val="000000"/>
                </a:solidFill>
                <a:effectLst/>
                <a:latin typeface="Courier New" panose="02070309020205020404" pitchFamily="49" charset="0"/>
              </a:rPr>
              <a:t>Student12(</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err="1">
                <a:solidFill>
                  <a:srgbClr val="6A3E3E"/>
                </a:solidFill>
                <a:effectLst/>
                <a:latin typeface="Courier New" panose="02070309020205020404" pitchFamily="49" charset="0"/>
              </a:rPr>
              <a:t>rollno</a:t>
            </a:r>
            <a:r>
              <a:rPr lang="en-IN" dirty="0" err="1">
                <a:solidFill>
                  <a:srgbClr val="000000"/>
                </a:solidFill>
                <a:effectLst/>
                <a:latin typeface="Courier New" panose="02070309020205020404" pitchFamily="49" charset="0"/>
              </a:rPr>
              <a:t>,String</a:t>
            </a:r>
            <a:r>
              <a:rPr lang="en-IN" dirty="0">
                <a:solidFill>
                  <a:srgbClr val="000000"/>
                </a:solidFill>
                <a:effectLst/>
                <a:latin typeface="Courier New" panose="02070309020205020404" pitchFamily="49" charset="0"/>
              </a:rPr>
              <a:t> </a:t>
            </a:r>
            <a:r>
              <a:rPr lang="en-IN" dirty="0" err="1">
                <a:solidFill>
                  <a:srgbClr val="6A3E3E"/>
                </a:solidFill>
                <a:effectLst/>
                <a:latin typeface="Courier New" panose="02070309020205020404" pitchFamily="49" charset="0"/>
              </a:rPr>
              <a:t>name</a:t>
            </a:r>
            <a:r>
              <a:rPr lang="en-IN" dirty="0" err="1">
                <a:solidFill>
                  <a:srgbClr val="000000"/>
                </a:solidFill>
                <a:effectLst/>
                <a:latin typeface="Courier New" panose="02070309020205020404" pitchFamily="49" charset="0"/>
              </a:rPr>
              <a:t>,</a:t>
            </a:r>
            <a:r>
              <a:rPr lang="en-IN" b="1" dirty="0" err="1">
                <a:solidFill>
                  <a:srgbClr val="7F0055"/>
                </a:solidFill>
                <a:effectLst/>
                <a:latin typeface="Courier New" panose="02070309020205020404" pitchFamily="49" charset="0"/>
              </a:rPr>
              <a:t>float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fee</a:t>
            </a:r>
            <a:r>
              <a:rPr lang="en-IN" dirty="0">
                <a:solidFill>
                  <a:srgbClr val="000000"/>
                </a:solidFill>
                <a:effectLst/>
                <a:latin typeface="Courier New" panose="02070309020205020404" pitchFamily="49" charset="0"/>
              </a:rPr>
              <a:t>){ </a:t>
            </a:r>
          </a:p>
          <a:p>
            <a:pPr lvl="2"/>
            <a:r>
              <a:rPr lang="en-IN" b="1" dirty="0" err="1">
                <a:solidFill>
                  <a:srgbClr val="7F0055"/>
                </a:solidFill>
                <a:effectLst/>
                <a:latin typeface="Courier New" panose="02070309020205020404" pitchFamily="49" charset="0"/>
              </a:rPr>
              <a:t>this</a:t>
            </a:r>
            <a:r>
              <a:rPr lang="en-IN" dirty="0" err="1">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a:t>
            </a:r>
            <a:r>
              <a:rPr lang="en-IN" dirty="0" err="1">
                <a:solidFill>
                  <a:srgbClr val="6A3E3E"/>
                </a:solidFill>
                <a:effectLst/>
                <a:latin typeface="Courier New" panose="02070309020205020404" pitchFamily="49" charset="0"/>
              </a:rPr>
              <a:t>rollno</a:t>
            </a:r>
            <a:r>
              <a:rPr lang="en-IN"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this</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name</a:t>
            </a:r>
            <a:r>
              <a:rPr lang="en-IN" dirty="0">
                <a:solidFill>
                  <a:srgbClr val="000000"/>
                </a:solidFill>
                <a:effectLst/>
                <a:latin typeface="Courier New" panose="02070309020205020404" pitchFamily="49" charset="0"/>
              </a:rPr>
              <a:t>; </a:t>
            </a:r>
          </a:p>
          <a:p>
            <a:pPr lvl="2"/>
            <a:r>
              <a:rPr lang="en-IN" b="1" dirty="0" err="1">
                <a:solidFill>
                  <a:srgbClr val="7F0055"/>
                </a:solidFill>
                <a:effectLst/>
                <a:latin typeface="Courier New" panose="02070309020205020404" pitchFamily="49" charset="0"/>
              </a:rPr>
              <a:t>this</a:t>
            </a:r>
            <a:r>
              <a:rPr lang="en-IN" dirty="0" err="1">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fee</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fee</a:t>
            </a:r>
            <a:r>
              <a:rPr lang="en-IN" dirty="0">
                <a:solidFill>
                  <a:srgbClr val="000000"/>
                </a:solidFill>
                <a:effectLst/>
                <a:latin typeface="Courier New" panose="02070309020205020404" pitchFamily="49" charset="0"/>
              </a:rPr>
              <a:t>; </a:t>
            </a:r>
          </a:p>
          <a:p>
            <a:pPr lvl="1"/>
            <a:r>
              <a:rPr lang="en-IN" dirty="0">
                <a:solidFill>
                  <a:srgbClr val="000000"/>
                </a:solidFill>
                <a:effectLst/>
                <a:latin typeface="Courier New" panose="02070309020205020404" pitchFamily="49" charset="0"/>
              </a:rPr>
              <a:t>} </a:t>
            </a:r>
          </a:p>
          <a:p>
            <a:pPr lvl="1"/>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display(){</a:t>
            </a:r>
          </a:p>
          <a:p>
            <a:pPr lvl="1"/>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rollno</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 "</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name</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 "</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fee</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endParaRPr lang="en-IN" sz="1800" dirty="0">
              <a:solidFill>
                <a:srgbClr val="000000"/>
              </a:solidFill>
              <a:effectLst/>
              <a:latin typeface="Courier New" panose="02070309020205020404" pitchFamily="49" charset="0"/>
            </a:endParaRPr>
          </a:p>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TestThis2{ </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Student12 </a:t>
            </a:r>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Student12(111,</a:t>
            </a:r>
            <a:r>
              <a:rPr lang="en-IN" dirty="0">
                <a:solidFill>
                  <a:srgbClr val="2A00FF"/>
                </a:solidFill>
                <a:effectLst/>
                <a:latin typeface="Courier New" panose="02070309020205020404" pitchFamily="49" charset="0"/>
              </a:rPr>
              <a:t>"ankit"</a:t>
            </a:r>
            <a:r>
              <a:rPr lang="en-IN" dirty="0">
                <a:solidFill>
                  <a:srgbClr val="000000"/>
                </a:solidFill>
                <a:effectLst/>
                <a:latin typeface="Courier New" panose="02070309020205020404" pitchFamily="49" charset="0"/>
              </a:rPr>
              <a:t>,5000f); </a:t>
            </a:r>
          </a:p>
          <a:p>
            <a:pPr lvl="2"/>
            <a:r>
              <a:rPr lang="en-IN" dirty="0">
                <a:solidFill>
                  <a:srgbClr val="000000"/>
                </a:solidFill>
                <a:effectLst/>
                <a:latin typeface="Courier New" panose="02070309020205020404" pitchFamily="49" charset="0"/>
              </a:rPr>
              <a:t>Student12 </a:t>
            </a:r>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Student12(112,</a:t>
            </a:r>
            <a:r>
              <a:rPr lang="en-IN" dirty="0">
                <a:solidFill>
                  <a:srgbClr val="2A00FF"/>
                </a:solidFill>
                <a:effectLst/>
                <a:latin typeface="Courier New" panose="02070309020205020404" pitchFamily="49" charset="0"/>
              </a:rPr>
              <a:t>"sumit"</a:t>
            </a:r>
            <a:r>
              <a:rPr lang="en-IN" dirty="0">
                <a:solidFill>
                  <a:srgbClr val="000000"/>
                </a:solidFill>
                <a:effectLst/>
                <a:latin typeface="Courier New" panose="02070309020205020404" pitchFamily="49" charset="0"/>
              </a:rPr>
              <a:t>,6000f); </a:t>
            </a:r>
          </a:p>
          <a:p>
            <a:pPr lvl="2"/>
            <a:r>
              <a:rPr lang="en-IN" dirty="0">
                <a:solidFill>
                  <a:srgbClr val="6A3E3E"/>
                </a:solidFill>
                <a:effectLst/>
                <a:latin typeface="Courier New" panose="02070309020205020404" pitchFamily="49" charset="0"/>
              </a:rPr>
              <a:t>s1</a:t>
            </a:r>
            <a:r>
              <a:rPr lang="en-IN" dirty="0">
                <a:solidFill>
                  <a:srgbClr val="000000"/>
                </a:solidFill>
                <a:effectLst/>
                <a:latin typeface="Courier New" panose="02070309020205020404" pitchFamily="49" charset="0"/>
              </a:rPr>
              <a:t>.display(); </a:t>
            </a:r>
          </a:p>
          <a:p>
            <a:pPr lvl="2"/>
            <a:r>
              <a:rPr lang="en-IN" dirty="0">
                <a:solidFill>
                  <a:srgbClr val="6A3E3E"/>
                </a:solidFill>
                <a:effectLst/>
                <a:latin typeface="Courier New" panose="02070309020205020404" pitchFamily="49" charset="0"/>
              </a:rPr>
              <a:t>s2</a:t>
            </a:r>
            <a:r>
              <a:rPr lang="en-IN" dirty="0">
                <a:solidFill>
                  <a:srgbClr val="000000"/>
                </a:solidFill>
                <a:effectLst/>
                <a:latin typeface="Courier New" panose="02070309020205020404" pitchFamily="49" charset="0"/>
              </a:rPr>
              <a:t>.display(); </a:t>
            </a:r>
          </a:p>
          <a:p>
            <a:pPr lvl="1"/>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 </a:t>
            </a:r>
          </a:p>
        </p:txBody>
      </p:sp>
      <p:sp>
        <p:nvSpPr>
          <p:cNvPr id="7" name="TextBox 6">
            <a:extLst>
              <a:ext uri="{FF2B5EF4-FFF2-40B4-BE49-F238E27FC236}">
                <a16:creationId xmlns="" xmlns:a16="http://schemas.microsoft.com/office/drawing/2014/main" id="{FA255737-2D9C-2DA0-3AAE-29D2E6207D30}"/>
              </a:ext>
            </a:extLst>
          </p:cNvPr>
          <p:cNvSpPr txBox="1"/>
          <p:nvPr/>
        </p:nvSpPr>
        <p:spPr>
          <a:xfrm>
            <a:off x="3322320" y="74701"/>
            <a:ext cx="8595360" cy="369332"/>
          </a:xfrm>
          <a:prstGeom prst="rect">
            <a:avLst/>
          </a:prstGeom>
          <a:noFill/>
        </p:spPr>
        <p:txBody>
          <a:bodyPr wrap="square">
            <a:spAutoFit/>
          </a:bodyPr>
          <a:lstStyle/>
          <a:p>
            <a:r>
              <a:rPr lang="en-US" b="1" i="0" dirty="0">
                <a:solidFill>
                  <a:srgbClr val="FF0000"/>
                </a:solidFill>
                <a:effectLst/>
                <a:latin typeface="inter-regular"/>
              </a:rPr>
              <a:t>In the above example, parameters (formal arguments) and instance variables are same.</a:t>
            </a:r>
            <a:endParaRPr lang="en-IN" b="1" dirty="0">
              <a:solidFill>
                <a:srgbClr val="FF0000"/>
              </a:solidFill>
            </a:endParaRPr>
          </a:p>
        </p:txBody>
      </p:sp>
      <p:sp>
        <p:nvSpPr>
          <p:cNvPr id="9" name="TextBox 8">
            <a:extLst>
              <a:ext uri="{FF2B5EF4-FFF2-40B4-BE49-F238E27FC236}">
                <a16:creationId xmlns="" xmlns:a16="http://schemas.microsoft.com/office/drawing/2014/main" id="{15EF302B-A7E5-520D-A7A2-BD6FC4F492B1}"/>
              </a:ext>
            </a:extLst>
          </p:cNvPr>
          <p:cNvSpPr txBox="1"/>
          <p:nvPr/>
        </p:nvSpPr>
        <p:spPr>
          <a:xfrm>
            <a:off x="1422400" y="6211669"/>
            <a:ext cx="10495280" cy="369332"/>
          </a:xfrm>
          <a:prstGeom prst="rect">
            <a:avLst/>
          </a:prstGeom>
          <a:noFill/>
        </p:spPr>
        <p:txBody>
          <a:bodyPr wrap="square">
            <a:spAutoFit/>
          </a:bodyPr>
          <a:lstStyle/>
          <a:p>
            <a:r>
              <a:rPr lang="en-US" b="1" i="0" dirty="0">
                <a:solidFill>
                  <a:srgbClr val="FF0000"/>
                </a:solidFill>
                <a:effectLst/>
                <a:highlight>
                  <a:srgbClr val="FFFF00"/>
                </a:highlight>
                <a:latin typeface="inter-regular"/>
              </a:rPr>
              <a:t>If local variables(formal arguments) and instance variables are different, there is no need to use this keyword</a:t>
            </a:r>
            <a:endParaRPr lang="en-IN" b="1" dirty="0">
              <a:solidFill>
                <a:srgbClr val="FF0000"/>
              </a:solidFill>
              <a:highlight>
                <a:srgbClr val="FFFF00"/>
              </a:highlight>
            </a:endParaRPr>
          </a:p>
        </p:txBody>
      </p:sp>
    </p:spTree>
    <p:extLst>
      <p:ext uri="{BB962C8B-B14F-4D97-AF65-F5344CB8AC3E}">
        <p14:creationId xmlns:p14="http://schemas.microsoft.com/office/powerpoint/2010/main" val="3719432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2DBF0F1-A8F4-2CED-C081-0D745858137E}"/>
              </a:ext>
            </a:extLst>
          </p:cNvPr>
          <p:cNvSpPr txBox="1"/>
          <p:nvPr/>
        </p:nvSpPr>
        <p:spPr>
          <a:xfrm>
            <a:off x="335280" y="115610"/>
            <a:ext cx="11663680" cy="369332"/>
          </a:xfrm>
          <a:prstGeom prst="rect">
            <a:avLst/>
          </a:prstGeom>
          <a:noFill/>
        </p:spPr>
        <p:txBody>
          <a:bodyPr wrap="square">
            <a:spAutoFit/>
          </a:bodyPr>
          <a:lstStyle/>
          <a:p>
            <a:pPr algn="ctr"/>
            <a:r>
              <a:rPr lang="en-IN" b="1" i="0" dirty="0">
                <a:solidFill>
                  <a:srgbClr val="FF0000"/>
                </a:solidFill>
                <a:effectLst/>
                <a:latin typeface="Arial" panose="020B0604020202020204" pitchFamily="34" charset="0"/>
              </a:rPr>
              <a:t>What Is Inheritance?</a:t>
            </a:r>
          </a:p>
        </p:txBody>
      </p:sp>
      <p:sp>
        <p:nvSpPr>
          <p:cNvPr id="6" name="TextBox 5">
            <a:extLst>
              <a:ext uri="{FF2B5EF4-FFF2-40B4-BE49-F238E27FC236}">
                <a16:creationId xmlns="" xmlns:a16="http://schemas.microsoft.com/office/drawing/2014/main" id="{F1B2D937-6BB5-99FE-5159-6E254635F1E4}"/>
              </a:ext>
            </a:extLst>
          </p:cNvPr>
          <p:cNvSpPr txBox="1"/>
          <p:nvPr/>
        </p:nvSpPr>
        <p:spPr>
          <a:xfrm>
            <a:off x="335280" y="696853"/>
            <a:ext cx="11125200" cy="2031325"/>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Object-oriented programming allows classes to </a:t>
            </a:r>
            <a:r>
              <a:rPr lang="en-US" b="1" dirty="0">
                <a:latin typeface="Times New Roman" panose="02020603050405020304" pitchFamily="18" charset="0"/>
                <a:cs typeface="Times New Roman" panose="02020603050405020304" pitchFamily="18" charset="0"/>
              </a:rPr>
              <a:t>inherit commonly used state and behavior from </a:t>
            </a:r>
            <a:r>
              <a:rPr lang="en-US" dirty="0">
                <a:latin typeface="Times New Roman" panose="02020603050405020304" pitchFamily="18" charset="0"/>
                <a:cs typeface="Times New Roman" panose="02020603050405020304" pitchFamily="18" charset="0"/>
              </a:rPr>
              <a:t>other classes.</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enables classes to include properties of other classes. </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class that inherits the properties is called a </a:t>
            </a:r>
            <a:r>
              <a:rPr lang="en-US" b="1" dirty="0">
                <a:latin typeface="Times New Roman" panose="02020603050405020304" pitchFamily="18" charset="0"/>
                <a:cs typeface="Times New Roman" panose="02020603050405020304" pitchFamily="18" charset="0"/>
              </a:rPr>
              <a:t>child class or subclas</a:t>
            </a:r>
            <a:r>
              <a:rPr lang="en-US" dirty="0">
                <a:latin typeface="Times New Roman" panose="02020603050405020304" pitchFamily="18" charset="0"/>
                <a:cs typeface="Times New Roman" panose="02020603050405020304" pitchFamily="18" charset="0"/>
              </a:rPr>
              <a:t>s, and the class from which the properties are inherited is called a </a:t>
            </a:r>
            <a:r>
              <a:rPr lang="en-US" b="1" dirty="0">
                <a:latin typeface="Times New Roman" panose="02020603050405020304" pitchFamily="18" charset="0"/>
                <a:cs typeface="Times New Roman" panose="02020603050405020304" pitchFamily="18" charset="0"/>
              </a:rPr>
              <a:t>parent class or superclass</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3CECA851-3DC6-95FA-77AE-F7DB61D7454D}"/>
              </a:ext>
            </a:extLst>
          </p:cNvPr>
          <p:cNvSpPr txBox="1"/>
          <p:nvPr/>
        </p:nvSpPr>
        <p:spPr>
          <a:xfrm>
            <a:off x="629920" y="3429000"/>
            <a:ext cx="6096000" cy="2308324"/>
          </a:xfrm>
          <a:prstGeom prst="rect">
            <a:avLst/>
          </a:prstGeom>
          <a:noFill/>
        </p:spPr>
        <p:txBody>
          <a:bodyPr wrap="square">
            <a:spAutoFit/>
          </a:bodyPr>
          <a:lstStyle/>
          <a:p>
            <a:r>
              <a:rPr lang="en-US" dirty="0"/>
              <a:t>class Super1 {</a:t>
            </a:r>
          </a:p>
          <a:p>
            <a:r>
              <a:rPr lang="en-US" dirty="0"/>
              <a:t>   .....</a:t>
            </a:r>
          </a:p>
          <a:p>
            <a:r>
              <a:rPr lang="en-US" dirty="0"/>
              <a:t>   .....</a:t>
            </a:r>
          </a:p>
          <a:p>
            <a:r>
              <a:rPr lang="en-US" dirty="0"/>
              <a:t>}</a:t>
            </a:r>
          </a:p>
          <a:p>
            <a:r>
              <a:rPr lang="en-US" dirty="0"/>
              <a:t>class Sub extends Super1 {</a:t>
            </a:r>
          </a:p>
          <a:p>
            <a:r>
              <a:rPr lang="en-US" dirty="0"/>
              <a:t>   .....</a:t>
            </a:r>
          </a:p>
          <a:p>
            <a:r>
              <a:rPr lang="en-US" dirty="0"/>
              <a:t>   .....</a:t>
            </a:r>
          </a:p>
          <a:p>
            <a:r>
              <a:rPr lang="en-US" dirty="0"/>
              <a:t>}</a:t>
            </a:r>
            <a:endParaRPr lang="en-IN" dirty="0"/>
          </a:p>
        </p:txBody>
      </p:sp>
    </p:spTree>
    <p:extLst>
      <p:ext uri="{BB962C8B-B14F-4D97-AF65-F5344CB8AC3E}">
        <p14:creationId xmlns:p14="http://schemas.microsoft.com/office/powerpoint/2010/main" val="2656058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668D9223-4460-75A4-75ED-B43E067B3001}"/>
              </a:ext>
            </a:extLst>
          </p:cNvPr>
          <p:cNvSpPr txBox="1"/>
          <p:nvPr/>
        </p:nvSpPr>
        <p:spPr>
          <a:xfrm>
            <a:off x="325120" y="274380"/>
            <a:ext cx="11866880" cy="4247317"/>
          </a:xfrm>
          <a:prstGeom prst="rect">
            <a:avLst/>
          </a:prstGeom>
          <a:noFill/>
        </p:spPr>
        <p:txBody>
          <a:bodyPr wrap="square">
            <a:sp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Inheritance in Java: </a:t>
            </a:r>
            <a:r>
              <a:rPr lang="en-US" b="1" i="0" dirty="0">
                <a:solidFill>
                  <a:srgbClr val="FF0000"/>
                </a:solidFill>
                <a:effectLst/>
                <a:latin typeface="Times New Roman" panose="02020603050405020304" pitchFamily="18" charset="0"/>
                <a:cs typeface="Times New Roman" panose="02020603050405020304" pitchFamily="18" charset="0"/>
              </a:rPr>
              <a:t>Why do we need it?</a:t>
            </a:r>
          </a:p>
          <a:p>
            <a:pPr algn="just" fontAlgn="base"/>
            <a:endParaRPr lang="en-US"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Code Reusability: </a:t>
            </a:r>
          </a:p>
          <a:p>
            <a:pPr algn="l" fontAlgn="base"/>
            <a:r>
              <a:rPr lang="en-US" b="1"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The code written in the Superclass is </a:t>
            </a:r>
            <a:r>
              <a:rPr lang="en-US" b="1" i="0" dirty="0">
                <a:solidFill>
                  <a:srgbClr val="273239"/>
                </a:solidFill>
                <a:effectLst/>
                <a:latin typeface="Times New Roman" panose="02020603050405020304" pitchFamily="18" charset="0"/>
                <a:cs typeface="Times New Roman" panose="02020603050405020304" pitchFamily="18" charset="0"/>
              </a:rPr>
              <a:t>common to all subclasses</a:t>
            </a:r>
            <a:r>
              <a:rPr lang="en-US" b="0" i="0" dirty="0">
                <a:solidFill>
                  <a:srgbClr val="273239"/>
                </a:solidFill>
                <a:effectLst/>
                <a:latin typeface="Times New Roman" panose="02020603050405020304" pitchFamily="18" charset="0"/>
                <a:cs typeface="Times New Roman" panose="02020603050405020304" pitchFamily="18" charset="0"/>
              </a:rPr>
              <a:t>. Child classes can directly use the parent class code.</a:t>
            </a:r>
          </a:p>
          <a:p>
            <a:pPr algn="l" fontAlgn="base">
              <a:buFont typeface="Arial" panose="020B0604020202020204" pitchFamily="34" charset="0"/>
              <a:buChar char="•"/>
            </a:pPr>
            <a:endParaRPr lang="en-US"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Method Overriding: </a:t>
            </a:r>
          </a:p>
          <a:p>
            <a:pPr algn="l" fontAlgn="base"/>
            <a:r>
              <a:rPr lang="en-US" b="1" u="sng" dirty="0">
                <a:solidFill>
                  <a:srgbClr val="273239"/>
                </a:solidFill>
                <a:latin typeface="Times New Roman" panose="02020603050405020304" pitchFamily="18" charset="0"/>
                <a:cs typeface="Times New Roman" panose="02020603050405020304" pitchFamily="18" charset="0"/>
                <a:hlinkClick r:id="rId2"/>
              </a:rPr>
              <a:t>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Method Overriding</a:t>
            </a:r>
            <a:r>
              <a:rPr lang="en-US" b="0" i="0" dirty="0">
                <a:solidFill>
                  <a:srgbClr val="273239"/>
                </a:solidFill>
                <a:effectLst/>
                <a:latin typeface="Times New Roman" panose="02020603050405020304" pitchFamily="18" charset="0"/>
                <a:cs typeface="Times New Roman" panose="02020603050405020304" pitchFamily="18" charset="0"/>
              </a:rPr>
              <a:t> is achievable only through Inheritance. It is one of the ways by which java achieves Run Time Polymorphism.</a:t>
            </a:r>
          </a:p>
          <a:p>
            <a:pPr algn="l" fontAlgn="base">
              <a:buFont typeface="Arial" panose="020B0604020202020204" pitchFamily="34" charset="0"/>
              <a:buChar char="•"/>
            </a:pPr>
            <a:endParaRPr lang="en-US"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Abstraction:</a:t>
            </a:r>
          </a:p>
          <a:p>
            <a:pPr algn="l" fontAlgn="base">
              <a:buFont typeface="Arial" panose="020B0604020202020204" pitchFamily="34" charset="0"/>
              <a:buChar char="•"/>
            </a:pPr>
            <a:endParaRPr lang="en-US" b="1"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1" dirty="0">
                <a:solidFill>
                  <a:srgbClr val="273239"/>
                </a:solidFill>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The concept of abstract where we do not have to provide all details is achieved through  inheritance.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Abstraction </a:t>
            </a:r>
            <a:r>
              <a:rPr lang="en-US" b="0" i="0" dirty="0">
                <a:solidFill>
                  <a:srgbClr val="273239"/>
                </a:solidFill>
                <a:effectLst/>
                <a:latin typeface="Times New Roman" panose="02020603050405020304" pitchFamily="18" charset="0"/>
                <a:cs typeface="Times New Roman" panose="02020603050405020304" pitchFamily="18" charset="0"/>
              </a:rPr>
              <a:t>only shows the functionality to the user.</a:t>
            </a:r>
          </a:p>
        </p:txBody>
      </p:sp>
    </p:spTree>
    <p:extLst>
      <p:ext uri="{BB962C8B-B14F-4D97-AF65-F5344CB8AC3E}">
        <p14:creationId xmlns:p14="http://schemas.microsoft.com/office/powerpoint/2010/main" val="2431772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Inheritance">
            <a:extLst>
              <a:ext uri="{FF2B5EF4-FFF2-40B4-BE49-F238E27FC236}">
                <a16:creationId xmlns="" xmlns:a16="http://schemas.microsoft.com/office/drawing/2014/main" id="{BECD7C36-3882-6062-0C8F-5BD1410FC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873" y="117081"/>
            <a:ext cx="7980527" cy="662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477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EBFC7BC-6AC3-D436-206F-4FBAB53A6BE9}"/>
              </a:ext>
            </a:extLst>
          </p:cNvPr>
          <p:cNvSpPr txBox="1"/>
          <p:nvPr/>
        </p:nvSpPr>
        <p:spPr>
          <a:xfrm>
            <a:off x="218440" y="0"/>
            <a:ext cx="11755120" cy="6740307"/>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Calculation {</a:t>
            </a:r>
          </a:p>
          <a:p>
            <a:pPr lvl="1"/>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addition(</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x</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y</a:t>
            </a:r>
            <a:r>
              <a:rPr lang="en-IN" dirty="0">
                <a:solidFill>
                  <a:srgbClr val="000000"/>
                </a:solidFill>
                <a:effectLst/>
                <a:latin typeface="Courier New" panose="02070309020205020404" pitchFamily="49" charset="0"/>
              </a:rPr>
              <a:t>) {</a:t>
            </a:r>
          </a:p>
          <a:p>
            <a:pPr lvl="2"/>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x</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y</a:t>
            </a:r>
            <a:r>
              <a:rPr lang="en-IN" dirty="0">
                <a:solidFill>
                  <a:srgbClr val="000000"/>
                </a:solidFill>
                <a:effectLst/>
                <a:latin typeface="Courier New" panose="02070309020205020404" pitchFamily="49" charset="0"/>
              </a:rPr>
              <a:t>;</a:t>
            </a: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"The sum of the given numbers:"</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Subtraction(</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x</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y</a:t>
            </a:r>
            <a:r>
              <a:rPr lang="en-IN" dirty="0">
                <a:solidFill>
                  <a:srgbClr val="000000"/>
                </a:solidFill>
                <a:effectLst/>
                <a:latin typeface="Courier New" panose="02070309020205020404" pitchFamily="49" charset="0"/>
              </a:rPr>
              <a:t>) {</a:t>
            </a:r>
          </a:p>
          <a:p>
            <a:pPr lvl="2"/>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x</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y</a:t>
            </a:r>
            <a:r>
              <a:rPr lang="en-IN" dirty="0">
                <a:solidFill>
                  <a:srgbClr val="000000"/>
                </a:solidFill>
                <a:effectLst/>
                <a:latin typeface="Courier New" panose="02070309020205020404" pitchFamily="49" charset="0"/>
              </a:rPr>
              <a:t>;</a:t>
            </a: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"The difference between the given numbers:"</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br>
              <a:rPr lang="en-IN" sz="1800" dirty="0">
                <a:solidFill>
                  <a:srgbClr val="000000"/>
                </a:solidFill>
                <a:effectLst/>
                <a:latin typeface="Courier New" panose="02070309020205020404" pitchFamily="49" charset="0"/>
              </a:rPr>
            </a:b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My_Calculation</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extends</a:t>
            </a:r>
            <a:r>
              <a:rPr lang="en-IN" sz="1800" dirty="0">
                <a:solidFill>
                  <a:srgbClr val="000000"/>
                </a:solidFill>
                <a:effectLst/>
                <a:latin typeface="Courier New" panose="02070309020205020404" pitchFamily="49" charset="0"/>
              </a:rPr>
              <a:t> Calculation {</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multiplication(</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x</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y</a:t>
            </a:r>
            <a:r>
              <a:rPr lang="en-IN" dirty="0">
                <a:solidFill>
                  <a:srgbClr val="000000"/>
                </a:solidFill>
                <a:effectLst/>
                <a:latin typeface="Courier New" panose="02070309020205020404" pitchFamily="49" charset="0"/>
              </a:rPr>
              <a:t>) {</a:t>
            </a:r>
          </a:p>
          <a:p>
            <a:pPr lvl="3"/>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x</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y</a:t>
            </a:r>
            <a:r>
              <a:rPr lang="en-IN" dirty="0">
                <a:solidFill>
                  <a:srgbClr val="000000"/>
                </a:solidFill>
                <a:effectLst/>
                <a:latin typeface="Courier New" panose="02070309020205020404" pitchFamily="49" charset="0"/>
              </a:rPr>
              <a:t>;</a:t>
            </a:r>
          </a:p>
          <a:p>
            <a:pPr lvl="3"/>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"The product of the given numbers:"</a:t>
            </a:r>
            <a:r>
              <a:rPr lang="en-IN" dirty="0">
                <a:solidFill>
                  <a:srgbClr val="000000"/>
                </a:solidFill>
                <a:effectLst/>
                <a:latin typeface="Courier New" panose="02070309020205020404" pitchFamily="49" charset="0"/>
              </a:rPr>
              <a:t>+</a:t>
            </a:r>
            <a:r>
              <a:rPr lang="en-IN" dirty="0">
                <a:solidFill>
                  <a:srgbClr val="0000C0"/>
                </a:solidFill>
                <a:effectLst/>
                <a:latin typeface="Courier New" panose="02070309020205020404" pitchFamily="49" charset="0"/>
              </a:rPr>
              <a:t>z</a:t>
            </a:r>
            <a:r>
              <a:rPr lang="en-IN" dirty="0">
                <a:solidFill>
                  <a:srgbClr val="000000"/>
                </a:solidFill>
                <a:effectLst/>
                <a:latin typeface="Courier New" panose="02070309020205020404" pitchFamily="49" charset="0"/>
              </a:rPr>
              <a:t>);</a:t>
            </a:r>
          </a:p>
          <a:p>
            <a:pPr lvl="2"/>
            <a:r>
              <a:rPr lang="en-IN" dirty="0">
                <a:solidFill>
                  <a:srgbClr val="000000"/>
                </a:solidFill>
                <a:effectLst/>
                <a:latin typeface="Courier New" panose="02070309020205020404" pitchFamily="49" charset="0"/>
              </a:rPr>
              <a:t>}</a:t>
            </a:r>
          </a:p>
          <a:p>
            <a:pPr lvl="2"/>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3"/>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a</a:t>
            </a:r>
            <a:r>
              <a:rPr lang="en-IN" dirty="0">
                <a:solidFill>
                  <a:srgbClr val="000000"/>
                </a:solidFill>
                <a:effectLst/>
                <a:latin typeface="Courier New" panose="02070309020205020404" pitchFamily="49" charset="0"/>
              </a:rPr>
              <a:t> = 20, </a:t>
            </a:r>
            <a:r>
              <a:rPr lang="en-IN" dirty="0">
                <a:solidFill>
                  <a:srgbClr val="6A3E3E"/>
                </a:solidFill>
                <a:effectLst/>
                <a:latin typeface="Courier New" panose="02070309020205020404" pitchFamily="49" charset="0"/>
              </a:rPr>
              <a:t>b</a:t>
            </a:r>
            <a:r>
              <a:rPr lang="en-IN" dirty="0">
                <a:solidFill>
                  <a:srgbClr val="000000"/>
                </a:solidFill>
                <a:effectLst/>
                <a:latin typeface="Courier New" panose="02070309020205020404" pitchFamily="49" charset="0"/>
              </a:rPr>
              <a:t> = 10;</a:t>
            </a:r>
          </a:p>
          <a:p>
            <a:pPr lvl="3"/>
            <a:r>
              <a:rPr lang="en-IN" b="1" dirty="0" err="1">
                <a:solidFill>
                  <a:srgbClr val="000000"/>
                </a:solidFill>
                <a:effectLst/>
                <a:latin typeface="Courier New" panose="02070309020205020404" pitchFamily="49" charset="0"/>
              </a:rPr>
              <a:t>My_Calculation</a:t>
            </a:r>
            <a:r>
              <a:rPr lang="en-IN" b="1" dirty="0">
                <a:solidFill>
                  <a:srgbClr val="000000"/>
                </a:solidFill>
                <a:effectLst/>
                <a:latin typeface="Courier New" panose="02070309020205020404" pitchFamily="49" charset="0"/>
              </a:rPr>
              <a:t> </a:t>
            </a:r>
            <a:r>
              <a:rPr lang="en-IN" b="1" dirty="0">
                <a:solidFill>
                  <a:srgbClr val="6A3E3E"/>
                </a:solidFill>
                <a:effectLst/>
                <a:latin typeface="Courier New" panose="02070309020205020404" pitchFamily="49" charset="0"/>
              </a:rPr>
              <a:t>demo</a:t>
            </a:r>
            <a:r>
              <a:rPr lang="en-IN" b="1"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b="1" dirty="0">
                <a:solidFill>
                  <a:srgbClr val="000000"/>
                </a:solidFill>
                <a:effectLst/>
                <a:latin typeface="Courier New" panose="02070309020205020404" pitchFamily="49" charset="0"/>
              </a:rPr>
              <a:t> </a:t>
            </a:r>
            <a:r>
              <a:rPr lang="en-IN" b="1" dirty="0" err="1">
                <a:solidFill>
                  <a:srgbClr val="000000"/>
                </a:solidFill>
                <a:effectLst/>
                <a:latin typeface="Courier New" panose="02070309020205020404" pitchFamily="49" charset="0"/>
              </a:rPr>
              <a:t>My_Calculation</a:t>
            </a:r>
            <a:r>
              <a:rPr lang="en-IN" b="1" dirty="0">
                <a:solidFill>
                  <a:srgbClr val="000000"/>
                </a:solidFill>
                <a:effectLst/>
                <a:latin typeface="Courier New" panose="02070309020205020404" pitchFamily="49" charset="0"/>
              </a:rPr>
              <a:t>();</a:t>
            </a:r>
          </a:p>
          <a:p>
            <a:pPr lvl="3"/>
            <a:r>
              <a:rPr lang="en-IN" dirty="0" err="1">
                <a:solidFill>
                  <a:srgbClr val="6A3E3E"/>
                </a:solidFill>
                <a:effectLst/>
                <a:latin typeface="Courier New" panose="02070309020205020404" pitchFamily="49" charset="0"/>
              </a:rPr>
              <a:t>demo</a:t>
            </a:r>
            <a:r>
              <a:rPr lang="en-IN" dirty="0" err="1">
                <a:solidFill>
                  <a:srgbClr val="000000"/>
                </a:solidFill>
                <a:effectLst/>
                <a:latin typeface="Courier New" panose="02070309020205020404" pitchFamily="49" charset="0"/>
              </a:rPr>
              <a:t>.addition</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a</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b</a:t>
            </a:r>
            <a:r>
              <a:rPr lang="en-IN" dirty="0">
                <a:solidFill>
                  <a:srgbClr val="000000"/>
                </a:solidFill>
                <a:effectLst/>
                <a:latin typeface="Courier New" panose="02070309020205020404" pitchFamily="49" charset="0"/>
              </a:rPr>
              <a:t>);</a:t>
            </a:r>
          </a:p>
          <a:p>
            <a:pPr lvl="3"/>
            <a:r>
              <a:rPr lang="en-IN" dirty="0" err="1">
                <a:solidFill>
                  <a:srgbClr val="6A3E3E"/>
                </a:solidFill>
                <a:effectLst/>
                <a:latin typeface="Courier New" panose="02070309020205020404" pitchFamily="49" charset="0"/>
              </a:rPr>
              <a:t>demo</a:t>
            </a:r>
            <a:r>
              <a:rPr lang="en-IN" dirty="0" err="1">
                <a:solidFill>
                  <a:srgbClr val="000000"/>
                </a:solidFill>
                <a:effectLst/>
                <a:latin typeface="Courier New" panose="02070309020205020404" pitchFamily="49" charset="0"/>
              </a:rPr>
              <a:t>.Subtraction</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a</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b</a:t>
            </a:r>
            <a:r>
              <a:rPr lang="en-IN" dirty="0">
                <a:solidFill>
                  <a:srgbClr val="000000"/>
                </a:solidFill>
                <a:effectLst/>
                <a:latin typeface="Courier New" panose="02070309020205020404" pitchFamily="49" charset="0"/>
              </a:rPr>
              <a:t>);</a:t>
            </a:r>
          </a:p>
          <a:p>
            <a:pPr lvl="3"/>
            <a:r>
              <a:rPr lang="en-IN" dirty="0" err="1">
                <a:solidFill>
                  <a:srgbClr val="6A3E3E"/>
                </a:solidFill>
                <a:effectLst/>
                <a:latin typeface="Courier New" panose="02070309020205020404" pitchFamily="49" charset="0"/>
              </a:rPr>
              <a:t>demo</a:t>
            </a:r>
            <a:r>
              <a:rPr lang="en-IN" dirty="0" err="1">
                <a:solidFill>
                  <a:srgbClr val="000000"/>
                </a:solidFill>
                <a:effectLst/>
                <a:latin typeface="Courier New" panose="02070309020205020404" pitchFamily="49" charset="0"/>
              </a:rPr>
              <a:t>.multiplication</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a</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b</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r>
              <a:rPr lang="en-IN" dirty="0">
                <a:solidFill>
                  <a:srgbClr val="000000"/>
                </a:solidFill>
                <a:effectLst/>
                <a:latin typeface="Courier New" panose="02070309020205020404" pitchFamily="49" charset="0"/>
              </a:rPr>
              <a:t>}</a:t>
            </a:r>
          </a:p>
        </p:txBody>
      </p:sp>
      <p:sp>
        <p:nvSpPr>
          <p:cNvPr id="6" name="TextBox 5">
            <a:extLst>
              <a:ext uri="{FF2B5EF4-FFF2-40B4-BE49-F238E27FC236}">
                <a16:creationId xmlns="" xmlns:a16="http://schemas.microsoft.com/office/drawing/2014/main" id="{AD1F0177-D789-BDDF-93BE-924946D9124D}"/>
              </a:ext>
            </a:extLst>
          </p:cNvPr>
          <p:cNvSpPr txBox="1"/>
          <p:nvPr/>
        </p:nvSpPr>
        <p:spPr>
          <a:xfrm>
            <a:off x="6888480" y="5934670"/>
            <a:ext cx="5166360" cy="923330"/>
          </a:xfrm>
          <a:prstGeom prst="rect">
            <a:avLst/>
          </a:prstGeom>
          <a:noFill/>
        </p:spPr>
        <p:txBody>
          <a:bodyPr wrap="square">
            <a:spAutoFit/>
          </a:bodyPr>
          <a:lstStyle/>
          <a:p>
            <a:r>
              <a:rPr lang="en-US" dirty="0"/>
              <a:t>The sum of the given numbers:30</a:t>
            </a:r>
          </a:p>
          <a:p>
            <a:r>
              <a:rPr lang="en-US" dirty="0"/>
              <a:t>The difference between the given numbers:10</a:t>
            </a:r>
          </a:p>
          <a:p>
            <a:r>
              <a:rPr lang="en-US" dirty="0"/>
              <a:t>The product of the given numbers:200</a:t>
            </a:r>
          </a:p>
        </p:txBody>
      </p:sp>
    </p:spTree>
    <p:extLst>
      <p:ext uri="{BB962C8B-B14F-4D97-AF65-F5344CB8AC3E}">
        <p14:creationId xmlns:p14="http://schemas.microsoft.com/office/powerpoint/2010/main" val="14907283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9A3FFF1-A0EE-4263-8136-CA385F11AA13}"/>
              </a:ext>
            </a:extLst>
          </p:cNvPr>
          <p:cNvSpPr>
            <a:spLocks noChangeArrowheads="1"/>
          </p:cNvSpPr>
          <p:nvPr/>
        </p:nvSpPr>
        <p:spPr bwMode="auto">
          <a:xfrm>
            <a:off x="0" y="376010"/>
            <a:ext cx="120599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given program, when an object to </a:t>
            </a: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My_Calculation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is created, a copy of the contents of the superclass is made within it. </a:t>
            </a:r>
            <a:endPar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That is why, using the object of the subclass you can access the members of a superclass.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194" name="Picture 2" descr="Inheritance">
            <a:extLst>
              <a:ext uri="{FF2B5EF4-FFF2-40B4-BE49-F238E27FC236}">
                <a16:creationId xmlns="" xmlns:a16="http://schemas.microsoft.com/office/drawing/2014/main" id="{CCD6AA68-6953-492B-A1EA-FE3227BCD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645" y="1363187"/>
            <a:ext cx="4400550" cy="1819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BB5FC6C-CEA5-7F5B-A917-5A9C6371F711}"/>
              </a:ext>
            </a:extLst>
          </p:cNvPr>
          <p:cNvSpPr txBox="1"/>
          <p:nvPr/>
        </p:nvSpPr>
        <p:spPr>
          <a:xfrm>
            <a:off x="162560" y="3463519"/>
            <a:ext cx="11866880" cy="923330"/>
          </a:xfrm>
          <a:prstGeom prst="rect">
            <a:avLst/>
          </a:prstGeom>
          <a:noFill/>
        </p:spPr>
        <p:txBody>
          <a:bodyPr wrap="square">
            <a:spAutoFit/>
          </a:bodyPr>
          <a:lstStyle/>
          <a:p>
            <a:r>
              <a:rPr lang="en-US" b="0" i="0" dirty="0">
                <a:solidFill>
                  <a:srgbClr val="000000"/>
                </a:solidFill>
                <a:effectLst/>
                <a:latin typeface="Nunito" pitchFamily="2" charset="0"/>
              </a:rPr>
              <a:t>The Superclass reference variable can hold the </a:t>
            </a:r>
            <a:r>
              <a:rPr lang="en-US" b="1" i="0" dirty="0">
                <a:solidFill>
                  <a:srgbClr val="000000"/>
                </a:solidFill>
                <a:effectLst/>
                <a:latin typeface="Nunito" pitchFamily="2" charset="0"/>
              </a:rPr>
              <a:t>subclass object</a:t>
            </a:r>
            <a:r>
              <a:rPr lang="en-US" b="0" i="0" dirty="0">
                <a:solidFill>
                  <a:srgbClr val="000000"/>
                </a:solidFill>
                <a:effectLst/>
                <a:latin typeface="Nunito" pitchFamily="2" charset="0"/>
              </a:rPr>
              <a:t>, but using that variable you can access only the members of the superclass, so to access the members of both classes it is recommended to always create reference variable to the subclass.</a:t>
            </a:r>
            <a:endParaRPr lang="en-IN" dirty="0"/>
          </a:p>
        </p:txBody>
      </p:sp>
      <p:sp>
        <p:nvSpPr>
          <p:cNvPr id="7" name="TextBox 6">
            <a:extLst>
              <a:ext uri="{FF2B5EF4-FFF2-40B4-BE49-F238E27FC236}">
                <a16:creationId xmlns="" xmlns:a16="http://schemas.microsoft.com/office/drawing/2014/main" id="{4E512F2F-F0BC-F853-74F1-17425216800A}"/>
              </a:ext>
            </a:extLst>
          </p:cNvPr>
          <p:cNvSpPr txBox="1"/>
          <p:nvPr/>
        </p:nvSpPr>
        <p:spPr>
          <a:xfrm>
            <a:off x="944880" y="4602818"/>
            <a:ext cx="9133840" cy="923330"/>
          </a:xfrm>
          <a:prstGeom prst="rect">
            <a:avLst/>
          </a:prstGeom>
          <a:noFill/>
        </p:spPr>
        <p:txBody>
          <a:bodyPr wrap="square">
            <a:spAutoFit/>
          </a:bodyPr>
          <a:lstStyle/>
          <a:p>
            <a:r>
              <a:rPr lang="en-US" b="1" dirty="0">
                <a:solidFill>
                  <a:srgbClr val="FF0000"/>
                </a:solidFill>
              </a:rPr>
              <a:t>Calculation demo = new </a:t>
            </a:r>
            <a:r>
              <a:rPr lang="en-US" b="1" dirty="0" err="1">
                <a:solidFill>
                  <a:srgbClr val="FF0000"/>
                </a:solidFill>
              </a:rPr>
              <a:t>My_Calculation</a:t>
            </a:r>
            <a:r>
              <a:rPr lang="en-US" b="1" dirty="0">
                <a:solidFill>
                  <a:srgbClr val="FF0000"/>
                </a:solidFill>
              </a:rPr>
              <a:t>();</a:t>
            </a:r>
          </a:p>
          <a:p>
            <a:r>
              <a:rPr lang="en-US" dirty="0" err="1"/>
              <a:t>demo.addition</a:t>
            </a:r>
            <a:r>
              <a:rPr lang="en-US" dirty="0"/>
              <a:t>(a, b);</a:t>
            </a:r>
          </a:p>
          <a:p>
            <a:r>
              <a:rPr lang="en-US" dirty="0" err="1"/>
              <a:t>demo.Subtraction</a:t>
            </a:r>
            <a:r>
              <a:rPr lang="en-US" dirty="0"/>
              <a:t>(a, b);</a:t>
            </a:r>
            <a:endParaRPr lang="en-IN" dirty="0"/>
          </a:p>
        </p:txBody>
      </p:sp>
    </p:spTree>
    <p:extLst>
      <p:ext uri="{BB962C8B-B14F-4D97-AF65-F5344CB8AC3E}">
        <p14:creationId xmlns:p14="http://schemas.microsoft.com/office/powerpoint/2010/main" val="2757797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F38A4F4-BB6A-78D5-207E-EA162BA8EA2A}"/>
              </a:ext>
            </a:extLst>
          </p:cNvPr>
          <p:cNvSpPr txBox="1"/>
          <p:nvPr/>
        </p:nvSpPr>
        <p:spPr>
          <a:xfrm>
            <a:off x="213360" y="241776"/>
            <a:ext cx="11775440" cy="1200329"/>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Nunito" pitchFamily="2" charset="0"/>
              </a:rPr>
              <a:t>A subclass inherits all the members (fields, methods, and nested classes) from its superclass.</a:t>
            </a:r>
          </a:p>
          <a:p>
            <a:pPr marL="285750" indent="-285750">
              <a:buFont typeface="Wingdings" panose="05000000000000000000" pitchFamily="2" charset="2"/>
              <a:buChar char="q"/>
            </a:pPr>
            <a:endParaRPr lang="en-US" b="0" i="0" dirty="0">
              <a:solidFill>
                <a:srgbClr val="000000"/>
              </a:solidFill>
              <a:effectLst/>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 </a:t>
            </a:r>
            <a:r>
              <a:rPr lang="en-US" b="1" i="0" dirty="0">
                <a:solidFill>
                  <a:srgbClr val="000000"/>
                </a:solidFill>
                <a:effectLst/>
                <a:latin typeface="Nunito" pitchFamily="2" charset="0"/>
              </a:rPr>
              <a:t>Constructors are not members, so they are not inherited by subclasses</a:t>
            </a:r>
            <a:r>
              <a:rPr lang="en-US" b="0" i="0" dirty="0">
                <a:solidFill>
                  <a:srgbClr val="000000"/>
                </a:solidFill>
                <a:effectLst/>
                <a:latin typeface="Nunito" pitchFamily="2" charset="0"/>
              </a:rPr>
              <a:t>, </a:t>
            </a:r>
            <a:r>
              <a:rPr lang="en-US" b="1" i="0" dirty="0">
                <a:solidFill>
                  <a:srgbClr val="FF0000"/>
                </a:solidFill>
                <a:effectLst/>
                <a:latin typeface="Nunito" pitchFamily="2" charset="0"/>
              </a:rPr>
              <a:t>but the constructor of the superclass can be invoked from the subclass.</a:t>
            </a:r>
            <a:endParaRPr lang="en-IN" b="1" dirty="0">
              <a:solidFill>
                <a:srgbClr val="FF0000"/>
              </a:solidFill>
            </a:endParaRPr>
          </a:p>
        </p:txBody>
      </p:sp>
      <p:sp>
        <p:nvSpPr>
          <p:cNvPr id="5" name="TextBox 4">
            <a:extLst>
              <a:ext uri="{FF2B5EF4-FFF2-40B4-BE49-F238E27FC236}">
                <a16:creationId xmlns="" xmlns:a16="http://schemas.microsoft.com/office/drawing/2014/main" id="{19D06512-0B4E-C8BF-58EA-A82031805F25}"/>
              </a:ext>
            </a:extLst>
          </p:cNvPr>
          <p:cNvSpPr txBox="1"/>
          <p:nvPr/>
        </p:nvSpPr>
        <p:spPr>
          <a:xfrm>
            <a:off x="365760" y="1545997"/>
            <a:ext cx="11623040" cy="1754326"/>
          </a:xfrm>
          <a:prstGeom prst="rect">
            <a:avLst/>
          </a:prstGeom>
          <a:noFill/>
        </p:spPr>
        <p:txBody>
          <a:bodyPr wrap="square">
            <a:spAutoFit/>
          </a:bodyPr>
          <a:lstStyle/>
          <a:p>
            <a:pPr algn="just"/>
            <a:r>
              <a:rPr lang="en-US" b="0" i="0" dirty="0">
                <a:solidFill>
                  <a:srgbClr val="000000"/>
                </a:solidFill>
                <a:effectLst/>
                <a:latin typeface="Nunito" pitchFamily="2" charset="0"/>
              </a:rPr>
              <a:t>The </a:t>
            </a:r>
            <a:r>
              <a:rPr lang="en-US" b="1" i="0" dirty="0">
                <a:solidFill>
                  <a:srgbClr val="000000"/>
                </a:solidFill>
                <a:effectLst/>
                <a:latin typeface="Nunito" pitchFamily="2" charset="0"/>
              </a:rPr>
              <a:t>super</a:t>
            </a:r>
            <a:r>
              <a:rPr lang="en-US" b="0" i="0" dirty="0">
                <a:solidFill>
                  <a:srgbClr val="000000"/>
                </a:solidFill>
                <a:effectLst/>
                <a:latin typeface="Nunito" pitchFamily="2" charset="0"/>
              </a:rPr>
              <a:t> keyword is similar to </a:t>
            </a:r>
            <a:r>
              <a:rPr lang="en-US" b="1" i="0" dirty="0">
                <a:solidFill>
                  <a:srgbClr val="000000"/>
                </a:solidFill>
                <a:effectLst/>
                <a:latin typeface="Nunito" pitchFamily="2" charset="0"/>
              </a:rPr>
              <a:t>this</a:t>
            </a:r>
            <a:r>
              <a:rPr lang="en-US" b="0" i="0" dirty="0">
                <a:solidFill>
                  <a:srgbClr val="000000"/>
                </a:solidFill>
                <a:effectLst/>
                <a:latin typeface="Nunito" pitchFamily="2" charset="0"/>
              </a:rPr>
              <a:t> keyword.</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 Following are the scenarios where the super keyword is used.</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It is used to </a:t>
            </a:r>
            <a:r>
              <a:rPr lang="en-US" b="1" i="0" dirty="0">
                <a:solidFill>
                  <a:srgbClr val="000000"/>
                </a:solidFill>
                <a:effectLst/>
                <a:latin typeface="Nunito" pitchFamily="2" charset="0"/>
              </a:rPr>
              <a:t>differentiate the members</a:t>
            </a:r>
            <a:r>
              <a:rPr lang="en-US" b="0" i="0" dirty="0">
                <a:solidFill>
                  <a:srgbClr val="000000"/>
                </a:solidFill>
                <a:effectLst/>
                <a:latin typeface="Nunito" pitchFamily="2" charset="0"/>
              </a:rPr>
              <a:t> of superclass from the members of subclass, if they have same names.</a:t>
            </a:r>
          </a:p>
          <a:p>
            <a:pPr algn="just">
              <a:buFont typeface="Arial" panose="020B0604020202020204" pitchFamily="34" charset="0"/>
              <a:buChar char="•"/>
            </a:pPr>
            <a:r>
              <a:rPr lang="en-US" b="0" i="0" dirty="0">
                <a:solidFill>
                  <a:srgbClr val="000000"/>
                </a:solidFill>
                <a:effectLst/>
                <a:latin typeface="Nunito" pitchFamily="2" charset="0"/>
              </a:rPr>
              <a:t>It is used to </a:t>
            </a:r>
            <a:r>
              <a:rPr lang="en-US" b="1" i="0" dirty="0">
                <a:solidFill>
                  <a:srgbClr val="000000"/>
                </a:solidFill>
                <a:effectLst/>
                <a:latin typeface="Nunito" pitchFamily="2" charset="0"/>
              </a:rPr>
              <a:t>invoke the superclass</a:t>
            </a:r>
            <a:r>
              <a:rPr lang="en-US" b="0" i="0" dirty="0">
                <a:solidFill>
                  <a:srgbClr val="000000"/>
                </a:solidFill>
                <a:effectLst/>
                <a:latin typeface="Nunito" pitchFamily="2" charset="0"/>
              </a:rPr>
              <a:t> constructor from subclass.</a:t>
            </a:r>
          </a:p>
        </p:txBody>
      </p:sp>
      <p:sp>
        <p:nvSpPr>
          <p:cNvPr id="8" name="TextBox 7">
            <a:extLst>
              <a:ext uri="{FF2B5EF4-FFF2-40B4-BE49-F238E27FC236}">
                <a16:creationId xmlns="" xmlns:a16="http://schemas.microsoft.com/office/drawing/2014/main" id="{74E2F985-8E05-BA82-ED1C-87F84BD38777}"/>
              </a:ext>
            </a:extLst>
          </p:cNvPr>
          <p:cNvSpPr txBox="1"/>
          <p:nvPr/>
        </p:nvSpPr>
        <p:spPr>
          <a:xfrm>
            <a:off x="1280160" y="3832890"/>
            <a:ext cx="6096000" cy="646331"/>
          </a:xfrm>
          <a:prstGeom prst="rect">
            <a:avLst/>
          </a:prstGeom>
          <a:noFill/>
        </p:spPr>
        <p:txBody>
          <a:bodyPr wrap="square">
            <a:spAutoFit/>
          </a:bodyPr>
          <a:lstStyle/>
          <a:p>
            <a:r>
              <a:rPr lang="en-IN" dirty="0" err="1"/>
              <a:t>super.variable</a:t>
            </a:r>
            <a:endParaRPr lang="en-IN" dirty="0"/>
          </a:p>
          <a:p>
            <a:r>
              <a:rPr lang="en-IN" dirty="0" err="1"/>
              <a:t>super.method</a:t>
            </a:r>
            <a:r>
              <a:rPr lang="en-IN" dirty="0"/>
              <a:t>();</a:t>
            </a:r>
          </a:p>
        </p:txBody>
      </p:sp>
    </p:spTree>
    <p:extLst>
      <p:ext uri="{BB962C8B-B14F-4D97-AF65-F5344CB8AC3E}">
        <p14:creationId xmlns:p14="http://schemas.microsoft.com/office/powerpoint/2010/main" val="325342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894" y="1552478"/>
            <a:ext cx="6058211" cy="3753043"/>
          </a:xfrm>
          <a:prstGeom prst="rect">
            <a:avLst/>
          </a:prstGeom>
        </p:spPr>
      </p:pic>
    </p:spTree>
    <p:extLst>
      <p:ext uri="{BB962C8B-B14F-4D97-AF65-F5344CB8AC3E}">
        <p14:creationId xmlns:p14="http://schemas.microsoft.com/office/powerpoint/2010/main" val="2380000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9EDEEF2-BBF3-06F2-E2E6-88C9913AA01C}"/>
              </a:ext>
            </a:extLst>
          </p:cNvPr>
          <p:cNvSpPr txBox="1"/>
          <p:nvPr/>
        </p:nvSpPr>
        <p:spPr>
          <a:xfrm>
            <a:off x="264160" y="32564"/>
            <a:ext cx="11765280" cy="6740307"/>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Super_class</a:t>
            </a:r>
            <a:r>
              <a:rPr lang="en-IN" sz="1800" dirty="0">
                <a:solidFill>
                  <a:srgbClr val="000000"/>
                </a:solidFill>
                <a:effectLst/>
                <a:latin typeface="Courier New" panose="02070309020205020404" pitchFamily="49" charset="0"/>
              </a:rPr>
              <a:t> {</a:t>
            </a:r>
          </a:p>
          <a:p>
            <a:pPr lvl="1"/>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err="1">
                <a:solidFill>
                  <a:srgbClr val="0000C0"/>
                </a:solidFill>
                <a:effectLst/>
                <a:latin typeface="Courier New" panose="02070309020205020404" pitchFamily="49" charset="0"/>
              </a:rPr>
              <a:t>num</a:t>
            </a:r>
            <a:r>
              <a:rPr lang="en-IN" dirty="0">
                <a:solidFill>
                  <a:srgbClr val="000000"/>
                </a:solidFill>
                <a:effectLst/>
                <a:latin typeface="Courier New" panose="02070309020205020404" pitchFamily="49" charset="0"/>
              </a:rPr>
              <a:t> = 20;</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display() {</a:t>
            </a:r>
            <a:r>
              <a:rPr lang="en-IN" dirty="0">
                <a:solidFill>
                  <a:srgbClr val="3F7F5F"/>
                </a:solidFill>
                <a:effectLst/>
                <a:latin typeface="Courier New" panose="02070309020205020404" pitchFamily="49" charset="0"/>
              </a:rPr>
              <a:t>// display method of superclass</a:t>
            </a:r>
            <a:endParaRPr lang="en-IN" dirty="0">
              <a:solidFill>
                <a:srgbClr val="000000"/>
              </a:solidFill>
              <a:effectLst/>
              <a:latin typeface="Courier New" panose="02070309020205020404" pitchFamily="49" charset="0"/>
            </a:endParaRP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"This is the display method of superclass"</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}//end of super class</a:t>
            </a: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Sub_class</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extends</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Super_class</a:t>
            </a:r>
            <a:r>
              <a:rPr lang="en-IN" sz="1800" dirty="0">
                <a:solidFill>
                  <a:srgbClr val="000000"/>
                </a:solidFill>
                <a:effectLst/>
                <a:latin typeface="Courier New" panose="02070309020205020404" pitchFamily="49" charset="0"/>
              </a:rPr>
              <a:t> {</a:t>
            </a:r>
          </a:p>
          <a:p>
            <a:pPr lvl="4"/>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err="1">
                <a:solidFill>
                  <a:srgbClr val="0000C0"/>
                </a:solidFill>
                <a:effectLst/>
                <a:latin typeface="Courier New" panose="02070309020205020404" pitchFamily="49" charset="0"/>
              </a:rPr>
              <a:t>num</a:t>
            </a:r>
            <a:r>
              <a:rPr lang="en-IN" dirty="0">
                <a:solidFill>
                  <a:srgbClr val="000000"/>
                </a:solidFill>
                <a:effectLst/>
                <a:latin typeface="Courier New" panose="02070309020205020404" pitchFamily="49" charset="0"/>
              </a:rPr>
              <a:t> = 10;</a:t>
            </a:r>
          </a:p>
          <a:p>
            <a:pPr lvl="4"/>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display() {</a:t>
            </a:r>
            <a:r>
              <a:rPr lang="en-IN" dirty="0">
                <a:solidFill>
                  <a:srgbClr val="3F7F5F"/>
                </a:solidFill>
                <a:effectLst/>
                <a:latin typeface="Courier New" panose="02070309020205020404" pitchFamily="49" charset="0"/>
              </a:rPr>
              <a:t>// display method of sub class</a:t>
            </a:r>
            <a:endParaRPr lang="en-IN" dirty="0">
              <a:solidFill>
                <a:srgbClr val="000000"/>
              </a:solidFill>
              <a:effectLst/>
              <a:latin typeface="Courier New" panose="02070309020205020404" pitchFamily="49" charset="0"/>
            </a:endParaRPr>
          </a:p>
          <a:p>
            <a:pPr lvl="4"/>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"This is the display method of subclass"</a:t>
            </a:r>
            <a:r>
              <a:rPr lang="en-IN" dirty="0">
                <a:solidFill>
                  <a:srgbClr val="000000"/>
                </a:solidFill>
                <a:effectLst/>
                <a:latin typeface="Courier New" panose="02070309020205020404" pitchFamily="49" charset="0"/>
              </a:rPr>
              <a:t>);</a:t>
            </a:r>
          </a:p>
          <a:p>
            <a:pPr lvl="2"/>
            <a:r>
              <a:rPr lang="en-IN" dirty="0">
                <a:solidFill>
                  <a:srgbClr val="000000"/>
                </a:solidFill>
                <a:effectLst/>
                <a:latin typeface="Courier New" panose="02070309020205020404" pitchFamily="49" charset="0"/>
              </a:rPr>
              <a:t>	}</a:t>
            </a:r>
          </a:p>
          <a:p>
            <a:r>
              <a:rPr lang="en-IN" b="1" dirty="0">
                <a:solidFill>
                  <a:srgbClr val="7F0055"/>
                </a:solidFill>
                <a:effectLst/>
                <a:latin typeface="Courier New" panose="02070309020205020404" pitchFamily="49" charset="0"/>
              </a:rPr>
              <a:t>	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my_method</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Sub_class</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sub</a:t>
            </a:r>
            <a:r>
              <a:rPr lang="en-IN"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Sub</a:t>
            </a:r>
            <a:r>
              <a:rPr lang="en-IN" dirty="0" err="1">
                <a:solidFill>
                  <a:srgbClr val="000000"/>
                </a:solidFill>
                <a:latin typeface="Courier New" panose="02070309020205020404" pitchFamily="49" charset="0"/>
              </a:rPr>
              <a:t>_class</a:t>
            </a:r>
            <a:r>
              <a:rPr lang="en-IN" dirty="0">
                <a:solidFill>
                  <a:srgbClr val="000000"/>
                </a:solidFill>
                <a:latin typeface="Courier New" panose="02070309020205020404" pitchFamily="49" charset="0"/>
              </a:rPr>
              <a:t>();</a:t>
            </a:r>
            <a:r>
              <a:rPr lang="en-IN" dirty="0">
                <a:solidFill>
                  <a:srgbClr val="3F7F5F"/>
                </a:solidFill>
                <a:latin typeface="Courier New" panose="02070309020205020404" pitchFamily="49" charset="0"/>
              </a:rPr>
              <a:t> // Instantiating subclass</a:t>
            </a:r>
            <a:endParaRPr lang="en-IN" dirty="0">
              <a:solidFill>
                <a:srgbClr val="000000"/>
              </a:solidFill>
              <a:latin typeface="Courier New" panose="02070309020205020404" pitchFamily="49" charset="0"/>
            </a:endParaRPr>
          </a:p>
          <a:p>
            <a:pPr lvl="2"/>
            <a:r>
              <a:rPr lang="en-IN" dirty="0">
                <a:solidFill>
                  <a:srgbClr val="6A3E3E"/>
                </a:solidFill>
                <a:latin typeface="Courier New" panose="02070309020205020404" pitchFamily="49" charset="0"/>
              </a:rPr>
              <a:t>	</a:t>
            </a:r>
            <a:r>
              <a:rPr lang="en-IN" dirty="0" err="1">
                <a:solidFill>
                  <a:srgbClr val="6A3E3E"/>
                </a:solidFill>
                <a:latin typeface="Courier New" panose="02070309020205020404" pitchFamily="49" charset="0"/>
              </a:rPr>
              <a:t>sub</a:t>
            </a:r>
            <a:r>
              <a:rPr lang="en-IN" dirty="0" err="1">
                <a:solidFill>
                  <a:srgbClr val="000000"/>
                </a:solidFill>
                <a:latin typeface="Courier New" panose="02070309020205020404" pitchFamily="49" charset="0"/>
              </a:rPr>
              <a:t>.display</a:t>
            </a:r>
            <a:r>
              <a:rPr lang="en-IN" dirty="0">
                <a:solidFill>
                  <a:srgbClr val="000000"/>
                </a:solidFill>
                <a:latin typeface="Courier New" panose="02070309020205020404" pitchFamily="49" charset="0"/>
              </a:rPr>
              <a:t>();</a:t>
            </a:r>
            <a:r>
              <a:rPr lang="en-IN" dirty="0">
                <a:solidFill>
                  <a:srgbClr val="3F7F5F"/>
                </a:solidFill>
                <a:latin typeface="Courier New" panose="02070309020205020404" pitchFamily="49" charset="0"/>
              </a:rPr>
              <a:t> // Invoking the display() method of sub class</a:t>
            </a:r>
            <a:endParaRPr lang="en-IN" dirty="0">
              <a:solidFill>
                <a:srgbClr val="000000"/>
              </a:solidFill>
              <a:latin typeface="Courier New" panose="02070309020205020404" pitchFamily="49" charset="0"/>
            </a:endParaRPr>
          </a:p>
          <a:p>
            <a:pPr lvl="2"/>
            <a:r>
              <a:rPr lang="en-IN" b="1" dirty="0">
                <a:solidFill>
                  <a:srgbClr val="7F0055"/>
                </a:solidFill>
                <a:effectLst/>
                <a:latin typeface="Courier New" panose="02070309020205020404" pitchFamily="49" charset="0"/>
              </a:rPr>
              <a:t>	</a:t>
            </a:r>
            <a:r>
              <a:rPr lang="en-IN" b="1" dirty="0" err="1">
                <a:solidFill>
                  <a:srgbClr val="7F0055"/>
                </a:solidFill>
                <a:effectLst/>
                <a:latin typeface="Courier New" panose="02070309020205020404" pitchFamily="49" charset="0"/>
              </a:rPr>
              <a:t>super</a:t>
            </a:r>
            <a:r>
              <a:rPr lang="en-IN" dirty="0" err="1">
                <a:solidFill>
                  <a:srgbClr val="000000"/>
                </a:solidFill>
                <a:effectLst/>
                <a:latin typeface="Courier New" panose="02070309020205020404" pitchFamily="49" charset="0"/>
              </a:rPr>
              <a:t>.display</a:t>
            </a:r>
            <a:r>
              <a:rPr lang="en-IN" dirty="0">
                <a:solidFill>
                  <a:srgbClr val="000000"/>
                </a:solidFill>
                <a:effectLst/>
                <a:latin typeface="Courier New" panose="02070309020205020404" pitchFamily="49" charset="0"/>
              </a:rPr>
              <a:t>(); class</a:t>
            </a:r>
            <a:r>
              <a:rPr lang="en-IN" dirty="0">
                <a:solidFill>
                  <a:srgbClr val="3F7F5F"/>
                </a:solidFill>
                <a:effectLst/>
                <a:latin typeface="Courier New" panose="02070309020205020404" pitchFamily="49" charset="0"/>
              </a:rPr>
              <a:t>// Invoking the display() method of superclass</a:t>
            </a:r>
            <a:endParaRPr lang="en-IN" dirty="0">
              <a:solidFill>
                <a:srgbClr val="000000"/>
              </a:solidFill>
              <a:effectLst/>
              <a:latin typeface="Courier New" panose="02070309020205020404" pitchFamily="49" charset="0"/>
            </a:endParaRPr>
          </a:p>
          <a:p>
            <a:pPr lvl="2"/>
            <a:r>
              <a:rPr lang="en-IN" dirty="0">
                <a:solidFill>
                  <a:srgbClr val="3F7F5F"/>
                </a:solidFill>
                <a:effectLst/>
                <a:latin typeface="Courier New" panose="02070309020205020404" pitchFamily="49" charset="0"/>
              </a:rPr>
              <a:t>// printing the value of variable </a:t>
            </a:r>
            <a:r>
              <a:rPr lang="en-IN" u="sng" dirty="0" err="1">
                <a:solidFill>
                  <a:srgbClr val="3F7F5F"/>
                </a:solidFill>
                <a:effectLst/>
                <a:latin typeface="Courier New" panose="02070309020205020404" pitchFamily="49" charset="0"/>
              </a:rPr>
              <a:t>num</a:t>
            </a:r>
            <a:r>
              <a:rPr lang="en-IN" dirty="0">
                <a:solidFill>
                  <a:srgbClr val="3F7F5F"/>
                </a:solidFill>
                <a:effectLst/>
                <a:latin typeface="Courier New" panose="02070309020205020404" pitchFamily="49" charset="0"/>
              </a:rPr>
              <a:t> of subclass</a:t>
            </a:r>
            <a:endParaRPr lang="en-IN" dirty="0">
              <a:solidFill>
                <a:srgbClr val="000000"/>
              </a:solidFill>
              <a:effectLst/>
              <a:latin typeface="Courier New" panose="02070309020205020404" pitchFamily="49" charset="0"/>
            </a:endParaRP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"value of the variable named </a:t>
            </a:r>
            <a:r>
              <a:rPr lang="en-IN" dirty="0" err="1">
                <a:solidFill>
                  <a:srgbClr val="2A00FF"/>
                </a:solidFill>
                <a:effectLst/>
                <a:latin typeface="Courier New" panose="02070309020205020404" pitchFamily="49" charset="0"/>
              </a:rPr>
              <a:t>num</a:t>
            </a:r>
            <a:r>
              <a:rPr lang="en-IN" dirty="0">
                <a:solidFill>
                  <a:srgbClr val="2A00FF"/>
                </a:solidFill>
                <a:effectLst/>
                <a:latin typeface="Courier New" panose="02070309020205020404" pitchFamily="49" charset="0"/>
              </a:rPr>
              <a:t> in sub class:"</a:t>
            </a:r>
            <a:r>
              <a:rPr lang="en-IN" dirty="0">
                <a:solidFill>
                  <a:srgbClr val="000000"/>
                </a:solidFill>
                <a:effectLst/>
                <a:latin typeface="Courier New" panose="02070309020205020404" pitchFamily="49" charset="0"/>
              </a:rPr>
              <a:t>+ </a:t>
            </a:r>
            <a:r>
              <a:rPr lang="en-IN" dirty="0" err="1">
                <a:solidFill>
                  <a:srgbClr val="6A3E3E"/>
                </a:solidFill>
                <a:effectLst/>
                <a:latin typeface="Courier New" panose="02070309020205020404" pitchFamily="49" charset="0"/>
              </a:rPr>
              <a:t>sub</a:t>
            </a:r>
            <a:r>
              <a:rPr lang="en-IN" dirty="0" err="1">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num</a:t>
            </a:r>
            <a:r>
              <a:rPr lang="en-IN" dirty="0">
                <a:solidFill>
                  <a:srgbClr val="000000"/>
                </a:solidFill>
                <a:effectLst/>
                <a:latin typeface="Courier New" panose="02070309020205020404" pitchFamily="49" charset="0"/>
              </a:rPr>
              <a:t>);</a:t>
            </a:r>
          </a:p>
          <a:p>
            <a:pPr lvl="2"/>
            <a:r>
              <a:rPr lang="en-IN" dirty="0">
                <a:solidFill>
                  <a:srgbClr val="3F7F5F"/>
                </a:solidFill>
                <a:effectLst/>
                <a:latin typeface="Courier New" panose="02070309020205020404" pitchFamily="49" charset="0"/>
              </a:rPr>
              <a:t>// printing the value of variable </a:t>
            </a:r>
            <a:r>
              <a:rPr lang="en-IN" u="sng" dirty="0" err="1">
                <a:solidFill>
                  <a:srgbClr val="3F7F5F"/>
                </a:solidFill>
                <a:effectLst/>
                <a:latin typeface="Courier New" panose="02070309020205020404" pitchFamily="49" charset="0"/>
              </a:rPr>
              <a:t>num</a:t>
            </a:r>
            <a:r>
              <a:rPr lang="en-IN" dirty="0">
                <a:solidFill>
                  <a:srgbClr val="3F7F5F"/>
                </a:solidFill>
                <a:effectLst/>
                <a:latin typeface="Courier New" panose="02070309020205020404" pitchFamily="49" charset="0"/>
              </a:rPr>
              <a:t> of superclass</a:t>
            </a:r>
            <a:endParaRPr lang="en-IN" dirty="0">
              <a:solidFill>
                <a:srgbClr val="000000"/>
              </a:solidFill>
              <a:effectLst/>
              <a:latin typeface="Courier New" panose="02070309020205020404" pitchFamily="49" charset="0"/>
            </a:endParaRPr>
          </a:p>
          <a:p>
            <a:pPr lvl="1"/>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"value of the variable named </a:t>
            </a:r>
            <a:r>
              <a:rPr lang="en-IN" dirty="0" err="1">
                <a:solidFill>
                  <a:srgbClr val="2A00FF"/>
                </a:solidFill>
                <a:effectLst/>
                <a:latin typeface="Courier New" panose="02070309020205020404" pitchFamily="49" charset="0"/>
              </a:rPr>
              <a:t>num</a:t>
            </a:r>
            <a:r>
              <a:rPr lang="en-IN" dirty="0">
                <a:solidFill>
                  <a:srgbClr val="2A00FF"/>
                </a:solidFill>
                <a:effectLst/>
                <a:latin typeface="Courier New" panose="02070309020205020404" pitchFamily="49" charset="0"/>
              </a:rPr>
              <a:t> in super class:"</a:t>
            </a:r>
            <a:r>
              <a:rPr lang="en-IN" dirty="0">
                <a:solidFill>
                  <a:srgbClr val="000000"/>
                </a:solidFill>
                <a:effectLst/>
                <a:latin typeface="Courier New" panose="02070309020205020404" pitchFamily="49" charset="0"/>
              </a:rPr>
              <a:t>+ </a:t>
            </a:r>
            <a:r>
              <a:rPr lang="en-IN" b="1" dirty="0" err="1">
                <a:solidFill>
                  <a:srgbClr val="7F0055"/>
                </a:solidFill>
                <a:effectLst/>
                <a:latin typeface="Courier New" panose="02070309020205020404" pitchFamily="49" charset="0"/>
              </a:rPr>
              <a:t>super</a:t>
            </a:r>
            <a:r>
              <a:rPr lang="en-IN" dirty="0" err="1">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num</a:t>
            </a:r>
            <a:r>
              <a:rPr lang="en-IN" dirty="0">
                <a:solidFill>
                  <a:srgbClr val="000000"/>
                </a:solidFill>
                <a:effectLst/>
                <a:latin typeface="Courier New" panose="02070309020205020404" pitchFamily="49" charset="0"/>
              </a:rPr>
              <a:t>);</a:t>
            </a:r>
          </a:p>
          <a:p>
            <a:pPr lvl="2"/>
            <a:r>
              <a:rPr lang="en-IN" dirty="0">
                <a:solidFill>
                  <a:srgbClr val="000000"/>
                </a:solidFill>
                <a:effectLst/>
                <a:latin typeface="Courier New" panose="02070309020205020404" pitchFamily="49" charset="0"/>
              </a:rPr>
              <a:t>}</a:t>
            </a: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static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main(String </a:t>
            </a:r>
            <a:r>
              <a:rPr lang="en-IN" sz="1800" dirty="0" err="1">
                <a:solidFill>
                  <a:srgbClr val="6A3E3E"/>
                </a:solidFill>
                <a:effectLst/>
                <a:latin typeface="Courier New" panose="02070309020205020404" pitchFamily="49" charset="0"/>
              </a:rPr>
              <a:t>args</a:t>
            </a:r>
            <a:r>
              <a:rPr lang="en-IN" sz="1800" dirty="0">
                <a:solidFill>
                  <a:srgbClr val="000000"/>
                </a:solidFill>
                <a:effectLst/>
                <a:latin typeface="Courier New" panose="02070309020205020404" pitchFamily="49" charset="0"/>
              </a:rPr>
              <a:t>[]) {</a:t>
            </a:r>
          </a:p>
          <a:p>
            <a:pPr lvl="2"/>
            <a:r>
              <a:rPr lang="en-IN" dirty="0" err="1">
                <a:solidFill>
                  <a:srgbClr val="000000"/>
                </a:solidFill>
                <a:effectLst/>
                <a:latin typeface="Courier New" panose="02070309020205020404" pitchFamily="49" charset="0"/>
              </a:rPr>
              <a:t>Sub_class</a:t>
            </a:r>
            <a:r>
              <a:rPr lang="en-IN" dirty="0">
                <a:solidFill>
                  <a:srgbClr val="000000"/>
                </a:solidFill>
                <a:effectLst/>
                <a:latin typeface="Courier New" panose="02070309020205020404" pitchFamily="49" charset="0"/>
              </a:rPr>
              <a:t> </a:t>
            </a:r>
            <a:r>
              <a:rPr lang="en-IN" dirty="0" err="1">
                <a:solidFill>
                  <a:srgbClr val="6A3E3E"/>
                </a:solidFill>
                <a:effectLst/>
                <a:latin typeface="Courier New" panose="02070309020205020404" pitchFamily="49" charset="0"/>
              </a:rPr>
              <a:t>obj</a:t>
            </a:r>
            <a:r>
              <a:rPr lang="en-IN"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a:t>
            </a:r>
            <a:r>
              <a:rPr lang="en-IN" dirty="0" err="1">
                <a:solidFill>
                  <a:srgbClr val="000000"/>
                </a:solidFill>
                <a:effectLst/>
                <a:latin typeface="Courier New" panose="02070309020205020404" pitchFamily="49" charset="0"/>
              </a:rPr>
              <a:t>Sub_class</a:t>
            </a:r>
            <a:r>
              <a:rPr lang="en-IN" dirty="0">
                <a:solidFill>
                  <a:srgbClr val="000000"/>
                </a:solidFill>
                <a:effectLst/>
                <a:latin typeface="Courier New" panose="02070309020205020404" pitchFamily="49" charset="0"/>
              </a:rPr>
              <a:t>();</a:t>
            </a:r>
          </a:p>
          <a:p>
            <a:pPr lvl="2"/>
            <a:r>
              <a:rPr lang="en-IN" dirty="0" err="1">
                <a:solidFill>
                  <a:srgbClr val="6A3E3E"/>
                </a:solidFill>
                <a:effectLst/>
                <a:latin typeface="Courier New" panose="02070309020205020404" pitchFamily="49" charset="0"/>
              </a:rPr>
              <a:t>obj</a:t>
            </a:r>
            <a:r>
              <a:rPr lang="en-IN" dirty="0" err="1">
                <a:solidFill>
                  <a:srgbClr val="000000"/>
                </a:solidFill>
                <a:effectLst/>
                <a:latin typeface="Courier New" panose="02070309020205020404" pitchFamily="49" charset="0"/>
              </a:rPr>
              <a:t>.my_method</a:t>
            </a:r>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103908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E75F45F-68DD-A5A0-142E-F0159A525D3E}"/>
              </a:ext>
            </a:extLst>
          </p:cNvPr>
          <p:cNvSpPr txBox="1"/>
          <p:nvPr/>
        </p:nvSpPr>
        <p:spPr>
          <a:xfrm>
            <a:off x="365760" y="282416"/>
            <a:ext cx="11673840" cy="1477328"/>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Nunito" pitchFamily="2" charset="0"/>
              </a:rPr>
              <a:t>If a class is inheriting the properties of another class, the subclass automatically acquires </a:t>
            </a:r>
            <a:r>
              <a:rPr lang="en-US" b="1" i="0" dirty="0">
                <a:solidFill>
                  <a:srgbClr val="000000"/>
                </a:solidFill>
                <a:effectLst/>
                <a:latin typeface="Nunito" pitchFamily="2" charset="0"/>
              </a:rPr>
              <a:t>the default constructor of the superclass. </a:t>
            </a:r>
          </a:p>
          <a:p>
            <a:pPr marL="285750" indent="-285750">
              <a:buFont typeface="Wingdings" panose="05000000000000000000" pitchFamily="2" charset="2"/>
              <a:buChar char="q"/>
            </a:pPr>
            <a:endParaRPr lang="en-US" dirty="0">
              <a:solidFill>
                <a:srgbClr val="000000"/>
              </a:solidFill>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But if you want to call a </a:t>
            </a:r>
            <a:r>
              <a:rPr lang="en-US" b="1" i="0" dirty="0">
                <a:solidFill>
                  <a:srgbClr val="000000"/>
                </a:solidFill>
                <a:effectLst/>
                <a:latin typeface="Nunito" pitchFamily="2" charset="0"/>
              </a:rPr>
              <a:t>parameterized constructor of the superclass</a:t>
            </a:r>
            <a:r>
              <a:rPr lang="en-US" b="0" i="0" dirty="0">
                <a:solidFill>
                  <a:srgbClr val="000000"/>
                </a:solidFill>
                <a:effectLst/>
                <a:latin typeface="Nunito" pitchFamily="2" charset="0"/>
              </a:rPr>
              <a:t>, you need to use the super keyword as shown below.</a:t>
            </a:r>
            <a:endParaRPr lang="en-IN" dirty="0"/>
          </a:p>
        </p:txBody>
      </p:sp>
      <p:sp>
        <p:nvSpPr>
          <p:cNvPr id="6" name="TextBox 5">
            <a:extLst>
              <a:ext uri="{FF2B5EF4-FFF2-40B4-BE49-F238E27FC236}">
                <a16:creationId xmlns="" xmlns:a16="http://schemas.microsoft.com/office/drawing/2014/main" id="{AEC16438-2F36-0EE4-06BE-966A4ADBFDD0}"/>
              </a:ext>
            </a:extLst>
          </p:cNvPr>
          <p:cNvSpPr txBox="1"/>
          <p:nvPr/>
        </p:nvSpPr>
        <p:spPr>
          <a:xfrm>
            <a:off x="3048000" y="3244334"/>
            <a:ext cx="6096000" cy="369332"/>
          </a:xfrm>
          <a:prstGeom prst="rect">
            <a:avLst/>
          </a:prstGeom>
          <a:noFill/>
        </p:spPr>
        <p:txBody>
          <a:bodyPr wrap="square">
            <a:spAutoFit/>
          </a:bodyPr>
          <a:lstStyle/>
          <a:p>
            <a:r>
              <a:rPr lang="en-IN" dirty="0"/>
              <a:t>super(values);</a:t>
            </a:r>
          </a:p>
        </p:txBody>
      </p:sp>
    </p:spTree>
    <p:extLst>
      <p:ext uri="{BB962C8B-B14F-4D97-AF65-F5344CB8AC3E}">
        <p14:creationId xmlns:p14="http://schemas.microsoft.com/office/powerpoint/2010/main" val="2025027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0967535-1186-CC1A-2227-AD90D3CB0881}"/>
              </a:ext>
            </a:extLst>
          </p:cNvPr>
          <p:cNvSpPr txBox="1"/>
          <p:nvPr/>
        </p:nvSpPr>
        <p:spPr>
          <a:xfrm>
            <a:off x="467360" y="612845"/>
            <a:ext cx="11196320" cy="5078313"/>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Superclass {</a:t>
            </a:r>
          </a:p>
          <a:p>
            <a:pPr lvl="2"/>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age</a:t>
            </a:r>
            <a:r>
              <a:rPr lang="en-IN" dirty="0">
                <a:solidFill>
                  <a:srgbClr val="000000"/>
                </a:solidFill>
                <a:effectLst/>
                <a:latin typeface="Courier New" panose="02070309020205020404" pitchFamily="49" charset="0"/>
              </a:rPr>
              <a:t>;</a:t>
            </a:r>
          </a:p>
          <a:p>
            <a:pPr lvl="2"/>
            <a:r>
              <a:rPr lang="en-IN" dirty="0">
                <a:solidFill>
                  <a:srgbClr val="000000"/>
                </a:solidFill>
                <a:effectLst/>
                <a:latin typeface="Courier New" panose="02070309020205020404" pitchFamily="49" charset="0"/>
              </a:rPr>
              <a:t>Superclass(</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age</a:t>
            </a:r>
            <a:r>
              <a:rPr lang="en-IN" dirty="0">
                <a:solidFill>
                  <a:srgbClr val="000000"/>
                </a:solidFill>
                <a:effectLst/>
                <a:latin typeface="Courier New" panose="02070309020205020404" pitchFamily="49" charset="0"/>
              </a:rPr>
              <a:t>) {</a:t>
            </a:r>
          </a:p>
          <a:p>
            <a:pPr lvl="2"/>
            <a:r>
              <a:rPr lang="en-IN" b="1" dirty="0" err="1">
                <a:solidFill>
                  <a:srgbClr val="7F0055"/>
                </a:solidFill>
                <a:effectLst/>
                <a:latin typeface="Courier New" panose="02070309020205020404" pitchFamily="49" charset="0"/>
              </a:rPr>
              <a:t>this</a:t>
            </a:r>
            <a:r>
              <a:rPr lang="en-IN" dirty="0" err="1">
                <a:solidFill>
                  <a:srgbClr val="000000"/>
                </a:solidFill>
                <a:effectLst/>
                <a:latin typeface="Courier New" panose="02070309020205020404" pitchFamily="49" charset="0"/>
              </a:rPr>
              <a:t>.</a:t>
            </a:r>
            <a:r>
              <a:rPr lang="en-IN" dirty="0" err="1">
                <a:solidFill>
                  <a:srgbClr val="0000C0"/>
                </a:solidFill>
                <a:effectLst/>
                <a:latin typeface="Courier New" panose="02070309020205020404" pitchFamily="49" charset="0"/>
              </a:rPr>
              <a:t>age</a:t>
            </a:r>
            <a:r>
              <a:rPr lang="en-IN" dirty="0">
                <a:solidFill>
                  <a:srgbClr val="000000"/>
                </a:solidFill>
                <a:effectLst/>
                <a:latin typeface="Courier New" panose="02070309020205020404" pitchFamily="49" charset="0"/>
              </a:rPr>
              <a:t> = </a:t>
            </a:r>
            <a:r>
              <a:rPr lang="en-IN" dirty="0">
                <a:solidFill>
                  <a:srgbClr val="6A3E3E"/>
                </a:solidFill>
                <a:effectLst/>
                <a:latin typeface="Courier New" panose="02070309020205020404" pitchFamily="49" charset="0"/>
              </a:rPr>
              <a:t>age</a:t>
            </a:r>
            <a:r>
              <a:rPr lang="en-IN"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a:t>
            </a: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getAge</a:t>
            </a:r>
            <a:r>
              <a:rPr lang="en-IN" sz="1800" dirty="0">
                <a:solidFill>
                  <a:srgbClr val="000000"/>
                </a:solidFill>
                <a:effectLst/>
                <a:latin typeface="Courier New" panose="02070309020205020404" pitchFamily="49" charset="0"/>
              </a:rPr>
              <a:t>() {</a:t>
            </a:r>
          </a:p>
          <a:p>
            <a:pPr lvl="2"/>
            <a:r>
              <a:rPr lang="en-IN" dirty="0" err="1">
                <a:solidFill>
                  <a:srgbClr val="000000"/>
                </a:solidFill>
                <a:effectLst/>
                <a:latin typeface="Courier New" panose="02070309020205020404" pitchFamily="49" charset="0"/>
              </a:rPr>
              <a:t>System.</a:t>
            </a:r>
            <a:r>
              <a:rPr lang="en-IN" b="1" i="1" dirty="0" err="1">
                <a:solidFill>
                  <a:srgbClr val="0000C0"/>
                </a:solidFill>
                <a:effectLst/>
                <a:latin typeface="Courier New" panose="02070309020205020404" pitchFamily="49" charset="0"/>
              </a:rPr>
              <a:t>out</a:t>
            </a:r>
            <a:r>
              <a:rPr lang="en-IN" dirty="0" err="1">
                <a:solidFill>
                  <a:srgbClr val="000000"/>
                </a:solidFill>
                <a:effectLst/>
                <a:latin typeface="Courier New" panose="02070309020205020404" pitchFamily="49" charset="0"/>
              </a:rPr>
              <a:t>.println</a:t>
            </a:r>
            <a:r>
              <a:rPr lang="en-IN" dirty="0">
                <a:solidFill>
                  <a:srgbClr val="000000"/>
                </a:solidFill>
                <a:effectLst/>
                <a:latin typeface="Courier New" panose="02070309020205020404" pitchFamily="49" charset="0"/>
              </a:rPr>
              <a:t>(</a:t>
            </a:r>
            <a:r>
              <a:rPr lang="en-IN" dirty="0">
                <a:solidFill>
                  <a:srgbClr val="2A00FF"/>
                </a:solidFill>
                <a:effectLst/>
                <a:latin typeface="Courier New" panose="02070309020205020404" pitchFamily="49" charset="0"/>
              </a:rPr>
              <a:t>"The value of age in super class is: "</a:t>
            </a:r>
            <a:r>
              <a:rPr lang="en-IN" dirty="0">
                <a:solidFill>
                  <a:srgbClr val="000000"/>
                </a:solidFill>
                <a:effectLst/>
                <a:latin typeface="Courier New" panose="02070309020205020404" pitchFamily="49" charset="0"/>
              </a:rPr>
              <a:t> +</a:t>
            </a:r>
            <a:r>
              <a:rPr lang="en-IN" dirty="0">
                <a:solidFill>
                  <a:srgbClr val="0000C0"/>
                </a:solidFill>
                <a:effectLst/>
                <a:latin typeface="Courier New" panose="02070309020205020404" pitchFamily="49" charset="0"/>
              </a:rPr>
              <a:t>age</a:t>
            </a:r>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Subclass </a:t>
            </a:r>
            <a:r>
              <a:rPr lang="en-IN" sz="1800" b="1" dirty="0">
                <a:solidFill>
                  <a:srgbClr val="7F0055"/>
                </a:solidFill>
                <a:effectLst/>
                <a:latin typeface="Courier New" panose="02070309020205020404" pitchFamily="49" charset="0"/>
              </a:rPr>
              <a:t>extends</a:t>
            </a:r>
            <a:r>
              <a:rPr lang="en-IN" sz="1800" dirty="0">
                <a:solidFill>
                  <a:srgbClr val="000000"/>
                </a:solidFill>
                <a:effectLst/>
                <a:latin typeface="Courier New" panose="02070309020205020404" pitchFamily="49" charset="0"/>
              </a:rPr>
              <a:t> Superclass {</a:t>
            </a:r>
          </a:p>
          <a:p>
            <a:pPr lvl="1"/>
            <a:r>
              <a:rPr lang="en-IN" dirty="0">
                <a:solidFill>
                  <a:srgbClr val="000000"/>
                </a:solidFill>
                <a:effectLst/>
                <a:latin typeface="Courier New" panose="02070309020205020404" pitchFamily="49" charset="0"/>
              </a:rPr>
              <a:t>Subclass(</a:t>
            </a:r>
            <a:r>
              <a:rPr lang="en-IN" b="1" dirty="0">
                <a:solidFill>
                  <a:srgbClr val="7F0055"/>
                </a:solidFill>
                <a:effectLst/>
                <a:latin typeface="Courier New" panose="02070309020205020404" pitchFamily="49" charset="0"/>
              </a:rPr>
              <a:t>int</a:t>
            </a:r>
            <a:r>
              <a:rPr lang="en-IN" dirty="0">
                <a:solidFill>
                  <a:srgbClr val="000000"/>
                </a:solidFill>
                <a:effectLst/>
                <a:latin typeface="Courier New" panose="02070309020205020404" pitchFamily="49" charset="0"/>
              </a:rPr>
              <a:t> </a:t>
            </a:r>
            <a:r>
              <a:rPr lang="en-IN" dirty="0">
                <a:solidFill>
                  <a:srgbClr val="6A3E3E"/>
                </a:solidFill>
                <a:effectLst/>
                <a:latin typeface="Courier New" panose="02070309020205020404" pitchFamily="49" charset="0"/>
              </a:rPr>
              <a:t>age</a:t>
            </a:r>
            <a:r>
              <a:rPr lang="en-IN" dirty="0">
                <a:solidFill>
                  <a:srgbClr val="000000"/>
                </a:solidFill>
                <a:effectLst/>
                <a:latin typeface="Courier New" panose="02070309020205020404" pitchFamily="49" charset="0"/>
              </a:rPr>
              <a:t>) {</a:t>
            </a:r>
          </a:p>
          <a:p>
            <a:pPr lvl="2"/>
            <a:r>
              <a:rPr lang="en-IN" b="1" dirty="0">
                <a:solidFill>
                  <a:srgbClr val="7F0055"/>
                </a:solidFill>
                <a:effectLst/>
                <a:latin typeface="Courier New" panose="02070309020205020404" pitchFamily="49" charset="0"/>
              </a:rPr>
              <a:t>super</a:t>
            </a:r>
            <a:r>
              <a:rPr lang="en-IN" dirty="0">
                <a:solidFill>
                  <a:srgbClr val="000000"/>
                </a:solidFill>
                <a:effectLst/>
                <a:latin typeface="Courier New" panose="02070309020205020404" pitchFamily="49" charset="0"/>
              </a:rPr>
              <a:t>(</a:t>
            </a:r>
            <a:r>
              <a:rPr lang="en-IN" dirty="0">
                <a:solidFill>
                  <a:srgbClr val="6A3E3E"/>
                </a:solidFill>
                <a:effectLst/>
                <a:latin typeface="Courier New" panose="02070309020205020404" pitchFamily="49" charset="0"/>
              </a:rPr>
              <a:t>age</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pPr lvl="1"/>
            <a:r>
              <a:rPr lang="en-IN" b="1" dirty="0">
                <a:solidFill>
                  <a:srgbClr val="7F0055"/>
                </a:solidFill>
                <a:effectLst/>
                <a:latin typeface="Courier New" panose="02070309020205020404" pitchFamily="49" charset="0"/>
              </a:rPr>
              <a:t>public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static</a:t>
            </a:r>
            <a:r>
              <a:rPr lang="en-IN" dirty="0">
                <a:solidFill>
                  <a:srgbClr val="000000"/>
                </a:solidFill>
                <a:effectLst/>
                <a:latin typeface="Courier New" panose="02070309020205020404" pitchFamily="49" charset="0"/>
              </a:rPr>
              <a:t> </a:t>
            </a:r>
            <a:r>
              <a:rPr lang="en-IN" b="1" dirty="0">
                <a:solidFill>
                  <a:srgbClr val="7F0055"/>
                </a:solidFill>
                <a:effectLst/>
                <a:latin typeface="Courier New" panose="02070309020205020404" pitchFamily="49" charset="0"/>
              </a:rPr>
              <a:t>void</a:t>
            </a:r>
            <a:r>
              <a:rPr lang="en-IN" dirty="0">
                <a:solidFill>
                  <a:srgbClr val="000000"/>
                </a:solidFill>
                <a:effectLst/>
                <a:latin typeface="Courier New" panose="02070309020205020404" pitchFamily="49" charset="0"/>
              </a:rPr>
              <a:t> main(String </a:t>
            </a:r>
            <a:r>
              <a:rPr lang="en-IN" dirty="0" err="1">
                <a:solidFill>
                  <a:srgbClr val="6A3E3E"/>
                </a:solidFill>
                <a:effectLst/>
                <a:latin typeface="Courier New" panose="02070309020205020404" pitchFamily="49" charset="0"/>
              </a:rPr>
              <a:t>args</a:t>
            </a:r>
            <a:r>
              <a:rPr lang="en-IN" dirty="0">
                <a:solidFill>
                  <a:srgbClr val="000000"/>
                </a:solidFill>
                <a:effectLst/>
                <a:latin typeface="Courier New" panose="02070309020205020404" pitchFamily="49" charset="0"/>
              </a:rPr>
              <a:t>[]) {</a:t>
            </a:r>
          </a:p>
          <a:p>
            <a:pPr lvl="2"/>
            <a:r>
              <a:rPr lang="en-IN" dirty="0">
                <a:solidFill>
                  <a:srgbClr val="000000"/>
                </a:solidFill>
                <a:effectLst/>
                <a:latin typeface="Courier New" panose="02070309020205020404" pitchFamily="49" charset="0"/>
              </a:rPr>
              <a:t>Subclass </a:t>
            </a:r>
            <a:r>
              <a:rPr lang="en-IN" dirty="0">
                <a:solidFill>
                  <a:srgbClr val="6A3E3E"/>
                </a:solidFill>
                <a:effectLst/>
                <a:latin typeface="Courier New" panose="02070309020205020404" pitchFamily="49" charset="0"/>
              </a:rPr>
              <a:t>s</a:t>
            </a:r>
            <a:r>
              <a:rPr lang="en-IN" dirty="0">
                <a:solidFill>
                  <a:srgbClr val="000000"/>
                </a:solidFill>
                <a:effectLst/>
                <a:latin typeface="Courier New" panose="02070309020205020404" pitchFamily="49" charset="0"/>
              </a:rPr>
              <a:t> = </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Subclass(24);</a:t>
            </a:r>
          </a:p>
          <a:p>
            <a:pPr lvl="2"/>
            <a:r>
              <a:rPr lang="en-IN" dirty="0" err="1">
                <a:solidFill>
                  <a:srgbClr val="6A3E3E"/>
                </a:solidFill>
                <a:effectLst/>
                <a:latin typeface="Courier New" panose="02070309020205020404" pitchFamily="49" charset="0"/>
              </a:rPr>
              <a:t>s</a:t>
            </a:r>
            <a:r>
              <a:rPr lang="en-IN" dirty="0" err="1">
                <a:solidFill>
                  <a:srgbClr val="000000"/>
                </a:solidFill>
                <a:effectLst/>
                <a:latin typeface="Courier New" panose="02070309020205020404" pitchFamily="49" charset="0"/>
              </a:rPr>
              <a:t>.getAge</a:t>
            </a:r>
            <a:r>
              <a:rPr lang="en-IN" dirty="0">
                <a:solidFill>
                  <a:srgbClr val="000000"/>
                </a:solidFill>
                <a:effectLst/>
                <a:latin typeface="Courier New" panose="02070309020205020404" pitchFamily="49" charset="0"/>
              </a:rPr>
              <a:t>();</a:t>
            </a:r>
          </a:p>
          <a:p>
            <a:pPr lvl="1"/>
            <a:r>
              <a:rPr lang="en-IN"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8900147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 xmlns:a16="http://schemas.microsoft.com/office/drawing/2014/main" id="{012CAADF-F061-E8E7-4E4A-3E397AF8AF8A}"/>
              </a:ext>
            </a:extLst>
          </p:cNvPr>
          <p:cNvSpPr/>
          <p:nvPr/>
        </p:nvSpPr>
        <p:spPr>
          <a:xfrm>
            <a:off x="142240" y="2874555"/>
            <a:ext cx="5232400" cy="3062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 xmlns:a16="http://schemas.microsoft.com/office/drawing/2014/main" id="{D8B05680-A2F0-E5D1-9024-CE362D8E342F}"/>
              </a:ext>
            </a:extLst>
          </p:cNvPr>
          <p:cNvSpPr/>
          <p:nvPr/>
        </p:nvSpPr>
        <p:spPr>
          <a:xfrm>
            <a:off x="5547360" y="1483360"/>
            <a:ext cx="6400800" cy="492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16B688C0-45EE-8820-C01F-F6E2F95D100C}"/>
              </a:ext>
            </a:extLst>
          </p:cNvPr>
          <p:cNvSpPr txBox="1"/>
          <p:nvPr/>
        </p:nvSpPr>
        <p:spPr>
          <a:xfrm>
            <a:off x="243840" y="277614"/>
            <a:ext cx="6096000" cy="369332"/>
          </a:xfrm>
          <a:prstGeom prst="rect">
            <a:avLst/>
          </a:prstGeom>
          <a:noFill/>
        </p:spPr>
        <p:txBody>
          <a:bodyPr wrap="square">
            <a:spAutoFit/>
          </a:bodyPr>
          <a:lstStyle/>
          <a:p>
            <a:pPr algn="just"/>
            <a:r>
              <a:rPr lang="en-IN" b="1" i="0" dirty="0">
                <a:solidFill>
                  <a:srgbClr val="FF0000"/>
                </a:solidFill>
                <a:effectLst/>
                <a:latin typeface="erdana"/>
              </a:rPr>
              <a:t>Method Overloading in Java</a:t>
            </a:r>
          </a:p>
        </p:txBody>
      </p:sp>
      <p:sp>
        <p:nvSpPr>
          <p:cNvPr id="5" name="TextBox 4">
            <a:extLst>
              <a:ext uri="{FF2B5EF4-FFF2-40B4-BE49-F238E27FC236}">
                <a16:creationId xmlns="" xmlns:a16="http://schemas.microsoft.com/office/drawing/2014/main" id="{F1D3D2FA-2D79-AEDB-F09C-AE8ECD1A7080}"/>
              </a:ext>
            </a:extLst>
          </p:cNvPr>
          <p:cNvSpPr txBox="1"/>
          <p:nvPr/>
        </p:nvSpPr>
        <p:spPr>
          <a:xfrm>
            <a:off x="243840" y="921435"/>
            <a:ext cx="11582400" cy="369332"/>
          </a:xfrm>
          <a:prstGeom prst="rect">
            <a:avLst/>
          </a:prstGeom>
          <a:noFill/>
        </p:spPr>
        <p:txBody>
          <a:bodyPr wrap="square">
            <a:spAutoFit/>
          </a:bodyPr>
          <a:lstStyle/>
          <a:p>
            <a:r>
              <a:rPr lang="en-US" b="0" i="0" dirty="0">
                <a:solidFill>
                  <a:srgbClr val="333333"/>
                </a:solidFill>
                <a:effectLst/>
                <a:latin typeface="inter-regular"/>
              </a:rPr>
              <a:t>If a </a:t>
            </a:r>
            <a:r>
              <a:rPr lang="en-US" b="0" i="0" u="none" strike="noStrike" dirty="0">
                <a:solidFill>
                  <a:srgbClr val="008000"/>
                </a:solidFill>
                <a:effectLst/>
                <a:latin typeface="inter-regular"/>
                <a:hlinkClick r:id="rId2"/>
              </a:rPr>
              <a:t>class</a:t>
            </a:r>
            <a:r>
              <a:rPr lang="en-US" b="0" i="0" dirty="0">
                <a:solidFill>
                  <a:srgbClr val="333333"/>
                </a:solidFill>
                <a:effectLst/>
                <a:latin typeface="inter-regular"/>
              </a:rPr>
              <a:t> has multiple methods having same name but different in parameters, it is known as </a:t>
            </a:r>
            <a:r>
              <a:rPr lang="en-US" b="1" i="0" dirty="0">
                <a:solidFill>
                  <a:srgbClr val="333333"/>
                </a:solidFill>
                <a:effectLst/>
                <a:latin typeface="inter-bold"/>
              </a:rPr>
              <a:t>Method Overloading</a:t>
            </a:r>
            <a:r>
              <a:rPr lang="en-US" b="0" i="0" dirty="0">
                <a:solidFill>
                  <a:srgbClr val="333333"/>
                </a:solidFill>
                <a:effectLst/>
                <a:latin typeface="inter-regular"/>
              </a:rPr>
              <a:t>.</a:t>
            </a:r>
            <a:endParaRPr lang="en-IN" dirty="0"/>
          </a:p>
        </p:txBody>
      </p:sp>
      <p:sp>
        <p:nvSpPr>
          <p:cNvPr id="7" name="TextBox 6">
            <a:extLst>
              <a:ext uri="{FF2B5EF4-FFF2-40B4-BE49-F238E27FC236}">
                <a16:creationId xmlns="" xmlns:a16="http://schemas.microsoft.com/office/drawing/2014/main" id="{AB999C80-1F8E-617D-BA56-9D9E65BD78B6}"/>
              </a:ext>
            </a:extLst>
          </p:cNvPr>
          <p:cNvSpPr txBox="1"/>
          <p:nvPr/>
        </p:nvSpPr>
        <p:spPr>
          <a:xfrm>
            <a:off x="243840" y="1398122"/>
            <a:ext cx="10424160" cy="923330"/>
          </a:xfrm>
          <a:prstGeom prst="rect">
            <a:avLst/>
          </a:prstGeom>
          <a:noFill/>
        </p:spPr>
        <p:txBody>
          <a:bodyPr wrap="square">
            <a:spAutoFit/>
          </a:bodyPr>
          <a:lstStyle/>
          <a:p>
            <a:pPr algn="just"/>
            <a:r>
              <a:rPr lang="en-US" b="0" i="0" dirty="0">
                <a:solidFill>
                  <a:srgbClr val="333333"/>
                </a:solidFill>
                <a:effectLst/>
                <a:latin typeface="inter-regular"/>
              </a:rPr>
              <a:t>There are </a:t>
            </a:r>
            <a:r>
              <a:rPr lang="en-US" b="1" i="0" dirty="0">
                <a:solidFill>
                  <a:srgbClr val="FF0000"/>
                </a:solidFill>
                <a:effectLst/>
                <a:latin typeface="inter-regular"/>
              </a:rPr>
              <a:t>two ways to overload </a:t>
            </a:r>
            <a:r>
              <a:rPr lang="en-US" b="0" i="0" dirty="0">
                <a:solidFill>
                  <a:srgbClr val="333333"/>
                </a:solidFill>
                <a:effectLst/>
                <a:latin typeface="inter-regular"/>
              </a:rPr>
              <a:t>the method in java</a:t>
            </a:r>
          </a:p>
          <a:p>
            <a:pPr algn="just">
              <a:buFont typeface="+mj-lt"/>
              <a:buAutoNum type="arabicPeriod"/>
            </a:pPr>
            <a:r>
              <a:rPr lang="en-US" b="0" i="0" dirty="0">
                <a:solidFill>
                  <a:srgbClr val="000000"/>
                </a:solidFill>
                <a:effectLst/>
                <a:latin typeface="inter-regular"/>
              </a:rPr>
              <a:t>By changing number of arguments</a:t>
            </a:r>
          </a:p>
          <a:p>
            <a:pPr algn="just">
              <a:buFont typeface="+mj-lt"/>
              <a:buAutoNum type="arabicPeriod"/>
            </a:pPr>
            <a:r>
              <a:rPr lang="en-US" b="0" i="0" dirty="0">
                <a:solidFill>
                  <a:srgbClr val="000000"/>
                </a:solidFill>
                <a:effectLst/>
                <a:latin typeface="inter-regular"/>
              </a:rPr>
              <a:t>By changing the data type</a:t>
            </a:r>
          </a:p>
        </p:txBody>
      </p:sp>
      <p:sp>
        <p:nvSpPr>
          <p:cNvPr id="9" name="TextBox 8">
            <a:extLst>
              <a:ext uri="{FF2B5EF4-FFF2-40B4-BE49-F238E27FC236}">
                <a16:creationId xmlns="" xmlns:a16="http://schemas.microsoft.com/office/drawing/2014/main" id="{7D9D931D-5353-D989-834E-1CC733D205AF}"/>
              </a:ext>
            </a:extLst>
          </p:cNvPr>
          <p:cNvSpPr txBox="1"/>
          <p:nvPr/>
        </p:nvSpPr>
        <p:spPr>
          <a:xfrm>
            <a:off x="5791200" y="1674673"/>
            <a:ext cx="6096000" cy="3970318"/>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Adder{  </a:t>
            </a:r>
          </a:p>
          <a:p>
            <a:pPr algn="just"/>
            <a:r>
              <a:rPr lang="en-IN" b="1" i="0" dirty="0">
                <a:solidFill>
                  <a:srgbClr val="006699"/>
                </a:solidFill>
                <a:effectLst/>
                <a:latin typeface="inter-regular"/>
              </a:rPr>
              <a:t>	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add(</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a:t>
            </a:r>
            <a:r>
              <a:rPr lang="en-IN" b="1" i="0" dirty="0" err="1">
                <a:solidFill>
                  <a:srgbClr val="006699"/>
                </a:solidFill>
                <a:effectLst/>
                <a:latin typeface="inter-regular"/>
              </a:rPr>
              <a:t>int</a:t>
            </a:r>
            <a:r>
              <a:rPr lang="en-IN" b="0" i="0" dirty="0">
                <a:solidFill>
                  <a:srgbClr val="000000"/>
                </a:solidFill>
                <a:effectLst/>
                <a:latin typeface="inter-regular"/>
              </a:rPr>
              <a:t> b){</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add(</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a:t>
            </a:r>
            <a:r>
              <a:rPr lang="en-IN" b="1" i="0" dirty="0" err="1">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b,</a:t>
            </a:r>
            <a:r>
              <a:rPr lang="en-IN" b="1" i="0" dirty="0" err="1">
                <a:solidFill>
                  <a:srgbClr val="006699"/>
                </a:solidFill>
                <a:effectLst/>
                <a:latin typeface="inter-regular"/>
              </a:rPr>
              <a:t>int</a:t>
            </a:r>
            <a:r>
              <a:rPr lang="en-IN" b="0" i="0" dirty="0">
                <a:solidFill>
                  <a:srgbClr val="000000"/>
                </a:solidFill>
                <a:effectLst/>
                <a:latin typeface="inter-regular"/>
              </a:rPr>
              <a:t> c){</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a+b+c</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TestOverloading1{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1" name="TextBox 10">
            <a:extLst>
              <a:ext uri="{FF2B5EF4-FFF2-40B4-BE49-F238E27FC236}">
                <a16:creationId xmlns="" xmlns:a16="http://schemas.microsoft.com/office/drawing/2014/main" id="{0AD52C12-5D60-F9F2-8DE2-EEAF7E93C09B}"/>
              </a:ext>
            </a:extLst>
          </p:cNvPr>
          <p:cNvSpPr txBox="1"/>
          <p:nvPr/>
        </p:nvSpPr>
        <p:spPr>
          <a:xfrm>
            <a:off x="243840" y="2874555"/>
            <a:ext cx="6096000" cy="2862322"/>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Adder{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add(</a:t>
            </a:r>
            <a:r>
              <a:rPr lang="en-IN" b="1" i="0" dirty="0">
                <a:solidFill>
                  <a:srgbClr val="006699"/>
                </a:solidFill>
                <a:effectLst/>
                <a:latin typeface="inter-regular"/>
              </a:rPr>
              <a:t>int</a:t>
            </a:r>
            <a:r>
              <a:rPr lang="en-IN" b="0" i="0" dirty="0">
                <a:solidFill>
                  <a:srgbClr val="000000"/>
                </a:solidFill>
                <a:effectLst/>
                <a:latin typeface="inter-regular"/>
              </a:rPr>
              <a:t> a, </a:t>
            </a:r>
            <a:r>
              <a:rPr lang="en-IN" b="1" i="0" dirty="0">
                <a:solidFill>
                  <a:srgbClr val="006699"/>
                </a:solidFill>
                <a:effectLst/>
                <a:latin typeface="inter-regular"/>
              </a:rPr>
              <a:t>int</a:t>
            </a:r>
            <a:r>
              <a:rPr lang="en-IN" b="0" i="0" dirty="0">
                <a:solidFill>
                  <a:srgbClr val="000000"/>
                </a:solidFill>
                <a:effectLst/>
                <a:latin typeface="inter-regular"/>
              </a:rPr>
              <a:t> b){</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double</a:t>
            </a:r>
            <a:r>
              <a:rPr lang="en-IN" b="0" i="0" dirty="0">
                <a:solidFill>
                  <a:srgbClr val="000000"/>
                </a:solidFill>
                <a:effectLst/>
                <a:latin typeface="inter-regular"/>
              </a:rPr>
              <a:t> add(</a:t>
            </a:r>
            <a:r>
              <a:rPr lang="en-IN" b="1" i="0" dirty="0">
                <a:solidFill>
                  <a:srgbClr val="006699"/>
                </a:solidFill>
                <a:effectLst/>
                <a:latin typeface="inter-regular"/>
              </a:rPr>
              <a:t>double</a:t>
            </a:r>
            <a:r>
              <a:rPr lang="en-IN" b="0" i="0" dirty="0">
                <a:solidFill>
                  <a:srgbClr val="000000"/>
                </a:solidFill>
                <a:effectLst/>
                <a:latin typeface="inter-regular"/>
              </a:rPr>
              <a:t> a, </a:t>
            </a:r>
            <a:r>
              <a:rPr lang="en-IN" b="1" i="0" dirty="0">
                <a:solidFill>
                  <a:srgbClr val="006699"/>
                </a:solidFill>
                <a:effectLst/>
                <a:latin typeface="inter-regular"/>
              </a:rPr>
              <a:t>double</a:t>
            </a:r>
            <a:r>
              <a:rPr lang="en-IN" b="0" i="0" dirty="0">
                <a:solidFill>
                  <a:srgbClr val="000000"/>
                </a:solidFill>
                <a:effectLst/>
                <a:latin typeface="inter-regular"/>
              </a:rPr>
              <a:t> b){</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TestOverloading2{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12.3</a:t>
            </a:r>
            <a:r>
              <a:rPr lang="en-IN" b="0" i="0" dirty="0">
                <a:solidFill>
                  <a:srgbClr val="000000"/>
                </a:solidFill>
                <a:effectLst/>
                <a:latin typeface="inter-regular"/>
              </a:rPr>
              <a:t>,</a:t>
            </a:r>
            <a:r>
              <a:rPr lang="en-IN" b="0" i="0" dirty="0">
                <a:solidFill>
                  <a:srgbClr val="C00000"/>
                </a:solidFill>
                <a:effectLst/>
                <a:latin typeface="inter-regular"/>
              </a:rPr>
              <a:t>12.6</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003912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29D5D40-7285-A41B-103C-B85422981AEE}"/>
              </a:ext>
            </a:extLst>
          </p:cNvPr>
          <p:cNvSpPr txBox="1"/>
          <p:nvPr/>
        </p:nvSpPr>
        <p:spPr>
          <a:xfrm>
            <a:off x="111760" y="79216"/>
            <a:ext cx="11917680" cy="1477328"/>
          </a:xfrm>
          <a:prstGeom prst="rect">
            <a:avLst/>
          </a:prstGeom>
          <a:noFill/>
        </p:spPr>
        <p:txBody>
          <a:bodyPr wrap="square">
            <a:spAutoFit/>
          </a:bodyPr>
          <a:lstStyle/>
          <a:p>
            <a:pPr algn="just"/>
            <a:r>
              <a:rPr lang="en-US" b="1" i="0" dirty="0">
                <a:solidFill>
                  <a:srgbClr val="610B4B"/>
                </a:solidFill>
                <a:effectLst/>
                <a:latin typeface="erdana"/>
              </a:rPr>
              <a:t>Can we overload java main() method?</a:t>
            </a:r>
          </a:p>
          <a:p>
            <a:pPr marL="1257300" lvl="2" indent="-342900" algn="just">
              <a:buFont typeface="Wingdings" panose="05000000000000000000" pitchFamily="2" charset="2"/>
              <a:buChar char="q"/>
            </a:pPr>
            <a:r>
              <a:rPr lang="en-US" b="0" i="0" dirty="0">
                <a:solidFill>
                  <a:srgbClr val="333333"/>
                </a:solidFill>
                <a:effectLst/>
                <a:latin typeface="inter-regular"/>
              </a:rPr>
              <a:t>Yes, by method overloading. </a:t>
            </a:r>
          </a:p>
          <a:p>
            <a:pPr marL="1257300" lvl="2" indent="-342900" algn="just">
              <a:buFont typeface="Wingdings" panose="05000000000000000000" pitchFamily="2" charset="2"/>
              <a:buChar char="q"/>
            </a:pPr>
            <a:r>
              <a:rPr lang="en-US" b="0" i="0" dirty="0">
                <a:solidFill>
                  <a:srgbClr val="333333"/>
                </a:solidFill>
                <a:effectLst/>
                <a:latin typeface="inter-regular"/>
              </a:rPr>
              <a:t>You can have any number of main methods in a class by method overloading. </a:t>
            </a:r>
          </a:p>
          <a:p>
            <a:pPr marL="1257300" lvl="2" indent="-342900" algn="just">
              <a:buFont typeface="Wingdings" panose="05000000000000000000" pitchFamily="2" charset="2"/>
              <a:buChar char="q"/>
            </a:pPr>
            <a:r>
              <a:rPr lang="en-US" b="0" i="0" dirty="0">
                <a:solidFill>
                  <a:srgbClr val="333333"/>
                </a:solidFill>
                <a:effectLst/>
                <a:latin typeface="inter-regular"/>
              </a:rPr>
              <a:t>But </a:t>
            </a:r>
            <a:r>
              <a:rPr lang="en-US" b="0" i="0" u="none" strike="noStrike" dirty="0">
                <a:solidFill>
                  <a:srgbClr val="008000"/>
                </a:solidFill>
                <a:effectLst/>
                <a:latin typeface="inter-regular"/>
                <a:hlinkClick r:id="rId2"/>
              </a:rPr>
              <a:t>JVM</a:t>
            </a:r>
            <a:r>
              <a:rPr lang="en-US" b="0" i="0" dirty="0">
                <a:solidFill>
                  <a:srgbClr val="333333"/>
                </a:solidFill>
                <a:effectLst/>
                <a:latin typeface="inter-regular"/>
              </a:rPr>
              <a:t> calls main() method which receives string array as arguments only. </a:t>
            </a:r>
          </a:p>
          <a:p>
            <a:pPr marL="1257300" lvl="2" indent="-342900" algn="just">
              <a:buFont typeface="Wingdings" panose="05000000000000000000" pitchFamily="2" charset="2"/>
              <a:buChar char="q"/>
            </a:pPr>
            <a:r>
              <a:rPr lang="en-US" b="0" i="0" dirty="0">
                <a:solidFill>
                  <a:srgbClr val="333333"/>
                </a:solidFill>
                <a:effectLst/>
                <a:latin typeface="inter-regular"/>
              </a:rPr>
              <a:t>Let's see the simple example:</a:t>
            </a:r>
          </a:p>
        </p:txBody>
      </p:sp>
      <p:sp>
        <p:nvSpPr>
          <p:cNvPr id="7" name="TextBox 6">
            <a:extLst>
              <a:ext uri="{FF2B5EF4-FFF2-40B4-BE49-F238E27FC236}">
                <a16:creationId xmlns="" xmlns:a16="http://schemas.microsoft.com/office/drawing/2014/main" id="{B0F0BAB2-D91F-E748-2156-45627C04C9A6}"/>
              </a:ext>
            </a:extLst>
          </p:cNvPr>
          <p:cNvSpPr txBox="1"/>
          <p:nvPr/>
        </p:nvSpPr>
        <p:spPr>
          <a:xfrm>
            <a:off x="355600" y="1767899"/>
            <a:ext cx="11430000"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TestOverloading4{  </a:t>
            </a:r>
          </a:p>
          <a:p>
            <a:pPr lvl="2"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lvl="2"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"main with String[]"</a:t>
            </a:r>
            <a:r>
              <a:rPr lang="en-IN" b="0" i="0" dirty="0">
                <a:solidFill>
                  <a:srgbClr val="000000"/>
                </a:solidFill>
                <a:effectLst/>
                <a:latin typeface="inter-regular"/>
              </a:rPr>
              <a:t>);</a:t>
            </a:r>
          </a:p>
          <a:p>
            <a:pPr lvl="2" algn="just"/>
            <a:r>
              <a:rPr lang="en-IN" b="0" i="0" dirty="0">
                <a:solidFill>
                  <a:srgbClr val="000000"/>
                </a:solidFill>
                <a:effectLst/>
                <a:latin typeface="inter-regular"/>
              </a:rPr>
              <a:t>}  </a:t>
            </a:r>
          </a:p>
          <a:p>
            <a:pPr lvl="2"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lvl="2"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"main with String"</a:t>
            </a:r>
            <a:r>
              <a:rPr lang="en-IN" b="0" i="0" dirty="0">
                <a:solidFill>
                  <a:srgbClr val="000000"/>
                </a:solidFill>
                <a:effectLst/>
                <a:latin typeface="inter-regular"/>
              </a:rPr>
              <a:t>);</a:t>
            </a:r>
          </a:p>
          <a:p>
            <a:pPr lvl="2" algn="just"/>
            <a:r>
              <a:rPr lang="en-IN" b="0" i="0" dirty="0">
                <a:solidFill>
                  <a:srgbClr val="000000"/>
                </a:solidFill>
                <a:effectLst/>
                <a:latin typeface="inter-regular"/>
              </a:rPr>
              <a:t>}  </a:t>
            </a:r>
          </a:p>
          <a:p>
            <a:pPr lvl="2"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a:t>
            </a:r>
          </a:p>
          <a:p>
            <a:pPr lvl="2"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"main without </a:t>
            </a:r>
            <a:r>
              <a:rPr lang="en-IN" b="0" i="0" dirty="0" err="1">
                <a:solidFill>
                  <a:srgbClr val="0000FF"/>
                </a:solidFill>
                <a:effectLst/>
                <a:latin typeface="inter-regular"/>
              </a:rPr>
              <a:t>args</a:t>
            </a:r>
            <a:r>
              <a:rPr lang="en-IN" b="0" i="0" dirty="0">
                <a:solidFill>
                  <a:srgbClr val="0000FF"/>
                </a:solidFill>
                <a:effectLst/>
                <a:latin typeface="inter-regular"/>
              </a:rPr>
              <a:t>"</a:t>
            </a:r>
            <a:r>
              <a:rPr lang="en-IN" b="0" i="0" dirty="0">
                <a:solidFill>
                  <a:srgbClr val="000000"/>
                </a:solidFill>
                <a:effectLst/>
                <a:latin typeface="inter-regular"/>
              </a:rPr>
              <a:t>);</a:t>
            </a:r>
          </a:p>
          <a:p>
            <a:pPr lvl="2"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 xmlns:a16="http://schemas.microsoft.com/office/drawing/2014/main" id="{4F450955-F480-2FF8-8F8A-3208CADABAB6}"/>
              </a:ext>
            </a:extLst>
          </p:cNvPr>
          <p:cNvSpPr txBox="1"/>
          <p:nvPr/>
        </p:nvSpPr>
        <p:spPr>
          <a:xfrm>
            <a:off x="416560" y="5320715"/>
            <a:ext cx="11612880" cy="646331"/>
          </a:xfrm>
          <a:prstGeom prst="rect">
            <a:avLst/>
          </a:prstGeom>
          <a:noFill/>
        </p:spPr>
        <p:txBody>
          <a:bodyPr wrap="square">
            <a:spAutoFit/>
          </a:bodyPr>
          <a:lstStyle/>
          <a:p>
            <a:r>
              <a:rPr lang="en-US" b="1" i="0" dirty="0">
                <a:solidFill>
                  <a:srgbClr val="FF0000"/>
                </a:solidFill>
                <a:effectLst/>
                <a:latin typeface="Nunito" pitchFamily="2" charset="0"/>
              </a:rPr>
              <a:t>Overloading is also a feature of OOP languages like Java that is related to compile-time (or static) polymorphism. </a:t>
            </a:r>
            <a:endParaRPr lang="en-IN" b="1" dirty="0">
              <a:solidFill>
                <a:srgbClr val="FF0000"/>
              </a:solidFill>
            </a:endParaRPr>
          </a:p>
        </p:txBody>
      </p:sp>
    </p:spTree>
    <p:extLst>
      <p:ext uri="{BB962C8B-B14F-4D97-AF65-F5344CB8AC3E}">
        <p14:creationId xmlns:p14="http://schemas.microsoft.com/office/powerpoint/2010/main" val="279866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9B56C6B-CF47-CB21-67CF-63CD6B67645E}"/>
              </a:ext>
            </a:extLst>
          </p:cNvPr>
          <p:cNvSpPr txBox="1"/>
          <p:nvPr/>
        </p:nvSpPr>
        <p:spPr>
          <a:xfrm>
            <a:off x="121920" y="217716"/>
            <a:ext cx="11938000" cy="1200329"/>
          </a:xfrm>
          <a:prstGeom prst="rect">
            <a:avLst/>
          </a:prstGeom>
          <a:noFill/>
        </p:spPr>
        <p:txBody>
          <a:bodyPr wrap="square">
            <a:spAutoFit/>
          </a:bodyPr>
          <a:lstStyle/>
          <a:p>
            <a:pPr algn="just"/>
            <a:r>
              <a:rPr lang="en-US" b="1" i="0" dirty="0">
                <a:solidFill>
                  <a:srgbClr val="610B38"/>
                </a:solidFill>
                <a:effectLst/>
                <a:latin typeface="erdana"/>
              </a:rPr>
              <a:t>Method Overloading and Type Promotion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One type is promoted to </a:t>
            </a:r>
            <a:r>
              <a:rPr lang="en-US" b="1" i="0" dirty="0">
                <a:solidFill>
                  <a:srgbClr val="FF0000"/>
                </a:solidFill>
                <a:effectLst/>
                <a:latin typeface="inter-regular"/>
              </a:rPr>
              <a:t>another implicitly if no matching datatype </a:t>
            </a:r>
            <a:r>
              <a:rPr lang="en-US" b="0" i="0" dirty="0">
                <a:solidFill>
                  <a:srgbClr val="333333"/>
                </a:solidFill>
                <a:effectLst/>
                <a:latin typeface="inter-regular"/>
              </a:rPr>
              <a:t>is found. </a:t>
            </a:r>
          </a:p>
          <a:p>
            <a:pPr algn="just"/>
            <a:r>
              <a:rPr lang="en-US" b="0" i="0" dirty="0">
                <a:solidFill>
                  <a:srgbClr val="333333"/>
                </a:solidFill>
                <a:effectLst/>
                <a:latin typeface="inter-regular"/>
              </a:rPr>
              <a:t>Let's understand the concept by the figure given below:</a:t>
            </a:r>
          </a:p>
        </p:txBody>
      </p:sp>
      <p:pic>
        <p:nvPicPr>
          <p:cNvPr id="1026" name="Picture 2" descr="Java Method Overloading with Type Promotion">
            <a:extLst>
              <a:ext uri="{FF2B5EF4-FFF2-40B4-BE49-F238E27FC236}">
                <a16:creationId xmlns="" xmlns:a16="http://schemas.microsoft.com/office/drawing/2014/main" id="{2CC0142C-A8F6-BF8E-D09C-E18745AF1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442" y="217716"/>
            <a:ext cx="5087738" cy="3815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2E697A91-40A8-4102-4228-D0706DD4E6E5}"/>
              </a:ext>
            </a:extLst>
          </p:cNvPr>
          <p:cNvSpPr txBox="1"/>
          <p:nvPr/>
        </p:nvSpPr>
        <p:spPr>
          <a:xfrm>
            <a:off x="210820" y="1905000"/>
            <a:ext cx="9499600" cy="3693319"/>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latin typeface="Courier New" panose="02070309020205020404" pitchFamily="49" charset="0"/>
              </a:rPr>
              <a:t>class</a:t>
            </a:r>
            <a:r>
              <a:rPr lang="en-IN" sz="1800" dirty="0">
                <a:solidFill>
                  <a:srgbClr val="000000"/>
                </a:solidFill>
                <a:effectLst/>
                <a:latin typeface="Courier New" panose="02070309020205020404" pitchFamily="49" charset="0"/>
              </a:rPr>
              <a:t> OverloadingCalculation1{ </a:t>
            </a:r>
          </a:p>
          <a:p>
            <a:pPr marL="0" marR="0">
              <a:spcBef>
                <a:spcPts val="0"/>
              </a:spcBef>
              <a:spcAft>
                <a:spcPts val="0"/>
              </a:spcAft>
            </a:pP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sum(</a:t>
            </a:r>
            <a:r>
              <a:rPr lang="en-IN" sz="1800" b="1" dirty="0">
                <a:solidFill>
                  <a:srgbClr val="7F0055"/>
                </a:solidFill>
                <a:effectLst/>
                <a:latin typeface="Courier New" panose="02070309020205020404" pitchFamily="49" charset="0"/>
              </a:rPr>
              <a:t>int</a:t>
            </a:r>
            <a:r>
              <a:rPr lang="en-IN" sz="1800" dirty="0">
                <a:solidFill>
                  <a:srgbClr val="000000"/>
                </a:solidFill>
                <a:effectLst/>
                <a:latin typeface="Courier New" panose="02070309020205020404" pitchFamily="49" charset="0"/>
              </a:rPr>
              <a:t> </a:t>
            </a:r>
            <a:r>
              <a:rPr lang="en-IN" sz="1800" dirty="0" err="1">
                <a:solidFill>
                  <a:srgbClr val="6A3E3E"/>
                </a:solidFill>
                <a:effectLst/>
                <a:latin typeface="Courier New" panose="02070309020205020404" pitchFamily="49" charset="0"/>
              </a:rPr>
              <a:t>a</a:t>
            </a:r>
            <a:r>
              <a:rPr lang="en-IN" sz="1800" dirty="0" err="1">
                <a:solidFill>
                  <a:srgbClr val="000000"/>
                </a:solidFill>
                <a:effectLst/>
                <a:latin typeface="Courier New" panose="02070309020205020404" pitchFamily="49" charset="0"/>
              </a:rPr>
              <a:t>,</a:t>
            </a:r>
            <a:r>
              <a:rPr lang="en-IN" sz="1800" b="1" dirty="0" err="1">
                <a:solidFill>
                  <a:srgbClr val="7F0055"/>
                </a:solidFill>
                <a:effectLst/>
                <a:latin typeface="Courier New" panose="02070309020205020404" pitchFamily="49" charset="0"/>
              </a:rPr>
              <a:t>long</a:t>
            </a:r>
            <a:r>
              <a:rPr lang="en-IN" sz="1800" dirty="0">
                <a:solidFill>
                  <a:srgbClr val="000000"/>
                </a:solidFill>
                <a:effectLst/>
                <a:latin typeface="Courier New" panose="02070309020205020404" pitchFamily="49" charset="0"/>
              </a:rPr>
              <a:t> </a:t>
            </a:r>
            <a:r>
              <a:rPr lang="en-IN" sz="1800" dirty="0">
                <a:solidFill>
                  <a:srgbClr val="6A3E3E"/>
                </a:solidFill>
                <a:effectLst/>
                <a:latin typeface="Courier New" panose="02070309020205020404" pitchFamily="49" charset="0"/>
              </a:rPr>
              <a:t>b</a:t>
            </a:r>
            <a:r>
              <a:rPr lang="en-IN" sz="1800" dirty="0">
                <a:solidFill>
                  <a:srgbClr val="000000"/>
                </a:solidFill>
                <a:effectLst/>
                <a:latin typeface="Courier New" panose="02070309020205020404" pitchFamily="49" charset="0"/>
              </a:rPr>
              <a:t>){</a:t>
            </a:r>
          </a:p>
          <a:p>
            <a:pPr marL="0" marR="0">
              <a:spcBef>
                <a:spcPts val="0"/>
              </a:spcBef>
              <a:spcAft>
                <a:spcPts val="0"/>
              </a:spcAft>
            </a:pPr>
            <a:r>
              <a:rPr lang="en-IN" dirty="0">
                <a:solidFill>
                  <a:srgbClr val="000000"/>
                </a:solidFill>
                <a:latin typeface="Courier New" panose="02070309020205020404" pitchFamily="49" charset="0"/>
              </a:rPr>
              <a:t>	</a:t>
            </a:r>
            <a:r>
              <a:rPr lang="en-IN" sz="1800" dirty="0" err="1">
                <a:solidFill>
                  <a:srgbClr val="000000"/>
                </a:solidFill>
                <a:effectLst/>
                <a:latin typeface="Courier New" panose="02070309020205020404" pitchFamily="49" charset="0"/>
              </a:rPr>
              <a:t>System.</a:t>
            </a:r>
            <a:r>
              <a:rPr lang="en-IN" sz="1800" b="1" i="1" dirty="0" err="1">
                <a:solidFill>
                  <a:srgbClr val="0000C0"/>
                </a:solidFill>
                <a:effectLst/>
                <a:latin typeface="Courier New" panose="02070309020205020404" pitchFamily="49" charset="0"/>
              </a:rPr>
              <a:t>out</a:t>
            </a:r>
            <a:r>
              <a:rPr lang="en-IN" sz="1800" dirty="0" err="1">
                <a:solidFill>
                  <a:srgbClr val="000000"/>
                </a:solidFill>
                <a:effectLst/>
                <a:latin typeface="Courier New" panose="02070309020205020404" pitchFamily="49" charset="0"/>
              </a:rPr>
              <a:t>.println</a:t>
            </a:r>
            <a:r>
              <a:rPr lang="en-IN" sz="1800" dirty="0">
                <a:solidFill>
                  <a:srgbClr val="000000"/>
                </a:solidFill>
                <a:effectLst/>
                <a:latin typeface="Courier New" panose="02070309020205020404" pitchFamily="49" charset="0"/>
              </a:rPr>
              <a:t>(</a:t>
            </a:r>
            <a:r>
              <a:rPr lang="en-IN" sz="1800" dirty="0" err="1">
                <a:solidFill>
                  <a:srgbClr val="6A3E3E"/>
                </a:solidFill>
                <a:effectLst/>
                <a:latin typeface="Courier New" panose="02070309020205020404" pitchFamily="49" charset="0"/>
              </a:rPr>
              <a:t>a</a:t>
            </a:r>
            <a:r>
              <a:rPr lang="en-IN" sz="1800" dirty="0" err="1">
                <a:solidFill>
                  <a:srgbClr val="000000"/>
                </a:solidFill>
                <a:effectLst/>
                <a:latin typeface="Courier New" panose="02070309020205020404" pitchFamily="49" charset="0"/>
              </a:rPr>
              <a:t>+</a:t>
            </a:r>
            <a:r>
              <a:rPr lang="en-IN" sz="1800" dirty="0" err="1">
                <a:solidFill>
                  <a:srgbClr val="6A3E3E"/>
                </a:solidFill>
                <a:effectLst/>
                <a:latin typeface="Courier New" panose="02070309020205020404" pitchFamily="49" charset="0"/>
              </a:rPr>
              <a:t>b</a:t>
            </a:r>
            <a:r>
              <a:rPr lang="en-IN" sz="1800"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sum(</a:t>
            </a:r>
            <a:r>
              <a:rPr lang="en-IN" sz="1800" b="1" dirty="0">
                <a:solidFill>
                  <a:srgbClr val="7F0055"/>
                </a:solidFill>
                <a:effectLst/>
                <a:latin typeface="Courier New" panose="02070309020205020404" pitchFamily="49" charset="0"/>
              </a:rPr>
              <a:t>int</a:t>
            </a:r>
            <a:r>
              <a:rPr lang="en-IN" sz="1800" dirty="0">
                <a:solidFill>
                  <a:srgbClr val="000000"/>
                </a:solidFill>
                <a:effectLst/>
                <a:latin typeface="Courier New" panose="02070309020205020404" pitchFamily="49" charset="0"/>
              </a:rPr>
              <a:t> </a:t>
            </a:r>
            <a:r>
              <a:rPr lang="en-IN" sz="1800" dirty="0" err="1">
                <a:solidFill>
                  <a:srgbClr val="6A3E3E"/>
                </a:solidFill>
                <a:effectLst/>
                <a:latin typeface="Courier New" panose="02070309020205020404" pitchFamily="49" charset="0"/>
              </a:rPr>
              <a:t>a</a:t>
            </a:r>
            <a:r>
              <a:rPr lang="en-IN" sz="1800" dirty="0" err="1">
                <a:solidFill>
                  <a:srgbClr val="000000"/>
                </a:solidFill>
                <a:effectLst/>
                <a:latin typeface="Courier New" panose="02070309020205020404" pitchFamily="49" charset="0"/>
              </a:rPr>
              <a:t>,</a:t>
            </a:r>
            <a:r>
              <a:rPr lang="en-IN" sz="1800" b="1" dirty="0" err="1">
                <a:solidFill>
                  <a:srgbClr val="7F0055"/>
                </a:solidFill>
                <a:effectLst/>
                <a:latin typeface="Courier New" panose="02070309020205020404" pitchFamily="49" charset="0"/>
              </a:rPr>
              <a:t>int</a:t>
            </a:r>
            <a:r>
              <a:rPr lang="en-IN" sz="1800" dirty="0">
                <a:solidFill>
                  <a:srgbClr val="000000"/>
                </a:solidFill>
                <a:effectLst/>
                <a:latin typeface="Courier New" panose="02070309020205020404" pitchFamily="49" charset="0"/>
              </a:rPr>
              <a:t> </a:t>
            </a:r>
            <a:r>
              <a:rPr lang="en-IN" sz="1800" dirty="0" err="1">
                <a:solidFill>
                  <a:srgbClr val="6A3E3E"/>
                </a:solidFill>
                <a:effectLst/>
                <a:latin typeface="Courier New" panose="02070309020205020404" pitchFamily="49" charset="0"/>
              </a:rPr>
              <a:t>b</a:t>
            </a:r>
            <a:r>
              <a:rPr lang="en-IN" sz="1800" dirty="0" err="1">
                <a:solidFill>
                  <a:srgbClr val="000000"/>
                </a:solidFill>
                <a:effectLst/>
                <a:latin typeface="Courier New" panose="02070309020205020404" pitchFamily="49" charset="0"/>
              </a:rPr>
              <a:t>,</a:t>
            </a:r>
            <a:r>
              <a:rPr lang="en-IN" sz="1800" b="1" dirty="0" err="1">
                <a:solidFill>
                  <a:srgbClr val="7F0055"/>
                </a:solidFill>
                <a:effectLst/>
                <a:latin typeface="Courier New" panose="02070309020205020404" pitchFamily="49" charset="0"/>
              </a:rPr>
              <a:t>int</a:t>
            </a:r>
            <a:r>
              <a:rPr lang="en-IN" sz="1800" dirty="0">
                <a:solidFill>
                  <a:srgbClr val="000000"/>
                </a:solidFill>
                <a:effectLst/>
                <a:latin typeface="Courier New" panose="02070309020205020404" pitchFamily="49" charset="0"/>
              </a:rPr>
              <a:t> </a:t>
            </a:r>
            <a:r>
              <a:rPr lang="en-IN" sz="1800" dirty="0">
                <a:solidFill>
                  <a:srgbClr val="6A3E3E"/>
                </a:solidFill>
                <a:effectLst/>
                <a:latin typeface="Courier New" panose="02070309020205020404" pitchFamily="49" charset="0"/>
              </a:rPr>
              <a:t>c</a:t>
            </a:r>
            <a:r>
              <a:rPr lang="en-IN" sz="1800" dirty="0">
                <a:solidFill>
                  <a:srgbClr val="000000"/>
                </a:solidFill>
                <a:effectLst/>
                <a:latin typeface="Courier New" panose="02070309020205020404" pitchFamily="49" charset="0"/>
              </a:rPr>
              <a:t>){</a:t>
            </a:r>
          </a:p>
          <a:p>
            <a:pPr marL="0" marR="0">
              <a:spcBef>
                <a:spcPts val="0"/>
              </a:spcBef>
              <a:spcAft>
                <a:spcPts val="0"/>
              </a:spcAft>
            </a:pPr>
            <a:r>
              <a:rPr lang="en-IN" dirty="0">
                <a:solidFill>
                  <a:srgbClr val="000000"/>
                </a:solidFill>
                <a:latin typeface="Courier New" panose="02070309020205020404" pitchFamily="49" charset="0"/>
              </a:rPr>
              <a:t>	</a:t>
            </a:r>
            <a:r>
              <a:rPr lang="en-IN" sz="1800" dirty="0" err="1">
                <a:solidFill>
                  <a:srgbClr val="000000"/>
                </a:solidFill>
                <a:effectLst/>
                <a:latin typeface="Courier New" panose="02070309020205020404" pitchFamily="49" charset="0"/>
              </a:rPr>
              <a:t>System.</a:t>
            </a:r>
            <a:r>
              <a:rPr lang="en-IN" sz="1800" b="1" i="1" dirty="0" err="1">
                <a:solidFill>
                  <a:srgbClr val="0000C0"/>
                </a:solidFill>
                <a:effectLst/>
                <a:latin typeface="Courier New" panose="02070309020205020404" pitchFamily="49" charset="0"/>
              </a:rPr>
              <a:t>out</a:t>
            </a:r>
            <a:r>
              <a:rPr lang="en-IN" sz="1800" dirty="0" err="1">
                <a:solidFill>
                  <a:srgbClr val="000000"/>
                </a:solidFill>
                <a:effectLst/>
                <a:latin typeface="Courier New" panose="02070309020205020404" pitchFamily="49" charset="0"/>
              </a:rPr>
              <a:t>.println</a:t>
            </a:r>
            <a:r>
              <a:rPr lang="en-IN" sz="1800" dirty="0">
                <a:solidFill>
                  <a:srgbClr val="000000"/>
                </a:solidFill>
                <a:effectLst/>
                <a:latin typeface="Courier New" panose="02070309020205020404" pitchFamily="49" charset="0"/>
              </a:rPr>
              <a:t>(</a:t>
            </a:r>
            <a:r>
              <a:rPr lang="en-IN" sz="1800" dirty="0" err="1">
                <a:solidFill>
                  <a:srgbClr val="6A3E3E"/>
                </a:solidFill>
                <a:effectLst/>
                <a:latin typeface="Courier New" panose="02070309020205020404" pitchFamily="49" charset="0"/>
              </a:rPr>
              <a:t>a</a:t>
            </a:r>
            <a:r>
              <a:rPr lang="en-IN" sz="1800" dirty="0" err="1">
                <a:solidFill>
                  <a:srgbClr val="000000"/>
                </a:solidFill>
                <a:effectLst/>
                <a:latin typeface="Courier New" panose="02070309020205020404" pitchFamily="49" charset="0"/>
              </a:rPr>
              <a:t>+</a:t>
            </a:r>
            <a:r>
              <a:rPr lang="en-IN" sz="1800" dirty="0" err="1">
                <a:solidFill>
                  <a:srgbClr val="6A3E3E"/>
                </a:solidFill>
                <a:effectLst/>
                <a:latin typeface="Courier New" panose="02070309020205020404" pitchFamily="49" charset="0"/>
              </a:rPr>
              <a:t>b</a:t>
            </a:r>
            <a:r>
              <a:rPr lang="en-IN" sz="1800" dirty="0" err="1">
                <a:solidFill>
                  <a:srgbClr val="000000"/>
                </a:solidFill>
                <a:effectLst/>
                <a:latin typeface="Courier New" panose="02070309020205020404" pitchFamily="49" charset="0"/>
              </a:rPr>
              <a:t>+</a:t>
            </a:r>
            <a:r>
              <a:rPr lang="en-IN" sz="1800" dirty="0" err="1">
                <a:solidFill>
                  <a:srgbClr val="6A3E3E"/>
                </a:solidFill>
                <a:effectLst/>
                <a:latin typeface="Courier New" panose="02070309020205020404" pitchFamily="49" charset="0"/>
              </a:rPr>
              <a:t>c</a:t>
            </a:r>
            <a:r>
              <a:rPr lang="en-IN" sz="1800" dirty="0">
                <a:solidFill>
                  <a:srgbClr val="000000"/>
                </a:solidFill>
                <a:effectLst/>
                <a:latin typeface="Courier New" panose="02070309020205020404" pitchFamily="49" charset="0"/>
              </a:rPr>
              <a:t>);</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b="1" dirty="0">
                <a:solidFill>
                  <a:srgbClr val="7F0055"/>
                </a:solidFill>
                <a:effectLst/>
                <a:latin typeface="Courier New" panose="02070309020205020404" pitchFamily="49" charset="0"/>
              </a:rPr>
              <a:t>public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static</a:t>
            </a:r>
            <a:r>
              <a:rPr lang="en-IN" sz="1800"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void</a:t>
            </a:r>
            <a:r>
              <a:rPr lang="en-IN" sz="1800" dirty="0">
                <a:solidFill>
                  <a:srgbClr val="000000"/>
                </a:solidFill>
                <a:effectLst/>
                <a:latin typeface="Courier New" panose="02070309020205020404" pitchFamily="49" charset="0"/>
              </a:rPr>
              <a:t> main(String </a:t>
            </a:r>
            <a:r>
              <a:rPr lang="en-IN" sz="1800" dirty="0" err="1">
                <a:solidFill>
                  <a:srgbClr val="6A3E3E"/>
                </a:solidFill>
                <a:effectLst/>
                <a:latin typeface="Courier New" panose="02070309020205020404" pitchFamily="49" charset="0"/>
              </a:rPr>
              <a:t>args</a:t>
            </a:r>
            <a:r>
              <a:rPr lang="en-IN" sz="1800" dirty="0">
                <a:solidFill>
                  <a:srgbClr val="000000"/>
                </a:solidFill>
                <a:effectLst/>
                <a:latin typeface="Courier New" panose="02070309020205020404" pitchFamily="49" charset="0"/>
              </a:rPr>
              <a:t>[]){ </a:t>
            </a:r>
          </a:p>
          <a:p>
            <a:pPr lvl="1"/>
            <a:r>
              <a:rPr lang="en-IN" dirty="0">
                <a:solidFill>
                  <a:srgbClr val="000000"/>
                </a:solidFill>
                <a:effectLst/>
                <a:latin typeface="Courier New" panose="02070309020205020404" pitchFamily="49" charset="0"/>
              </a:rPr>
              <a:t>OverloadingCalculation1 </a:t>
            </a:r>
            <a:r>
              <a:rPr lang="en-IN" dirty="0" err="1">
                <a:solidFill>
                  <a:srgbClr val="6A3E3E"/>
                </a:solidFill>
                <a:effectLst/>
                <a:latin typeface="Courier New" panose="02070309020205020404" pitchFamily="49" charset="0"/>
              </a:rPr>
              <a:t>obj</a:t>
            </a:r>
            <a:r>
              <a:rPr lang="en-IN" dirty="0">
                <a:solidFill>
                  <a:srgbClr val="000000"/>
                </a:solidFill>
                <a:effectLst/>
                <a:latin typeface="Courier New" panose="02070309020205020404" pitchFamily="49" charset="0"/>
              </a:rPr>
              <a:t>=</a:t>
            </a:r>
            <a:r>
              <a:rPr lang="en-IN" b="1" dirty="0">
                <a:solidFill>
                  <a:srgbClr val="7F0055"/>
                </a:solidFill>
                <a:effectLst/>
                <a:latin typeface="Courier New" panose="02070309020205020404" pitchFamily="49" charset="0"/>
              </a:rPr>
              <a:t>new</a:t>
            </a:r>
            <a:r>
              <a:rPr lang="en-IN" dirty="0">
                <a:solidFill>
                  <a:srgbClr val="000000"/>
                </a:solidFill>
                <a:effectLst/>
                <a:latin typeface="Courier New" panose="02070309020205020404" pitchFamily="49" charset="0"/>
              </a:rPr>
              <a:t> OverloadingCalculation1(); </a:t>
            </a:r>
          </a:p>
          <a:p>
            <a:pPr lvl="1"/>
            <a:r>
              <a:rPr lang="en-IN" dirty="0" err="1">
                <a:solidFill>
                  <a:srgbClr val="6A3E3E"/>
                </a:solidFill>
                <a:effectLst/>
                <a:latin typeface="Courier New" panose="02070309020205020404" pitchFamily="49" charset="0"/>
              </a:rPr>
              <a:t>obj</a:t>
            </a:r>
            <a:r>
              <a:rPr lang="en-IN" dirty="0" err="1">
                <a:solidFill>
                  <a:srgbClr val="000000"/>
                </a:solidFill>
                <a:effectLst/>
                <a:latin typeface="Courier New" panose="02070309020205020404" pitchFamily="49" charset="0"/>
              </a:rPr>
              <a:t>.sum</a:t>
            </a:r>
            <a:r>
              <a:rPr lang="en-IN" dirty="0">
                <a:solidFill>
                  <a:srgbClr val="000000"/>
                </a:solidFill>
                <a:effectLst/>
                <a:latin typeface="Courier New" panose="02070309020205020404" pitchFamily="49" charset="0"/>
              </a:rPr>
              <a:t>(20,20</a:t>
            </a:r>
            <a:r>
              <a:rPr lang="en-IN" b="1" dirty="0">
                <a:solidFill>
                  <a:srgbClr val="000000"/>
                </a:solidFill>
                <a:effectLst/>
                <a:highlight>
                  <a:srgbClr val="FFFF00"/>
                </a:highlight>
                <a:latin typeface="Courier New" panose="02070309020205020404" pitchFamily="49" charset="0"/>
              </a:rPr>
              <a:t>);</a:t>
            </a:r>
            <a:r>
              <a:rPr lang="en-IN" b="1" dirty="0">
                <a:solidFill>
                  <a:srgbClr val="3F7F5F"/>
                </a:solidFill>
                <a:effectLst/>
                <a:highlight>
                  <a:srgbClr val="FFFF00"/>
                </a:highlight>
                <a:latin typeface="Courier New" panose="02070309020205020404" pitchFamily="49" charset="0"/>
              </a:rPr>
              <a:t>//now second </a:t>
            </a:r>
            <a:r>
              <a:rPr lang="en-IN" b="1" u="sng" dirty="0">
                <a:solidFill>
                  <a:srgbClr val="3F7F5F"/>
                </a:solidFill>
                <a:effectLst/>
                <a:highlight>
                  <a:srgbClr val="FFFF00"/>
                </a:highlight>
                <a:latin typeface="Courier New" panose="02070309020205020404" pitchFamily="49" charset="0"/>
              </a:rPr>
              <a:t>int</a:t>
            </a:r>
            <a:r>
              <a:rPr lang="en-IN" b="1" dirty="0">
                <a:solidFill>
                  <a:srgbClr val="3F7F5F"/>
                </a:solidFill>
                <a:effectLst/>
                <a:highlight>
                  <a:srgbClr val="FFFF00"/>
                </a:highlight>
                <a:latin typeface="Courier New" panose="02070309020205020404" pitchFamily="49" charset="0"/>
              </a:rPr>
              <a:t> literal will be promoted to long </a:t>
            </a:r>
            <a:endParaRPr lang="en-IN" b="1" dirty="0">
              <a:solidFill>
                <a:srgbClr val="000000"/>
              </a:solidFill>
              <a:effectLst/>
              <a:highlight>
                <a:srgbClr val="FFFF00"/>
              </a:highlight>
              <a:latin typeface="Courier New" panose="02070309020205020404" pitchFamily="49" charset="0"/>
            </a:endParaRPr>
          </a:p>
          <a:p>
            <a:pPr lvl="1"/>
            <a:r>
              <a:rPr lang="en-IN" dirty="0" err="1">
                <a:solidFill>
                  <a:srgbClr val="6A3E3E"/>
                </a:solidFill>
                <a:effectLst/>
                <a:latin typeface="Courier New" panose="02070309020205020404" pitchFamily="49" charset="0"/>
              </a:rPr>
              <a:t>obj</a:t>
            </a:r>
            <a:r>
              <a:rPr lang="en-IN" dirty="0" err="1">
                <a:solidFill>
                  <a:srgbClr val="000000"/>
                </a:solidFill>
                <a:effectLst/>
                <a:latin typeface="Courier New" panose="02070309020205020404" pitchFamily="49" charset="0"/>
              </a:rPr>
              <a:t>.sum</a:t>
            </a:r>
            <a:r>
              <a:rPr lang="en-IN" dirty="0">
                <a:solidFill>
                  <a:srgbClr val="000000"/>
                </a:solidFill>
                <a:effectLst/>
                <a:latin typeface="Courier New" panose="02070309020205020404" pitchFamily="49" charset="0"/>
              </a:rPr>
              <a:t>(20,20,20); </a:t>
            </a:r>
          </a:p>
          <a:p>
            <a:pPr marL="0" marR="0">
              <a:spcBef>
                <a:spcPts val="0"/>
              </a:spcBef>
              <a:spcAft>
                <a:spcPts val="0"/>
              </a:spcAft>
            </a:pPr>
            <a:r>
              <a:rPr lang="en-IN" sz="1800" dirty="0">
                <a:solidFill>
                  <a:srgbClr val="000000"/>
                </a:solidFill>
                <a:effectLst/>
                <a:latin typeface="Courier New" panose="02070309020205020404" pitchFamily="49" charset="0"/>
              </a:rPr>
              <a:t>} </a:t>
            </a:r>
          </a:p>
          <a:p>
            <a:pPr marL="0" marR="0">
              <a:spcBef>
                <a:spcPts val="0"/>
              </a:spcBef>
              <a:spcAft>
                <a:spcPts val="0"/>
              </a:spcAft>
            </a:pPr>
            <a:r>
              <a:rPr lang="en-IN" sz="180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3018252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33F8869-0D11-108C-7138-F1731B852822}"/>
              </a:ext>
            </a:extLst>
          </p:cNvPr>
          <p:cNvSpPr txBox="1"/>
          <p:nvPr/>
        </p:nvSpPr>
        <p:spPr>
          <a:xfrm>
            <a:off x="193040" y="226814"/>
            <a:ext cx="6096000" cy="369332"/>
          </a:xfrm>
          <a:prstGeom prst="rect">
            <a:avLst/>
          </a:prstGeom>
          <a:noFill/>
        </p:spPr>
        <p:txBody>
          <a:bodyPr wrap="square">
            <a:spAutoFit/>
          </a:bodyPr>
          <a:lstStyle/>
          <a:p>
            <a:pPr algn="just"/>
            <a:r>
              <a:rPr lang="en-IN" b="1" i="0" dirty="0">
                <a:solidFill>
                  <a:srgbClr val="610B38"/>
                </a:solidFill>
                <a:effectLst/>
                <a:latin typeface="erdana"/>
              </a:rPr>
              <a:t>Method Overriding in Java</a:t>
            </a:r>
          </a:p>
        </p:txBody>
      </p:sp>
      <p:sp>
        <p:nvSpPr>
          <p:cNvPr id="5" name="TextBox 4">
            <a:extLst>
              <a:ext uri="{FF2B5EF4-FFF2-40B4-BE49-F238E27FC236}">
                <a16:creationId xmlns="" xmlns:a16="http://schemas.microsoft.com/office/drawing/2014/main" id="{3DC3B513-16BB-55B3-611C-004BD7BB95E2}"/>
              </a:ext>
            </a:extLst>
          </p:cNvPr>
          <p:cNvSpPr txBox="1"/>
          <p:nvPr/>
        </p:nvSpPr>
        <p:spPr>
          <a:xfrm>
            <a:off x="193040" y="677595"/>
            <a:ext cx="11826240" cy="369332"/>
          </a:xfrm>
          <a:prstGeom prst="rect">
            <a:avLst/>
          </a:prstGeom>
          <a:noFill/>
        </p:spPr>
        <p:txBody>
          <a:bodyPr wrap="square">
            <a:spAutoFit/>
          </a:bodyPr>
          <a:lstStyle/>
          <a:p>
            <a:r>
              <a:rPr lang="en-US" b="0" i="0" dirty="0">
                <a:solidFill>
                  <a:srgbClr val="333333"/>
                </a:solidFill>
                <a:effectLst/>
                <a:latin typeface="inter-regular"/>
              </a:rPr>
              <a:t>If </a:t>
            </a:r>
            <a:r>
              <a:rPr lang="en-US" b="1" i="0" dirty="0">
                <a:solidFill>
                  <a:srgbClr val="FF0000"/>
                </a:solidFill>
                <a:effectLst/>
                <a:latin typeface="inter-regular"/>
              </a:rPr>
              <a:t>subclass (child class) has the same method as declared in the parent class</a:t>
            </a:r>
            <a:r>
              <a:rPr lang="en-US" b="0" i="0" dirty="0">
                <a:solidFill>
                  <a:srgbClr val="333333"/>
                </a:solidFill>
                <a:effectLst/>
                <a:latin typeface="inter-regular"/>
              </a:rPr>
              <a:t>, it is known as </a:t>
            </a:r>
            <a:r>
              <a:rPr lang="en-US" b="1" i="0" dirty="0">
                <a:solidFill>
                  <a:srgbClr val="333333"/>
                </a:solidFill>
                <a:effectLst/>
                <a:latin typeface="inter-bold"/>
              </a:rPr>
              <a:t>method overriding in Java</a:t>
            </a:r>
            <a:r>
              <a:rPr lang="en-US" b="0" i="0" dirty="0">
                <a:solidFill>
                  <a:srgbClr val="333333"/>
                </a:solidFill>
                <a:effectLst/>
                <a:latin typeface="inter-regular"/>
              </a:rPr>
              <a:t>.</a:t>
            </a:r>
            <a:endParaRPr lang="en-IN" dirty="0"/>
          </a:p>
        </p:txBody>
      </p:sp>
      <p:sp>
        <p:nvSpPr>
          <p:cNvPr id="7" name="TextBox 6">
            <a:extLst>
              <a:ext uri="{FF2B5EF4-FFF2-40B4-BE49-F238E27FC236}">
                <a16:creationId xmlns="" xmlns:a16="http://schemas.microsoft.com/office/drawing/2014/main" id="{2447CC42-1EC1-7517-7B55-D05E5DDC8A8A}"/>
              </a:ext>
            </a:extLst>
          </p:cNvPr>
          <p:cNvSpPr txBox="1"/>
          <p:nvPr/>
        </p:nvSpPr>
        <p:spPr>
          <a:xfrm>
            <a:off x="193040" y="1362055"/>
            <a:ext cx="11826240" cy="646331"/>
          </a:xfrm>
          <a:prstGeom prst="rect">
            <a:avLst/>
          </a:prstGeom>
          <a:noFill/>
        </p:spPr>
        <p:txBody>
          <a:bodyPr wrap="square">
            <a:spAutoFit/>
          </a:bodyPr>
          <a:lstStyle/>
          <a:p>
            <a:r>
              <a:rPr lang="en-US" b="0" i="0" dirty="0">
                <a:solidFill>
                  <a:srgbClr val="333333"/>
                </a:solidFill>
                <a:effectLst/>
                <a:latin typeface="inter-regular"/>
              </a:rPr>
              <a:t>In other words, If a subclass provides the </a:t>
            </a:r>
            <a:r>
              <a:rPr lang="en-US" b="1" i="0" dirty="0">
                <a:solidFill>
                  <a:srgbClr val="333333"/>
                </a:solidFill>
                <a:effectLst/>
                <a:latin typeface="inter-regular"/>
              </a:rPr>
              <a:t>specific implementation of the method that has been declared </a:t>
            </a:r>
            <a:r>
              <a:rPr lang="en-US" b="0" i="0" dirty="0">
                <a:solidFill>
                  <a:srgbClr val="333333"/>
                </a:solidFill>
                <a:effectLst/>
                <a:latin typeface="inter-regular"/>
              </a:rPr>
              <a:t>by one of its parent class, it is known as method overriding.</a:t>
            </a:r>
            <a:endParaRPr lang="en-IN" dirty="0"/>
          </a:p>
        </p:txBody>
      </p:sp>
      <p:sp>
        <p:nvSpPr>
          <p:cNvPr id="9" name="TextBox 8">
            <a:extLst>
              <a:ext uri="{FF2B5EF4-FFF2-40B4-BE49-F238E27FC236}">
                <a16:creationId xmlns="" xmlns:a16="http://schemas.microsoft.com/office/drawing/2014/main" id="{3F1B2745-E697-E826-EA97-FD3A3FBEB91B}"/>
              </a:ext>
            </a:extLst>
          </p:cNvPr>
          <p:cNvSpPr txBox="1"/>
          <p:nvPr/>
        </p:nvSpPr>
        <p:spPr>
          <a:xfrm>
            <a:off x="5781040" y="2008386"/>
            <a:ext cx="6096000" cy="4801314"/>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Vehicle{  </a:t>
            </a:r>
          </a:p>
          <a:p>
            <a:pPr algn="just"/>
            <a:r>
              <a:rPr lang="en-IN" b="0" i="0" dirty="0">
                <a:solidFill>
                  <a:srgbClr val="000000"/>
                </a:solidFill>
                <a:effectLst/>
                <a:latin typeface="inter-regular"/>
              </a:rPr>
              <a:t>  </a:t>
            </a:r>
            <a:r>
              <a:rPr lang="en-IN" b="0" i="0" dirty="0">
                <a:solidFill>
                  <a:srgbClr val="008200"/>
                </a:solidFill>
                <a:effectLst/>
                <a:latin typeface="inter-regular"/>
              </a:rPr>
              <a:t>//defining a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"Vehicle is running"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 child class</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Bike2 </a:t>
            </a:r>
            <a:r>
              <a:rPr lang="en-IN" b="1" i="0" dirty="0">
                <a:solidFill>
                  <a:srgbClr val="006699"/>
                </a:solidFill>
                <a:effectLst/>
                <a:latin typeface="inter-regular"/>
              </a:rPr>
              <a:t>extends</a:t>
            </a:r>
            <a:r>
              <a:rPr lang="en-IN" b="0" i="0" dirty="0">
                <a:solidFill>
                  <a:srgbClr val="000000"/>
                </a:solidFill>
                <a:effectLst/>
                <a:latin typeface="inter-regular"/>
              </a:rPr>
              <a:t> Vehicle{  </a:t>
            </a:r>
          </a:p>
          <a:p>
            <a:pPr algn="just"/>
            <a:r>
              <a:rPr lang="en-IN" b="0" i="0" dirty="0">
                <a:solidFill>
                  <a:srgbClr val="000000"/>
                </a:solidFill>
                <a:effectLst/>
                <a:latin typeface="inter-regular"/>
              </a:rPr>
              <a:t>  </a:t>
            </a:r>
            <a:r>
              <a:rPr lang="en-IN" b="0" i="0" dirty="0">
                <a:solidFill>
                  <a:srgbClr val="008200"/>
                </a:solidFill>
                <a:effectLst/>
                <a:latin typeface="inter-regular"/>
              </a:rPr>
              <a:t>//defining the same method as in the parent class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"Bike is running safely"</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Bike2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Bike2();</a:t>
            </a:r>
            <a:r>
              <a:rPr lang="en-IN" b="0" i="0" dirty="0">
                <a:solidFill>
                  <a:srgbClr val="008200"/>
                </a:solidFill>
                <a:effectLst/>
                <a:latin typeface="inter-regular"/>
              </a:rPr>
              <a:t>//creating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obj.run</a:t>
            </a:r>
            <a:r>
              <a:rPr lang="en-IN" b="0" i="0" dirty="0">
                <a:solidFill>
                  <a:srgbClr val="000000"/>
                </a:solidFill>
                <a:effectLst/>
                <a:latin typeface="inter-regular"/>
              </a:rPr>
              <a:t>();</a:t>
            </a:r>
            <a:r>
              <a:rPr lang="en-IN" b="0" i="0" dirty="0">
                <a:solidFill>
                  <a:srgbClr val="008200"/>
                </a:solidFill>
                <a:effectLst/>
                <a:latin typeface="inter-regular"/>
              </a:rPr>
              <a:t>//calling method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pic>
        <p:nvPicPr>
          <p:cNvPr id="2050" name="Picture 2" descr="overriding in java">
            <a:extLst>
              <a:ext uri="{FF2B5EF4-FFF2-40B4-BE49-F238E27FC236}">
                <a16:creationId xmlns="" xmlns:a16="http://schemas.microsoft.com/office/drawing/2014/main" id="{5D7842AE-3A3D-2D41-DDE8-D3A7EF941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45" y="2483168"/>
            <a:ext cx="45529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09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3746748-94AF-2AAD-8E08-72AA408DA31D}"/>
              </a:ext>
            </a:extLst>
          </p:cNvPr>
          <p:cNvSpPr txBox="1"/>
          <p:nvPr/>
        </p:nvSpPr>
        <p:spPr>
          <a:xfrm>
            <a:off x="365760" y="2584996"/>
            <a:ext cx="11714480" cy="4247317"/>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273239"/>
                </a:solidFill>
                <a:effectLst/>
                <a:latin typeface="Nunito" pitchFamily="2" charset="0"/>
              </a:rPr>
              <a:t>The binding which can be resolved at compile time by the compiler is known as static or early binding.</a:t>
            </a:r>
          </a:p>
          <a:p>
            <a:pPr algn="just"/>
            <a:r>
              <a:rPr lang="en-US" b="0" i="0" dirty="0">
                <a:solidFill>
                  <a:srgbClr val="273239"/>
                </a:solidFill>
                <a:effectLst/>
                <a:latin typeface="Nunito" pitchFamily="2" charset="0"/>
              </a:rPr>
              <a:t> </a:t>
            </a:r>
          </a:p>
          <a:p>
            <a:pPr marL="285750" indent="-285750" algn="just">
              <a:buFont typeface="Wingdings" panose="05000000000000000000" pitchFamily="2" charset="2"/>
              <a:buChar char="q"/>
            </a:pPr>
            <a:r>
              <a:rPr lang="en-US" b="0" i="0" dirty="0">
                <a:solidFill>
                  <a:srgbClr val="273239"/>
                </a:solidFill>
                <a:effectLst/>
                <a:latin typeface="Nunito" pitchFamily="2" charset="0"/>
              </a:rPr>
              <a:t>The binding of all the </a:t>
            </a:r>
            <a:r>
              <a:rPr lang="en-US" b="1" i="0" u="sng" dirty="0">
                <a:solidFill>
                  <a:srgbClr val="FF0000"/>
                </a:solidFill>
                <a:effectLst/>
                <a:latin typeface="Nunito" pitchFamily="2" charset="0"/>
              </a:rPr>
              <a:t>static, private, and final methods </a:t>
            </a:r>
            <a:r>
              <a:rPr lang="en-US" b="0" i="0" dirty="0">
                <a:solidFill>
                  <a:srgbClr val="273239"/>
                </a:solidFill>
                <a:effectLst/>
                <a:latin typeface="Nunito" pitchFamily="2" charset="0"/>
              </a:rPr>
              <a:t>is done at compile-time.</a:t>
            </a:r>
          </a:p>
          <a:p>
            <a:pPr marL="285750" indent="-285750" algn="just">
              <a:buFont typeface="Wingdings" panose="05000000000000000000" pitchFamily="2" charset="2"/>
              <a:buChar char="q"/>
            </a:pPr>
            <a:endParaRPr lang="en-US" dirty="0">
              <a:solidFill>
                <a:srgbClr val="273239"/>
              </a:solidFill>
              <a:latin typeface="Nunito" pitchFamily="2" charset="0"/>
            </a:endParaRPr>
          </a:p>
          <a:p>
            <a:pPr marL="285750" indent="-285750" algn="just">
              <a:buFont typeface="Wingdings" panose="05000000000000000000" pitchFamily="2" charset="2"/>
              <a:buChar char="q"/>
            </a:pPr>
            <a:r>
              <a:rPr lang="en-US" b="0" i="0" dirty="0">
                <a:solidFill>
                  <a:srgbClr val="273239"/>
                </a:solidFill>
                <a:effectLst/>
                <a:latin typeface="Nunito" pitchFamily="2" charset="0"/>
              </a:rPr>
              <a:t>In Dynamic binding </a:t>
            </a:r>
            <a:r>
              <a:rPr lang="en-US" b="1" i="0" dirty="0">
                <a:solidFill>
                  <a:srgbClr val="FF0000"/>
                </a:solidFill>
                <a:effectLst/>
                <a:latin typeface="Nunito" pitchFamily="2" charset="0"/>
              </a:rPr>
              <a:t>compiler doesn’t decide </a:t>
            </a:r>
            <a:r>
              <a:rPr lang="en-US" b="0" i="0" dirty="0">
                <a:solidFill>
                  <a:srgbClr val="273239"/>
                </a:solidFill>
                <a:effectLst/>
                <a:latin typeface="Nunito" pitchFamily="2" charset="0"/>
              </a:rPr>
              <a:t>the method to be called. Overriding is a perfect example of dynamic binding. In overriding both parent and child classes have the same method.</a:t>
            </a:r>
          </a:p>
          <a:p>
            <a:pPr marL="285750" indent="-285750" algn="just">
              <a:buFont typeface="Wingdings" panose="05000000000000000000" pitchFamily="2" charset="2"/>
              <a:buChar char="q"/>
            </a:pPr>
            <a:endParaRPr lang="en-US" dirty="0">
              <a:solidFill>
                <a:srgbClr val="273239"/>
              </a:solidFill>
              <a:latin typeface="Nunito" pitchFamily="2" charset="0"/>
            </a:endParaRPr>
          </a:p>
          <a:p>
            <a:pPr marL="285750" indent="-285750" algn="just" fontAlgn="base">
              <a:buFont typeface="Wingdings" panose="05000000000000000000" pitchFamily="2" charset="2"/>
              <a:buChar char="q"/>
            </a:pPr>
            <a:r>
              <a:rPr lang="en-US" b="0" i="0" dirty="0">
                <a:solidFill>
                  <a:srgbClr val="273239"/>
                </a:solidFill>
                <a:effectLst/>
                <a:latin typeface="Nunito" pitchFamily="2" charset="0"/>
              </a:rPr>
              <a:t>private, final and static members (methods and variables) use static binding while for virtual methods (In Java methods are virtual by default) binding is done during run time based upon the run time object.</a:t>
            </a:r>
          </a:p>
          <a:p>
            <a:pPr marL="285750" indent="-285750" algn="just" fontAlgn="base">
              <a:buFont typeface="Wingdings" panose="05000000000000000000" pitchFamily="2" charset="2"/>
              <a:buChar char="q"/>
            </a:pPr>
            <a:endParaRPr lang="en-US" b="0" i="0" dirty="0">
              <a:solidFill>
                <a:srgbClr val="273239"/>
              </a:solidFill>
              <a:effectLst/>
              <a:latin typeface="Nunito" pitchFamily="2" charset="0"/>
            </a:endParaRPr>
          </a:p>
          <a:p>
            <a:pPr marL="285750" indent="-285750" algn="just" fontAlgn="base">
              <a:buFont typeface="Wingdings" panose="05000000000000000000" pitchFamily="2" charset="2"/>
              <a:buChar char="q"/>
            </a:pPr>
            <a:r>
              <a:rPr lang="en-US" b="0" i="0" dirty="0">
                <a:solidFill>
                  <a:srgbClr val="273239"/>
                </a:solidFill>
                <a:effectLst/>
                <a:latin typeface="Nunito" pitchFamily="2" charset="0"/>
              </a:rPr>
              <a:t>The static binding uses Type information for binding while Dynamic binding uses Objects to resolve to bind.</a:t>
            </a:r>
          </a:p>
          <a:p>
            <a:pPr marL="285750" indent="-285750" algn="just" fontAlgn="base">
              <a:buFont typeface="Wingdings" panose="05000000000000000000" pitchFamily="2" charset="2"/>
              <a:buChar char="q"/>
            </a:pPr>
            <a:endParaRPr lang="en-US" b="0" i="0" dirty="0">
              <a:solidFill>
                <a:srgbClr val="FF0000"/>
              </a:solidFill>
              <a:effectLst/>
              <a:latin typeface="Nunito" pitchFamily="2" charset="0"/>
            </a:endParaRPr>
          </a:p>
          <a:p>
            <a:pPr marL="285750" indent="-285750" algn="just" fontAlgn="base">
              <a:buFont typeface="Wingdings" panose="05000000000000000000" pitchFamily="2" charset="2"/>
              <a:buChar char="q"/>
            </a:pPr>
            <a:r>
              <a:rPr lang="en-US" b="0" i="0" dirty="0">
                <a:solidFill>
                  <a:srgbClr val="FF0000"/>
                </a:solidFill>
                <a:effectLst/>
                <a:latin typeface="Nunito" pitchFamily="2" charset="0"/>
              </a:rPr>
              <a:t>Overloaded methods </a:t>
            </a:r>
            <a:r>
              <a:rPr lang="en-US" b="0" i="0" dirty="0">
                <a:solidFill>
                  <a:srgbClr val="273239"/>
                </a:solidFill>
                <a:effectLst/>
                <a:latin typeface="Nunito" pitchFamily="2" charset="0"/>
              </a:rPr>
              <a:t>are resolved (deciding which method to be called when there are multiple methods with the same name) using </a:t>
            </a:r>
            <a:r>
              <a:rPr lang="en-US" b="1" i="0" dirty="0">
                <a:solidFill>
                  <a:srgbClr val="273239"/>
                </a:solidFill>
                <a:effectLst/>
                <a:latin typeface="Nunito" pitchFamily="2" charset="0"/>
              </a:rPr>
              <a:t>static binding </a:t>
            </a:r>
            <a:r>
              <a:rPr lang="en-US" b="0" i="0" dirty="0">
                <a:solidFill>
                  <a:srgbClr val="273239"/>
                </a:solidFill>
                <a:effectLst/>
                <a:latin typeface="Nunito" pitchFamily="2" charset="0"/>
              </a:rPr>
              <a:t>while </a:t>
            </a:r>
            <a:r>
              <a:rPr lang="en-US" b="1" i="0" dirty="0">
                <a:solidFill>
                  <a:srgbClr val="FF0000"/>
                </a:solidFill>
                <a:effectLst/>
                <a:latin typeface="Nunito" pitchFamily="2" charset="0"/>
              </a:rPr>
              <a:t>overridden methods use dynamic binding</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i.e</a:t>
            </a:r>
            <a:r>
              <a:rPr lang="en-US" b="0" i="0" dirty="0">
                <a:solidFill>
                  <a:srgbClr val="273239"/>
                </a:solidFill>
                <a:effectLst/>
                <a:latin typeface="Nunito" pitchFamily="2" charset="0"/>
              </a:rPr>
              <a:t>, at run time.</a:t>
            </a:r>
          </a:p>
          <a:p>
            <a:endParaRPr lang="en-IN" dirty="0"/>
          </a:p>
        </p:txBody>
      </p:sp>
      <p:sp>
        <p:nvSpPr>
          <p:cNvPr id="5" name="TextBox 4">
            <a:extLst>
              <a:ext uri="{FF2B5EF4-FFF2-40B4-BE49-F238E27FC236}">
                <a16:creationId xmlns="" xmlns:a16="http://schemas.microsoft.com/office/drawing/2014/main" id="{C38CDFEE-F7FC-540C-7D19-727DB974C3A6}"/>
              </a:ext>
            </a:extLst>
          </p:cNvPr>
          <p:cNvSpPr txBox="1"/>
          <p:nvPr/>
        </p:nvSpPr>
        <p:spPr>
          <a:xfrm>
            <a:off x="284480" y="176014"/>
            <a:ext cx="11795760" cy="400110"/>
          </a:xfrm>
          <a:prstGeom prst="rect">
            <a:avLst/>
          </a:prstGeom>
          <a:noFill/>
        </p:spPr>
        <p:txBody>
          <a:bodyPr wrap="square">
            <a:spAutoFit/>
          </a:bodyPr>
          <a:lstStyle/>
          <a:p>
            <a:pPr algn="ctr" fontAlgn="base"/>
            <a:r>
              <a:rPr lang="en-US" sz="2000" b="1" i="0" dirty="0">
                <a:solidFill>
                  <a:srgbClr val="273239"/>
                </a:solidFill>
                <a:effectLst/>
                <a:latin typeface="Source Sans Pro" panose="020B0503030403020204" pitchFamily="34" charset="0"/>
              </a:rPr>
              <a:t>Static vs Dynamic Binding in Java</a:t>
            </a:r>
          </a:p>
        </p:txBody>
      </p:sp>
      <p:sp>
        <p:nvSpPr>
          <p:cNvPr id="6" name="TextBox 5">
            <a:extLst>
              <a:ext uri="{FF2B5EF4-FFF2-40B4-BE49-F238E27FC236}">
                <a16:creationId xmlns="" xmlns:a16="http://schemas.microsoft.com/office/drawing/2014/main" id="{75B25F5E-0BA1-CA56-07F4-27E220974828}"/>
              </a:ext>
            </a:extLst>
          </p:cNvPr>
          <p:cNvSpPr txBox="1"/>
          <p:nvPr/>
        </p:nvSpPr>
        <p:spPr>
          <a:xfrm>
            <a:off x="111760" y="576124"/>
            <a:ext cx="11409680" cy="2308324"/>
          </a:xfrm>
          <a:prstGeom prst="rect">
            <a:avLst/>
          </a:prstGeom>
          <a:noFill/>
        </p:spPr>
        <p:txBody>
          <a:bodyPr wrap="square">
            <a:spAutoFit/>
          </a:bodyPr>
          <a:lstStyle/>
          <a:p>
            <a:pPr algn="just"/>
            <a:r>
              <a:rPr lang="en-US" b="1" i="0" dirty="0">
                <a:solidFill>
                  <a:srgbClr val="FF0000"/>
                </a:solidFill>
                <a:effectLst/>
                <a:latin typeface="inter-regular"/>
              </a:rPr>
              <a:t>Connecting a method call to the method body is known as binding.</a:t>
            </a:r>
          </a:p>
          <a:p>
            <a:pPr algn="just"/>
            <a:endParaRPr lang="en-US" b="1" i="0" dirty="0">
              <a:solidFill>
                <a:srgbClr val="FF0000"/>
              </a:solidFill>
              <a:effectLst/>
              <a:latin typeface="inter-regular"/>
            </a:endParaRPr>
          </a:p>
          <a:p>
            <a:pPr algn="just"/>
            <a:r>
              <a:rPr lang="en-US" b="0" i="0" dirty="0">
                <a:solidFill>
                  <a:srgbClr val="333333"/>
                </a:solidFill>
                <a:effectLst/>
                <a:latin typeface="inter-regular"/>
              </a:rPr>
              <a:t>There </a:t>
            </a:r>
            <a:r>
              <a:rPr lang="en-US" b="1" i="0" dirty="0">
                <a:solidFill>
                  <a:srgbClr val="333333"/>
                </a:solidFill>
                <a:effectLst/>
                <a:latin typeface="inter-regular"/>
              </a:rPr>
              <a:t>are two types of binding</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Static Binding (also known as Early Binding).</a:t>
            </a:r>
          </a:p>
          <a:p>
            <a:pPr algn="just">
              <a:buFont typeface="+mj-lt"/>
              <a:buAutoNum type="arabicPeriod"/>
            </a:pPr>
            <a:r>
              <a:rPr lang="en-US" b="0" i="0" dirty="0">
                <a:solidFill>
                  <a:srgbClr val="000000"/>
                </a:solidFill>
                <a:effectLst/>
                <a:latin typeface="inter-regular"/>
              </a:rPr>
              <a:t>Dynamic Binding (also known as Late Binding).</a:t>
            </a:r>
          </a:p>
          <a:p>
            <a:r>
              <a:rPr lang="en-US" dirty="0"/>
              <a:t/>
            </a:r>
            <a:br>
              <a:rPr lang="en-US" dirty="0"/>
            </a:br>
            <a:endParaRPr lang="en-IN" dirty="0"/>
          </a:p>
        </p:txBody>
      </p:sp>
    </p:spTree>
    <p:extLst>
      <p:ext uri="{BB962C8B-B14F-4D97-AF65-F5344CB8AC3E}">
        <p14:creationId xmlns:p14="http://schemas.microsoft.com/office/powerpoint/2010/main" val="39745027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99474DF-9840-942C-8E67-587757077C9A}"/>
              </a:ext>
            </a:extLst>
          </p:cNvPr>
          <p:cNvSpPr txBox="1"/>
          <p:nvPr/>
        </p:nvSpPr>
        <p:spPr>
          <a:xfrm>
            <a:off x="284480" y="176014"/>
            <a:ext cx="11795760" cy="400110"/>
          </a:xfrm>
          <a:prstGeom prst="rect">
            <a:avLst/>
          </a:prstGeom>
          <a:noFill/>
        </p:spPr>
        <p:txBody>
          <a:bodyPr wrap="square">
            <a:spAutoFit/>
          </a:bodyPr>
          <a:lstStyle/>
          <a:p>
            <a:pPr algn="ctr" fontAlgn="base"/>
            <a:r>
              <a:rPr lang="en-US" sz="2000" b="1" i="0" dirty="0">
                <a:solidFill>
                  <a:srgbClr val="273239"/>
                </a:solidFill>
                <a:effectLst/>
                <a:latin typeface="Source Sans Pro" panose="020B0503030403020204" pitchFamily="34" charset="0"/>
              </a:rPr>
              <a:t>Static vs Dynamic Binding in Java</a:t>
            </a:r>
          </a:p>
        </p:txBody>
      </p:sp>
      <p:sp>
        <p:nvSpPr>
          <p:cNvPr id="6" name="TextBox 5">
            <a:extLst>
              <a:ext uri="{FF2B5EF4-FFF2-40B4-BE49-F238E27FC236}">
                <a16:creationId xmlns="" xmlns:a16="http://schemas.microsoft.com/office/drawing/2014/main" id="{6CB60901-906B-EB8F-B78B-462D5750F2C6}"/>
              </a:ext>
            </a:extLst>
          </p:cNvPr>
          <p:cNvSpPr txBox="1"/>
          <p:nvPr/>
        </p:nvSpPr>
        <p:spPr>
          <a:xfrm>
            <a:off x="162560" y="843677"/>
            <a:ext cx="5496560" cy="2585323"/>
          </a:xfrm>
          <a:prstGeom prst="rect">
            <a:avLst/>
          </a:prstGeom>
          <a:solidFill>
            <a:schemeClr val="accent4">
              <a:lumMod val="20000"/>
              <a:lumOff val="80000"/>
            </a:schemeClr>
          </a:solid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Dog{  </a:t>
            </a:r>
          </a:p>
          <a:p>
            <a:pPr algn="just"/>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"dog is 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Dog d1=</a:t>
            </a:r>
            <a:r>
              <a:rPr lang="en-IN" b="1" i="0" dirty="0">
                <a:solidFill>
                  <a:srgbClr val="006699"/>
                </a:solidFill>
                <a:effectLst/>
                <a:latin typeface="inter-regular"/>
              </a:rPr>
              <a:t>new</a:t>
            </a:r>
            <a:r>
              <a:rPr lang="en-IN" b="0" i="0" dirty="0">
                <a:solidFill>
                  <a:srgbClr val="000000"/>
                </a:solidFill>
                <a:effectLst/>
                <a:latin typeface="inter-regular"/>
              </a:rPr>
              <a:t> Dog();  </a:t>
            </a:r>
          </a:p>
          <a:p>
            <a:pPr algn="just"/>
            <a:r>
              <a:rPr lang="en-IN" b="0" i="0" dirty="0">
                <a:solidFill>
                  <a:srgbClr val="000000"/>
                </a:solidFill>
                <a:effectLst/>
                <a:latin typeface="inter-regular"/>
              </a:rPr>
              <a:t>  	 d1.eat();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10" name="TextBox 9">
            <a:extLst>
              <a:ext uri="{FF2B5EF4-FFF2-40B4-BE49-F238E27FC236}">
                <a16:creationId xmlns="" xmlns:a16="http://schemas.microsoft.com/office/drawing/2014/main" id="{2EFAD3DB-D952-C8C9-AE33-577B524CEA4B}"/>
              </a:ext>
            </a:extLst>
          </p:cNvPr>
          <p:cNvSpPr txBox="1"/>
          <p:nvPr/>
        </p:nvSpPr>
        <p:spPr>
          <a:xfrm>
            <a:off x="5821680" y="3429000"/>
            <a:ext cx="6096000" cy="3139321"/>
          </a:xfrm>
          <a:prstGeom prst="rect">
            <a:avLst/>
          </a:prstGeom>
          <a:solidFill>
            <a:schemeClr val="accent1">
              <a:lumMod val="20000"/>
              <a:lumOff val="80000"/>
            </a:schemeClr>
          </a:solid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"animal is 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"dog is 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Animal a=</a:t>
            </a:r>
            <a:r>
              <a:rPr lang="en-IN" b="1" i="0" dirty="0">
                <a:solidFill>
                  <a:srgbClr val="006699"/>
                </a:solidFill>
                <a:effectLst/>
                <a:latin typeface="inter-regular"/>
              </a:rPr>
              <a:t>new</a:t>
            </a:r>
            <a:r>
              <a:rPr lang="en-IN" b="0" i="0" dirty="0">
                <a:solidFill>
                  <a:srgbClr val="000000"/>
                </a:solidFill>
                <a:effectLst/>
                <a:latin typeface="inter-regular"/>
              </a:rPr>
              <a:t> Dog();  </a:t>
            </a:r>
          </a:p>
          <a:p>
            <a:pPr algn="just"/>
            <a:r>
              <a:rPr lang="en-IN" b="0" i="0" dirty="0">
                <a:solidFill>
                  <a:srgbClr val="000000"/>
                </a:solidFill>
                <a:effectLst/>
                <a:latin typeface="inter-regular"/>
              </a:rPr>
              <a:t>  		</a:t>
            </a:r>
            <a:r>
              <a:rPr lang="en-IN" b="0" i="0" dirty="0" err="1">
                <a:solidFill>
                  <a:srgbClr val="000000"/>
                </a:solidFill>
                <a:effectLst/>
                <a:latin typeface="inter-regular"/>
              </a:rPr>
              <a:t>a.eat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9178276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33F2834-6B32-5E35-B77D-DC607AB30FDB}"/>
              </a:ext>
            </a:extLst>
          </p:cNvPr>
          <p:cNvSpPr txBox="1"/>
          <p:nvPr/>
        </p:nvSpPr>
        <p:spPr>
          <a:xfrm>
            <a:off x="198120" y="658336"/>
            <a:ext cx="11795760" cy="92333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33333"/>
                </a:solidFill>
                <a:effectLst/>
                <a:latin typeface="inter-regular"/>
              </a:rPr>
              <a:t>Static methods are bonded during compile time using types of reference variables not object.</a:t>
            </a:r>
          </a:p>
          <a:p>
            <a:pPr marL="285750" indent="-285750">
              <a:buFont typeface="Wingdings" panose="05000000000000000000" pitchFamily="2" charset="2"/>
              <a:buChar char="q"/>
            </a:pPr>
            <a:r>
              <a:rPr lang="en-US" b="0" i="0" dirty="0">
                <a:solidFill>
                  <a:srgbClr val="333333"/>
                </a:solidFill>
                <a:effectLst/>
                <a:latin typeface="inter-regular"/>
              </a:rPr>
              <a:t> We know that static methods are accessed by using the class name rather than an object.</a:t>
            </a:r>
          </a:p>
          <a:p>
            <a:pPr marL="285750" indent="-285750">
              <a:buFont typeface="Wingdings" panose="05000000000000000000" pitchFamily="2" charset="2"/>
              <a:buChar char="q"/>
            </a:pPr>
            <a:r>
              <a:rPr lang="en-US" b="0" i="0" dirty="0">
                <a:solidFill>
                  <a:srgbClr val="333333"/>
                </a:solidFill>
                <a:effectLst/>
                <a:latin typeface="inter-regular"/>
              </a:rPr>
              <a:t> Note that the static method can be overloaded, but cannot be overridden in Java.</a:t>
            </a:r>
            <a:endParaRPr lang="en-IN" dirty="0"/>
          </a:p>
        </p:txBody>
      </p:sp>
      <p:sp>
        <p:nvSpPr>
          <p:cNvPr id="5" name="TextBox 4">
            <a:extLst>
              <a:ext uri="{FF2B5EF4-FFF2-40B4-BE49-F238E27FC236}">
                <a16:creationId xmlns="" xmlns:a16="http://schemas.microsoft.com/office/drawing/2014/main" id="{C83486A7-828A-841B-9BEA-E1754346B136}"/>
              </a:ext>
            </a:extLst>
          </p:cNvPr>
          <p:cNvSpPr txBox="1"/>
          <p:nvPr/>
        </p:nvSpPr>
        <p:spPr>
          <a:xfrm>
            <a:off x="314960" y="145534"/>
            <a:ext cx="11678920" cy="372626"/>
          </a:xfrm>
          <a:prstGeom prst="rect">
            <a:avLst/>
          </a:prstGeom>
          <a:noFill/>
        </p:spPr>
        <p:txBody>
          <a:bodyPr wrap="square">
            <a:spAutoFit/>
          </a:bodyPr>
          <a:lstStyle/>
          <a:p>
            <a:pPr algn="ctr"/>
            <a:r>
              <a:rPr lang="en-IN" b="1" i="0" dirty="0">
                <a:solidFill>
                  <a:srgbClr val="610B38"/>
                </a:solidFill>
                <a:effectLst/>
                <a:latin typeface="erdana"/>
              </a:rPr>
              <a:t>Method Hiding in Java</a:t>
            </a:r>
          </a:p>
        </p:txBody>
      </p:sp>
    </p:spTree>
    <p:extLst>
      <p:ext uri="{BB962C8B-B14F-4D97-AF65-F5344CB8AC3E}">
        <p14:creationId xmlns:p14="http://schemas.microsoft.com/office/powerpoint/2010/main" val="336035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FC7082F-C4F4-A6B9-272A-59D14033AC8E}"/>
              </a:ext>
            </a:extLst>
          </p:cNvPr>
          <p:cNvSpPr txBox="1"/>
          <p:nvPr/>
        </p:nvSpPr>
        <p:spPr>
          <a:xfrm>
            <a:off x="213360" y="257294"/>
            <a:ext cx="11734800" cy="584775"/>
          </a:xfrm>
          <a:prstGeom prst="rect">
            <a:avLst/>
          </a:prstGeom>
          <a:noFill/>
        </p:spPr>
        <p:txBody>
          <a:bodyPr wrap="square">
            <a:spAutoFit/>
          </a:bodyPr>
          <a:lstStyle/>
          <a:p>
            <a:pPr algn="ctr"/>
            <a:r>
              <a:rPr lang="en-IN" sz="3200" b="1" i="0" dirty="0">
                <a:solidFill>
                  <a:srgbClr val="610B38"/>
                </a:solidFill>
                <a:effectLst/>
                <a:latin typeface="Times New Roman" panose="02020603050405020304" pitchFamily="18" charset="0"/>
                <a:cs typeface="Times New Roman" panose="02020603050405020304" pitchFamily="18" charset="0"/>
              </a:rPr>
              <a:t>Features of Java</a:t>
            </a:r>
          </a:p>
        </p:txBody>
      </p:sp>
      <p:pic>
        <p:nvPicPr>
          <p:cNvPr id="1026" name="Picture 2" descr="Java Features">
            <a:extLst>
              <a:ext uri="{FF2B5EF4-FFF2-40B4-BE49-F238E27FC236}">
                <a16:creationId xmlns="" xmlns:a16="http://schemas.microsoft.com/office/drawing/2014/main" id="{B8F2B5D7-36CF-DCD7-4952-B41FA5EE6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50" y="902653"/>
            <a:ext cx="4762500" cy="482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93FE8ABE-B82F-8802-4EE5-9BA0534B8ED6}"/>
              </a:ext>
            </a:extLst>
          </p:cNvPr>
          <p:cNvSpPr txBox="1"/>
          <p:nvPr/>
        </p:nvSpPr>
        <p:spPr>
          <a:xfrm>
            <a:off x="463550" y="902653"/>
            <a:ext cx="3244850" cy="4154984"/>
          </a:xfrm>
          <a:prstGeom prst="rect">
            <a:avLst/>
          </a:prstGeom>
          <a:noFill/>
        </p:spPr>
        <p:txBody>
          <a:bodyPr wrap="square">
            <a:spAutoFit/>
          </a:bodyPr>
          <a:lstStyle/>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3"/>
              </a:rPr>
              <a:t>Simple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4"/>
              </a:rPr>
              <a:t>Object-Oriented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5"/>
              </a:rPr>
              <a:t>Portable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6"/>
              </a:rPr>
              <a:t>Platform independent</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7"/>
              </a:rPr>
              <a:t>Secured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8"/>
              </a:rPr>
              <a:t>Robust</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9"/>
              </a:rPr>
              <a:t>Architecture neutral</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10"/>
              </a:rPr>
              <a:t>Interpreted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11"/>
              </a:rPr>
              <a:t>High Performance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12"/>
              </a:rPr>
              <a:t>Multithreaded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13"/>
              </a:rPr>
              <a:t>Distributed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u="none" strike="noStrike" dirty="0">
                <a:solidFill>
                  <a:srgbClr val="008000"/>
                </a:solidFill>
                <a:effectLst/>
                <a:latin typeface="Times New Roman" panose="02020603050405020304" pitchFamily="18" charset="0"/>
                <a:cs typeface="Times New Roman" panose="02020603050405020304" pitchFamily="18" charset="0"/>
                <a:hlinkClick r:id="rId14"/>
              </a:rPr>
              <a:t>Dynamic</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7529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7CE4D0-6B0C-BF60-AD33-EC0531764BA9}"/>
              </a:ext>
            </a:extLst>
          </p:cNvPr>
          <p:cNvSpPr txBox="1"/>
          <p:nvPr/>
        </p:nvSpPr>
        <p:spPr>
          <a:xfrm>
            <a:off x="243840" y="98376"/>
            <a:ext cx="8747760" cy="6740307"/>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Demo  {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method1() {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“static Method-1 of the Demo class is executed."</a:t>
            </a:r>
            <a:r>
              <a:rPr lang="en-IN" b="0" i="0" dirty="0">
                <a:solidFill>
                  <a:srgbClr val="000000"/>
                </a:solidFill>
                <a:effectLst/>
                <a:latin typeface="inter-regular"/>
              </a:rPr>
              <a:t>);  }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method2()  {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“Non- static Method-2 of the Demo class is executed."</a:t>
            </a:r>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//child class</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Sample </a:t>
            </a:r>
            <a:r>
              <a:rPr lang="en-IN" b="1" i="0" dirty="0">
                <a:solidFill>
                  <a:srgbClr val="006699"/>
                </a:solidFill>
                <a:effectLst/>
                <a:latin typeface="inter-regular"/>
              </a:rPr>
              <a:t>extends</a:t>
            </a:r>
            <a:r>
              <a:rPr lang="en-IN" b="0" i="0" dirty="0">
                <a:solidFill>
                  <a:srgbClr val="000000"/>
                </a:solidFill>
                <a:effectLst/>
                <a:latin typeface="inter-regular"/>
              </a:rPr>
              <a:t> Demo {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method1()  {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“Static Method-1 of the Sample class is executed."</a:t>
            </a:r>
            <a:r>
              <a:rPr lang="en-IN" b="0" i="0" dirty="0">
                <a:solidFill>
                  <a:srgbClr val="000000"/>
                </a:solidFill>
                <a:effectLst/>
                <a:latin typeface="inter-regular"/>
              </a:rPr>
              <a:t>);  }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method2()  {  </a:t>
            </a:r>
          </a:p>
          <a:p>
            <a:pPr lvl="2"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“Non-static Method-2 of the Sample class is executed."</a:t>
            </a:r>
            <a:r>
              <a:rPr lang="en-IN" b="0" i="0" dirty="0">
                <a:solidFill>
                  <a:srgbClr val="000000"/>
                </a:solidFill>
                <a:effectLst/>
                <a:latin typeface="inter-regular"/>
              </a:rPr>
              <a:t>);  }  </a:t>
            </a:r>
          </a:p>
          <a:p>
            <a:pPr lvl="1"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lvl="2" algn="just"/>
            <a:r>
              <a:rPr lang="en-IN" b="0" i="0" dirty="0">
                <a:solidFill>
                  <a:srgbClr val="000000"/>
                </a:solidFill>
                <a:effectLst/>
                <a:latin typeface="inter-regular"/>
              </a:rPr>
              <a:t>Demo d1 = </a:t>
            </a:r>
            <a:r>
              <a:rPr lang="en-IN" b="1" i="0" dirty="0">
                <a:solidFill>
                  <a:srgbClr val="006699"/>
                </a:solidFill>
                <a:effectLst/>
                <a:latin typeface="inter-regular"/>
              </a:rPr>
              <a:t>new</a:t>
            </a:r>
            <a:r>
              <a:rPr lang="en-IN" b="0" i="0" dirty="0">
                <a:solidFill>
                  <a:srgbClr val="000000"/>
                </a:solidFill>
                <a:effectLst/>
                <a:latin typeface="inter-regular"/>
              </a:rPr>
              <a:t> Demo();  </a:t>
            </a:r>
          </a:p>
          <a:p>
            <a:pPr lvl="2" algn="just"/>
            <a:r>
              <a:rPr lang="en-IN" b="0" i="0" dirty="0">
                <a:solidFill>
                  <a:srgbClr val="008200"/>
                </a:solidFill>
                <a:effectLst/>
                <a:highlight>
                  <a:srgbClr val="FFFF00"/>
                </a:highlight>
                <a:latin typeface="inter-regular"/>
              </a:rPr>
              <a:t>//d2 is reference variable of class Demo that points to object of class Sample</a:t>
            </a:r>
            <a:r>
              <a:rPr lang="en-IN" b="0" i="0" dirty="0">
                <a:solidFill>
                  <a:srgbClr val="000000"/>
                </a:solidFill>
                <a:effectLst/>
                <a:highlight>
                  <a:srgbClr val="FFFF00"/>
                </a:highlight>
                <a:latin typeface="inter-regular"/>
              </a:rPr>
              <a:t>  </a:t>
            </a:r>
          </a:p>
          <a:p>
            <a:pPr lvl="2" algn="just"/>
            <a:r>
              <a:rPr lang="en-IN" b="0" i="0" dirty="0">
                <a:solidFill>
                  <a:srgbClr val="000000"/>
                </a:solidFill>
                <a:effectLst/>
                <a:latin typeface="inter-regular"/>
              </a:rPr>
              <a:t>Demo d2 = </a:t>
            </a:r>
            <a:r>
              <a:rPr lang="en-IN" b="1" i="0" dirty="0">
                <a:solidFill>
                  <a:srgbClr val="006699"/>
                </a:solidFill>
                <a:effectLst/>
                <a:latin typeface="inter-regular"/>
              </a:rPr>
              <a:t>new</a:t>
            </a:r>
            <a:r>
              <a:rPr lang="en-IN" b="0" i="0" dirty="0">
                <a:solidFill>
                  <a:srgbClr val="000000"/>
                </a:solidFill>
                <a:effectLst/>
                <a:latin typeface="inter-regular"/>
              </a:rPr>
              <a:t> Sample();  </a:t>
            </a:r>
          </a:p>
          <a:p>
            <a:pPr lvl="2" algn="just"/>
            <a:r>
              <a:rPr lang="en-IN" b="0" i="0" dirty="0">
                <a:solidFill>
                  <a:srgbClr val="008200"/>
                </a:solidFill>
                <a:effectLst/>
                <a:highlight>
                  <a:srgbClr val="FFFF00"/>
                </a:highlight>
                <a:latin typeface="inter-regular"/>
              </a:rPr>
              <a:t>//method calling with reference</a:t>
            </a:r>
            <a:r>
              <a:rPr lang="en-IN" b="0" i="0" dirty="0">
                <a:solidFill>
                  <a:srgbClr val="FF0000"/>
                </a:solidFill>
                <a:effectLst/>
                <a:highlight>
                  <a:srgbClr val="FFFF00"/>
                </a:highlight>
                <a:latin typeface="inter-regular"/>
              </a:rPr>
              <a:t> (method hiding)</a:t>
            </a:r>
            <a:r>
              <a:rPr lang="en-IN" b="0" i="0" dirty="0">
                <a:solidFill>
                  <a:srgbClr val="000000"/>
                </a:solidFill>
                <a:effectLst/>
                <a:highlight>
                  <a:srgbClr val="FFFF00"/>
                </a:highlight>
                <a:latin typeface="inter-regular"/>
              </a:rPr>
              <a:t> </a:t>
            </a:r>
            <a:r>
              <a:rPr lang="en-IN" b="0" i="0" dirty="0">
                <a:solidFill>
                  <a:srgbClr val="000000"/>
                </a:solidFill>
                <a:effectLst/>
                <a:latin typeface="inter-regular"/>
              </a:rPr>
              <a:t> </a:t>
            </a:r>
          </a:p>
          <a:p>
            <a:pPr lvl="2" algn="just"/>
            <a:r>
              <a:rPr lang="en-IN" b="0" i="0" dirty="0">
                <a:solidFill>
                  <a:srgbClr val="000000"/>
                </a:solidFill>
                <a:effectLst/>
                <a:latin typeface="inter-regular"/>
              </a:rPr>
              <a:t>d1.method1();  </a:t>
            </a:r>
          </a:p>
          <a:p>
            <a:pPr lvl="2" algn="just"/>
            <a:r>
              <a:rPr lang="en-IN" b="0" i="0" dirty="0">
                <a:solidFill>
                  <a:srgbClr val="000000"/>
                </a:solidFill>
                <a:effectLst/>
                <a:latin typeface="inter-regular"/>
              </a:rPr>
              <a:t>d2.method1();  </a:t>
            </a:r>
          </a:p>
          <a:p>
            <a:pPr lvl="2" algn="just"/>
            <a:r>
              <a:rPr lang="en-IN" b="0" i="0" dirty="0">
                <a:solidFill>
                  <a:srgbClr val="008200"/>
                </a:solidFill>
                <a:effectLst/>
                <a:highlight>
                  <a:srgbClr val="FFFF00"/>
                </a:highlight>
                <a:latin typeface="inter-regular"/>
              </a:rPr>
              <a:t>//method calling with object </a:t>
            </a:r>
            <a:r>
              <a:rPr lang="en-IN" b="0" i="0" dirty="0">
                <a:solidFill>
                  <a:srgbClr val="FF0000"/>
                </a:solidFill>
                <a:effectLst/>
                <a:highlight>
                  <a:srgbClr val="FFFF00"/>
                </a:highlight>
                <a:latin typeface="inter-regular"/>
              </a:rPr>
              <a:t>(method overriding)  </a:t>
            </a:r>
          </a:p>
          <a:p>
            <a:pPr lvl="2" algn="just"/>
            <a:r>
              <a:rPr lang="en-IN" b="0" i="0" dirty="0">
                <a:solidFill>
                  <a:srgbClr val="000000"/>
                </a:solidFill>
                <a:effectLst/>
                <a:latin typeface="inter-regular"/>
              </a:rPr>
              <a:t>d1.method2();  </a:t>
            </a:r>
          </a:p>
          <a:p>
            <a:pPr lvl="2" algn="just"/>
            <a:r>
              <a:rPr lang="en-IN" b="0" i="0" dirty="0">
                <a:solidFill>
                  <a:srgbClr val="000000"/>
                </a:solidFill>
                <a:effectLst/>
                <a:latin typeface="inter-regular"/>
              </a:rPr>
              <a:t>d2.method2();  </a:t>
            </a:r>
          </a:p>
          <a:p>
            <a:pPr lvl="2"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6" name="TextBox 5">
            <a:extLst>
              <a:ext uri="{FF2B5EF4-FFF2-40B4-BE49-F238E27FC236}">
                <a16:creationId xmlns="" xmlns:a16="http://schemas.microsoft.com/office/drawing/2014/main" id="{F4362F27-7A60-5E9C-FD5C-4CE3902BB4D1}"/>
              </a:ext>
            </a:extLst>
          </p:cNvPr>
          <p:cNvSpPr txBox="1"/>
          <p:nvPr/>
        </p:nvSpPr>
        <p:spPr>
          <a:xfrm>
            <a:off x="6797040" y="5485676"/>
            <a:ext cx="5268836" cy="1200329"/>
          </a:xfrm>
          <a:prstGeom prst="rect">
            <a:avLst/>
          </a:prstGeom>
          <a:noFill/>
        </p:spPr>
        <p:txBody>
          <a:bodyPr wrap="square">
            <a:spAutoFit/>
          </a:bodyPr>
          <a:lstStyle/>
          <a:p>
            <a:r>
              <a:rPr lang="en-US" dirty="0"/>
              <a:t>Static Method-1 of the Demo class is executed.</a:t>
            </a:r>
          </a:p>
          <a:p>
            <a:r>
              <a:rPr lang="en-US" dirty="0"/>
              <a:t>Static Method-1 of the Demo class is executed.</a:t>
            </a:r>
          </a:p>
          <a:p>
            <a:r>
              <a:rPr lang="en-US" dirty="0"/>
              <a:t>Non-static Method-2 of the Demo class is executed.</a:t>
            </a:r>
          </a:p>
          <a:p>
            <a:r>
              <a:rPr lang="en-US" dirty="0"/>
              <a:t>Non static Method-2 of the Sample class is executed.</a:t>
            </a:r>
            <a:endParaRPr lang="en-IN" dirty="0"/>
          </a:p>
        </p:txBody>
      </p:sp>
    </p:spTree>
    <p:extLst>
      <p:ext uri="{BB962C8B-B14F-4D97-AF65-F5344CB8AC3E}">
        <p14:creationId xmlns:p14="http://schemas.microsoft.com/office/powerpoint/2010/main" val="15243994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0961C96-3988-DA28-6B4F-0B16FBEDE90E}"/>
              </a:ext>
            </a:extLst>
          </p:cNvPr>
          <p:cNvSpPr txBox="1"/>
          <p:nvPr/>
        </p:nvSpPr>
        <p:spPr>
          <a:xfrm>
            <a:off x="355600" y="318254"/>
            <a:ext cx="6096000" cy="369332"/>
          </a:xfrm>
          <a:prstGeom prst="rect">
            <a:avLst/>
          </a:prstGeom>
          <a:noFill/>
        </p:spPr>
        <p:txBody>
          <a:bodyPr wrap="square">
            <a:spAutoFit/>
          </a:bodyPr>
          <a:lstStyle/>
          <a:p>
            <a:pPr algn="just"/>
            <a:r>
              <a:rPr lang="en-IN" b="1" i="0" dirty="0">
                <a:solidFill>
                  <a:srgbClr val="610B38"/>
                </a:solidFill>
                <a:effectLst/>
                <a:latin typeface="erdana"/>
              </a:rPr>
              <a:t>Wrapper classes in Java</a:t>
            </a:r>
          </a:p>
        </p:txBody>
      </p:sp>
      <p:sp>
        <p:nvSpPr>
          <p:cNvPr id="5" name="TextBox 4">
            <a:extLst>
              <a:ext uri="{FF2B5EF4-FFF2-40B4-BE49-F238E27FC236}">
                <a16:creationId xmlns="" xmlns:a16="http://schemas.microsoft.com/office/drawing/2014/main" id="{44CE25AD-B64F-1BFB-21C6-450710744B28}"/>
              </a:ext>
            </a:extLst>
          </p:cNvPr>
          <p:cNvSpPr txBox="1"/>
          <p:nvPr/>
        </p:nvSpPr>
        <p:spPr>
          <a:xfrm>
            <a:off x="172720" y="1068477"/>
            <a:ext cx="11734800" cy="1754326"/>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The </a:t>
            </a:r>
            <a:r>
              <a:rPr lang="en-US" b="1" i="0" dirty="0">
                <a:solidFill>
                  <a:srgbClr val="333333"/>
                </a:solidFill>
                <a:effectLst/>
                <a:latin typeface="Times New Roman" panose="02020603050405020304" pitchFamily="18" charset="0"/>
                <a:cs typeface="Times New Roman" panose="02020603050405020304" pitchFamily="18" charset="0"/>
              </a:rPr>
              <a:t>wrapper class in Java</a:t>
            </a:r>
            <a:r>
              <a:rPr lang="en-US" b="0" i="0" dirty="0">
                <a:solidFill>
                  <a:srgbClr val="333333"/>
                </a:solidFill>
                <a:effectLst/>
                <a:latin typeface="Times New Roman" panose="02020603050405020304" pitchFamily="18" charset="0"/>
                <a:cs typeface="Times New Roman" panose="02020603050405020304" pitchFamily="18" charset="0"/>
              </a:rPr>
              <a:t> provides the mechanism </a:t>
            </a:r>
            <a:r>
              <a:rPr lang="en-US" b="1" i="1" dirty="0">
                <a:solidFill>
                  <a:srgbClr val="333333"/>
                </a:solidFill>
                <a:effectLst/>
                <a:highlight>
                  <a:srgbClr val="FFFF00"/>
                </a:highlight>
                <a:latin typeface="Times New Roman" panose="02020603050405020304" pitchFamily="18" charset="0"/>
                <a:cs typeface="Times New Roman" panose="02020603050405020304" pitchFamily="18" charset="0"/>
              </a:rPr>
              <a:t>to convert primitive into object and object into primitive</a:t>
            </a:r>
            <a:r>
              <a:rPr lang="en-US" b="1" i="0" dirty="0">
                <a:solidFill>
                  <a:srgbClr val="333333"/>
                </a:solidFill>
                <a:effectLst/>
                <a:highlight>
                  <a:srgbClr val="FFFF00"/>
                </a:highligh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endParaRPr lang="en-US" b="1" i="0" dirty="0">
              <a:solidFill>
                <a:srgbClr val="333333"/>
              </a:solidFill>
              <a:effectLst/>
              <a:highlight>
                <a:srgbClr val="FFFF00"/>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Since J2SE 5.0, </a:t>
            </a:r>
            <a:r>
              <a:rPr lang="en-US" b="1" i="0" dirty="0">
                <a:solidFill>
                  <a:srgbClr val="333333"/>
                </a:solidFill>
                <a:effectLst/>
                <a:latin typeface="Times New Roman" panose="02020603050405020304" pitchFamily="18" charset="0"/>
                <a:cs typeface="Times New Roman" panose="02020603050405020304" pitchFamily="18" charset="0"/>
              </a:rPr>
              <a:t>autoboxing</a:t>
            </a:r>
            <a:r>
              <a:rPr lang="en-US" b="0" i="0" dirty="0">
                <a:solidFill>
                  <a:srgbClr val="333333"/>
                </a:solidFill>
                <a:effectLst/>
                <a:latin typeface="Times New Roman" panose="02020603050405020304" pitchFamily="18" charset="0"/>
                <a:cs typeface="Times New Roman" panose="02020603050405020304" pitchFamily="18" charset="0"/>
              </a:rPr>
              <a:t> and </a:t>
            </a:r>
            <a:r>
              <a:rPr lang="en-US" b="1" i="0" dirty="0">
                <a:solidFill>
                  <a:srgbClr val="333333"/>
                </a:solidFill>
                <a:effectLst/>
                <a:latin typeface="Times New Roman" panose="02020603050405020304" pitchFamily="18" charset="0"/>
                <a:cs typeface="Times New Roman" panose="02020603050405020304" pitchFamily="18" charset="0"/>
              </a:rPr>
              <a:t>unboxing</a:t>
            </a:r>
            <a:r>
              <a:rPr lang="en-US" b="0" i="0" dirty="0">
                <a:solidFill>
                  <a:srgbClr val="333333"/>
                </a:solidFill>
                <a:effectLst/>
                <a:latin typeface="Times New Roman" panose="02020603050405020304" pitchFamily="18" charset="0"/>
                <a:cs typeface="Times New Roman" panose="02020603050405020304" pitchFamily="18" charset="0"/>
              </a:rPr>
              <a:t> feature convert primitives into objects and objects into primitives automatically.</a:t>
            </a:r>
          </a:p>
          <a:p>
            <a:pPr marL="285750"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 The </a:t>
            </a:r>
            <a:r>
              <a:rPr lang="en-US" b="1" i="0" u="sng" dirty="0">
                <a:solidFill>
                  <a:srgbClr val="333333"/>
                </a:solidFill>
                <a:effectLst/>
                <a:highlight>
                  <a:srgbClr val="00FF00"/>
                </a:highlight>
                <a:latin typeface="Times New Roman" panose="02020603050405020304" pitchFamily="18" charset="0"/>
                <a:cs typeface="Times New Roman" panose="02020603050405020304" pitchFamily="18" charset="0"/>
              </a:rPr>
              <a:t>automatic conversion of primitive into an object is known as autoboxing and vice-versa unboxing</a:t>
            </a:r>
            <a:r>
              <a:rPr lang="en-US"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5235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9FA5059-1C15-7D17-3599-D19FB238EC4C}"/>
              </a:ext>
            </a:extLst>
          </p:cNvPr>
          <p:cNvSpPr txBox="1"/>
          <p:nvPr/>
        </p:nvSpPr>
        <p:spPr>
          <a:xfrm>
            <a:off x="106680" y="175965"/>
            <a:ext cx="11978640" cy="4524315"/>
          </a:xfrm>
          <a:prstGeom prst="rect">
            <a:avLst/>
          </a:prstGeom>
          <a:noFill/>
        </p:spPr>
        <p:txBody>
          <a:bodyPr wrap="square">
            <a:spAutoFit/>
          </a:bodyPr>
          <a:lstStyle/>
          <a:p>
            <a:pPr algn="just"/>
            <a:r>
              <a:rPr lang="en-US" b="1" i="0" dirty="0">
                <a:solidFill>
                  <a:srgbClr val="610B38"/>
                </a:solidFill>
                <a:effectLst/>
                <a:latin typeface="Times New Roman" panose="02020603050405020304" pitchFamily="18" charset="0"/>
                <a:cs typeface="Times New Roman" panose="02020603050405020304" pitchFamily="18" charset="0"/>
              </a:rPr>
              <a:t>Use of Wrapper classes in Java</a:t>
            </a:r>
          </a:p>
          <a:p>
            <a:pPr algn="just"/>
            <a:r>
              <a:rPr lang="en-US" b="0" i="0" dirty="0">
                <a:solidFill>
                  <a:srgbClr val="333333"/>
                </a:solidFill>
                <a:effectLst/>
                <a:latin typeface="Times New Roman" panose="02020603050405020304" pitchFamily="18" charset="0"/>
                <a:cs typeface="Times New Roman" panose="02020603050405020304" pitchFamily="18" charset="0"/>
              </a:rPr>
              <a:t>Java is an object-oriented programming language, so we need to deal with objects many times like in Collections, Serialization, Synchronization, etc. Let us see the different scenarios, where we need to use the wrapper classes.</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Change the value in Method:</a:t>
            </a:r>
            <a:r>
              <a:rPr lang="en-US" b="0" i="0" dirty="0">
                <a:solidFill>
                  <a:srgbClr val="000000"/>
                </a:solidFill>
                <a:effectLst/>
                <a:latin typeface="Times New Roman" panose="02020603050405020304" pitchFamily="18" charset="0"/>
                <a:cs typeface="Times New Roman" panose="02020603050405020304" pitchFamily="18" charset="0"/>
              </a:rPr>
              <a:t> Java supports </a:t>
            </a:r>
            <a:r>
              <a:rPr lang="en-US" b="1" i="0" dirty="0">
                <a:solidFill>
                  <a:srgbClr val="000000"/>
                </a:solidFill>
                <a:effectLst/>
                <a:latin typeface="Times New Roman" panose="02020603050405020304" pitchFamily="18" charset="0"/>
                <a:cs typeface="Times New Roman" panose="02020603050405020304" pitchFamily="18" charset="0"/>
              </a:rPr>
              <a:t>only call by value</a:t>
            </a:r>
            <a:r>
              <a:rPr lang="en-US" b="0" i="0" dirty="0">
                <a:solidFill>
                  <a:srgbClr val="000000"/>
                </a:solidFill>
                <a:effectLst/>
                <a:latin typeface="Times New Roman" panose="02020603050405020304" pitchFamily="18" charset="0"/>
                <a:cs typeface="Times New Roman" panose="02020603050405020304" pitchFamily="18" charset="0"/>
              </a:rPr>
              <a:t>. So, if we pass a primitive value, it will not change the original value. But, if we convert the primitive value in an object, it will change the original value.</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Serialization:</a:t>
            </a:r>
            <a:r>
              <a:rPr lang="en-US" b="0" i="0" dirty="0">
                <a:solidFill>
                  <a:srgbClr val="000000"/>
                </a:solidFill>
                <a:effectLst/>
                <a:latin typeface="Times New Roman" panose="02020603050405020304" pitchFamily="18" charset="0"/>
                <a:cs typeface="Times New Roman" panose="02020603050405020304" pitchFamily="18" charset="0"/>
              </a:rPr>
              <a:t> We need to convert the objects into streams to perform the serialization. If we have a primitive value, we can convert it in objects through the wrapper classes.</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Synchronization:</a:t>
            </a:r>
            <a:r>
              <a:rPr lang="en-US" b="0" i="0" dirty="0">
                <a:solidFill>
                  <a:srgbClr val="000000"/>
                </a:solidFill>
                <a:effectLst/>
                <a:latin typeface="Times New Roman" panose="02020603050405020304" pitchFamily="18" charset="0"/>
                <a:cs typeface="Times New Roman" panose="02020603050405020304" pitchFamily="18" charset="0"/>
              </a:rPr>
              <a:t> Java synchronization works with objects in Multithreading.</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err="1">
                <a:solidFill>
                  <a:srgbClr val="000000"/>
                </a:solidFill>
                <a:effectLst/>
                <a:latin typeface="Times New Roman" panose="02020603050405020304" pitchFamily="18" charset="0"/>
                <a:cs typeface="Times New Roman" panose="02020603050405020304" pitchFamily="18" charset="0"/>
              </a:rPr>
              <a:t>java.util</a:t>
            </a:r>
            <a:r>
              <a:rPr lang="en-US" b="1" i="0" dirty="0">
                <a:solidFill>
                  <a:srgbClr val="000000"/>
                </a:solidFill>
                <a:effectLst/>
                <a:latin typeface="Times New Roman" panose="02020603050405020304" pitchFamily="18" charset="0"/>
                <a:cs typeface="Times New Roman" panose="02020603050405020304" pitchFamily="18" charset="0"/>
              </a:rPr>
              <a:t> package:</a:t>
            </a:r>
            <a:r>
              <a:rPr lang="en-US" b="0" i="0" dirty="0">
                <a:solidFill>
                  <a:srgbClr val="000000"/>
                </a:solidFill>
                <a:effectLst/>
                <a:latin typeface="Times New Roman" panose="02020603050405020304" pitchFamily="18" charset="0"/>
                <a:cs typeface="Times New Roman" panose="02020603050405020304" pitchFamily="18" charset="0"/>
              </a:rPr>
              <a:t> The </a:t>
            </a:r>
            <a:r>
              <a:rPr lang="en-US" b="0" i="0" dirty="0" err="1">
                <a:solidFill>
                  <a:srgbClr val="000000"/>
                </a:solidFill>
                <a:effectLst/>
                <a:latin typeface="Times New Roman" panose="02020603050405020304" pitchFamily="18" charset="0"/>
                <a:cs typeface="Times New Roman" panose="02020603050405020304" pitchFamily="18" charset="0"/>
              </a:rPr>
              <a:t>java.util</a:t>
            </a:r>
            <a:r>
              <a:rPr lang="en-US" b="0" i="0" dirty="0">
                <a:solidFill>
                  <a:srgbClr val="000000"/>
                </a:solidFill>
                <a:effectLst/>
                <a:latin typeface="Times New Roman" panose="02020603050405020304" pitchFamily="18" charset="0"/>
                <a:cs typeface="Times New Roman" panose="02020603050405020304" pitchFamily="18" charset="0"/>
              </a:rPr>
              <a:t> package provides the utility classes to deal with objects.</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Collection Framework:</a:t>
            </a:r>
            <a:r>
              <a:rPr lang="en-US" b="0" i="0" dirty="0">
                <a:solidFill>
                  <a:srgbClr val="000000"/>
                </a:solidFill>
                <a:effectLst/>
                <a:latin typeface="Times New Roman" panose="02020603050405020304" pitchFamily="18" charset="0"/>
                <a:cs typeface="Times New Roman" panose="02020603050405020304" pitchFamily="18" charset="0"/>
              </a:rPr>
              <a:t> Java collection </a:t>
            </a:r>
            <a:r>
              <a:rPr lang="en-US" b="1" i="0" dirty="0">
                <a:solidFill>
                  <a:srgbClr val="000000"/>
                </a:solidFill>
                <a:effectLst/>
                <a:highlight>
                  <a:srgbClr val="00FF00"/>
                </a:highlight>
                <a:latin typeface="Times New Roman" panose="02020603050405020304" pitchFamily="18" charset="0"/>
                <a:cs typeface="Times New Roman" panose="02020603050405020304" pitchFamily="18" charset="0"/>
              </a:rPr>
              <a:t>framework works with objects only</a:t>
            </a:r>
            <a:r>
              <a:rPr lang="en-US" b="0" i="0" dirty="0">
                <a:solidFill>
                  <a:srgbClr val="000000"/>
                </a:solidFill>
                <a:effectLst/>
                <a:latin typeface="Times New Roman" panose="02020603050405020304" pitchFamily="18" charset="0"/>
                <a:cs typeface="Times New Roman" panose="02020603050405020304" pitchFamily="18" charset="0"/>
              </a:rPr>
              <a:t>. All classes of the collection framework (</a:t>
            </a:r>
            <a:r>
              <a:rPr lang="en-US" b="0" i="0" dirty="0" err="1">
                <a:solidFill>
                  <a:srgbClr val="000000"/>
                </a:solidFill>
                <a:effectLst/>
                <a:latin typeface="Times New Roman" panose="02020603050405020304" pitchFamily="18" charset="0"/>
                <a:cs typeface="Times New Roman" panose="02020603050405020304" pitchFamily="18" charset="0"/>
              </a:rPr>
              <a:t>ArrayList</a:t>
            </a:r>
            <a:r>
              <a:rPr lang="en-US" b="0" i="0" dirty="0">
                <a:solidFill>
                  <a:srgbClr val="000000"/>
                </a:solidFill>
                <a:effectLst/>
                <a:latin typeface="Times New Roman" panose="02020603050405020304" pitchFamily="18" charset="0"/>
                <a:cs typeface="Times New Roman" panose="02020603050405020304" pitchFamily="18" charset="0"/>
              </a:rPr>
              <a:t>, LinkedList, Vector, HashSet, </a:t>
            </a:r>
            <a:r>
              <a:rPr lang="en-US" b="0" i="0" dirty="0" err="1">
                <a:solidFill>
                  <a:srgbClr val="000000"/>
                </a:solidFill>
                <a:effectLst/>
                <a:latin typeface="Times New Roman" panose="02020603050405020304" pitchFamily="18" charset="0"/>
                <a:cs typeface="Times New Roman" panose="02020603050405020304" pitchFamily="18" charset="0"/>
              </a:rPr>
              <a:t>LinkedHashSet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TreeSet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PriorityQueue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ArrayDeque</a:t>
            </a:r>
            <a:r>
              <a:rPr lang="en-US" b="0" i="0" dirty="0">
                <a:solidFill>
                  <a:srgbClr val="000000"/>
                </a:solidFill>
                <a:effectLst/>
                <a:latin typeface="Times New Roman" panose="02020603050405020304" pitchFamily="18" charset="0"/>
                <a:cs typeface="Times New Roman" panose="02020603050405020304" pitchFamily="18" charset="0"/>
              </a:rPr>
              <a:t>, etc.) deal with objects only.</a:t>
            </a:r>
          </a:p>
        </p:txBody>
      </p:sp>
    </p:spTree>
    <p:extLst>
      <p:ext uri="{BB962C8B-B14F-4D97-AF65-F5344CB8AC3E}">
        <p14:creationId xmlns:p14="http://schemas.microsoft.com/office/powerpoint/2010/main" val="28792385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3AC6D2-1B2E-7B09-0CEC-598D36BB93DE}"/>
              </a:ext>
            </a:extLst>
          </p:cNvPr>
          <p:cNvSpPr txBox="1"/>
          <p:nvPr/>
        </p:nvSpPr>
        <p:spPr>
          <a:xfrm>
            <a:off x="233680" y="183495"/>
            <a:ext cx="11765280" cy="646331"/>
          </a:xfrm>
          <a:prstGeom prst="rect">
            <a:avLst/>
          </a:prstGeom>
          <a:noFill/>
        </p:spPr>
        <p:txBody>
          <a:bodyPr wrap="square">
            <a:spAutoFit/>
          </a:bodyPr>
          <a:lstStyle/>
          <a:p>
            <a:r>
              <a:rPr lang="en-US" b="0" i="0" dirty="0">
                <a:solidFill>
                  <a:srgbClr val="333333"/>
                </a:solidFill>
                <a:effectLst/>
                <a:latin typeface="inter-regular"/>
              </a:rPr>
              <a:t>The </a:t>
            </a:r>
            <a:r>
              <a:rPr lang="en-US" b="1" i="0" dirty="0">
                <a:solidFill>
                  <a:srgbClr val="333333"/>
                </a:solidFill>
                <a:effectLst/>
                <a:highlight>
                  <a:srgbClr val="00FF00"/>
                </a:highlight>
                <a:latin typeface="inter-regular"/>
              </a:rPr>
              <a:t>eight classes of the </a:t>
            </a:r>
            <a:r>
              <a:rPr lang="en-US" b="1" i="1" dirty="0" err="1">
                <a:solidFill>
                  <a:srgbClr val="333333"/>
                </a:solidFill>
                <a:effectLst/>
                <a:highlight>
                  <a:srgbClr val="00FF00"/>
                </a:highlight>
                <a:latin typeface="inter-regular"/>
              </a:rPr>
              <a:t>java.lang</a:t>
            </a:r>
            <a:r>
              <a:rPr lang="en-US" b="1" i="0" dirty="0">
                <a:solidFill>
                  <a:srgbClr val="333333"/>
                </a:solidFill>
                <a:effectLst/>
                <a:highlight>
                  <a:srgbClr val="00FF00"/>
                </a:highlight>
                <a:latin typeface="inter-regular"/>
              </a:rPr>
              <a:t> package </a:t>
            </a:r>
            <a:r>
              <a:rPr lang="en-US" b="0" i="0" dirty="0">
                <a:solidFill>
                  <a:srgbClr val="333333"/>
                </a:solidFill>
                <a:effectLst/>
                <a:latin typeface="inter-regular"/>
              </a:rPr>
              <a:t>are known as wrapper classes in Java. The list of eight wrapper classes are given below:</a:t>
            </a:r>
            <a:endParaRPr lang="en-IN" dirty="0"/>
          </a:p>
        </p:txBody>
      </p:sp>
      <p:graphicFrame>
        <p:nvGraphicFramePr>
          <p:cNvPr id="4" name="Table 3">
            <a:extLst>
              <a:ext uri="{FF2B5EF4-FFF2-40B4-BE49-F238E27FC236}">
                <a16:creationId xmlns="" xmlns:a16="http://schemas.microsoft.com/office/drawing/2014/main" id="{44465CEA-DABC-30BB-C1A3-F7AE13E21315}"/>
              </a:ext>
            </a:extLst>
          </p:cNvPr>
          <p:cNvGraphicFramePr>
            <a:graphicFrameLocks noGrp="1"/>
          </p:cNvGraphicFramePr>
          <p:nvPr>
            <p:extLst>
              <p:ext uri="{D42A27DB-BD31-4B8C-83A1-F6EECF244321}">
                <p14:modId xmlns:p14="http://schemas.microsoft.com/office/powerpoint/2010/main" val="185446530"/>
              </p:ext>
            </p:extLst>
          </p:nvPr>
        </p:nvGraphicFramePr>
        <p:xfrm>
          <a:off x="2174240" y="1176814"/>
          <a:ext cx="6563360" cy="4919187"/>
        </p:xfrm>
        <a:graphic>
          <a:graphicData uri="http://schemas.openxmlformats.org/drawingml/2006/table">
            <a:tbl>
              <a:tblPr/>
              <a:tblGrid>
                <a:gridCol w="3281680">
                  <a:extLst>
                    <a:ext uri="{9D8B030D-6E8A-4147-A177-3AD203B41FA5}">
                      <a16:colId xmlns="" xmlns:a16="http://schemas.microsoft.com/office/drawing/2014/main" val="3608354548"/>
                    </a:ext>
                  </a:extLst>
                </a:gridCol>
                <a:gridCol w="3281680">
                  <a:extLst>
                    <a:ext uri="{9D8B030D-6E8A-4147-A177-3AD203B41FA5}">
                      <a16:colId xmlns="" xmlns:a16="http://schemas.microsoft.com/office/drawing/2014/main" val="2373880487"/>
                    </a:ext>
                  </a:extLst>
                </a:gridCol>
              </a:tblGrid>
              <a:tr h="611259">
                <a:tc>
                  <a:txBody>
                    <a:bodyPr/>
                    <a:lstStyle/>
                    <a:p>
                      <a:pPr algn="l" fontAlgn="t"/>
                      <a:r>
                        <a:rPr lang="en-IN">
                          <a:solidFill>
                            <a:srgbClr val="000000"/>
                          </a:solidFill>
                          <a:effectLst/>
                          <a:latin typeface="times new roman" panose="02020603050405020304" pitchFamily="18" charset="0"/>
                        </a:rPr>
                        <a:t>Primitive Type</a:t>
                      </a:r>
                    </a:p>
                  </a:txBody>
                  <a:tcPr marL="76200" marR="76200" marT="76200" marB="76200">
                    <a:lnL w="6350" cap="flat" cmpd="sng" algn="ctr">
                      <a:solidFill>
                        <a:srgbClr val="90C6C9"/>
                      </a:solidFill>
                      <a:prstDash val="solid"/>
                      <a:round/>
                      <a:headEnd type="none" w="med" len="med"/>
                      <a:tailEnd type="none" w="med" len="med"/>
                    </a:lnL>
                    <a:lnR w="6350" cap="flat" cmpd="sng" algn="ctr">
                      <a:solidFill>
                        <a:srgbClr val="90C6C9"/>
                      </a:solidFill>
                      <a:prstDash val="solid"/>
                      <a:round/>
                      <a:headEnd type="none" w="med" len="med"/>
                      <a:tailEnd type="none" w="med" len="med"/>
                    </a:lnR>
                    <a:lnT w="6350" cap="flat" cmpd="sng" algn="ctr">
                      <a:solidFill>
                        <a:srgbClr val="90C6C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Wrapper class</a:t>
                      </a:r>
                    </a:p>
                  </a:txBody>
                  <a:tcPr marL="76200" marR="76200" marT="76200" marB="76200">
                    <a:lnL w="6350" cap="flat" cmpd="sng" algn="ctr">
                      <a:solidFill>
                        <a:srgbClr val="90C6C9"/>
                      </a:solidFill>
                      <a:prstDash val="solid"/>
                      <a:round/>
                      <a:headEnd type="none" w="med" len="med"/>
                      <a:tailEnd type="none" w="med" len="med"/>
                    </a:lnL>
                    <a:lnR w="6350" cap="flat" cmpd="sng" algn="ctr">
                      <a:solidFill>
                        <a:srgbClr val="90C6C9"/>
                      </a:solidFill>
                      <a:prstDash val="solid"/>
                      <a:round/>
                      <a:headEnd type="none" w="med" len="med"/>
                      <a:tailEnd type="none" w="med" len="med"/>
                    </a:lnR>
                    <a:lnT w="6350" cap="flat" cmpd="sng" algn="ctr">
                      <a:solidFill>
                        <a:srgbClr val="90C6C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149701976"/>
                  </a:ext>
                </a:extLst>
              </a:tr>
              <a:tr h="538491">
                <a:tc>
                  <a:txBody>
                    <a:bodyPr/>
                    <a:lstStyle/>
                    <a:p>
                      <a:pPr algn="just" fontAlgn="t"/>
                      <a:r>
                        <a:rPr lang="en-IN">
                          <a:solidFill>
                            <a:srgbClr val="333333"/>
                          </a:solidFill>
                          <a:effectLst/>
                          <a:latin typeface="inter-regular"/>
                        </a:rPr>
                        <a:t>boolean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2"/>
                        </a:rPr>
                        <a:t>Boolean</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840425969"/>
                  </a:ext>
                </a:extLst>
              </a:tr>
              <a:tr h="538491">
                <a:tc>
                  <a:txBody>
                    <a:bodyPr/>
                    <a:lstStyle/>
                    <a:p>
                      <a:pPr algn="just" fontAlgn="t"/>
                      <a:r>
                        <a:rPr lang="en-IN">
                          <a:solidFill>
                            <a:srgbClr val="333333"/>
                          </a:solidFill>
                          <a:effectLst/>
                          <a:latin typeface="inter-regular"/>
                        </a:rPr>
                        <a:t>char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a:solidFill>
                            <a:srgbClr val="008000"/>
                          </a:solidFill>
                          <a:effectLst/>
                          <a:latin typeface="inter-regular"/>
                          <a:hlinkClick r:id="rId3"/>
                        </a:rPr>
                        <a:t>Character</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10717643"/>
                  </a:ext>
                </a:extLst>
              </a:tr>
              <a:tr h="538491">
                <a:tc>
                  <a:txBody>
                    <a:bodyPr/>
                    <a:lstStyle/>
                    <a:p>
                      <a:pPr algn="just" fontAlgn="t"/>
                      <a:r>
                        <a:rPr lang="en-IN">
                          <a:solidFill>
                            <a:srgbClr val="333333"/>
                          </a:solidFill>
                          <a:effectLst/>
                          <a:latin typeface="inter-regular"/>
                        </a:rPr>
                        <a:t>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4"/>
                        </a:rPr>
                        <a:t>Byte</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000868929"/>
                  </a:ext>
                </a:extLst>
              </a:tr>
              <a:tr h="538491">
                <a:tc>
                  <a:txBody>
                    <a:bodyPr/>
                    <a:lstStyle/>
                    <a:p>
                      <a:pPr algn="just" fontAlgn="t"/>
                      <a:r>
                        <a:rPr lang="en-IN">
                          <a:solidFill>
                            <a:srgbClr val="333333"/>
                          </a:solidFill>
                          <a:effectLst/>
                          <a:latin typeface="inter-regular"/>
                        </a:rPr>
                        <a:t>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a:solidFill>
                            <a:srgbClr val="008000"/>
                          </a:solidFill>
                          <a:effectLst/>
                          <a:latin typeface="inter-regular"/>
                          <a:hlinkClick r:id="rId5"/>
                        </a:rPr>
                        <a:t>Short</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48209576"/>
                  </a:ext>
                </a:extLst>
              </a:tr>
              <a:tr h="538491">
                <a:tc>
                  <a:txBody>
                    <a:bodyPr/>
                    <a:lstStyle/>
                    <a:p>
                      <a:pPr algn="just" fontAlgn="t"/>
                      <a:r>
                        <a:rPr lang="en-IN">
                          <a:solidFill>
                            <a:srgbClr val="333333"/>
                          </a:solidFill>
                          <a:effectLst/>
                          <a:latin typeface="inter-regular"/>
                        </a:rPr>
                        <a:t>int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6"/>
                        </a:rPr>
                        <a:t>Integer</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118526413"/>
                  </a:ext>
                </a:extLst>
              </a:tr>
              <a:tr h="538491">
                <a:tc>
                  <a:txBody>
                    <a:bodyPr/>
                    <a:lstStyle/>
                    <a:p>
                      <a:pPr algn="just" fontAlgn="t"/>
                      <a:r>
                        <a:rPr lang="en-IN">
                          <a:solidFill>
                            <a:srgbClr val="333333"/>
                          </a:solidFill>
                          <a:effectLst/>
                          <a:latin typeface="inter-regular"/>
                        </a:rPr>
                        <a:t>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a:solidFill>
                            <a:srgbClr val="008000"/>
                          </a:solidFill>
                          <a:effectLst/>
                          <a:latin typeface="inter-regular"/>
                          <a:hlinkClick r:id="rId7"/>
                        </a:rPr>
                        <a:t>Long</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89373612"/>
                  </a:ext>
                </a:extLst>
              </a:tr>
              <a:tr h="538491">
                <a:tc>
                  <a:txBody>
                    <a:bodyPr/>
                    <a:lstStyle/>
                    <a:p>
                      <a:pPr algn="just" fontAlgn="t"/>
                      <a:r>
                        <a:rPr lang="en-IN">
                          <a:solidFill>
                            <a:srgbClr val="333333"/>
                          </a:solidFill>
                          <a:effectLst/>
                          <a:latin typeface="inter-regular"/>
                        </a:rPr>
                        <a:t>float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8"/>
                        </a:rPr>
                        <a:t>Float</a:t>
                      </a:r>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911902951"/>
                  </a:ext>
                </a:extLst>
              </a:tr>
              <a:tr h="538491">
                <a:tc>
                  <a:txBody>
                    <a:bodyPr/>
                    <a:lstStyle/>
                    <a:p>
                      <a:pPr algn="just" fontAlgn="t"/>
                      <a:r>
                        <a:rPr lang="en-IN">
                          <a:solidFill>
                            <a:srgbClr val="333333"/>
                          </a:solidFill>
                          <a:effectLst/>
                          <a:latin typeface="inter-regular"/>
                        </a:rPr>
                        <a:t>double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dirty="0">
                          <a:solidFill>
                            <a:srgbClr val="008000"/>
                          </a:solidFill>
                          <a:effectLst/>
                          <a:latin typeface="inter-regular"/>
                          <a:hlinkClick r:id="rId9"/>
                        </a:rPr>
                        <a:t>Double</a:t>
                      </a:r>
                      <a:endParaRPr lang="en-IN" dirty="0">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16260247"/>
                  </a:ext>
                </a:extLst>
              </a:tr>
            </a:tbl>
          </a:graphicData>
        </a:graphic>
      </p:graphicFrame>
    </p:spTree>
    <p:extLst>
      <p:ext uri="{BB962C8B-B14F-4D97-AF65-F5344CB8AC3E}">
        <p14:creationId xmlns:p14="http://schemas.microsoft.com/office/powerpoint/2010/main" val="19751653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5E3805B-0543-2ED7-588E-601F9F94BD10}"/>
              </a:ext>
            </a:extLst>
          </p:cNvPr>
          <p:cNvSpPr txBox="1"/>
          <p:nvPr/>
        </p:nvSpPr>
        <p:spPr>
          <a:xfrm>
            <a:off x="193040" y="161558"/>
            <a:ext cx="11805920" cy="2031325"/>
          </a:xfrm>
          <a:prstGeom prst="rect">
            <a:avLst/>
          </a:prstGeom>
          <a:noFill/>
        </p:spPr>
        <p:txBody>
          <a:bodyPr wrap="square">
            <a:spAutoFit/>
          </a:bodyPr>
          <a:lstStyle/>
          <a:p>
            <a:pPr algn="just"/>
            <a:r>
              <a:rPr lang="en-US" b="0" i="0" dirty="0">
                <a:solidFill>
                  <a:srgbClr val="610B38"/>
                </a:solidFill>
                <a:effectLst/>
                <a:latin typeface="erdana"/>
              </a:rPr>
              <a:t>Autoboxing</a:t>
            </a:r>
          </a:p>
          <a:p>
            <a:pPr algn="just"/>
            <a:r>
              <a:rPr lang="en-US" b="0" i="0" dirty="0">
                <a:solidFill>
                  <a:srgbClr val="333333"/>
                </a:solidFill>
                <a:effectLst/>
                <a:latin typeface="inter-regular"/>
              </a:rPr>
              <a:t>The automatic conversion of </a:t>
            </a:r>
            <a:r>
              <a:rPr lang="en-US" b="1" i="0" dirty="0">
                <a:solidFill>
                  <a:srgbClr val="333333"/>
                </a:solidFill>
                <a:effectLst/>
                <a:highlight>
                  <a:srgbClr val="00FF00"/>
                </a:highlight>
                <a:latin typeface="inter-regular"/>
              </a:rPr>
              <a:t>primitive data type into its corresponding wrapper class is known as autoboxing</a:t>
            </a:r>
            <a:r>
              <a:rPr lang="en-US" b="0" i="0" dirty="0">
                <a:solidFill>
                  <a:srgbClr val="333333"/>
                </a:solidFill>
                <a:effectLst/>
                <a:latin typeface="inter-regular"/>
              </a:rPr>
              <a:t>, </a:t>
            </a:r>
          </a:p>
          <a:p>
            <a:pPr algn="just"/>
            <a:endParaRPr lang="en-US" dirty="0">
              <a:solidFill>
                <a:srgbClr val="333333"/>
              </a:solidFill>
              <a:latin typeface="inter-regular"/>
            </a:endParaRPr>
          </a:p>
          <a:p>
            <a:pPr algn="just"/>
            <a:r>
              <a:rPr lang="en-US" b="0" i="0" dirty="0">
                <a:solidFill>
                  <a:srgbClr val="333333"/>
                </a:solidFill>
                <a:effectLst/>
                <a:latin typeface="inter-regular"/>
              </a:rPr>
              <a:t>for example, byte to Byte, char to Character, int to Integer, long to Long, float to Float, </a:t>
            </a:r>
            <a:r>
              <a:rPr lang="en-US" b="0" i="0" dirty="0" err="1">
                <a:solidFill>
                  <a:srgbClr val="333333"/>
                </a:solidFill>
                <a:effectLst/>
                <a:latin typeface="inter-regular"/>
              </a:rPr>
              <a:t>boolean</a:t>
            </a:r>
            <a:r>
              <a:rPr lang="en-US" b="0" i="0" dirty="0">
                <a:solidFill>
                  <a:srgbClr val="333333"/>
                </a:solidFill>
                <a:effectLst/>
                <a:latin typeface="inter-regular"/>
              </a:rPr>
              <a:t> to Boolean, double to Double, and short to Short.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Since Java 5, we do not need to use the </a:t>
            </a:r>
            <a:r>
              <a:rPr lang="en-US" b="0" i="0" dirty="0" err="1">
                <a:solidFill>
                  <a:srgbClr val="333333"/>
                </a:solidFill>
                <a:effectLst/>
                <a:latin typeface="inter-regular"/>
              </a:rPr>
              <a:t>valueOf</a:t>
            </a:r>
            <a:r>
              <a:rPr lang="en-US" b="0" i="0" dirty="0">
                <a:solidFill>
                  <a:srgbClr val="333333"/>
                </a:solidFill>
                <a:effectLst/>
                <a:latin typeface="inter-regular"/>
              </a:rPr>
              <a:t>() method of wrapper classes to convert the primitive into objects.</a:t>
            </a:r>
          </a:p>
        </p:txBody>
      </p:sp>
      <p:sp>
        <p:nvSpPr>
          <p:cNvPr id="5" name="TextBox 4">
            <a:extLst>
              <a:ext uri="{FF2B5EF4-FFF2-40B4-BE49-F238E27FC236}">
                <a16:creationId xmlns="" xmlns:a16="http://schemas.microsoft.com/office/drawing/2014/main" id="{1AD72DD4-09A7-45C7-97CB-2A38692DF96C}"/>
              </a:ext>
            </a:extLst>
          </p:cNvPr>
          <p:cNvSpPr txBox="1"/>
          <p:nvPr/>
        </p:nvSpPr>
        <p:spPr>
          <a:xfrm>
            <a:off x="934720" y="2547541"/>
            <a:ext cx="10261600" cy="3416320"/>
          </a:xfrm>
          <a:prstGeom prst="rect">
            <a:avLst/>
          </a:prstGeom>
          <a:noFill/>
        </p:spPr>
        <p:txBody>
          <a:bodyPr wrap="square">
            <a:spAutoFit/>
          </a:bodyPr>
          <a:lstStyle/>
          <a:p>
            <a:pPr algn="just"/>
            <a:r>
              <a:rPr lang="en-IN" b="0" i="0" dirty="0">
                <a:solidFill>
                  <a:srgbClr val="008200"/>
                </a:solidFill>
                <a:effectLst/>
                <a:latin typeface="inter-regular"/>
              </a:rPr>
              <a:t>//Java program to convert primitive into objects</a:t>
            </a:r>
            <a:r>
              <a:rPr lang="en-IN" b="0" i="0" dirty="0">
                <a:solidFill>
                  <a:srgbClr val="000000"/>
                </a:solidFill>
                <a:effectLst/>
                <a:latin typeface="inter-regular"/>
              </a:rPr>
              <a:t>  </a:t>
            </a:r>
          </a:p>
          <a:p>
            <a:pPr algn="just"/>
            <a:r>
              <a:rPr lang="en-IN" b="0" i="0" dirty="0">
                <a:solidFill>
                  <a:srgbClr val="008200"/>
                </a:solidFill>
                <a:effectLst/>
                <a:latin typeface="inter-regular"/>
              </a:rPr>
              <a:t>//Autoboxing example of int to Integer</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WrapperExample1{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8200"/>
                </a:solidFill>
                <a:effectLst/>
                <a:latin typeface="inter-regular"/>
              </a:rPr>
              <a:t>//Converting int into Integer</a:t>
            </a:r>
            <a:r>
              <a:rPr lang="en-IN" b="0" i="0" dirty="0">
                <a:solidFill>
                  <a:srgbClr val="000000"/>
                </a:solidFill>
                <a:effectLst/>
                <a:latin typeface="inter-regular"/>
              </a:rPr>
              <a:t>  </a:t>
            </a:r>
          </a:p>
          <a:p>
            <a:pPr lvl="1"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20</a:t>
            </a:r>
            <a:r>
              <a:rPr lang="en-IN" b="0" i="0" dirty="0">
                <a:solidFill>
                  <a:srgbClr val="000000"/>
                </a:solidFill>
                <a:effectLst/>
                <a:latin typeface="inter-regular"/>
              </a:rPr>
              <a:t>;  </a:t>
            </a:r>
          </a:p>
          <a:p>
            <a:pPr lvl="1" algn="just"/>
            <a:r>
              <a:rPr lang="en-IN" b="0" i="0" dirty="0">
                <a:solidFill>
                  <a:srgbClr val="000000"/>
                </a:solidFill>
                <a:effectLst/>
                <a:latin typeface="inter-regular"/>
              </a:rPr>
              <a:t>Integer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Integer.valueOf</a:t>
            </a:r>
            <a:r>
              <a:rPr lang="en-IN" b="0" i="0" dirty="0">
                <a:solidFill>
                  <a:srgbClr val="000000"/>
                </a:solidFill>
                <a:effectLst/>
                <a:latin typeface="inter-regular"/>
              </a:rPr>
              <a:t>(a);</a:t>
            </a:r>
            <a:r>
              <a:rPr lang="en-IN" b="0" i="0" dirty="0">
                <a:solidFill>
                  <a:srgbClr val="008200"/>
                </a:solidFill>
                <a:effectLst/>
                <a:latin typeface="inter-regular"/>
              </a:rPr>
              <a:t>//converting int into Integer explicitly</a:t>
            </a:r>
            <a:r>
              <a:rPr lang="en-IN" b="0" i="0" dirty="0">
                <a:solidFill>
                  <a:srgbClr val="000000"/>
                </a:solidFill>
                <a:effectLst/>
                <a:latin typeface="inter-regular"/>
              </a:rPr>
              <a:t>  </a:t>
            </a:r>
          </a:p>
          <a:p>
            <a:pPr lvl="1" algn="just"/>
            <a:r>
              <a:rPr lang="en-IN" b="0" i="0" dirty="0">
                <a:solidFill>
                  <a:srgbClr val="000000"/>
                </a:solidFill>
                <a:effectLst/>
                <a:latin typeface="inter-regular"/>
              </a:rPr>
              <a:t>Integer j=a;</a:t>
            </a:r>
            <a:r>
              <a:rPr lang="en-IN" b="0" i="0" dirty="0">
                <a:solidFill>
                  <a:srgbClr val="008200"/>
                </a:solidFill>
                <a:effectLst/>
                <a:latin typeface="inter-regular"/>
              </a:rPr>
              <a:t>//autoboxing, now compiler will write </a:t>
            </a:r>
            <a:r>
              <a:rPr lang="en-IN" b="0" i="0" dirty="0" err="1">
                <a:solidFill>
                  <a:srgbClr val="008200"/>
                </a:solidFill>
                <a:effectLst/>
                <a:latin typeface="inter-regular"/>
              </a:rPr>
              <a:t>Integer.valueOf</a:t>
            </a:r>
            <a:r>
              <a:rPr lang="en-IN" b="0" i="0" dirty="0">
                <a:solidFill>
                  <a:srgbClr val="008200"/>
                </a:solidFill>
                <a:effectLst/>
                <a:latin typeface="inter-regular"/>
              </a:rPr>
              <a:t>(a) internally</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p>
          <a:p>
            <a:pPr lvl="1" algn="just"/>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8805131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E07FAC9-80A1-C2A5-D518-510F5AD937E9}"/>
              </a:ext>
            </a:extLst>
          </p:cNvPr>
          <p:cNvSpPr txBox="1"/>
          <p:nvPr/>
        </p:nvSpPr>
        <p:spPr>
          <a:xfrm>
            <a:off x="304800" y="184557"/>
            <a:ext cx="11714480" cy="1754326"/>
          </a:xfrm>
          <a:prstGeom prst="rect">
            <a:avLst/>
          </a:prstGeom>
          <a:noFill/>
        </p:spPr>
        <p:txBody>
          <a:bodyPr wrap="square">
            <a:spAutoFit/>
          </a:bodyPr>
          <a:lstStyle/>
          <a:p>
            <a:pPr algn="just"/>
            <a:r>
              <a:rPr lang="en-US" b="0" i="0" dirty="0">
                <a:solidFill>
                  <a:srgbClr val="610B38"/>
                </a:solidFill>
                <a:effectLst/>
                <a:latin typeface="Times New Roman" panose="02020603050405020304" pitchFamily="18" charset="0"/>
                <a:cs typeface="Times New Roman" panose="02020603050405020304" pitchFamily="18" charset="0"/>
              </a:rPr>
              <a:t>Unboxing</a:t>
            </a:r>
          </a:p>
          <a:p>
            <a:pPr marL="285750"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The automatic conversion of </a:t>
            </a:r>
            <a:r>
              <a:rPr lang="en-US" b="1" i="0" dirty="0">
                <a:solidFill>
                  <a:srgbClr val="333333"/>
                </a:solidFill>
                <a:effectLst/>
                <a:highlight>
                  <a:srgbClr val="00FF00"/>
                </a:highlight>
                <a:latin typeface="Times New Roman" panose="02020603050405020304" pitchFamily="18" charset="0"/>
                <a:cs typeface="Times New Roman" panose="02020603050405020304" pitchFamily="18" charset="0"/>
              </a:rPr>
              <a:t>wrapper type into its corresponding primitive type is known as unboxing</a:t>
            </a:r>
            <a:r>
              <a:rPr lang="en-US" b="0" i="0" dirty="0">
                <a:solidFill>
                  <a:srgbClr val="333333"/>
                </a:solidFill>
                <a:effectLst/>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It is the reverse process of autoboxing. </a:t>
            </a:r>
          </a:p>
          <a:p>
            <a:pPr marL="285750" indent="-285750" algn="just">
              <a:buFont typeface="Wingdings" panose="05000000000000000000" pitchFamily="2" charset="2"/>
              <a:buChar char="q"/>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333333"/>
                </a:solidFill>
                <a:effectLst/>
                <a:latin typeface="Times New Roman" panose="02020603050405020304" pitchFamily="18" charset="0"/>
                <a:cs typeface="Times New Roman" panose="02020603050405020304" pitchFamily="18" charset="0"/>
              </a:rPr>
              <a:t>Since Java 5, we do not need to use the </a:t>
            </a:r>
            <a:r>
              <a:rPr lang="en-US" b="0" i="0" dirty="0" err="1">
                <a:solidFill>
                  <a:srgbClr val="333333"/>
                </a:solidFill>
                <a:effectLst/>
                <a:latin typeface="Times New Roman" panose="02020603050405020304" pitchFamily="18" charset="0"/>
                <a:cs typeface="Times New Roman" panose="02020603050405020304" pitchFamily="18" charset="0"/>
              </a:rPr>
              <a:t>intValue</a:t>
            </a:r>
            <a:r>
              <a:rPr lang="en-US" b="0" i="0" dirty="0">
                <a:solidFill>
                  <a:srgbClr val="333333"/>
                </a:solidFill>
                <a:effectLst/>
                <a:latin typeface="Times New Roman" panose="02020603050405020304" pitchFamily="18" charset="0"/>
                <a:cs typeface="Times New Roman" panose="02020603050405020304" pitchFamily="18" charset="0"/>
              </a:rPr>
              <a:t>() method of wrapper classes to convert the wrapper type into primitives.</a:t>
            </a:r>
          </a:p>
        </p:txBody>
      </p:sp>
      <p:sp>
        <p:nvSpPr>
          <p:cNvPr id="5" name="TextBox 4">
            <a:extLst>
              <a:ext uri="{FF2B5EF4-FFF2-40B4-BE49-F238E27FC236}">
                <a16:creationId xmlns="" xmlns:a16="http://schemas.microsoft.com/office/drawing/2014/main" id="{8025E3F9-386C-0BEE-0A7C-F611F457CAEE}"/>
              </a:ext>
            </a:extLst>
          </p:cNvPr>
          <p:cNvSpPr txBox="1"/>
          <p:nvPr/>
        </p:nvSpPr>
        <p:spPr>
          <a:xfrm>
            <a:off x="2001520" y="2178040"/>
            <a:ext cx="8473440" cy="3416320"/>
          </a:xfrm>
          <a:prstGeom prst="rect">
            <a:avLst/>
          </a:prstGeom>
          <a:noFill/>
        </p:spPr>
        <p:txBody>
          <a:bodyPr wrap="square">
            <a:spAutoFit/>
          </a:bodyPr>
          <a:lstStyle/>
          <a:p>
            <a:pPr algn="just"/>
            <a:r>
              <a:rPr lang="en-IN" b="0" i="0" dirty="0">
                <a:solidFill>
                  <a:srgbClr val="008200"/>
                </a:solidFill>
                <a:effectLst/>
                <a:latin typeface="inter-regular"/>
              </a:rPr>
              <a:t>//Java program to convert object into primitives</a:t>
            </a:r>
            <a:r>
              <a:rPr lang="en-IN" b="0" i="0" dirty="0">
                <a:solidFill>
                  <a:srgbClr val="000000"/>
                </a:solidFill>
                <a:effectLst/>
                <a:latin typeface="inter-regular"/>
              </a:rPr>
              <a:t>  </a:t>
            </a:r>
          </a:p>
          <a:p>
            <a:pPr algn="just"/>
            <a:r>
              <a:rPr lang="en-IN" b="0" i="0" dirty="0">
                <a:solidFill>
                  <a:srgbClr val="008200"/>
                </a:solidFill>
                <a:effectLst/>
                <a:latin typeface="inter-regular"/>
              </a:rPr>
              <a:t>//Unboxing example of Integer to int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WrapperExample2{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8200"/>
                </a:solidFill>
                <a:effectLst/>
                <a:latin typeface="inter-regular"/>
              </a:rPr>
              <a:t>//Converting Integer to int  </a:t>
            </a:r>
            <a:r>
              <a:rPr lang="en-IN" b="0" i="0" dirty="0">
                <a:solidFill>
                  <a:srgbClr val="000000"/>
                </a:solidFill>
                <a:effectLst/>
                <a:latin typeface="inter-regular"/>
              </a:rPr>
              <a:t>  </a:t>
            </a:r>
          </a:p>
          <a:p>
            <a:pPr lvl="1" algn="just"/>
            <a:r>
              <a:rPr lang="en-IN" b="0" i="0" dirty="0">
                <a:solidFill>
                  <a:srgbClr val="000000"/>
                </a:solidFill>
                <a:effectLst/>
                <a:latin typeface="inter-regular"/>
              </a:rPr>
              <a:t>Integer a=</a:t>
            </a:r>
            <a:r>
              <a:rPr lang="en-IN" b="1" i="0" dirty="0">
                <a:solidFill>
                  <a:srgbClr val="006699"/>
                </a:solidFill>
                <a:effectLst/>
                <a:latin typeface="inter-regular"/>
              </a:rPr>
              <a:t>new</a:t>
            </a:r>
            <a:r>
              <a:rPr lang="en-IN" b="0" i="0" dirty="0">
                <a:solidFill>
                  <a:srgbClr val="000000"/>
                </a:solidFill>
                <a:effectLst/>
                <a:latin typeface="inter-regular"/>
              </a:rPr>
              <a:t> Integer(</a:t>
            </a:r>
            <a:r>
              <a:rPr lang="en-IN" b="0" i="0" dirty="0">
                <a:solidFill>
                  <a:srgbClr val="C00000"/>
                </a:solidFill>
                <a:effectLst/>
                <a:latin typeface="inter-regular"/>
              </a:rPr>
              <a:t>3</a:t>
            </a:r>
            <a:r>
              <a:rPr lang="en-IN" b="0" i="0" dirty="0">
                <a:solidFill>
                  <a:srgbClr val="000000"/>
                </a:solidFill>
                <a:effectLst/>
                <a:latin typeface="inter-regular"/>
              </a:rPr>
              <a:t>);    </a:t>
            </a:r>
          </a:p>
          <a:p>
            <a:pPr lvl="1"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a.intValue</a:t>
            </a:r>
            <a:r>
              <a:rPr lang="en-IN" b="0" i="0" dirty="0">
                <a:solidFill>
                  <a:srgbClr val="000000"/>
                </a:solidFill>
                <a:effectLst/>
                <a:latin typeface="inter-regular"/>
              </a:rPr>
              <a:t>();</a:t>
            </a:r>
            <a:r>
              <a:rPr lang="en-IN" b="0" i="0" dirty="0">
                <a:solidFill>
                  <a:srgbClr val="008200"/>
                </a:solidFill>
                <a:effectLst/>
                <a:latin typeface="inter-regular"/>
              </a:rPr>
              <a:t>//converting Integer to int explicitly</a:t>
            </a:r>
            <a:r>
              <a:rPr lang="en-IN" b="0" i="0" dirty="0">
                <a:solidFill>
                  <a:srgbClr val="000000"/>
                </a:solidFill>
                <a:effectLst/>
                <a:latin typeface="inter-regular"/>
              </a:rPr>
              <a:t>  </a:t>
            </a:r>
          </a:p>
          <a:p>
            <a:pPr lvl="1" algn="just"/>
            <a:r>
              <a:rPr lang="en-IN" b="1" i="0" dirty="0">
                <a:solidFill>
                  <a:srgbClr val="006699"/>
                </a:solidFill>
                <a:effectLst/>
                <a:latin typeface="inter-regular"/>
              </a:rPr>
              <a:t>int</a:t>
            </a:r>
            <a:r>
              <a:rPr lang="en-IN" b="0" i="0" dirty="0">
                <a:solidFill>
                  <a:srgbClr val="000000"/>
                </a:solidFill>
                <a:effectLst/>
                <a:latin typeface="inter-regular"/>
              </a:rPr>
              <a:t> j=a;</a:t>
            </a:r>
            <a:r>
              <a:rPr lang="en-IN" b="0" i="0" dirty="0">
                <a:solidFill>
                  <a:srgbClr val="008200"/>
                </a:solidFill>
                <a:effectLst/>
                <a:latin typeface="inter-regular"/>
              </a:rPr>
              <a:t>//unboxing, now compiler will write </a:t>
            </a:r>
            <a:r>
              <a:rPr lang="en-IN" b="0" i="0" dirty="0" err="1">
                <a:solidFill>
                  <a:srgbClr val="008200"/>
                </a:solidFill>
                <a:effectLst/>
                <a:latin typeface="inter-regular"/>
              </a:rPr>
              <a:t>a.intValue</a:t>
            </a:r>
            <a:r>
              <a:rPr lang="en-IN" b="0" i="0" dirty="0">
                <a:solidFill>
                  <a:srgbClr val="008200"/>
                </a:solidFill>
                <a:effectLst/>
                <a:latin typeface="inter-regular"/>
              </a:rPr>
              <a:t>() internally  </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p>
          <a:p>
            <a:pPr lvl="1" algn="just"/>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3354002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ABDEBBC-A1A4-68D7-CCC3-C652EB74FF32}"/>
              </a:ext>
            </a:extLst>
          </p:cNvPr>
          <p:cNvSpPr txBox="1"/>
          <p:nvPr/>
        </p:nvSpPr>
        <p:spPr>
          <a:xfrm>
            <a:off x="233680" y="290304"/>
            <a:ext cx="4886960" cy="6740307"/>
          </a:xfrm>
          <a:prstGeom prst="rect">
            <a:avLst/>
          </a:prstGeom>
          <a:noFill/>
        </p:spPr>
        <p:txBody>
          <a:bodyPr wrap="square">
            <a:spAutoFit/>
          </a:bodyPr>
          <a:lstStyle/>
          <a:p>
            <a:pPr algn="just"/>
            <a:r>
              <a:rPr lang="en-IN" b="0" i="0" dirty="0">
                <a:solidFill>
                  <a:srgbClr val="008200"/>
                </a:solidFill>
                <a:effectLst/>
                <a:latin typeface="inter-regular"/>
              </a:rPr>
              <a:t>//Java Program to convert all primitives into its corresponding </a:t>
            </a:r>
            <a:r>
              <a:rPr lang="en-IN" b="0" i="0" dirty="0">
                <a:solidFill>
                  <a:srgbClr val="000000"/>
                </a:solidFill>
                <a:effectLst/>
                <a:latin typeface="inter-regular"/>
              </a:rPr>
              <a:t>  </a:t>
            </a:r>
          </a:p>
          <a:p>
            <a:pPr algn="just"/>
            <a:r>
              <a:rPr lang="en-IN" b="0" i="0" dirty="0">
                <a:solidFill>
                  <a:srgbClr val="008200"/>
                </a:solidFill>
                <a:effectLst/>
                <a:latin typeface="inter-regular"/>
              </a:rPr>
              <a:t>//wrapper objects and vice-versa</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WrapperExample3{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byte</a:t>
            </a:r>
            <a:r>
              <a:rPr lang="en-IN" b="0" i="0" dirty="0">
                <a:solidFill>
                  <a:srgbClr val="000000"/>
                </a:solidFill>
                <a:effectLst/>
                <a:latin typeface="inter-regular"/>
              </a:rPr>
              <a:t> b=</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1" i="0" dirty="0">
                <a:solidFill>
                  <a:srgbClr val="006699"/>
                </a:solidFill>
                <a:effectLst/>
                <a:latin typeface="inter-regular"/>
              </a:rPr>
              <a:t>short</a:t>
            </a:r>
            <a:r>
              <a:rPr lang="en-IN" b="0" i="0" dirty="0">
                <a:solidFill>
                  <a:srgbClr val="000000"/>
                </a:solidFill>
                <a:effectLst/>
                <a:latin typeface="inter-regular"/>
              </a:rPr>
              <a:t> s=</a:t>
            </a:r>
            <a:r>
              <a:rPr lang="en-IN" b="0" i="0" dirty="0">
                <a:solidFill>
                  <a:srgbClr val="C00000"/>
                </a:solidFill>
                <a:effectLst/>
                <a:latin typeface="inter-regular"/>
              </a:rPr>
              <a:t>20</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  </a:t>
            </a:r>
          </a:p>
          <a:p>
            <a:pPr algn="just"/>
            <a:r>
              <a:rPr lang="en-IN" b="1" i="0" dirty="0">
                <a:solidFill>
                  <a:srgbClr val="006699"/>
                </a:solidFill>
                <a:effectLst/>
                <a:latin typeface="inter-regular"/>
              </a:rPr>
              <a:t>long</a:t>
            </a:r>
            <a:r>
              <a:rPr lang="en-IN" b="0" i="0" dirty="0">
                <a:solidFill>
                  <a:srgbClr val="000000"/>
                </a:solidFill>
                <a:effectLst/>
                <a:latin typeface="inter-regular"/>
              </a:rPr>
              <a:t> l=</a:t>
            </a:r>
            <a:r>
              <a:rPr lang="en-IN" b="0" i="0" dirty="0">
                <a:solidFill>
                  <a:srgbClr val="C00000"/>
                </a:solidFill>
                <a:effectLst/>
                <a:latin typeface="inter-regular"/>
              </a:rPr>
              <a:t>40</a:t>
            </a:r>
            <a:r>
              <a:rPr lang="en-IN" b="0" i="0" dirty="0">
                <a:solidFill>
                  <a:srgbClr val="000000"/>
                </a:solidFill>
                <a:effectLst/>
                <a:latin typeface="inter-regular"/>
              </a:rPr>
              <a:t>;  </a:t>
            </a:r>
          </a:p>
          <a:p>
            <a:pPr algn="just"/>
            <a:r>
              <a:rPr lang="en-IN" b="1" i="0" dirty="0">
                <a:solidFill>
                  <a:srgbClr val="006699"/>
                </a:solidFill>
                <a:effectLst/>
                <a:latin typeface="inter-regular"/>
              </a:rPr>
              <a:t>float</a:t>
            </a:r>
            <a:r>
              <a:rPr lang="en-IN" b="0" i="0" dirty="0">
                <a:solidFill>
                  <a:srgbClr val="000000"/>
                </a:solidFill>
                <a:effectLst/>
                <a:latin typeface="inter-regular"/>
              </a:rPr>
              <a:t> f=</a:t>
            </a:r>
            <a:r>
              <a:rPr lang="en-IN" b="0" i="0" dirty="0">
                <a:solidFill>
                  <a:srgbClr val="C00000"/>
                </a:solidFill>
                <a:effectLst/>
                <a:latin typeface="inter-regular"/>
              </a:rPr>
              <a:t>50</a:t>
            </a:r>
            <a:r>
              <a:rPr lang="en-IN" b="0" i="0" dirty="0">
                <a:solidFill>
                  <a:srgbClr val="000000"/>
                </a:solidFill>
                <a:effectLst/>
                <a:latin typeface="inter-regular"/>
              </a:rPr>
              <a:t>.0F;  </a:t>
            </a:r>
          </a:p>
          <a:p>
            <a:pPr algn="just"/>
            <a:r>
              <a:rPr lang="en-IN" b="1" i="0" dirty="0">
                <a:solidFill>
                  <a:srgbClr val="006699"/>
                </a:solidFill>
                <a:effectLst/>
                <a:latin typeface="inter-regular"/>
              </a:rPr>
              <a:t>double</a:t>
            </a:r>
            <a:r>
              <a:rPr lang="en-IN" b="0" i="0" dirty="0">
                <a:solidFill>
                  <a:srgbClr val="000000"/>
                </a:solidFill>
                <a:effectLst/>
                <a:latin typeface="inter-regular"/>
              </a:rPr>
              <a:t> d=</a:t>
            </a:r>
            <a:r>
              <a:rPr lang="en-IN" b="0" i="0" dirty="0">
                <a:solidFill>
                  <a:srgbClr val="C00000"/>
                </a:solidFill>
                <a:effectLst/>
                <a:latin typeface="inter-regular"/>
              </a:rPr>
              <a:t>60</a:t>
            </a:r>
            <a:r>
              <a:rPr lang="en-IN" b="0" i="0" dirty="0">
                <a:solidFill>
                  <a:srgbClr val="000000"/>
                </a:solidFill>
                <a:effectLst/>
                <a:latin typeface="inter-regular"/>
              </a:rPr>
              <a:t>.0D;  </a:t>
            </a:r>
          </a:p>
          <a:p>
            <a:pPr algn="just"/>
            <a:r>
              <a:rPr lang="en-IN" b="1" i="0" dirty="0">
                <a:solidFill>
                  <a:srgbClr val="006699"/>
                </a:solidFill>
                <a:effectLst/>
                <a:latin typeface="inter-regular"/>
              </a:rPr>
              <a:t>char</a:t>
            </a:r>
            <a:r>
              <a:rPr lang="en-IN" b="0" i="0" dirty="0">
                <a:solidFill>
                  <a:srgbClr val="000000"/>
                </a:solidFill>
                <a:effectLst/>
                <a:latin typeface="inter-regular"/>
              </a:rPr>
              <a:t> c=</a:t>
            </a:r>
            <a:r>
              <a:rPr lang="en-IN" b="0" i="0" dirty="0">
                <a:solidFill>
                  <a:srgbClr val="0000FF"/>
                </a:solidFill>
                <a:effectLst/>
                <a:latin typeface="inter-regular"/>
              </a:rPr>
              <a:t>'a'</a:t>
            </a:r>
            <a:r>
              <a:rPr lang="en-IN" b="0" i="0" dirty="0">
                <a:solidFill>
                  <a:srgbClr val="000000"/>
                </a:solidFill>
                <a:effectLst/>
                <a:latin typeface="inter-regular"/>
              </a:rPr>
              <a:t>;  </a:t>
            </a:r>
          </a:p>
          <a:p>
            <a:pPr algn="just"/>
            <a:r>
              <a:rPr lang="en-IN" b="1" i="0" dirty="0" err="1">
                <a:solidFill>
                  <a:srgbClr val="006699"/>
                </a:solidFill>
                <a:effectLst/>
                <a:latin typeface="inter-regular"/>
              </a:rPr>
              <a:t>boolean</a:t>
            </a:r>
            <a:r>
              <a:rPr lang="en-IN" b="0" i="0" dirty="0">
                <a:solidFill>
                  <a:srgbClr val="000000"/>
                </a:solidFill>
                <a:effectLst/>
                <a:latin typeface="inter-regular"/>
              </a:rPr>
              <a:t> b2=</a:t>
            </a:r>
            <a:r>
              <a:rPr lang="en-IN" b="1" i="0" dirty="0">
                <a:solidFill>
                  <a:srgbClr val="006699"/>
                </a:solidFill>
                <a:effectLst/>
                <a:latin typeface="inter-regular"/>
              </a:rPr>
              <a:t>true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//Autoboxing: Converting primitives into objects</a:t>
            </a:r>
            <a:r>
              <a:rPr lang="en-IN" b="0" i="0" dirty="0">
                <a:solidFill>
                  <a:srgbClr val="000000"/>
                </a:solidFill>
                <a:effectLst/>
                <a:latin typeface="inter-regular"/>
              </a:rPr>
              <a:t>  </a:t>
            </a:r>
          </a:p>
          <a:p>
            <a:pPr algn="just"/>
            <a:r>
              <a:rPr lang="en-IN" b="0" i="0" dirty="0">
                <a:solidFill>
                  <a:srgbClr val="000000"/>
                </a:solidFill>
                <a:effectLst/>
                <a:latin typeface="inter-regular"/>
              </a:rPr>
              <a:t>Byte </a:t>
            </a:r>
            <a:r>
              <a:rPr lang="en-IN" b="0" i="0" dirty="0" err="1">
                <a:solidFill>
                  <a:srgbClr val="000000"/>
                </a:solidFill>
                <a:effectLst/>
                <a:latin typeface="inter-regular"/>
              </a:rPr>
              <a:t>byteobj</a:t>
            </a:r>
            <a:r>
              <a:rPr lang="en-IN" b="0" i="0" dirty="0">
                <a:solidFill>
                  <a:srgbClr val="000000"/>
                </a:solidFill>
                <a:effectLst/>
                <a:latin typeface="inter-regular"/>
              </a:rPr>
              <a:t>=b;  </a:t>
            </a:r>
          </a:p>
          <a:p>
            <a:pPr algn="just"/>
            <a:r>
              <a:rPr lang="en-IN" b="0" i="0" dirty="0">
                <a:solidFill>
                  <a:srgbClr val="000000"/>
                </a:solidFill>
                <a:effectLst/>
                <a:latin typeface="inter-regular"/>
              </a:rPr>
              <a:t>Short </a:t>
            </a:r>
            <a:r>
              <a:rPr lang="en-IN" b="0" i="0" dirty="0" err="1">
                <a:solidFill>
                  <a:srgbClr val="000000"/>
                </a:solidFill>
                <a:effectLst/>
                <a:latin typeface="inter-regular"/>
              </a:rPr>
              <a:t>shortobj</a:t>
            </a:r>
            <a:r>
              <a:rPr lang="en-IN" b="0" i="0" dirty="0">
                <a:solidFill>
                  <a:srgbClr val="000000"/>
                </a:solidFill>
                <a:effectLst/>
                <a:latin typeface="inter-regular"/>
              </a:rPr>
              <a:t>=s;  </a:t>
            </a:r>
          </a:p>
          <a:p>
            <a:pPr algn="just"/>
            <a:r>
              <a:rPr lang="en-IN" b="0" i="0" dirty="0">
                <a:solidFill>
                  <a:srgbClr val="000000"/>
                </a:solidFill>
                <a:effectLst/>
                <a:latin typeface="inter-regular"/>
              </a:rPr>
              <a:t>Integer </a:t>
            </a:r>
            <a:r>
              <a:rPr lang="en-IN" b="0" i="0" dirty="0" err="1">
                <a:solidFill>
                  <a:srgbClr val="000000"/>
                </a:solidFill>
                <a:effectLst/>
                <a:latin typeface="inter-regular"/>
              </a:rPr>
              <a:t>intobj</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Long </a:t>
            </a:r>
            <a:r>
              <a:rPr lang="en-IN" b="0" i="0" dirty="0" err="1">
                <a:solidFill>
                  <a:srgbClr val="000000"/>
                </a:solidFill>
                <a:effectLst/>
                <a:latin typeface="inter-regular"/>
              </a:rPr>
              <a:t>longobj</a:t>
            </a:r>
            <a:r>
              <a:rPr lang="en-IN" b="0" i="0" dirty="0">
                <a:solidFill>
                  <a:srgbClr val="000000"/>
                </a:solidFill>
                <a:effectLst/>
                <a:latin typeface="inter-regular"/>
              </a:rPr>
              <a:t>=l;  </a:t>
            </a:r>
          </a:p>
          <a:p>
            <a:pPr algn="just"/>
            <a:r>
              <a:rPr lang="en-IN" b="0" i="0" dirty="0">
                <a:solidFill>
                  <a:srgbClr val="000000"/>
                </a:solidFill>
                <a:effectLst/>
                <a:latin typeface="inter-regular"/>
              </a:rPr>
              <a:t>Float </a:t>
            </a:r>
            <a:r>
              <a:rPr lang="en-IN" b="0" i="0" dirty="0" err="1">
                <a:solidFill>
                  <a:srgbClr val="000000"/>
                </a:solidFill>
                <a:effectLst/>
                <a:latin typeface="inter-regular"/>
              </a:rPr>
              <a:t>floatobj</a:t>
            </a:r>
            <a:r>
              <a:rPr lang="en-IN" b="0" i="0" dirty="0">
                <a:solidFill>
                  <a:srgbClr val="000000"/>
                </a:solidFill>
                <a:effectLst/>
                <a:latin typeface="inter-regular"/>
              </a:rPr>
              <a:t>=f;  </a:t>
            </a:r>
          </a:p>
          <a:p>
            <a:pPr algn="just"/>
            <a:r>
              <a:rPr lang="en-IN" b="0" i="0" dirty="0">
                <a:solidFill>
                  <a:srgbClr val="000000"/>
                </a:solidFill>
                <a:effectLst/>
                <a:latin typeface="inter-regular"/>
              </a:rPr>
              <a:t>Double </a:t>
            </a:r>
            <a:r>
              <a:rPr lang="en-IN" b="0" i="0" dirty="0" err="1">
                <a:solidFill>
                  <a:srgbClr val="000000"/>
                </a:solidFill>
                <a:effectLst/>
                <a:latin typeface="inter-regular"/>
              </a:rPr>
              <a:t>doubleobj</a:t>
            </a:r>
            <a:r>
              <a:rPr lang="en-IN" b="0" i="0" dirty="0">
                <a:solidFill>
                  <a:srgbClr val="000000"/>
                </a:solidFill>
                <a:effectLst/>
                <a:latin typeface="inter-regular"/>
              </a:rPr>
              <a:t>=d;  </a:t>
            </a:r>
          </a:p>
          <a:p>
            <a:pPr algn="just"/>
            <a:r>
              <a:rPr lang="en-IN" b="0" i="0" dirty="0">
                <a:solidFill>
                  <a:srgbClr val="000000"/>
                </a:solidFill>
                <a:effectLst/>
                <a:latin typeface="inter-regular"/>
              </a:rPr>
              <a:t>Character </a:t>
            </a:r>
            <a:r>
              <a:rPr lang="en-IN" b="0" i="0" dirty="0" err="1">
                <a:solidFill>
                  <a:srgbClr val="000000"/>
                </a:solidFill>
                <a:effectLst/>
                <a:latin typeface="inter-regular"/>
              </a:rPr>
              <a:t>charobj</a:t>
            </a:r>
            <a:r>
              <a:rPr lang="en-IN" b="0" i="0" dirty="0">
                <a:solidFill>
                  <a:srgbClr val="000000"/>
                </a:solidFill>
                <a:effectLst/>
                <a:latin typeface="inter-regular"/>
              </a:rPr>
              <a:t>=c;  </a:t>
            </a:r>
          </a:p>
          <a:p>
            <a:pPr algn="just"/>
            <a:r>
              <a:rPr lang="en-IN" b="0" i="0" dirty="0">
                <a:solidFill>
                  <a:srgbClr val="000000"/>
                </a:solidFill>
                <a:effectLst/>
                <a:latin typeface="inter-regular"/>
              </a:rPr>
              <a:t>Boolean </a:t>
            </a:r>
            <a:r>
              <a:rPr lang="en-IN" b="0" i="0" dirty="0" err="1">
                <a:solidFill>
                  <a:srgbClr val="000000"/>
                </a:solidFill>
                <a:effectLst/>
                <a:latin typeface="inter-regular"/>
              </a:rPr>
              <a:t>boolobj</a:t>
            </a:r>
            <a:r>
              <a:rPr lang="en-IN" b="0" i="0" dirty="0">
                <a:solidFill>
                  <a:srgbClr val="000000"/>
                </a:solidFill>
                <a:effectLst/>
                <a:latin typeface="inter-regular"/>
              </a:rPr>
              <a:t>=b2;  </a:t>
            </a:r>
          </a:p>
          <a:p>
            <a:pPr algn="just"/>
            <a:r>
              <a:rPr lang="en-IN" b="0" i="0" dirty="0">
                <a:solidFill>
                  <a:srgbClr val="000000"/>
                </a:solidFill>
                <a:effectLst/>
                <a:latin typeface="inter-regular"/>
              </a:rPr>
              <a:t>  </a:t>
            </a:r>
          </a:p>
        </p:txBody>
      </p:sp>
      <p:sp>
        <p:nvSpPr>
          <p:cNvPr id="5" name="TextBox 4">
            <a:extLst>
              <a:ext uri="{FF2B5EF4-FFF2-40B4-BE49-F238E27FC236}">
                <a16:creationId xmlns="" xmlns:a16="http://schemas.microsoft.com/office/drawing/2014/main" id="{C8AAE15C-FE4A-DAF3-5840-EBEBDA282EC7}"/>
              </a:ext>
            </a:extLst>
          </p:cNvPr>
          <p:cNvSpPr txBox="1"/>
          <p:nvPr/>
        </p:nvSpPr>
        <p:spPr>
          <a:xfrm>
            <a:off x="6258560" y="622548"/>
            <a:ext cx="5273040" cy="5909310"/>
          </a:xfrm>
          <a:prstGeom prst="rect">
            <a:avLst/>
          </a:prstGeom>
          <a:solidFill>
            <a:schemeClr val="accent4">
              <a:lumMod val="20000"/>
              <a:lumOff val="80000"/>
            </a:schemeClr>
          </a:solidFill>
        </p:spPr>
        <p:txBody>
          <a:bodyPr wrap="square">
            <a:spAutoFit/>
          </a:bodyPr>
          <a:lstStyle/>
          <a:p>
            <a:pPr algn="just"/>
            <a:r>
              <a:rPr lang="en-IN" b="0" i="0" dirty="0">
                <a:solidFill>
                  <a:srgbClr val="008200"/>
                </a:solidFill>
                <a:effectLst/>
                <a:latin typeface="inter-regular"/>
              </a:rPr>
              <a:t>//Printing objects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"---Printing object values---"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"Byte object: "</a:t>
            </a:r>
            <a:r>
              <a:rPr lang="en-IN" b="0" i="0" dirty="0">
                <a:solidFill>
                  <a:srgbClr val="000000"/>
                </a:solidFill>
                <a:effectLst/>
                <a:latin typeface="inter-regular"/>
              </a:rPr>
              <a:t>+</a:t>
            </a:r>
            <a:r>
              <a:rPr lang="en-IN" b="0" i="0" dirty="0" err="1">
                <a:solidFill>
                  <a:srgbClr val="000000"/>
                </a:solidFill>
                <a:effectLst/>
                <a:latin typeface="inter-regular"/>
              </a:rPr>
              <a:t>byteobj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"Short object: "</a:t>
            </a:r>
            <a:r>
              <a:rPr lang="en-IN" b="0" i="0" dirty="0">
                <a:solidFill>
                  <a:srgbClr val="000000"/>
                </a:solidFill>
                <a:effectLst/>
                <a:latin typeface="inter-regular"/>
              </a:rPr>
              <a:t>+</a:t>
            </a:r>
            <a:r>
              <a:rPr lang="en-IN" b="0" i="0" dirty="0" err="1">
                <a:solidFill>
                  <a:srgbClr val="000000"/>
                </a:solidFill>
                <a:effectLst/>
                <a:latin typeface="inter-regular"/>
              </a:rPr>
              <a:t>shortobj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"Integer object: "</a:t>
            </a:r>
            <a:r>
              <a:rPr lang="en-IN" b="0" i="0" dirty="0">
                <a:solidFill>
                  <a:srgbClr val="000000"/>
                </a:solidFill>
                <a:effectLst/>
                <a:latin typeface="inter-regular"/>
              </a:rPr>
              <a:t>+</a:t>
            </a:r>
            <a:r>
              <a:rPr lang="en-IN" b="0" i="0" dirty="0" err="1">
                <a:solidFill>
                  <a:srgbClr val="000000"/>
                </a:solidFill>
                <a:effectLst/>
                <a:latin typeface="inter-regular"/>
              </a:rPr>
              <a:t>intobj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"Long object: "</a:t>
            </a:r>
            <a:r>
              <a:rPr lang="en-IN" b="0" i="0" dirty="0">
                <a:solidFill>
                  <a:srgbClr val="000000"/>
                </a:solidFill>
                <a:effectLst/>
                <a:latin typeface="inter-regular"/>
              </a:rPr>
              <a:t>+</a:t>
            </a:r>
            <a:r>
              <a:rPr lang="en-IN" b="0" i="0" dirty="0" err="1">
                <a:solidFill>
                  <a:srgbClr val="000000"/>
                </a:solidFill>
                <a:effectLst/>
                <a:latin typeface="inter-regular"/>
              </a:rPr>
              <a:t>longobj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"Float object: "</a:t>
            </a:r>
            <a:r>
              <a:rPr lang="en-IN" b="0" i="0" dirty="0">
                <a:solidFill>
                  <a:srgbClr val="000000"/>
                </a:solidFill>
                <a:effectLst/>
                <a:latin typeface="inter-regular"/>
              </a:rPr>
              <a:t>+</a:t>
            </a:r>
            <a:r>
              <a:rPr lang="en-IN" b="0" i="0" dirty="0" err="1">
                <a:solidFill>
                  <a:srgbClr val="000000"/>
                </a:solidFill>
                <a:effectLst/>
                <a:latin typeface="inter-regular"/>
              </a:rPr>
              <a:t>floatobj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"Double object: "</a:t>
            </a:r>
            <a:r>
              <a:rPr lang="en-IN" b="0" i="0" dirty="0">
                <a:solidFill>
                  <a:srgbClr val="000000"/>
                </a:solidFill>
                <a:effectLst/>
                <a:latin typeface="inter-regular"/>
              </a:rPr>
              <a:t>+</a:t>
            </a:r>
            <a:r>
              <a:rPr lang="en-IN" b="0" i="0" dirty="0" err="1">
                <a:solidFill>
                  <a:srgbClr val="000000"/>
                </a:solidFill>
                <a:effectLst/>
                <a:latin typeface="inter-regular"/>
              </a:rPr>
              <a:t>doubleobj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"Character object: "</a:t>
            </a:r>
            <a:r>
              <a:rPr lang="en-IN" b="0" i="0" dirty="0">
                <a:solidFill>
                  <a:srgbClr val="000000"/>
                </a:solidFill>
                <a:effectLst/>
                <a:latin typeface="inter-regular"/>
              </a:rPr>
              <a:t>+</a:t>
            </a:r>
            <a:r>
              <a:rPr lang="en-IN" b="0" i="0" dirty="0" err="1">
                <a:solidFill>
                  <a:srgbClr val="000000"/>
                </a:solidFill>
                <a:effectLst/>
                <a:latin typeface="inter-regular"/>
              </a:rPr>
              <a:t>charobj</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"Boolean object: "</a:t>
            </a:r>
            <a:r>
              <a:rPr lang="en-IN" b="0" i="0" dirty="0">
                <a:solidFill>
                  <a:srgbClr val="000000"/>
                </a:solidFill>
                <a:effectLst/>
                <a:latin typeface="inter-regular"/>
              </a:rPr>
              <a:t>+</a:t>
            </a:r>
            <a:r>
              <a:rPr lang="en-IN" b="0" i="0" dirty="0" err="1">
                <a:solidFill>
                  <a:srgbClr val="000000"/>
                </a:solidFill>
                <a:effectLst/>
                <a:latin typeface="inter-regular"/>
              </a:rPr>
              <a:t>boolobj</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//Unboxing: Converting Objects to Primitives</a:t>
            </a:r>
            <a:r>
              <a:rPr lang="en-IN" b="0" i="0" dirty="0">
                <a:solidFill>
                  <a:srgbClr val="000000"/>
                </a:solidFill>
                <a:effectLst/>
                <a:latin typeface="inter-regular"/>
              </a:rPr>
              <a:t>  </a:t>
            </a:r>
          </a:p>
          <a:p>
            <a:pPr algn="just"/>
            <a:r>
              <a:rPr lang="en-IN" b="1" i="0" dirty="0">
                <a:solidFill>
                  <a:srgbClr val="006699"/>
                </a:solidFill>
                <a:effectLst/>
                <a:latin typeface="inter-regular"/>
              </a:rPr>
              <a:t>byte</a:t>
            </a:r>
            <a:r>
              <a:rPr lang="en-IN" b="0" i="0" dirty="0">
                <a:solidFill>
                  <a:srgbClr val="000000"/>
                </a:solidFill>
                <a:effectLst/>
                <a:latin typeface="inter-regular"/>
              </a:rPr>
              <a:t> </a:t>
            </a:r>
            <a:r>
              <a:rPr lang="en-IN" b="0" i="0" dirty="0" err="1">
                <a:solidFill>
                  <a:srgbClr val="000000"/>
                </a:solidFill>
                <a:effectLst/>
                <a:latin typeface="inter-regular"/>
              </a:rPr>
              <a:t>bytevalue</a:t>
            </a:r>
            <a:r>
              <a:rPr lang="en-IN" b="0" i="0" dirty="0">
                <a:solidFill>
                  <a:srgbClr val="000000"/>
                </a:solidFill>
                <a:effectLst/>
                <a:latin typeface="inter-regular"/>
              </a:rPr>
              <a:t>=</a:t>
            </a:r>
            <a:r>
              <a:rPr lang="en-IN" b="0" i="0" dirty="0" err="1">
                <a:solidFill>
                  <a:srgbClr val="000000"/>
                </a:solidFill>
                <a:effectLst/>
                <a:latin typeface="inter-regular"/>
              </a:rPr>
              <a:t>byteobj</a:t>
            </a:r>
            <a:r>
              <a:rPr lang="en-IN" b="0" i="0" dirty="0">
                <a:solidFill>
                  <a:srgbClr val="000000"/>
                </a:solidFill>
                <a:effectLst/>
                <a:latin typeface="inter-regular"/>
              </a:rPr>
              <a:t>;  </a:t>
            </a:r>
          </a:p>
          <a:p>
            <a:pPr algn="just"/>
            <a:r>
              <a:rPr lang="en-IN" b="1" i="0" dirty="0">
                <a:solidFill>
                  <a:srgbClr val="006699"/>
                </a:solidFill>
                <a:effectLst/>
                <a:latin typeface="inter-regular"/>
              </a:rPr>
              <a:t>short</a:t>
            </a:r>
            <a:r>
              <a:rPr lang="en-IN" b="0" i="0" dirty="0">
                <a:solidFill>
                  <a:srgbClr val="000000"/>
                </a:solidFill>
                <a:effectLst/>
                <a:latin typeface="inter-regular"/>
              </a:rPr>
              <a:t> </a:t>
            </a:r>
            <a:r>
              <a:rPr lang="en-IN" b="0" i="0" dirty="0" err="1">
                <a:solidFill>
                  <a:srgbClr val="000000"/>
                </a:solidFill>
                <a:effectLst/>
                <a:latin typeface="inter-regular"/>
              </a:rPr>
              <a:t>shortvalue</a:t>
            </a:r>
            <a:r>
              <a:rPr lang="en-IN" b="0" i="0" dirty="0">
                <a:solidFill>
                  <a:srgbClr val="000000"/>
                </a:solidFill>
                <a:effectLst/>
                <a:latin typeface="inter-regular"/>
              </a:rPr>
              <a:t>=</a:t>
            </a:r>
            <a:r>
              <a:rPr lang="en-IN" b="0" i="0" dirty="0" err="1">
                <a:solidFill>
                  <a:srgbClr val="000000"/>
                </a:solidFill>
                <a:effectLst/>
                <a:latin typeface="inter-regular"/>
              </a:rPr>
              <a:t>shortobj</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intvalue</a:t>
            </a:r>
            <a:r>
              <a:rPr lang="en-IN" b="0" i="0" dirty="0">
                <a:solidFill>
                  <a:srgbClr val="000000"/>
                </a:solidFill>
                <a:effectLst/>
                <a:latin typeface="inter-regular"/>
              </a:rPr>
              <a:t>=</a:t>
            </a:r>
            <a:r>
              <a:rPr lang="en-IN" b="0" i="0" dirty="0" err="1">
                <a:solidFill>
                  <a:srgbClr val="000000"/>
                </a:solidFill>
                <a:effectLst/>
                <a:latin typeface="inter-regular"/>
              </a:rPr>
              <a:t>intobj</a:t>
            </a:r>
            <a:r>
              <a:rPr lang="en-IN" b="0" i="0" dirty="0">
                <a:solidFill>
                  <a:srgbClr val="000000"/>
                </a:solidFill>
                <a:effectLst/>
                <a:latin typeface="inter-regular"/>
              </a:rPr>
              <a:t>;  </a:t>
            </a:r>
          </a:p>
          <a:p>
            <a:pPr algn="just"/>
            <a:r>
              <a:rPr lang="en-IN" b="1" i="0" dirty="0">
                <a:solidFill>
                  <a:srgbClr val="006699"/>
                </a:solidFill>
                <a:effectLst/>
                <a:latin typeface="inter-regular"/>
              </a:rPr>
              <a:t>long</a:t>
            </a:r>
            <a:r>
              <a:rPr lang="en-IN" b="0" i="0" dirty="0">
                <a:solidFill>
                  <a:srgbClr val="000000"/>
                </a:solidFill>
                <a:effectLst/>
                <a:latin typeface="inter-regular"/>
              </a:rPr>
              <a:t> </a:t>
            </a:r>
            <a:r>
              <a:rPr lang="en-IN" b="0" i="0" dirty="0" err="1">
                <a:solidFill>
                  <a:srgbClr val="000000"/>
                </a:solidFill>
                <a:effectLst/>
                <a:latin typeface="inter-regular"/>
              </a:rPr>
              <a:t>longvalue</a:t>
            </a:r>
            <a:r>
              <a:rPr lang="en-IN" b="0" i="0" dirty="0">
                <a:solidFill>
                  <a:srgbClr val="000000"/>
                </a:solidFill>
                <a:effectLst/>
                <a:latin typeface="inter-regular"/>
              </a:rPr>
              <a:t>=</a:t>
            </a:r>
            <a:r>
              <a:rPr lang="en-IN" b="0" i="0" dirty="0" err="1">
                <a:solidFill>
                  <a:srgbClr val="000000"/>
                </a:solidFill>
                <a:effectLst/>
                <a:latin typeface="inter-regular"/>
              </a:rPr>
              <a:t>longobj</a:t>
            </a:r>
            <a:r>
              <a:rPr lang="en-IN" b="0" i="0" dirty="0">
                <a:solidFill>
                  <a:srgbClr val="000000"/>
                </a:solidFill>
                <a:effectLst/>
                <a:latin typeface="inter-regular"/>
              </a:rPr>
              <a:t>;  </a:t>
            </a:r>
          </a:p>
          <a:p>
            <a:pPr algn="just"/>
            <a:r>
              <a:rPr lang="en-IN" b="1" i="0" dirty="0">
                <a:solidFill>
                  <a:srgbClr val="006699"/>
                </a:solidFill>
                <a:effectLst/>
                <a:latin typeface="inter-regular"/>
              </a:rPr>
              <a:t>float</a:t>
            </a:r>
            <a:r>
              <a:rPr lang="en-IN" b="0" i="0" dirty="0">
                <a:solidFill>
                  <a:srgbClr val="000000"/>
                </a:solidFill>
                <a:effectLst/>
                <a:latin typeface="inter-regular"/>
              </a:rPr>
              <a:t> </a:t>
            </a:r>
            <a:r>
              <a:rPr lang="en-IN" b="0" i="0" dirty="0" err="1">
                <a:solidFill>
                  <a:srgbClr val="000000"/>
                </a:solidFill>
                <a:effectLst/>
                <a:latin typeface="inter-regular"/>
              </a:rPr>
              <a:t>floatvalue</a:t>
            </a:r>
            <a:r>
              <a:rPr lang="en-IN" b="0" i="0" dirty="0">
                <a:solidFill>
                  <a:srgbClr val="000000"/>
                </a:solidFill>
                <a:effectLst/>
                <a:latin typeface="inter-regular"/>
              </a:rPr>
              <a:t>=</a:t>
            </a:r>
            <a:r>
              <a:rPr lang="en-IN" b="0" i="0" dirty="0" err="1">
                <a:solidFill>
                  <a:srgbClr val="000000"/>
                </a:solidFill>
                <a:effectLst/>
                <a:latin typeface="inter-regular"/>
              </a:rPr>
              <a:t>floatobj</a:t>
            </a:r>
            <a:r>
              <a:rPr lang="en-IN" b="0" i="0" dirty="0">
                <a:solidFill>
                  <a:srgbClr val="000000"/>
                </a:solidFill>
                <a:effectLst/>
                <a:latin typeface="inter-regular"/>
              </a:rPr>
              <a:t>;  </a:t>
            </a:r>
          </a:p>
          <a:p>
            <a:pPr algn="just"/>
            <a:r>
              <a:rPr lang="en-IN" b="1" i="0" dirty="0">
                <a:solidFill>
                  <a:srgbClr val="006699"/>
                </a:solidFill>
                <a:effectLst/>
                <a:latin typeface="inter-regular"/>
              </a:rPr>
              <a:t>double</a:t>
            </a:r>
            <a:r>
              <a:rPr lang="en-IN" b="0" i="0" dirty="0">
                <a:solidFill>
                  <a:srgbClr val="000000"/>
                </a:solidFill>
                <a:effectLst/>
                <a:latin typeface="inter-regular"/>
              </a:rPr>
              <a:t> </a:t>
            </a:r>
            <a:r>
              <a:rPr lang="en-IN" b="0" i="0" dirty="0" err="1">
                <a:solidFill>
                  <a:srgbClr val="000000"/>
                </a:solidFill>
                <a:effectLst/>
                <a:latin typeface="inter-regular"/>
              </a:rPr>
              <a:t>doublevalue</a:t>
            </a:r>
            <a:r>
              <a:rPr lang="en-IN" b="0" i="0" dirty="0">
                <a:solidFill>
                  <a:srgbClr val="000000"/>
                </a:solidFill>
                <a:effectLst/>
                <a:latin typeface="inter-regular"/>
              </a:rPr>
              <a:t>=</a:t>
            </a:r>
            <a:r>
              <a:rPr lang="en-IN" b="0" i="0" dirty="0" err="1">
                <a:solidFill>
                  <a:srgbClr val="000000"/>
                </a:solidFill>
                <a:effectLst/>
                <a:latin typeface="inter-regular"/>
              </a:rPr>
              <a:t>doubleobj</a:t>
            </a:r>
            <a:r>
              <a:rPr lang="en-IN" b="0" i="0" dirty="0">
                <a:solidFill>
                  <a:srgbClr val="000000"/>
                </a:solidFill>
                <a:effectLst/>
                <a:latin typeface="inter-regular"/>
              </a:rPr>
              <a:t>;  </a:t>
            </a:r>
          </a:p>
          <a:p>
            <a:pPr algn="just"/>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charvalue</a:t>
            </a:r>
            <a:r>
              <a:rPr lang="en-IN" b="0" i="0" dirty="0">
                <a:solidFill>
                  <a:srgbClr val="000000"/>
                </a:solidFill>
                <a:effectLst/>
                <a:latin typeface="inter-regular"/>
              </a:rPr>
              <a:t>=</a:t>
            </a:r>
            <a:r>
              <a:rPr lang="en-IN" b="0" i="0" dirty="0" err="1">
                <a:solidFill>
                  <a:srgbClr val="000000"/>
                </a:solidFill>
                <a:effectLst/>
                <a:latin typeface="inter-regular"/>
              </a:rPr>
              <a:t>charobj</a:t>
            </a:r>
            <a:r>
              <a:rPr lang="en-IN" b="0" i="0" dirty="0">
                <a:solidFill>
                  <a:srgbClr val="000000"/>
                </a:solidFill>
                <a:effectLst/>
                <a:latin typeface="inter-regular"/>
              </a:rPr>
              <a:t>;  </a:t>
            </a:r>
          </a:p>
          <a:p>
            <a:pPr algn="just"/>
            <a:r>
              <a:rPr lang="en-IN" b="1" i="0" dirty="0" err="1">
                <a:solidFill>
                  <a:srgbClr val="006699"/>
                </a:solidFill>
                <a:effectLst/>
                <a:latin typeface="inter-regular"/>
              </a:rPr>
              <a:t>boolean</a:t>
            </a:r>
            <a:r>
              <a:rPr lang="en-IN" b="0" i="0" dirty="0">
                <a:solidFill>
                  <a:srgbClr val="000000"/>
                </a:solidFill>
                <a:effectLst/>
                <a:latin typeface="inter-regular"/>
              </a:rPr>
              <a:t> </a:t>
            </a:r>
            <a:r>
              <a:rPr lang="en-IN" b="0" i="0" dirty="0" err="1">
                <a:solidFill>
                  <a:srgbClr val="000000"/>
                </a:solidFill>
                <a:effectLst/>
                <a:latin typeface="inter-regular"/>
              </a:rPr>
              <a:t>boolvalue</a:t>
            </a:r>
            <a:r>
              <a:rPr lang="en-IN" b="0" i="0" dirty="0">
                <a:solidFill>
                  <a:srgbClr val="000000"/>
                </a:solidFill>
                <a:effectLst/>
                <a:latin typeface="inter-regular"/>
              </a:rPr>
              <a:t>=</a:t>
            </a:r>
            <a:r>
              <a:rPr lang="en-IN" b="0" i="0" dirty="0" err="1">
                <a:solidFill>
                  <a:srgbClr val="000000"/>
                </a:solidFill>
                <a:effectLst/>
                <a:latin typeface="inter-regular"/>
              </a:rPr>
              <a:t>boolobj</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654618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930EB0C-7507-536A-86DF-8B0229A173FC}"/>
              </a:ext>
            </a:extLst>
          </p:cNvPr>
          <p:cNvSpPr txBox="1"/>
          <p:nvPr/>
        </p:nvSpPr>
        <p:spPr>
          <a:xfrm>
            <a:off x="1727200" y="1554540"/>
            <a:ext cx="6096000" cy="3139321"/>
          </a:xfrm>
          <a:prstGeom prst="rect">
            <a:avLst/>
          </a:prstGeom>
          <a:noFill/>
        </p:spPr>
        <p:txBody>
          <a:bodyPr wrap="square">
            <a:spAutoFit/>
          </a:bodyPr>
          <a:lstStyle/>
          <a:p>
            <a:pPr algn="just"/>
            <a:r>
              <a:rPr lang="en-IN" b="0" i="0" dirty="0">
                <a:solidFill>
                  <a:srgbClr val="008200"/>
                </a:solidFill>
                <a:effectLst/>
                <a:latin typeface="inter-regular"/>
              </a:rPr>
              <a:t>//Printing primitives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"---Printing primitive values---"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"byte value: "</a:t>
            </a:r>
            <a:r>
              <a:rPr lang="en-IN" b="0" i="0" dirty="0">
                <a:solidFill>
                  <a:srgbClr val="000000"/>
                </a:solidFill>
                <a:effectLst/>
                <a:latin typeface="inter-regular"/>
              </a:rPr>
              <a:t>+</a:t>
            </a:r>
            <a:r>
              <a:rPr lang="en-IN" b="0" i="0" dirty="0" err="1">
                <a:solidFill>
                  <a:srgbClr val="000000"/>
                </a:solidFill>
                <a:effectLst/>
                <a:latin typeface="inter-regular"/>
              </a:rPr>
              <a:t>bytevalue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"short value: "</a:t>
            </a:r>
            <a:r>
              <a:rPr lang="en-IN" b="0" i="0" dirty="0">
                <a:solidFill>
                  <a:srgbClr val="000000"/>
                </a:solidFill>
                <a:effectLst/>
                <a:latin typeface="inter-regular"/>
              </a:rPr>
              <a:t>+</a:t>
            </a:r>
            <a:r>
              <a:rPr lang="en-IN" b="0" i="0" dirty="0" err="1">
                <a:solidFill>
                  <a:srgbClr val="000000"/>
                </a:solidFill>
                <a:effectLst/>
                <a:latin typeface="inter-regular"/>
              </a:rPr>
              <a:t>shortvalue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"int value: "</a:t>
            </a:r>
            <a:r>
              <a:rPr lang="en-IN" b="0" i="0" dirty="0">
                <a:solidFill>
                  <a:srgbClr val="000000"/>
                </a:solidFill>
                <a:effectLst/>
                <a:latin typeface="inter-regular"/>
              </a:rPr>
              <a:t>+</a:t>
            </a:r>
            <a:r>
              <a:rPr lang="en-IN" b="0" i="0" dirty="0" err="1">
                <a:solidFill>
                  <a:srgbClr val="000000"/>
                </a:solidFill>
                <a:effectLst/>
                <a:latin typeface="inter-regular"/>
              </a:rPr>
              <a:t>intvalue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"long value: "</a:t>
            </a:r>
            <a:r>
              <a:rPr lang="en-IN" b="0" i="0" dirty="0">
                <a:solidFill>
                  <a:srgbClr val="000000"/>
                </a:solidFill>
                <a:effectLst/>
                <a:latin typeface="inter-regular"/>
              </a:rPr>
              <a:t>+</a:t>
            </a:r>
            <a:r>
              <a:rPr lang="en-IN" b="0" i="0" dirty="0" err="1">
                <a:solidFill>
                  <a:srgbClr val="000000"/>
                </a:solidFill>
                <a:effectLst/>
                <a:latin typeface="inter-regular"/>
              </a:rPr>
              <a:t>longvalue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"float value: "</a:t>
            </a:r>
            <a:r>
              <a:rPr lang="en-IN" b="0" i="0" dirty="0">
                <a:solidFill>
                  <a:srgbClr val="000000"/>
                </a:solidFill>
                <a:effectLst/>
                <a:latin typeface="inter-regular"/>
              </a:rPr>
              <a:t>+</a:t>
            </a:r>
            <a:r>
              <a:rPr lang="en-IN" b="0" i="0" dirty="0" err="1">
                <a:solidFill>
                  <a:srgbClr val="000000"/>
                </a:solidFill>
                <a:effectLst/>
                <a:latin typeface="inter-regular"/>
              </a:rPr>
              <a:t>floatvalue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"double value: "</a:t>
            </a:r>
            <a:r>
              <a:rPr lang="en-IN" b="0" i="0" dirty="0">
                <a:solidFill>
                  <a:srgbClr val="000000"/>
                </a:solidFill>
                <a:effectLst/>
                <a:latin typeface="inter-regular"/>
              </a:rPr>
              <a:t>+</a:t>
            </a:r>
            <a:r>
              <a:rPr lang="en-IN" b="0" i="0" dirty="0" err="1">
                <a:solidFill>
                  <a:srgbClr val="000000"/>
                </a:solidFill>
                <a:effectLst/>
                <a:latin typeface="inter-regular"/>
              </a:rPr>
              <a:t>doublevalue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"char value: "</a:t>
            </a:r>
            <a:r>
              <a:rPr lang="en-IN" b="0" i="0" dirty="0">
                <a:solidFill>
                  <a:srgbClr val="000000"/>
                </a:solidFill>
                <a:effectLst/>
                <a:latin typeface="inter-regular"/>
              </a:rPr>
              <a:t>+</a:t>
            </a:r>
            <a:r>
              <a:rPr lang="en-IN" b="0" i="0" dirty="0" err="1">
                <a:solidFill>
                  <a:srgbClr val="000000"/>
                </a:solidFill>
                <a:effectLst/>
                <a:latin typeface="inter-regular"/>
              </a:rPr>
              <a:t>charvalue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boolean</a:t>
            </a:r>
            <a:r>
              <a:rPr lang="en-IN" b="0" i="0" dirty="0">
                <a:solidFill>
                  <a:srgbClr val="0000FF"/>
                </a:solidFill>
                <a:effectLst/>
                <a:latin typeface="inter-regular"/>
              </a:rPr>
              <a:t> value: "</a:t>
            </a:r>
            <a:r>
              <a:rPr lang="en-IN" b="0" i="0" dirty="0">
                <a:solidFill>
                  <a:srgbClr val="000000"/>
                </a:solidFill>
                <a:effectLst/>
                <a:latin typeface="inter-regular"/>
              </a:rPr>
              <a:t>+</a:t>
            </a:r>
            <a:r>
              <a:rPr lang="en-IN" b="0" i="0" dirty="0" err="1">
                <a:solidFill>
                  <a:srgbClr val="000000"/>
                </a:solidFill>
                <a:effectLst/>
                <a:latin typeface="inter-regular"/>
              </a:rPr>
              <a:t>boolvalue</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208327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722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83" y="198783"/>
            <a:ext cx="11839492" cy="2400657"/>
          </a:xfrm>
          <a:prstGeom prst="rect">
            <a:avLst/>
          </a:prstGeom>
        </p:spPr>
        <p:txBody>
          <a:bodyPr wrap="square">
            <a:spAutoFit/>
          </a:bodyPr>
          <a:lstStyle/>
          <a:p>
            <a:r>
              <a:rPr lang="en-US" sz="2400" b="1" u="sng" dirty="0">
                <a:solidFill>
                  <a:srgbClr val="FF0000"/>
                </a:solidFill>
              </a:rPr>
              <a:t>Polymorphism in Java</a:t>
            </a:r>
          </a:p>
          <a:p>
            <a:r>
              <a:rPr lang="en-US" b="1" dirty="0"/>
              <a:t>Polymorphism in Java</a:t>
            </a:r>
            <a:r>
              <a:rPr lang="en-US" dirty="0"/>
              <a:t> is a concept by which we can perform a </a:t>
            </a:r>
            <a:r>
              <a:rPr lang="en-US" i="1" dirty="0"/>
              <a:t>single action in different ways</a:t>
            </a:r>
            <a:r>
              <a:rPr lang="en-US" dirty="0"/>
              <a:t>. Polymorphism is derived from 2 Greek words: poly and morphs. The word "poly" means many and "morphs" means forms. So polymorphism means many forms.</a:t>
            </a:r>
          </a:p>
          <a:p>
            <a:r>
              <a:rPr lang="en-US" dirty="0"/>
              <a:t>There are two types of polymorphism in Java: compile-time polymorphism and runtime polymorphism. We can perform polymorphism in java by method overloading and method overriding.</a:t>
            </a:r>
          </a:p>
          <a:p>
            <a:r>
              <a:rPr lang="en-US" dirty="0"/>
              <a:t>If you overload a static method in Java, it is the example of compile time polymorphism. Here, we will focus on runtime polymorphism in java.</a:t>
            </a:r>
          </a:p>
        </p:txBody>
      </p:sp>
      <p:sp>
        <p:nvSpPr>
          <p:cNvPr id="3" name="Rectangle 2"/>
          <p:cNvSpPr/>
          <p:nvPr/>
        </p:nvSpPr>
        <p:spPr>
          <a:xfrm>
            <a:off x="294198" y="2599440"/>
            <a:ext cx="8849802" cy="954107"/>
          </a:xfrm>
          <a:prstGeom prst="rect">
            <a:avLst/>
          </a:prstGeom>
        </p:spPr>
        <p:txBody>
          <a:bodyPr wrap="square">
            <a:spAutoFit/>
          </a:bodyPr>
          <a:lstStyle/>
          <a:p>
            <a:r>
              <a:rPr lang="en-US" sz="2000" b="1" u="sng" dirty="0">
                <a:solidFill>
                  <a:srgbClr val="FF0000"/>
                </a:solidFill>
              </a:rPr>
              <a:t>Runtime Polymorphism in Java</a:t>
            </a:r>
          </a:p>
          <a:p>
            <a:r>
              <a:rPr lang="en-US" b="1" dirty="0"/>
              <a:t>Runtime polymorphism</a:t>
            </a:r>
            <a:r>
              <a:rPr lang="en-US" dirty="0"/>
              <a:t> or </a:t>
            </a:r>
            <a:r>
              <a:rPr lang="en-US" b="1" dirty="0"/>
              <a:t>Dynamic Method Dispatch</a:t>
            </a:r>
            <a:r>
              <a:rPr lang="en-US" dirty="0"/>
              <a:t> is a process in which a call to an overridden method is resolved at runtime rather than compile-time.</a:t>
            </a:r>
          </a:p>
        </p:txBody>
      </p:sp>
      <p:sp>
        <p:nvSpPr>
          <p:cNvPr id="4" name="Rectangle 3"/>
          <p:cNvSpPr/>
          <p:nvPr/>
        </p:nvSpPr>
        <p:spPr>
          <a:xfrm>
            <a:off x="368410" y="3553547"/>
            <a:ext cx="8338268" cy="2031325"/>
          </a:xfrm>
          <a:prstGeom prst="rect">
            <a:avLst/>
          </a:prstGeom>
        </p:spPr>
        <p:txBody>
          <a:bodyPr wrap="square">
            <a:spAutoFit/>
          </a:bodyPr>
          <a:lstStyle/>
          <a:p>
            <a:r>
              <a:rPr lang="en-US" dirty="0"/>
              <a:t>In this process, an overridden method is called through the reference variable of a superclass. The determination of the method to be called is based on the object being referred to by the reference variable.</a:t>
            </a:r>
          </a:p>
          <a:p>
            <a:r>
              <a:rPr lang="en-US" dirty="0"/>
              <a:t>Let's first understand the </a:t>
            </a:r>
            <a:r>
              <a:rPr lang="en-US" dirty="0" smtClean="0"/>
              <a:t>Upcasting </a:t>
            </a:r>
            <a:r>
              <a:rPr lang="en-US" dirty="0"/>
              <a:t>before Runtime Polymorphism.</a:t>
            </a:r>
          </a:p>
          <a:p>
            <a:r>
              <a:rPr lang="en-US" b="1" dirty="0">
                <a:solidFill>
                  <a:srgbClr val="FF0000"/>
                </a:solidFill>
              </a:rPr>
              <a:t>Upcasting</a:t>
            </a:r>
          </a:p>
          <a:p>
            <a:r>
              <a:rPr lang="en-US" dirty="0"/>
              <a:t>If the reference variable of Parent class refers to the object of Child class, it is known as </a:t>
            </a:r>
            <a:r>
              <a:rPr lang="en-US" dirty="0" smtClean="0"/>
              <a:t>Upcasting</a:t>
            </a:r>
            <a:endParaRPr lang="en-US" dirty="0"/>
          </a:p>
        </p:txBody>
      </p:sp>
    </p:spTree>
    <p:extLst>
      <p:ext uri="{BB962C8B-B14F-4D97-AF65-F5344CB8AC3E}">
        <p14:creationId xmlns:p14="http://schemas.microsoft.com/office/powerpoint/2010/main" val="18334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52F005-514B-3BE5-7BBF-94BDDAAB5A24}"/>
              </a:ext>
            </a:extLst>
          </p:cNvPr>
          <p:cNvSpPr txBox="1"/>
          <p:nvPr/>
        </p:nvSpPr>
        <p:spPr>
          <a:xfrm>
            <a:off x="477520" y="321439"/>
            <a:ext cx="11490960" cy="3693319"/>
          </a:xfrm>
          <a:prstGeom prst="rect">
            <a:avLst/>
          </a:prstGeom>
          <a:noFill/>
        </p:spPr>
        <p:txBody>
          <a:bodyPr wrap="square">
            <a:spAutoFit/>
          </a:bodyPr>
          <a:lstStyle/>
          <a:p>
            <a:pPr algn="just"/>
            <a:r>
              <a:rPr lang="en-US" b="1" i="0" dirty="0">
                <a:solidFill>
                  <a:srgbClr val="C00000"/>
                </a:solidFill>
                <a:effectLst/>
                <a:latin typeface="Times New Roman" panose="02020603050405020304" pitchFamily="18" charset="0"/>
                <a:cs typeface="Times New Roman" panose="02020603050405020304" pitchFamily="18" charset="0"/>
              </a:rPr>
              <a:t>Simple</a:t>
            </a:r>
          </a:p>
          <a:p>
            <a:pPr algn="just"/>
            <a:endParaRPr lang="en-US" b="1" i="0" dirty="0">
              <a:solidFill>
                <a:srgbClr val="C0000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is very easy to learn, and its syntax is simple, clean and easy to understand.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According to Sun Microsystem, Java language is a simple programming language because:</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Java syntax is </a:t>
            </a:r>
            <a:r>
              <a:rPr lang="en-US" b="1" i="0" dirty="0">
                <a:solidFill>
                  <a:srgbClr val="000000"/>
                </a:solidFill>
                <a:effectLst/>
                <a:latin typeface="Times New Roman" panose="02020603050405020304" pitchFamily="18" charset="0"/>
                <a:cs typeface="Times New Roman" panose="02020603050405020304" pitchFamily="18" charset="0"/>
              </a:rPr>
              <a:t>based on C++ </a:t>
            </a:r>
            <a:r>
              <a:rPr lang="en-US" b="0" i="0" dirty="0">
                <a:solidFill>
                  <a:srgbClr val="000000"/>
                </a:solidFill>
                <a:effectLst/>
                <a:latin typeface="Times New Roman" panose="02020603050405020304" pitchFamily="18" charset="0"/>
                <a:cs typeface="Times New Roman" panose="02020603050405020304" pitchFamily="18" charset="0"/>
              </a:rPr>
              <a:t>(so easier for programmers to learn it after C++).</a:t>
            </a:r>
          </a:p>
          <a:p>
            <a:pPr lvl="1"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Java has </a:t>
            </a:r>
            <a:r>
              <a:rPr lang="en-US" b="1" i="0" dirty="0">
                <a:solidFill>
                  <a:srgbClr val="000000"/>
                </a:solidFill>
                <a:effectLst/>
                <a:latin typeface="Times New Roman" panose="02020603050405020304" pitchFamily="18" charset="0"/>
                <a:cs typeface="Times New Roman" panose="02020603050405020304" pitchFamily="18" charset="0"/>
              </a:rPr>
              <a:t>removed many complicated and rarely-used features</a:t>
            </a:r>
            <a:r>
              <a:rPr lang="en-US" b="0" i="0" dirty="0">
                <a:solidFill>
                  <a:srgbClr val="000000"/>
                </a:solidFill>
                <a:effectLst/>
                <a:latin typeface="Times New Roman" panose="02020603050405020304" pitchFamily="18" charset="0"/>
                <a:cs typeface="Times New Roman" panose="02020603050405020304" pitchFamily="18" charset="0"/>
              </a:rPr>
              <a:t>, for example, explicit pointers, operator overloading, etc.</a:t>
            </a:r>
          </a:p>
          <a:p>
            <a:pPr lvl="1"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is no need to remove unreferenced objects because there is an </a:t>
            </a:r>
            <a:r>
              <a:rPr lang="en-US" b="1" i="0" dirty="0">
                <a:solidFill>
                  <a:srgbClr val="000000"/>
                </a:solidFill>
                <a:effectLst/>
                <a:latin typeface="Times New Roman" panose="02020603050405020304" pitchFamily="18" charset="0"/>
                <a:cs typeface="Times New Roman" panose="02020603050405020304" pitchFamily="18" charset="0"/>
              </a:rPr>
              <a:t>Automatic Garbage Collection in Java</a:t>
            </a:r>
            <a:r>
              <a:rPr lang="en-US"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9874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025" y="600122"/>
            <a:ext cx="8881607" cy="3139321"/>
          </a:xfrm>
          <a:prstGeom prst="rect">
            <a:avLst/>
          </a:prstGeom>
        </p:spPr>
        <p:txBody>
          <a:bodyPr wrap="square">
            <a:spAutoFit/>
          </a:bodyPr>
          <a:lstStyle/>
          <a:p>
            <a:r>
              <a:rPr lang="en-IN" b="1" dirty="0"/>
              <a:t>class</a:t>
            </a:r>
            <a:r>
              <a:rPr lang="en-IN" dirty="0"/>
              <a:t> Bike{  </a:t>
            </a:r>
          </a:p>
          <a:p>
            <a:r>
              <a:rPr lang="en-IN" dirty="0"/>
              <a:t>  </a:t>
            </a:r>
            <a:r>
              <a:rPr lang="en-IN" b="1" dirty="0"/>
              <a:t>void</a:t>
            </a:r>
            <a:r>
              <a:rPr lang="en-IN" dirty="0"/>
              <a:t> run(){</a:t>
            </a:r>
            <a:r>
              <a:rPr lang="en-IN" dirty="0" err="1"/>
              <a:t>System.out.println</a:t>
            </a:r>
            <a:r>
              <a:rPr lang="en-IN" dirty="0"/>
              <a:t>("running");}  </a:t>
            </a:r>
          </a:p>
          <a:p>
            <a:r>
              <a:rPr lang="en-IN" dirty="0"/>
              <a:t>}  </a:t>
            </a:r>
          </a:p>
          <a:p>
            <a:r>
              <a:rPr lang="en-IN" b="1" dirty="0"/>
              <a:t>class</a:t>
            </a:r>
            <a:r>
              <a:rPr lang="en-IN" dirty="0"/>
              <a:t> </a:t>
            </a:r>
            <a:r>
              <a:rPr lang="en-IN" dirty="0" err="1"/>
              <a:t>Splendor</a:t>
            </a:r>
            <a:r>
              <a:rPr lang="en-IN" dirty="0"/>
              <a:t> </a:t>
            </a:r>
            <a:r>
              <a:rPr lang="en-IN" b="1" dirty="0"/>
              <a:t>extends</a:t>
            </a:r>
            <a:r>
              <a:rPr lang="en-IN" dirty="0"/>
              <a:t> Bike{  </a:t>
            </a:r>
          </a:p>
          <a:p>
            <a:r>
              <a:rPr lang="en-IN" dirty="0"/>
              <a:t>  </a:t>
            </a:r>
            <a:r>
              <a:rPr lang="en-IN" b="1" dirty="0"/>
              <a:t>void</a:t>
            </a:r>
            <a:r>
              <a:rPr lang="en-IN" dirty="0"/>
              <a:t> run(){</a:t>
            </a:r>
            <a:r>
              <a:rPr lang="en-IN" dirty="0" err="1"/>
              <a:t>System.out.println</a:t>
            </a:r>
            <a:r>
              <a:rPr lang="en-IN" dirty="0"/>
              <a:t>("running safely with 60km");}  </a:t>
            </a:r>
          </a:p>
          <a:p>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Bike b = </a:t>
            </a:r>
            <a:r>
              <a:rPr lang="en-IN" b="1" dirty="0"/>
              <a:t>new</a:t>
            </a:r>
            <a:r>
              <a:rPr lang="en-IN" dirty="0"/>
              <a:t> </a:t>
            </a:r>
            <a:r>
              <a:rPr lang="en-IN" dirty="0" err="1"/>
              <a:t>Splendor</a:t>
            </a:r>
            <a:r>
              <a:rPr lang="en-IN" dirty="0"/>
              <a:t>();//</a:t>
            </a:r>
            <a:r>
              <a:rPr lang="en-IN" dirty="0" err="1"/>
              <a:t>upcasting</a:t>
            </a:r>
            <a:r>
              <a:rPr lang="en-IN" dirty="0"/>
              <a:t>  </a:t>
            </a:r>
          </a:p>
          <a:p>
            <a:r>
              <a:rPr lang="en-IN" dirty="0"/>
              <a:t>    </a:t>
            </a:r>
            <a:r>
              <a:rPr lang="en-IN" dirty="0" err="1"/>
              <a:t>b.run</a:t>
            </a:r>
            <a:r>
              <a:rPr lang="en-IN" dirty="0"/>
              <a:t>();  </a:t>
            </a:r>
          </a:p>
          <a:p>
            <a:r>
              <a:rPr lang="en-IN" dirty="0"/>
              <a:t>  }  </a:t>
            </a:r>
          </a:p>
          <a:p>
            <a:r>
              <a:rPr lang="en-IN" dirty="0"/>
              <a:t>}  </a:t>
            </a:r>
          </a:p>
        </p:txBody>
      </p:sp>
      <p:sp>
        <p:nvSpPr>
          <p:cNvPr id="3" name="Rectangle 2"/>
          <p:cNvSpPr/>
          <p:nvPr/>
        </p:nvSpPr>
        <p:spPr>
          <a:xfrm>
            <a:off x="217275" y="214887"/>
            <a:ext cx="3919150" cy="369332"/>
          </a:xfrm>
          <a:prstGeom prst="rect">
            <a:avLst/>
          </a:prstGeom>
        </p:spPr>
        <p:txBody>
          <a:bodyPr wrap="none">
            <a:spAutoFit/>
          </a:bodyPr>
          <a:lstStyle/>
          <a:p>
            <a:r>
              <a:rPr lang="en-US" dirty="0">
                <a:solidFill>
                  <a:srgbClr val="FF0000"/>
                </a:solidFill>
              </a:rPr>
              <a:t>Example of Java Runtime Polymorphism</a:t>
            </a:r>
          </a:p>
        </p:txBody>
      </p:sp>
      <p:sp>
        <p:nvSpPr>
          <p:cNvPr id="4" name="Rectangle 3"/>
          <p:cNvSpPr/>
          <p:nvPr/>
        </p:nvSpPr>
        <p:spPr>
          <a:xfrm>
            <a:off x="217275" y="3864536"/>
            <a:ext cx="4801956" cy="461665"/>
          </a:xfrm>
          <a:prstGeom prst="rect">
            <a:avLst/>
          </a:prstGeom>
        </p:spPr>
        <p:txBody>
          <a:bodyPr wrap="none">
            <a:spAutoFit/>
          </a:bodyPr>
          <a:lstStyle/>
          <a:p>
            <a:r>
              <a:rPr lang="en-IN" sz="2400" b="1" u="sng" dirty="0">
                <a:solidFill>
                  <a:srgbClr val="FF0000"/>
                </a:solidFill>
              </a:rPr>
              <a:t>Compile-Time Polymorphism in Java</a:t>
            </a:r>
          </a:p>
        </p:txBody>
      </p:sp>
      <p:sp>
        <p:nvSpPr>
          <p:cNvPr id="5" name="Rectangle 4"/>
          <p:cNvSpPr/>
          <p:nvPr/>
        </p:nvSpPr>
        <p:spPr>
          <a:xfrm>
            <a:off x="217274" y="4527087"/>
            <a:ext cx="11598363" cy="923330"/>
          </a:xfrm>
          <a:prstGeom prst="rect">
            <a:avLst/>
          </a:prstGeom>
        </p:spPr>
        <p:txBody>
          <a:bodyPr wrap="square">
            <a:spAutoFit/>
          </a:bodyPr>
          <a:lstStyle/>
          <a:p>
            <a:r>
              <a:rPr lang="en-US" b="1" dirty="0"/>
              <a:t>Method Overloading</a:t>
            </a:r>
            <a:endParaRPr lang="en-US" dirty="0"/>
          </a:p>
          <a:p>
            <a:r>
              <a:rPr lang="en-US" dirty="0"/>
              <a:t>In Java, compile-time polymorphism is mostly achieved by method overloading. Programmers can use it to create numerous methods with the same name but different parameters that are all included within the same class</a:t>
            </a:r>
          </a:p>
        </p:txBody>
      </p:sp>
    </p:spTree>
    <p:extLst>
      <p:ext uri="{BB962C8B-B14F-4D97-AF65-F5344CB8AC3E}">
        <p14:creationId xmlns:p14="http://schemas.microsoft.com/office/powerpoint/2010/main" val="2599888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4155</Words>
  <Application>Microsoft Office PowerPoint</Application>
  <PresentationFormat>Custom</PresentationFormat>
  <Paragraphs>1264</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PowerPoint Presentation</vt:lpstr>
      <vt:lpstr>PowerPoint Presentation</vt:lpstr>
      <vt:lpstr>PowerPoint Presentation</vt:lpstr>
      <vt:lpstr>PowerPoint Presentation</vt:lpstr>
      <vt:lpstr>JDK vs JRE vs JVM</vt:lpstr>
      <vt:lpstr>JRE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 V/S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amit.goyal</dc:creator>
  <cp:lastModifiedBy>Dell</cp:lastModifiedBy>
  <cp:revision>68</cp:revision>
  <dcterms:created xsi:type="dcterms:W3CDTF">2023-04-05T06:03:27Z</dcterms:created>
  <dcterms:modified xsi:type="dcterms:W3CDTF">2024-03-04T17:51:45Z</dcterms:modified>
</cp:coreProperties>
</file>