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98EAD-9E1F-4608-9F6F-DDD95D455FA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884DD-A51D-4F7B-87AD-A372E0408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9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97" y="6356350"/>
            <a:ext cx="6379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4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97" y="6356350"/>
            <a:ext cx="6379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3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97" y="6356350"/>
            <a:ext cx="6379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51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320" y="346164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19812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41148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5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97" y="6356350"/>
            <a:ext cx="6379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97" y="6356350"/>
            <a:ext cx="6379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5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97" y="6356350"/>
            <a:ext cx="6379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flipH="1">
            <a:off x="200297" y="6356350"/>
            <a:ext cx="6379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flipH="1">
            <a:off x="200297" y="6356350"/>
            <a:ext cx="6379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9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flipH="1">
            <a:off x="200297" y="6356350"/>
            <a:ext cx="6379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4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97" y="6356350"/>
            <a:ext cx="6379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3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97" y="6356350"/>
            <a:ext cx="6379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9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6409552"/>
            <a:ext cx="9263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8366" y="6409553"/>
            <a:ext cx="1025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812638" y="6356350"/>
            <a:ext cx="10541162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825419" y="1001485"/>
            <a:ext cx="10515600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2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Design Pattern in Java</a:t>
            </a:r>
            <a:endParaRPr lang="en-IN" sz="66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Example of Factory Design Pattern: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0"/>
            <a:ext cx="10515600" cy="49436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an abstract class</a:t>
            </a:r>
          </a:p>
          <a:p>
            <a:pPr marL="0" indent="0">
              <a:buNone/>
            </a:pPr>
            <a:r>
              <a:rPr lang="en-US" b="1" dirty="0"/>
              <a:t>import java.io.*;      </a:t>
            </a:r>
          </a:p>
          <a:p>
            <a:pPr marL="0" indent="0">
              <a:buNone/>
            </a:pPr>
            <a:r>
              <a:rPr lang="en-US" b="1" dirty="0"/>
              <a:t>abstract class Plan{  </a:t>
            </a:r>
          </a:p>
          <a:p>
            <a:pPr marL="0" indent="0">
              <a:buNone/>
            </a:pPr>
            <a:r>
              <a:rPr lang="en-US" b="1" dirty="0"/>
              <a:t>         protected double rate;  </a:t>
            </a:r>
          </a:p>
          <a:p>
            <a:pPr marL="0" indent="0">
              <a:buNone/>
            </a:pPr>
            <a:r>
              <a:rPr lang="en-US" b="1" dirty="0"/>
              <a:t>         abstract void </a:t>
            </a:r>
            <a:r>
              <a:rPr lang="en-US" b="1" dirty="0" err="1"/>
              <a:t>getRate</a:t>
            </a:r>
            <a:r>
              <a:rPr lang="en-US" b="1" dirty="0"/>
              <a:t>();  </a:t>
            </a:r>
          </a:p>
          <a:p>
            <a:pPr marL="0" indent="0">
              <a:buNone/>
            </a:pPr>
            <a:r>
              <a:rPr lang="en-US" b="1" dirty="0"/>
              <a:t>   </a:t>
            </a:r>
          </a:p>
          <a:p>
            <a:pPr marL="0" indent="0">
              <a:buNone/>
            </a:pPr>
            <a:r>
              <a:rPr lang="en-US" b="1" dirty="0"/>
              <a:t>         public void </a:t>
            </a:r>
            <a:r>
              <a:rPr lang="en-US" b="1" dirty="0" err="1"/>
              <a:t>calculateBill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units){  </a:t>
            </a:r>
          </a:p>
          <a:p>
            <a:pPr marL="0" indent="0">
              <a:buNone/>
            </a:pPr>
            <a:r>
              <a:rPr lang="en-US" b="1" dirty="0"/>
              <a:t>              </a:t>
            </a:r>
            <a:r>
              <a:rPr lang="en-US" b="1" dirty="0" err="1"/>
              <a:t>System.out.println</a:t>
            </a:r>
            <a:r>
              <a:rPr lang="en-US" b="1" dirty="0"/>
              <a:t>(units*rate);  </a:t>
            </a:r>
          </a:p>
          <a:p>
            <a:pPr marL="0" indent="0">
              <a:buNone/>
            </a:pPr>
            <a:r>
              <a:rPr lang="en-US" b="1" dirty="0"/>
              <a:t>          }  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Example of Factory Design Pattern: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0"/>
            <a:ext cx="10515600" cy="4943685"/>
          </a:xfrm>
        </p:spPr>
        <p:txBody>
          <a:bodyPr>
            <a:normAutofit/>
          </a:bodyPr>
          <a:lstStyle/>
          <a:p>
            <a:r>
              <a:rPr lang="en-US" dirty="0" smtClean="0"/>
              <a:t>Create the concrete classes </a:t>
            </a:r>
            <a:r>
              <a:rPr lang="en-US" dirty="0"/>
              <a:t> </a:t>
            </a:r>
            <a:r>
              <a:rPr lang="en-US" dirty="0" smtClean="0"/>
              <a:t>to extends abstract class</a:t>
            </a:r>
          </a:p>
          <a:p>
            <a:pPr marL="0" indent="0">
              <a:buNone/>
            </a:pPr>
            <a:r>
              <a:rPr lang="en-US" b="1" dirty="0"/>
              <a:t>class  </a:t>
            </a:r>
            <a:r>
              <a:rPr lang="en-US" b="1" dirty="0" err="1"/>
              <a:t>DomesticPlan</a:t>
            </a:r>
            <a:r>
              <a:rPr lang="en-US" b="1" dirty="0"/>
              <a:t> extends Plan{  </a:t>
            </a:r>
          </a:p>
          <a:p>
            <a:pPr marL="0" indent="0">
              <a:buNone/>
            </a:pPr>
            <a:r>
              <a:rPr lang="en-US" b="1" dirty="0"/>
              <a:t>        //@override  </a:t>
            </a:r>
          </a:p>
          <a:p>
            <a:pPr marL="0" indent="0">
              <a:buNone/>
            </a:pPr>
            <a:r>
              <a:rPr lang="en-US" b="1" dirty="0"/>
              <a:t>         public void </a:t>
            </a:r>
            <a:r>
              <a:rPr lang="en-US" b="1" dirty="0" err="1"/>
              <a:t>getRate</a:t>
            </a:r>
            <a:r>
              <a:rPr lang="en-US" b="1" dirty="0"/>
              <a:t>(){  </a:t>
            </a:r>
          </a:p>
          <a:p>
            <a:pPr marL="0" indent="0">
              <a:buNone/>
            </a:pPr>
            <a:r>
              <a:rPr lang="en-US" b="1" dirty="0"/>
              <a:t>             rate=3.50;              </a:t>
            </a:r>
          </a:p>
          <a:p>
            <a:pPr marL="0" indent="0">
              <a:buNone/>
            </a:pPr>
            <a:r>
              <a:rPr lang="en-US" b="1" dirty="0"/>
              <a:t>        }  </a:t>
            </a:r>
          </a:p>
          <a:p>
            <a:pPr marL="0" indent="0">
              <a:buNone/>
            </a:pPr>
            <a:r>
              <a:rPr lang="en-US" b="1" dirty="0"/>
              <a:t>   }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Example of Factory Design Pattern: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0"/>
            <a:ext cx="10515600" cy="4943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class  </a:t>
            </a:r>
            <a:r>
              <a:rPr lang="en-US" b="1" dirty="0" err="1"/>
              <a:t>CommercialPlan</a:t>
            </a:r>
            <a:r>
              <a:rPr lang="en-US" b="1" dirty="0"/>
              <a:t> extends Plan{  </a:t>
            </a:r>
          </a:p>
          <a:p>
            <a:pPr marL="0" indent="0">
              <a:buNone/>
            </a:pPr>
            <a:r>
              <a:rPr lang="en-US" b="1" dirty="0"/>
              <a:t>   //@override   </a:t>
            </a:r>
          </a:p>
          <a:p>
            <a:pPr marL="0" indent="0">
              <a:buNone/>
            </a:pPr>
            <a:r>
              <a:rPr lang="en-US" b="1" dirty="0"/>
              <a:t>    public void </a:t>
            </a:r>
            <a:r>
              <a:rPr lang="en-US" b="1" dirty="0" err="1"/>
              <a:t>getRate</a:t>
            </a:r>
            <a:r>
              <a:rPr lang="en-US" b="1" dirty="0"/>
              <a:t>(){   </a:t>
            </a:r>
          </a:p>
          <a:p>
            <a:pPr marL="0" indent="0">
              <a:buNone/>
            </a:pPr>
            <a:r>
              <a:rPr lang="en-US" b="1" dirty="0"/>
              <a:t>        rate=7.50;  </a:t>
            </a:r>
          </a:p>
          <a:p>
            <a:pPr marL="0" indent="0">
              <a:buNone/>
            </a:pPr>
            <a:r>
              <a:rPr lang="en-US" b="1" dirty="0"/>
              <a:t>   } 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Example of Factory Design Pattern: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0"/>
            <a:ext cx="10515600" cy="4943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  </a:t>
            </a:r>
            <a:r>
              <a:rPr lang="en-US" b="1" dirty="0" err="1"/>
              <a:t>InstitutionalPlan</a:t>
            </a:r>
            <a:r>
              <a:rPr lang="en-US" b="1" dirty="0"/>
              <a:t> extends Plan{  </a:t>
            </a:r>
          </a:p>
          <a:p>
            <a:pPr marL="0" indent="0">
              <a:buNone/>
            </a:pPr>
            <a:r>
              <a:rPr lang="en-US" b="1" dirty="0"/>
              <a:t>   //@override  </a:t>
            </a:r>
          </a:p>
          <a:p>
            <a:pPr marL="0" indent="0">
              <a:buNone/>
            </a:pPr>
            <a:r>
              <a:rPr lang="en-US" b="1" dirty="0"/>
              <a:t>    public void </a:t>
            </a:r>
            <a:r>
              <a:rPr lang="en-US" b="1" dirty="0" err="1"/>
              <a:t>getRate</a:t>
            </a:r>
            <a:r>
              <a:rPr lang="en-US" b="1" dirty="0"/>
              <a:t>(){   </a:t>
            </a:r>
          </a:p>
          <a:p>
            <a:pPr marL="0" indent="0">
              <a:buNone/>
            </a:pPr>
            <a:r>
              <a:rPr lang="en-US" b="1" dirty="0"/>
              <a:t>        rate=5.50;  </a:t>
            </a:r>
          </a:p>
          <a:p>
            <a:pPr marL="0" indent="0">
              <a:buNone/>
            </a:pPr>
            <a:r>
              <a:rPr lang="en-US" b="1" dirty="0"/>
              <a:t>   } 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1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Example of Factory Design Pattern: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0"/>
            <a:ext cx="10515600" cy="51361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Create class to generate object of concrete classes. </a:t>
            </a:r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b="1" dirty="0" err="1"/>
              <a:t>GetPlanFactory</a:t>
            </a:r>
            <a:r>
              <a:rPr lang="en-US" b="1" dirty="0"/>
              <a:t>{  </a:t>
            </a:r>
          </a:p>
          <a:p>
            <a:pPr marL="0" indent="0">
              <a:buNone/>
            </a:pPr>
            <a:r>
              <a:rPr lang="en-US" b="1" dirty="0"/>
              <a:t>      </a:t>
            </a:r>
          </a:p>
          <a:p>
            <a:pPr marL="0" indent="0">
              <a:buNone/>
            </a:pPr>
            <a:r>
              <a:rPr lang="en-US" b="1" dirty="0"/>
              <a:t>   //use </a:t>
            </a:r>
            <a:r>
              <a:rPr lang="en-US" b="1" dirty="0" err="1"/>
              <a:t>getPlan</a:t>
            </a:r>
            <a:r>
              <a:rPr lang="en-US" b="1" dirty="0"/>
              <a:t> method to get object of type Plan   </a:t>
            </a:r>
          </a:p>
          <a:p>
            <a:pPr marL="0" indent="0">
              <a:buNone/>
            </a:pPr>
            <a:r>
              <a:rPr lang="en-US" b="1" dirty="0"/>
              <a:t>       public Plan </a:t>
            </a:r>
            <a:r>
              <a:rPr lang="en-US" b="1" dirty="0" err="1"/>
              <a:t>getPlan</a:t>
            </a:r>
            <a:r>
              <a:rPr lang="en-US" b="1" dirty="0"/>
              <a:t>(String </a:t>
            </a:r>
            <a:r>
              <a:rPr lang="en-US" b="1" dirty="0" err="1"/>
              <a:t>planType</a:t>
            </a:r>
            <a:r>
              <a:rPr lang="en-US" b="1" dirty="0"/>
              <a:t>){  </a:t>
            </a:r>
          </a:p>
          <a:p>
            <a:pPr marL="0" indent="0">
              <a:buNone/>
            </a:pPr>
            <a:r>
              <a:rPr lang="en-US" b="1" dirty="0"/>
              <a:t>            if(</a:t>
            </a:r>
            <a:r>
              <a:rPr lang="en-US" b="1" dirty="0" err="1"/>
              <a:t>planType</a:t>
            </a:r>
            <a:r>
              <a:rPr lang="en-US" b="1" dirty="0"/>
              <a:t> == null){  </a:t>
            </a:r>
          </a:p>
          <a:p>
            <a:pPr marL="0" indent="0">
              <a:buNone/>
            </a:pPr>
            <a:r>
              <a:rPr lang="en-US" b="1" dirty="0"/>
              <a:t>             return null;  </a:t>
            </a:r>
          </a:p>
          <a:p>
            <a:pPr marL="0" indent="0">
              <a:buNone/>
            </a:pPr>
            <a:r>
              <a:rPr lang="en-US" b="1" dirty="0"/>
              <a:t>            }  </a:t>
            </a:r>
          </a:p>
          <a:p>
            <a:pPr marL="0" indent="0">
              <a:buNone/>
            </a:pPr>
            <a:r>
              <a:rPr lang="en-US" b="1" dirty="0"/>
              <a:t>          if(</a:t>
            </a:r>
            <a:r>
              <a:rPr lang="en-US" b="1" dirty="0" err="1"/>
              <a:t>planType.equalsIgnoreCase</a:t>
            </a:r>
            <a:r>
              <a:rPr lang="en-US" b="1" dirty="0"/>
              <a:t>("DOMESTICPLAN")) {  </a:t>
            </a:r>
          </a:p>
          <a:p>
            <a:pPr marL="0" indent="0">
              <a:buNone/>
            </a:pPr>
            <a:r>
              <a:rPr lang="en-US" b="1" dirty="0"/>
              <a:t>                 return new </a:t>
            </a:r>
            <a:r>
              <a:rPr lang="en-US" b="1" dirty="0" err="1"/>
              <a:t>DomesticPlan</a:t>
            </a:r>
            <a:r>
              <a:rPr lang="en-US" b="1" dirty="0"/>
              <a:t>();  </a:t>
            </a:r>
          </a:p>
          <a:p>
            <a:pPr marL="0" indent="0">
              <a:buNone/>
            </a:pPr>
            <a:r>
              <a:rPr lang="en-US" b="1" dirty="0"/>
              <a:t>               }   </a:t>
            </a:r>
          </a:p>
          <a:p>
            <a:pPr marL="0" indent="0">
              <a:buNone/>
            </a:pPr>
            <a:r>
              <a:rPr lang="en-US" b="1" dirty="0"/>
              <a:t>           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Example of Factory Design Pattern: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0"/>
            <a:ext cx="10515600" cy="5136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else if (</a:t>
            </a:r>
            <a:r>
              <a:rPr lang="en-US" b="1" dirty="0" err="1"/>
              <a:t>planType.equalsIgnoreCase</a:t>
            </a:r>
            <a:r>
              <a:rPr lang="en-US" b="1" dirty="0"/>
              <a:t>("COMMERCIALPLAN")){  </a:t>
            </a:r>
          </a:p>
          <a:p>
            <a:pPr marL="0" indent="0">
              <a:buNone/>
            </a:pPr>
            <a:r>
              <a:rPr lang="en-US" b="1" dirty="0"/>
              <a:t>                return new </a:t>
            </a:r>
            <a:r>
              <a:rPr lang="en-US" b="1" dirty="0" err="1"/>
              <a:t>CommercialPlan</a:t>
            </a:r>
            <a:r>
              <a:rPr lang="en-US" b="1" dirty="0"/>
              <a:t>();  </a:t>
            </a:r>
          </a:p>
          <a:p>
            <a:pPr marL="0" indent="0">
              <a:buNone/>
            </a:pPr>
            <a:r>
              <a:rPr lang="en-US" b="1" dirty="0"/>
              <a:t>            }   </a:t>
            </a:r>
          </a:p>
          <a:p>
            <a:pPr marL="0" indent="0">
              <a:buNone/>
            </a:pPr>
            <a:r>
              <a:rPr lang="en-US" b="1" dirty="0"/>
              <a:t>          else if(</a:t>
            </a:r>
            <a:r>
              <a:rPr lang="en-US" b="1" dirty="0" err="1"/>
              <a:t>planType.equalsIgnoreCase</a:t>
            </a:r>
            <a:r>
              <a:rPr lang="en-US" b="1" dirty="0"/>
              <a:t>("INSTITUTIONALPLAN")) {  </a:t>
            </a:r>
          </a:p>
          <a:p>
            <a:pPr marL="0" indent="0">
              <a:buNone/>
            </a:pPr>
            <a:r>
              <a:rPr lang="en-US" b="1" dirty="0"/>
              <a:t>                return new </a:t>
            </a:r>
            <a:r>
              <a:rPr lang="en-US" b="1" dirty="0" err="1"/>
              <a:t>InstitutionalPlan</a:t>
            </a:r>
            <a:r>
              <a:rPr lang="en-US" b="1" dirty="0"/>
              <a:t>();  </a:t>
            </a:r>
          </a:p>
          <a:p>
            <a:pPr marL="0" indent="0">
              <a:buNone/>
            </a:pPr>
            <a:r>
              <a:rPr lang="en-US" b="1" dirty="0"/>
              <a:t>          }  </a:t>
            </a:r>
          </a:p>
          <a:p>
            <a:pPr marL="0" indent="0">
              <a:buNone/>
            </a:pPr>
            <a:r>
              <a:rPr lang="en-US" b="1" dirty="0"/>
              <a:t>      return null;  </a:t>
            </a:r>
          </a:p>
          <a:p>
            <a:pPr marL="0" indent="0">
              <a:buNone/>
            </a:pPr>
            <a:r>
              <a:rPr lang="en-US" b="1" dirty="0"/>
              <a:t>   }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}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Example of Factory Design Pattern: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0"/>
            <a:ext cx="10515600" cy="52893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Generating Bill by using </a:t>
            </a:r>
            <a:r>
              <a:rPr lang="en-US" b="1" dirty="0" err="1" smtClean="0"/>
              <a:t>GetPlanFactory</a:t>
            </a:r>
            <a:r>
              <a:rPr lang="en-US" b="1" dirty="0" smtClean="0"/>
              <a:t> class. </a:t>
            </a:r>
          </a:p>
          <a:p>
            <a:pPr marL="0" indent="0">
              <a:buNone/>
            </a:pPr>
            <a:r>
              <a:rPr lang="en-US" b="1" dirty="0"/>
              <a:t>import java.io.*;    </a:t>
            </a:r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b="1" dirty="0" err="1"/>
              <a:t>GenerateBill</a:t>
            </a:r>
            <a:r>
              <a:rPr lang="en-US" b="1" dirty="0"/>
              <a:t>{  </a:t>
            </a:r>
          </a:p>
          <a:p>
            <a:pPr marL="0" indent="0">
              <a:buNone/>
            </a:pPr>
            <a:r>
              <a:rPr lang="en-US" b="1" dirty="0"/>
              <a:t>    public static void main(String </a:t>
            </a:r>
            <a:r>
              <a:rPr lang="en-US" b="1" dirty="0" err="1"/>
              <a:t>args</a:t>
            </a:r>
            <a:r>
              <a:rPr lang="en-US" b="1" dirty="0"/>
              <a:t>[])throws </a:t>
            </a:r>
            <a:r>
              <a:rPr lang="en-US" b="1" dirty="0" err="1"/>
              <a:t>IOException</a:t>
            </a:r>
            <a:r>
              <a:rPr lang="en-US" b="1" dirty="0"/>
              <a:t>{ 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/>
              <a:t>GetPlanFactory</a:t>
            </a:r>
            <a:r>
              <a:rPr lang="en-US" b="1" dirty="0"/>
              <a:t> </a:t>
            </a:r>
            <a:r>
              <a:rPr lang="en-US" b="1" dirty="0" err="1"/>
              <a:t>planFactory</a:t>
            </a:r>
            <a:r>
              <a:rPr lang="en-US" b="1" dirty="0"/>
              <a:t> = new </a:t>
            </a:r>
            <a:r>
              <a:rPr lang="en-US" b="1" dirty="0" err="1"/>
              <a:t>GetPlanFactory</a:t>
            </a:r>
            <a:r>
              <a:rPr lang="en-US" b="1" dirty="0"/>
              <a:t>();  </a:t>
            </a:r>
          </a:p>
          <a:p>
            <a:pPr marL="0" indent="0">
              <a:buNone/>
            </a:pPr>
            <a:r>
              <a:rPr lang="en-US" b="1" dirty="0"/>
              <a:t>       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/>
              <a:t>System.out.print</a:t>
            </a:r>
            <a:r>
              <a:rPr lang="en-US" b="1" dirty="0"/>
              <a:t>("Enter the name of plan for which the bill will be generated: "); 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/>
              <a:t>BufferedReader</a:t>
            </a:r>
            <a:r>
              <a:rPr lang="en-US" b="1" dirty="0"/>
              <a:t> </a:t>
            </a:r>
            <a:r>
              <a:rPr lang="en-US" b="1" dirty="0" err="1"/>
              <a:t>br</a:t>
            </a:r>
            <a:r>
              <a:rPr lang="en-US" b="1" dirty="0"/>
              <a:t>=new </a:t>
            </a:r>
            <a:r>
              <a:rPr lang="en-US" b="1" dirty="0" err="1"/>
              <a:t>BufferedReader</a:t>
            </a:r>
            <a:r>
              <a:rPr lang="en-US" b="1" dirty="0"/>
              <a:t>(new </a:t>
            </a:r>
            <a:r>
              <a:rPr lang="en-US" b="1" dirty="0" err="1"/>
              <a:t>InputStreamReader</a:t>
            </a:r>
            <a:r>
              <a:rPr lang="en-US" b="1" dirty="0"/>
              <a:t>(System.in));  </a:t>
            </a:r>
          </a:p>
          <a:p>
            <a:pPr marL="0" indent="0">
              <a:buNone/>
            </a:pPr>
            <a:r>
              <a:rPr lang="en-US" b="1" dirty="0"/>
              <a:t>  </a:t>
            </a:r>
          </a:p>
          <a:p>
            <a:pPr marL="0" indent="0">
              <a:buNone/>
            </a:pPr>
            <a:r>
              <a:rPr lang="en-US" b="1" dirty="0"/>
              <a:t>      String </a:t>
            </a:r>
            <a:r>
              <a:rPr lang="en-US" b="1" dirty="0" err="1"/>
              <a:t>planName</a:t>
            </a:r>
            <a:r>
              <a:rPr lang="en-US" b="1" dirty="0"/>
              <a:t>=</a:t>
            </a:r>
            <a:r>
              <a:rPr lang="en-US" b="1" dirty="0" err="1"/>
              <a:t>br.readLine</a:t>
            </a:r>
            <a:r>
              <a:rPr lang="en-US" b="1" dirty="0"/>
              <a:t>(); 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/>
              <a:t>System.out.print</a:t>
            </a:r>
            <a:r>
              <a:rPr lang="en-US" b="1" dirty="0"/>
              <a:t>("Enter the number of units for bill will be calculated: "); 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/>
              <a:t>int</a:t>
            </a:r>
            <a:r>
              <a:rPr lang="en-US" b="1" dirty="0"/>
              <a:t> units=</a:t>
            </a:r>
            <a:r>
              <a:rPr lang="en-US" b="1" dirty="0" err="1"/>
              <a:t>Integer.parseInt</a:t>
            </a:r>
            <a:r>
              <a:rPr lang="en-US" b="1" dirty="0"/>
              <a:t>(</a:t>
            </a:r>
            <a:r>
              <a:rPr lang="en-US" b="1" dirty="0" err="1"/>
              <a:t>br.readLine</a:t>
            </a:r>
            <a:r>
              <a:rPr lang="en-US" b="1" dirty="0"/>
              <a:t>());  </a:t>
            </a:r>
            <a:r>
              <a:rPr lang="en-US" b="1" dirty="0" smtClean="0"/>
              <a:t>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Example of Factory Design Pattern: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0"/>
            <a:ext cx="10515600" cy="5136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Plan </a:t>
            </a:r>
            <a:r>
              <a:rPr lang="en-US" b="1" dirty="0"/>
              <a:t>p = </a:t>
            </a:r>
            <a:r>
              <a:rPr lang="en-US" b="1" dirty="0" err="1"/>
              <a:t>planFactory.getPlan</a:t>
            </a:r>
            <a:r>
              <a:rPr lang="en-US" b="1" dirty="0"/>
              <a:t>(</a:t>
            </a:r>
            <a:r>
              <a:rPr lang="en-US" b="1" dirty="0" err="1"/>
              <a:t>planName</a:t>
            </a:r>
            <a:r>
              <a:rPr lang="en-US" b="1" dirty="0"/>
              <a:t>);  </a:t>
            </a:r>
          </a:p>
          <a:p>
            <a:pPr marL="0" indent="0">
              <a:buNone/>
            </a:pPr>
            <a:r>
              <a:rPr lang="en-US" b="1" dirty="0"/>
              <a:t>      //call </a:t>
            </a:r>
            <a:r>
              <a:rPr lang="en-US" b="1" dirty="0" err="1"/>
              <a:t>getRate</a:t>
            </a:r>
            <a:r>
              <a:rPr lang="en-US" b="1" dirty="0"/>
              <a:t>() method and </a:t>
            </a:r>
            <a:r>
              <a:rPr lang="en-US" b="1" dirty="0" err="1"/>
              <a:t>calculateBill</a:t>
            </a:r>
            <a:r>
              <a:rPr lang="en-US" b="1" dirty="0"/>
              <a:t>()method of </a:t>
            </a:r>
            <a:r>
              <a:rPr lang="en-US" b="1" dirty="0" err="1"/>
              <a:t>DomesticPaln</a:t>
            </a:r>
            <a:r>
              <a:rPr lang="en-US" b="1" dirty="0"/>
              <a:t>.  </a:t>
            </a:r>
          </a:p>
          <a:p>
            <a:pPr marL="0" indent="0">
              <a:buNone/>
            </a:pPr>
            <a:r>
              <a:rPr lang="en-US" b="1" dirty="0"/>
              <a:t>  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b="1" dirty="0" err="1"/>
              <a:t>System.out.print</a:t>
            </a:r>
            <a:r>
              <a:rPr lang="en-US" b="1" dirty="0"/>
              <a:t>("Bill amount for "+</a:t>
            </a:r>
            <a:r>
              <a:rPr lang="en-US" b="1" dirty="0" err="1"/>
              <a:t>planName</a:t>
            </a:r>
            <a:r>
              <a:rPr lang="en-US" b="1" dirty="0"/>
              <a:t>+" of  "+units+" units is: ");  </a:t>
            </a:r>
          </a:p>
          <a:p>
            <a:pPr marL="0" indent="0">
              <a:buNone/>
            </a:pPr>
            <a:r>
              <a:rPr lang="en-US" b="1" dirty="0"/>
              <a:t>           </a:t>
            </a:r>
            <a:r>
              <a:rPr lang="en-US" b="1" dirty="0" err="1"/>
              <a:t>p.getRate</a:t>
            </a:r>
            <a:r>
              <a:rPr lang="en-US" b="1" dirty="0"/>
              <a:t>();  </a:t>
            </a:r>
          </a:p>
          <a:p>
            <a:pPr marL="0" indent="0">
              <a:buNone/>
            </a:pPr>
            <a:r>
              <a:rPr lang="en-US" b="1" dirty="0"/>
              <a:t>           </a:t>
            </a:r>
            <a:r>
              <a:rPr lang="en-US" b="1" dirty="0" err="1"/>
              <a:t>p.calculateBill</a:t>
            </a:r>
            <a:r>
              <a:rPr lang="en-US" b="1" dirty="0"/>
              <a:t>(units);  </a:t>
            </a:r>
          </a:p>
          <a:p>
            <a:pPr marL="0" indent="0">
              <a:buNone/>
            </a:pPr>
            <a:r>
              <a:rPr lang="en-US" b="1" dirty="0"/>
              <a:t>            }  </a:t>
            </a:r>
          </a:p>
          <a:p>
            <a:pPr marL="0" indent="0">
              <a:buNone/>
            </a:pPr>
            <a:r>
              <a:rPr lang="en-US" b="1" dirty="0"/>
              <a:t>    }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Strategy Pattern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0"/>
            <a:ext cx="10515600" cy="5136191"/>
          </a:xfrm>
        </p:spPr>
        <p:txBody>
          <a:bodyPr>
            <a:normAutofit/>
          </a:bodyPr>
          <a:lstStyle/>
          <a:p>
            <a:r>
              <a:rPr lang="en-US" b="1" dirty="0"/>
              <a:t>A Strategy Pattern says that "defines a family of functionality, encapsulate each one, and make them interchangeable".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Strategy Pattern is also known as Policy.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Benefits of Strategy Pattern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0"/>
            <a:ext cx="10515600" cy="5136191"/>
          </a:xfrm>
        </p:spPr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provides a substitute to </a:t>
            </a:r>
            <a:r>
              <a:rPr lang="en-US" dirty="0" err="1"/>
              <a:t>subclassing</a:t>
            </a:r>
            <a:r>
              <a:rPr lang="en-US" dirty="0"/>
              <a:t>.</a:t>
            </a:r>
          </a:p>
          <a:p>
            <a:r>
              <a:rPr lang="en-US" dirty="0"/>
              <a:t>It defines each behavior within its own class, eliminating the need for conditional statements.</a:t>
            </a:r>
          </a:p>
          <a:p>
            <a:r>
              <a:rPr lang="en-US" dirty="0"/>
              <a:t>It makes it easier to extend and incorporate new behavior without changing the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What is </a:t>
            </a: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Design Pattern?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/>
              <a:t>design patterns are well-proved solution for solving the specific problem/task.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Example: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Suppose you want to create a class for which only a single instance (or object) should be created and that single object can be used by all other classes.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Solution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/>
              <a:t>Singleton design pattern is the best solution of above specific problem.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every design pattern has some specification or set of rules for solving the problems.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Implementation of Strategy Pattern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0"/>
            <a:ext cx="10515600" cy="5136191"/>
          </a:xfrm>
        </p:spPr>
        <p:txBody>
          <a:bodyPr>
            <a:normAutofit/>
          </a:bodyPr>
          <a:lstStyle/>
          <a:p>
            <a:r>
              <a:rPr lang="en-US" dirty="0" smtClean="0"/>
              <a:t>Create a Strategy Interface</a:t>
            </a:r>
          </a:p>
          <a:p>
            <a:pPr marL="0" indent="0">
              <a:buNone/>
            </a:pPr>
            <a:r>
              <a:rPr lang="en-US" sz="3600" b="1" dirty="0"/>
              <a:t>public interface Strategy {  </a:t>
            </a:r>
          </a:p>
          <a:p>
            <a:pPr marL="0" indent="0">
              <a:buNone/>
            </a:pPr>
            <a:r>
              <a:rPr lang="en-US" sz="3600" b="1" dirty="0"/>
              <a:t>      </a:t>
            </a:r>
          </a:p>
          <a:p>
            <a:pPr marL="0" indent="0">
              <a:buNone/>
            </a:pPr>
            <a:r>
              <a:rPr lang="en-US" sz="3600" b="1" dirty="0"/>
              <a:t>    public float calculation(float a, float b);  </a:t>
            </a:r>
          </a:p>
          <a:p>
            <a:pPr marL="0" indent="0">
              <a:buNone/>
            </a:pPr>
            <a:r>
              <a:rPr lang="en-US" sz="3600" b="1" dirty="0"/>
              <a:t>  </a:t>
            </a:r>
          </a:p>
          <a:p>
            <a:pPr marL="0" indent="0">
              <a:buNone/>
            </a:pPr>
            <a:r>
              <a:rPr lang="en-US" sz="3600" b="1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3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Implementation of Strategy Pattern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0"/>
            <a:ext cx="10515600" cy="51361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Subtraction class that will implement Strategy Interface</a:t>
            </a:r>
          </a:p>
          <a:p>
            <a:pPr marL="0" indent="0">
              <a:buNone/>
            </a:pPr>
            <a:r>
              <a:rPr lang="en-US" sz="3600" b="1" dirty="0"/>
              <a:t>public class Subtraction  implements Strategy{  </a:t>
            </a:r>
          </a:p>
          <a:p>
            <a:pPr marL="0" indent="0">
              <a:buNone/>
            </a:pPr>
            <a:r>
              <a:rPr lang="en-US" sz="3600" b="1" dirty="0"/>
              <a:t>  </a:t>
            </a:r>
          </a:p>
          <a:p>
            <a:pPr marL="0" indent="0">
              <a:buNone/>
            </a:pPr>
            <a:r>
              <a:rPr lang="en-US" sz="3600" b="1" dirty="0"/>
              <a:t>    @Override  </a:t>
            </a:r>
          </a:p>
          <a:p>
            <a:pPr marL="0" indent="0">
              <a:buNone/>
            </a:pPr>
            <a:r>
              <a:rPr lang="en-US" sz="3600" b="1" dirty="0"/>
              <a:t>    public float calculation(float a, float b) {  </a:t>
            </a:r>
          </a:p>
          <a:p>
            <a:pPr marL="0" indent="0">
              <a:buNone/>
            </a:pPr>
            <a:r>
              <a:rPr lang="en-US" sz="3600" b="1" dirty="0"/>
              <a:t>        return a-b;  </a:t>
            </a:r>
          </a:p>
          <a:p>
            <a:pPr marL="0" indent="0">
              <a:buNone/>
            </a:pPr>
            <a:r>
              <a:rPr lang="en-US" sz="3600" b="1" dirty="0"/>
              <a:t>    }  </a:t>
            </a:r>
          </a:p>
          <a:p>
            <a:pPr marL="0" indent="0">
              <a:buNone/>
            </a:pPr>
            <a:r>
              <a:rPr lang="en-US" sz="3600" b="1" dirty="0"/>
              <a:t>  </a:t>
            </a:r>
          </a:p>
          <a:p>
            <a:pPr marL="0" indent="0">
              <a:buNone/>
            </a:pPr>
            <a:r>
              <a:rPr lang="en-US" sz="3600" b="1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Implementation of Strategy Pattern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0"/>
            <a:ext cx="10515600" cy="5136191"/>
          </a:xfrm>
        </p:spPr>
        <p:txBody>
          <a:bodyPr>
            <a:normAutofit/>
          </a:bodyPr>
          <a:lstStyle/>
          <a:p>
            <a:r>
              <a:rPr lang="en-US" dirty="0" smtClean="0"/>
              <a:t>Create a Multiplication class that will implement Strategy Interface</a:t>
            </a:r>
          </a:p>
          <a:p>
            <a:pPr marL="0" indent="0">
              <a:buNone/>
            </a:pPr>
            <a:r>
              <a:rPr lang="en-US" sz="3600" b="1" dirty="0"/>
              <a:t>public class Multiplication implements Strategy{  </a:t>
            </a:r>
          </a:p>
          <a:p>
            <a:pPr marL="0" indent="0">
              <a:buNone/>
            </a:pPr>
            <a:r>
              <a:rPr lang="en-US" sz="3600" b="1" dirty="0"/>
              <a:t>  </a:t>
            </a:r>
          </a:p>
          <a:p>
            <a:pPr marL="0" indent="0">
              <a:buNone/>
            </a:pPr>
            <a:r>
              <a:rPr lang="en-US" sz="3600" b="1" dirty="0"/>
              <a:t>    @Override  </a:t>
            </a:r>
          </a:p>
          <a:p>
            <a:pPr marL="0" indent="0">
              <a:buNone/>
            </a:pPr>
            <a:r>
              <a:rPr lang="en-US" sz="3600" b="1" dirty="0"/>
              <a:t>    public float calculation(float a, float b){  </a:t>
            </a:r>
          </a:p>
          <a:p>
            <a:pPr marL="0" indent="0">
              <a:buNone/>
            </a:pPr>
            <a:r>
              <a:rPr lang="en-US" sz="3600" b="1" dirty="0"/>
              <a:t>        return a*b;  </a:t>
            </a:r>
          </a:p>
          <a:p>
            <a:pPr marL="0" indent="0">
              <a:buNone/>
            </a:pPr>
            <a:r>
              <a:rPr lang="en-US" sz="3600" b="1" dirty="0"/>
              <a:t>    }  </a:t>
            </a:r>
          </a:p>
          <a:p>
            <a:pPr marL="0" indent="0">
              <a:buNone/>
            </a:pPr>
            <a:r>
              <a:rPr lang="en-US" sz="3600" b="1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Implementation of Strategy Pattern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0"/>
            <a:ext cx="10515600" cy="5136191"/>
          </a:xfrm>
        </p:spPr>
        <p:txBody>
          <a:bodyPr>
            <a:normAutofit fontScale="62500" lnSpcReduction="20000"/>
          </a:bodyPr>
          <a:lstStyle/>
          <a:p>
            <a:r>
              <a:rPr lang="en-US" sz="3800" b="1" dirty="0" smtClean="0"/>
              <a:t>Create a Context class that will ask from Strategy Interface to execute the type of strategy</a:t>
            </a:r>
          </a:p>
          <a:p>
            <a:pPr marL="0" indent="0">
              <a:buNone/>
            </a:pPr>
            <a:r>
              <a:rPr lang="en-US" sz="3600" b="1" dirty="0"/>
              <a:t>public class Context {  </a:t>
            </a:r>
          </a:p>
          <a:p>
            <a:pPr marL="0" indent="0">
              <a:buNone/>
            </a:pPr>
            <a:r>
              <a:rPr lang="en-US" sz="3600" b="1" dirty="0"/>
              <a:t>  </a:t>
            </a:r>
          </a:p>
          <a:p>
            <a:pPr marL="0" indent="0">
              <a:buNone/>
            </a:pPr>
            <a:r>
              <a:rPr lang="en-US" sz="3600" b="1" dirty="0"/>
              <a:t>       private Strategy </a:t>
            </a:r>
            <a:r>
              <a:rPr lang="en-US" sz="3600" b="1" dirty="0" err="1"/>
              <a:t>strategy</a:t>
            </a:r>
            <a:r>
              <a:rPr lang="en-US" sz="3600" b="1" dirty="0"/>
              <a:t>;  </a:t>
            </a:r>
          </a:p>
          <a:p>
            <a:pPr marL="0" indent="0">
              <a:buNone/>
            </a:pPr>
            <a:r>
              <a:rPr lang="en-US" sz="3600" b="1" dirty="0"/>
              <a:t>       </a:t>
            </a:r>
          </a:p>
          <a:p>
            <a:pPr marL="0" indent="0">
              <a:buNone/>
            </a:pPr>
            <a:r>
              <a:rPr lang="en-US" sz="3600" b="1" dirty="0"/>
              <a:t>       public Context(Strategy strategy){  </a:t>
            </a:r>
          </a:p>
          <a:p>
            <a:pPr marL="0" indent="0">
              <a:buNone/>
            </a:pPr>
            <a:r>
              <a:rPr lang="en-US" sz="3600" b="1" dirty="0"/>
              <a:t>          </a:t>
            </a:r>
            <a:r>
              <a:rPr lang="en-US" sz="3600" b="1" dirty="0" err="1"/>
              <a:t>this.strategy</a:t>
            </a:r>
            <a:r>
              <a:rPr lang="en-US" sz="3600" b="1" dirty="0"/>
              <a:t> = strategy;  </a:t>
            </a:r>
          </a:p>
          <a:p>
            <a:pPr marL="0" indent="0">
              <a:buNone/>
            </a:pPr>
            <a:r>
              <a:rPr lang="en-US" sz="3600" b="1" dirty="0"/>
              <a:t>       }  </a:t>
            </a:r>
          </a:p>
          <a:p>
            <a:pPr marL="0" indent="0">
              <a:buNone/>
            </a:pPr>
            <a:r>
              <a:rPr lang="en-US" sz="3600" b="1" dirty="0"/>
              <a:t>  </a:t>
            </a:r>
          </a:p>
          <a:p>
            <a:pPr marL="0" indent="0">
              <a:buNone/>
            </a:pPr>
            <a:r>
              <a:rPr lang="en-US" sz="3600" b="1" dirty="0"/>
              <a:t>       public float </a:t>
            </a:r>
            <a:r>
              <a:rPr lang="en-US" sz="3600" b="1" dirty="0" err="1"/>
              <a:t>executeStrategy</a:t>
            </a:r>
            <a:r>
              <a:rPr lang="en-US" sz="3600" b="1" dirty="0"/>
              <a:t>(float num1, float num2){  </a:t>
            </a:r>
          </a:p>
          <a:p>
            <a:pPr marL="0" indent="0">
              <a:buNone/>
            </a:pPr>
            <a:r>
              <a:rPr lang="en-US" sz="3600" b="1" dirty="0"/>
              <a:t>          return </a:t>
            </a:r>
            <a:r>
              <a:rPr lang="en-US" sz="3600" b="1" dirty="0" err="1"/>
              <a:t>strategy.calculation</a:t>
            </a:r>
            <a:r>
              <a:rPr lang="en-US" sz="3600" b="1" dirty="0"/>
              <a:t>(num1, num2);  </a:t>
            </a:r>
          </a:p>
          <a:p>
            <a:pPr marL="0" indent="0">
              <a:buNone/>
            </a:pPr>
            <a:r>
              <a:rPr lang="en-US" sz="3600" b="1" dirty="0"/>
              <a:t>       }  </a:t>
            </a:r>
          </a:p>
          <a:p>
            <a:pPr marL="0" indent="0">
              <a:buNone/>
            </a:pPr>
            <a:r>
              <a:rPr lang="en-US" sz="3600" b="1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Implementation of Strategy Pattern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0"/>
            <a:ext cx="10515600" cy="5136191"/>
          </a:xfrm>
        </p:spPr>
        <p:txBody>
          <a:bodyPr>
            <a:normAutofit fontScale="55000" lnSpcReduction="20000"/>
          </a:bodyPr>
          <a:lstStyle/>
          <a:p>
            <a:r>
              <a:rPr lang="en-US" sz="3800" b="1" dirty="0" smtClean="0"/>
              <a:t>Create a </a:t>
            </a:r>
            <a:r>
              <a:rPr lang="en-US" sz="3800" b="1" dirty="0" err="1" smtClean="0"/>
              <a:t>StartegyPatternDemo</a:t>
            </a:r>
            <a:r>
              <a:rPr lang="en-US" sz="3800" b="1" dirty="0" smtClean="0"/>
              <a:t> class</a:t>
            </a:r>
          </a:p>
          <a:p>
            <a:pPr marL="0" indent="0">
              <a:buNone/>
            </a:pPr>
            <a:r>
              <a:rPr lang="en-US" sz="3600" b="1" dirty="0"/>
              <a:t>import </a:t>
            </a:r>
            <a:r>
              <a:rPr lang="en-US" sz="3600" b="1" dirty="0" err="1"/>
              <a:t>java.io.BufferedReader</a:t>
            </a:r>
            <a:r>
              <a:rPr lang="en-US" sz="3600" b="1" dirty="0"/>
              <a:t>;  </a:t>
            </a:r>
          </a:p>
          <a:p>
            <a:pPr marL="0" indent="0">
              <a:buNone/>
            </a:pPr>
            <a:r>
              <a:rPr lang="en-US" sz="3600" b="1" dirty="0"/>
              <a:t>import </a:t>
            </a:r>
            <a:r>
              <a:rPr lang="en-US" sz="3600" b="1" dirty="0" err="1"/>
              <a:t>java.io.IOException</a:t>
            </a:r>
            <a:r>
              <a:rPr lang="en-US" sz="3600" b="1" dirty="0"/>
              <a:t>;  </a:t>
            </a:r>
          </a:p>
          <a:p>
            <a:pPr marL="0" indent="0">
              <a:buNone/>
            </a:pPr>
            <a:r>
              <a:rPr lang="en-US" sz="3600" b="1" dirty="0"/>
              <a:t>import </a:t>
            </a:r>
            <a:r>
              <a:rPr lang="en-US" sz="3600" b="1" dirty="0" err="1"/>
              <a:t>java.io.InputStreamReader</a:t>
            </a:r>
            <a:r>
              <a:rPr lang="en-US" sz="3600" b="1" dirty="0"/>
              <a:t>;  </a:t>
            </a:r>
          </a:p>
          <a:p>
            <a:pPr marL="0" indent="0">
              <a:buNone/>
            </a:pPr>
            <a:r>
              <a:rPr lang="en-US" sz="3600" b="1" dirty="0"/>
              <a:t>  </a:t>
            </a:r>
          </a:p>
          <a:p>
            <a:pPr marL="0" indent="0">
              <a:buNone/>
            </a:pPr>
            <a:r>
              <a:rPr lang="en-US" sz="3600" b="1" dirty="0"/>
              <a:t>public class </a:t>
            </a:r>
            <a:r>
              <a:rPr lang="en-US" sz="3600" b="1" dirty="0" err="1"/>
              <a:t>StrategyPatternDemo</a:t>
            </a:r>
            <a:r>
              <a:rPr lang="en-US" sz="3600" b="1" dirty="0"/>
              <a:t> {  </a:t>
            </a:r>
          </a:p>
          <a:p>
            <a:pPr marL="0" indent="0">
              <a:buNone/>
            </a:pPr>
            <a:r>
              <a:rPr lang="en-US" sz="3600" b="1" dirty="0"/>
              <a:t>      </a:t>
            </a:r>
            <a:r>
              <a:rPr lang="en-US" sz="3600" b="1" dirty="0" smtClean="0"/>
              <a:t>    </a:t>
            </a:r>
            <a:r>
              <a:rPr lang="en-US" sz="3600" b="1" dirty="0"/>
              <a:t>public static void main(String[] </a:t>
            </a:r>
            <a:r>
              <a:rPr lang="en-US" sz="3600" b="1" dirty="0" err="1"/>
              <a:t>args</a:t>
            </a:r>
            <a:r>
              <a:rPr lang="en-US" sz="3600" b="1" dirty="0"/>
              <a:t>) throws </a:t>
            </a:r>
            <a:r>
              <a:rPr lang="en-US" sz="3600" b="1" dirty="0" err="1"/>
              <a:t>NumberFormatException</a:t>
            </a:r>
            <a:r>
              <a:rPr lang="en-US" sz="3600" b="1" dirty="0"/>
              <a:t>, </a:t>
            </a:r>
            <a:r>
              <a:rPr lang="en-US" sz="3600" b="1" dirty="0" err="1"/>
              <a:t>IOException</a:t>
            </a:r>
            <a:r>
              <a:rPr lang="en-US" sz="3600" b="1" dirty="0"/>
              <a:t> {  </a:t>
            </a:r>
          </a:p>
          <a:p>
            <a:pPr marL="0" indent="0">
              <a:buNone/>
            </a:pPr>
            <a:r>
              <a:rPr lang="en-US" sz="3600" b="1" dirty="0"/>
              <a:t>          </a:t>
            </a:r>
            <a:r>
              <a:rPr lang="en-US" sz="3600" b="1" dirty="0" smtClean="0"/>
              <a:t> </a:t>
            </a:r>
            <a:r>
              <a:rPr lang="en-US" sz="3600" b="1" dirty="0" err="1"/>
              <a:t>BufferedReader</a:t>
            </a:r>
            <a:r>
              <a:rPr lang="en-US" sz="3600" b="1" dirty="0"/>
              <a:t> </a:t>
            </a:r>
            <a:r>
              <a:rPr lang="en-US" sz="3600" b="1" dirty="0" err="1"/>
              <a:t>br</a:t>
            </a:r>
            <a:r>
              <a:rPr lang="en-US" sz="3600" b="1" dirty="0"/>
              <a:t>=new </a:t>
            </a:r>
            <a:r>
              <a:rPr lang="en-US" sz="3600" b="1" dirty="0" err="1"/>
              <a:t>BufferedReader</a:t>
            </a:r>
            <a:r>
              <a:rPr lang="en-US" sz="3600" b="1" dirty="0"/>
              <a:t>(new </a:t>
            </a:r>
            <a:r>
              <a:rPr lang="en-US" sz="3600" b="1" dirty="0" err="1"/>
              <a:t>InputStreamReader</a:t>
            </a:r>
            <a:r>
              <a:rPr lang="en-US" sz="3600" b="1" dirty="0"/>
              <a:t>(System.in));  </a:t>
            </a:r>
          </a:p>
          <a:p>
            <a:pPr marL="0" indent="0">
              <a:buNone/>
            </a:pPr>
            <a:r>
              <a:rPr lang="en-US" sz="3600" b="1" dirty="0"/>
              <a:t>          </a:t>
            </a:r>
            <a:r>
              <a:rPr lang="en-US" sz="3600" b="1" dirty="0" err="1"/>
              <a:t>System.out.print</a:t>
            </a:r>
            <a:r>
              <a:rPr lang="en-US" sz="3600" b="1" dirty="0"/>
              <a:t>("Enter the first value: ");  </a:t>
            </a:r>
          </a:p>
          <a:p>
            <a:pPr marL="0" indent="0">
              <a:buNone/>
            </a:pPr>
            <a:r>
              <a:rPr lang="en-US" sz="3600" b="1" dirty="0"/>
              <a:t>          float value1=</a:t>
            </a:r>
            <a:r>
              <a:rPr lang="en-US" sz="3600" b="1" dirty="0" err="1"/>
              <a:t>Float.parseFloat</a:t>
            </a:r>
            <a:r>
              <a:rPr lang="en-US" sz="3600" b="1" dirty="0"/>
              <a:t>(</a:t>
            </a:r>
            <a:r>
              <a:rPr lang="en-US" sz="3600" b="1" dirty="0" err="1"/>
              <a:t>br.readLine</a:t>
            </a:r>
            <a:r>
              <a:rPr lang="en-US" sz="3600" b="1" dirty="0"/>
              <a:t>());  </a:t>
            </a:r>
          </a:p>
          <a:p>
            <a:pPr marL="0" indent="0">
              <a:buNone/>
            </a:pPr>
            <a:r>
              <a:rPr lang="en-US" sz="3600" b="1" dirty="0"/>
              <a:t>          </a:t>
            </a:r>
            <a:r>
              <a:rPr lang="en-US" sz="3600" b="1" dirty="0" err="1"/>
              <a:t>System.out.print</a:t>
            </a:r>
            <a:r>
              <a:rPr lang="en-US" sz="3600" b="1" dirty="0"/>
              <a:t>("Enter the second value: ");  </a:t>
            </a:r>
          </a:p>
          <a:p>
            <a:pPr marL="0" indent="0">
              <a:buNone/>
            </a:pPr>
            <a:r>
              <a:rPr lang="en-US" sz="3600" b="1" dirty="0"/>
              <a:t>          float value2=</a:t>
            </a:r>
            <a:r>
              <a:rPr lang="en-US" sz="3600" b="1" dirty="0" err="1"/>
              <a:t>Float.parseFloat</a:t>
            </a:r>
            <a:r>
              <a:rPr lang="en-US" sz="3600" b="1" dirty="0"/>
              <a:t>(</a:t>
            </a:r>
            <a:r>
              <a:rPr lang="en-US" sz="3600" b="1" dirty="0" err="1"/>
              <a:t>br.readLine</a:t>
            </a:r>
            <a:r>
              <a:rPr lang="en-US" sz="3600" b="1" dirty="0"/>
              <a:t>());  </a:t>
            </a:r>
          </a:p>
          <a:p>
            <a:pPr marL="0" indent="0">
              <a:buNone/>
            </a:pPr>
            <a:r>
              <a:rPr lang="en-US" sz="3600" b="1"/>
              <a:t>          </a:t>
            </a:r>
            <a:r>
              <a:rPr lang="en-US" sz="3600" b="1" smtClean="0"/>
              <a:t>Context context = new Context(new Addition());          </a:t>
            </a:r>
          </a:p>
          <a:p>
            <a:pPr marL="0" indent="0">
              <a:buNone/>
            </a:pPr>
            <a:r>
              <a:rPr lang="en-US" sz="3600" b="1" smtClean="0"/>
              <a:t>          System.out.println("Addition = " + context.executeStrategy(value1, value2));  </a:t>
            </a:r>
          </a:p>
          <a:p>
            <a:pPr marL="0" indent="0">
              <a:buNone/>
            </a:pPr>
            <a:r>
              <a:rPr lang="en-US" sz="3600" b="1" smtClean="0"/>
              <a:t>  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Implementation of Strategy Pattern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0"/>
            <a:ext cx="10515600" cy="51361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Context </a:t>
            </a:r>
            <a:r>
              <a:rPr lang="en-US" sz="3600" b="1" dirty="0" err="1" smtClean="0"/>
              <a:t>context</a:t>
            </a:r>
            <a:r>
              <a:rPr lang="en-US" sz="3600" b="1" dirty="0" smtClean="0"/>
              <a:t> = new Context(new Addition());          </a:t>
            </a:r>
          </a:p>
          <a:p>
            <a:pPr marL="0" indent="0">
              <a:buNone/>
            </a:pPr>
            <a:r>
              <a:rPr lang="en-US" sz="3600" b="1" dirty="0" smtClean="0"/>
              <a:t>          </a:t>
            </a:r>
            <a:r>
              <a:rPr lang="en-US" sz="3600" b="1" dirty="0" err="1" smtClean="0"/>
              <a:t>System.out.println</a:t>
            </a:r>
            <a:r>
              <a:rPr lang="en-US" sz="3600" b="1" dirty="0" smtClean="0"/>
              <a:t>("Addition = " + </a:t>
            </a:r>
            <a:r>
              <a:rPr lang="en-US" sz="3600" b="1" dirty="0" err="1" smtClean="0"/>
              <a:t>context.executeStrategy</a:t>
            </a:r>
            <a:r>
              <a:rPr lang="en-US" sz="3600" b="1" dirty="0" smtClean="0"/>
              <a:t>(value1, value2));  </a:t>
            </a:r>
          </a:p>
          <a:p>
            <a:pPr marL="0" indent="0">
              <a:buNone/>
            </a:pPr>
            <a:r>
              <a:rPr lang="en-US" sz="3600" b="1" dirty="0" smtClean="0"/>
              <a:t>  </a:t>
            </a:r>
          </a:p>
          <a:p>
            <a:pPr marL="0" indent="0">
              <a:buNone/>
            </a:pPr>
            <a:r>
              <a:rPr lang="en-US" sz="3600" b="1" dirty="0" smtClean="0"/>
              <a:t>          context = new Context(new Subtraction());       </a:t>
            </a:r>
          </a:p>
          <a:p>
            <a:pPr marL="0" indent="0">
              <a:buNone/>
            </a:pPr>
            <a:r>
              <a:rPr lang="en-US" sz="3600" b="1" dirty="0" smtClean="0"/>
              <a:t>          </a:t>
            </a:r>
            <a:r>
              <a:rPr lang="en-US" sz="3600" b="1" dirty="0" err="1"/>
              <a:t>System.out.println</a:t>
            </a:r>
            <a:r>
              <a:rPr lang="en-US" sz="3600" b="1" dirty="0"/>
              <a:t>("Subtraction = " + </a:t>
            </a:r>
            <a:r>
              <a:rPr lang="en-US" sz="3600" b="1" dirty="0" err="1"/>
              <a:t>context.executeStrategy</a:t>
            </a:r>
            <a:r>
              <a:rPr lang="en-US" sz="3600" b="1" dirty="0"/>
              <a:t>(value1, value2));  </a:t>
            </a:r>
          </a:p>
          <a:p>
            <a:pPr marL="0" indent="0">
              <a:buNone/>
            </a:pPr>
            <a:r>
              <a:rPr lang="en-US" sz="3600" b="1" dirty="0"/>
              <a:t>  </a:t>
            </a:r>
          </a:p>
          <a:p>
            <a:pPr marL="0" indent="0">
              <a:buNone/>
            </a:pPr>
            <a:r>
              <a:rPr lang="en-US" sz="3600" b="1" dirty="0"/>
              <a:t>          context = new Context(new Multiplication());        </a:t>
            </a:r>
          </a:p>
          <a:p>
            <a:pPr marL="0" indent="0">
              <a:buNone/>
            </a:pPr>
            <a:r>
              <a:rPr lang="en-US" sz="3600" b="1" dirty="0"/>
              <a:t>          </a:t>
            </a:r>
            <a:r>
              <a:rPr lang="en-US" sz="3600" b="1" dirty="0" err="1"/>
              <a:t>System.out.println</a:t>
            </a:r>
            <a:r>
              <a:rPr lang="en-US" sz="3600" b="1" dirty="0"/>
              <a:t>("Multiplication = " + </a:t>
            </a:r>
            <a:r>
              <a:rPr lang="en-US" sz="3600" b="1" dirty="0" err="1"/>
              <a:t>context.executeStrategy</a:t>
            </a:r>
            <a:r>
              <a:rPr lang="en-US" sz="3600" b="1" dirty="0"/>
              <a:t>(value1, value2));  </a:t>
            </a:r>
          </a:p>
          <a:p>
            <a:pPr marL="0" indent="0">
              <a:buNone/>
            </a:pPr>
            <a:r>
              <a:rPr lang="en-US" sz="3600" b="1" dirty="0"/>
              <a:t>       }  </a:t>
            </a:r>
          </a:p>
          <a:p>
            <a:pPr marL="0" indent="0">
              <a:buNone/>
            </a:pPr>
            <a:r>
              <a:rPr lang="en-US" sz="3600" b="1" dirty="0"/>
              <a:t>  </a:t>
            </a:r>
            <a:r>
              <a:rPr lang="en-US" sz="3600" b="1" dirty="0" smtClean="0"/>
              <a:t>}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Advantage </a:t>
            </a:r>
            <a:r>
              <a:rPr lang="en-US" sz="3524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of design pattern: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They are reusable in multiple projects.</a:t>
            </a:r>
          </a:p>
          <a:p>
            <a:r>
              <a:rPr lang="en-US" dirty="0"/>
              <a:t>They provide the solutions that help to define the system architecture.</a:t>
            </a:r>
          </a:p>
          <a:p>
            <a:r>
              <a:rPr lang="en-US" dirty="0"/>
              <a:t>They capture the software engineering experiences.</a:t>
            </a:r>
          </a:p>
          <a:p>
            <a:r>
              <a:rPr lang="en-US" dirty="0"/>
              <a:t>They provide transparency to the design of an application.</a:t>
            </a:r>
          </a:p>
          <a:p>
            <a:r>
              <a:rPr lang="en-US" dirty="0"/>
              <a:t>They are well-proved and testified solutions since they have been built upon the knowledge and experience of expert software developers.</a:t>
            </a:r>
          </a:p>
          <a:p>
            <a:r>
              <a:rPr lang="en-US" dirty="0"/>
              <a:t>Design patterns </a:t>
            </a:r>
            <a:r>
              <a:rPr lang="en-US" dirty="0" smtClean="0"/>
              <a:t>don't </a:t>
            </a:r>
            <a:r>
              <a:rPr lang="en-US" dirty="0"/>
              <a:t>guarantee an absolute solution to a problem. They provide clarity to the system architecture and the possibility of building a better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7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Types of design pattern: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Creational Design Pattern</a:t>
            </a:r>
          </a:p>
          <a:p>
            <a:r>
              <a:rPr lang="en-US" dirty="0" smtClean="0"/>
              <a:t>Structural Design Pattern</a:t>
            </a:r>
          </a:p>
          <a:p>
            <a:r>
              <a:rPr lang="en-US" dirty="0" smtClean="0"/>
              <a:t>Behavioral Design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3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Creational Design Pattern: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Factory Pattern</a:t>
            </a:r>
          </a:p>
          <a:p>
            <a:r>
              <a:rPr lang="en-US" dirty="0"/>
              <a:t>Abstract Factory Pattern</a:t>
            </a:r>
          </a:p>
          <a:p>
            <a:r>
              <a:rPr lang="en-US" dirty="0"/>
              <a:t>Singleton Pattern</a:t>
            </a:r>
          </a:p>
          <a:p>
            <a:r>
              <a:rPr lang="en-US" dirty="0"/>
              <a:t>Prototype Pattern</a:t>
            </a:r>
          </a:p>
          <a:p>
            <a:r>
              <a:rPr lang="en-US" dirty="0"/>
              <a:t>Builder Pattern.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Structural Design Pattern: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1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Adapter Pattern</a:t>
            </a:r>
          </a:p>
          <a:p>
            <a:r>
              <a:rPr lang="en-IN" dirty="0"/>
              <a:t>Bridge Pattern</a:t>
            </a:r>
          </a:p>
          <a:p>
            <a:r>
              <a:rPr lang="en-IN" dirty="0"/>
              <a:t>Composite Pattern</a:t>
            </a:r>
          </a:p>
          <a:p>
            <a:r>
              <a:rPr lang="en-IN" dirty="0"/>
              <a:t>Decorator Pattern</a:t>
            </a:r>
          </a:p>
          <a:p>
            <a:r>
              <a:rPr lang="en-IN" dirty="0"/>
              <a:t>Facade Pattern</a:t>
            </a:r>
          </a:p>
          <a:p>
            <a:r>
              <a:rPr lang="en-IN" dirty="0"/>
              <a:t>Flyweight Pattern</a:t>
            </a:r>
          </a:p>
          <a:p>
            <a:r>
              <a:rPr lang="en-IN" dirty="0"/>
              <a:t>Proxy Pattern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Behavioral Design Pattern: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Chain Of Responsibility Pattern</a:t>
            </a:r>
          </a:p>
          <a:p>
            <a:r>
              <a:rPr lang="en-IN" dirty="0"/>
              <a:t>Command Pattern</a:t>
            </a:r>
          </a:p>
          <a:p>
            <a:r>
              <a:rPr lang="en-IN" dirty="0"/>
              <a:t>Interpreter Pattern</a:t>
            </a:r>
          </a:p>
          <a:p>
            <a:r>
              <a:rPr lang="en-IN" dirty="0"/>
              <a:t>Iterator Pattern</a:t>
            </a:r>
          </a:p>
          <a:p>
            <a:r>
              <a:rPr lang="en-IN" dirty="0"/>
              <a:t>Mediator Pattern</a:t>
            </a:r>
          </a:p>
          <a:p>
            <a:r>
              <a:rPr lang="en-IN" dirty="0"/>
              <a:t>Memento Pattern</a:t>
            </a:r>
          </a:p>
          <a:p>
            <a:r>
              <a:rPr lang="en-IN" dirty="0"/>
              <a:t>Observer Pattern</a:t>
            </a:r>
          </a:p>
          <a:p>
            <a:r>
              <a:rPr lang="en-IN" dirty="0"/>
              <a:t>State Pattern</a:t>
            </a:r>
          </a:p>
          <a:p>
            <a:r>
              <a:rPr lang="en-IN" dirty="0"/>
              <a:t>Strategy Pattern</a:t>
            </a:r>
          </a:p>
          <a:p>
            <a:r>
              <a:rPr lang="en-IN" dirty="0"/>
              <a:t>Template Pattern</a:t>
            </a:r>
          </a:p>
          <a:p>
            <a:r>
              <a:rPr lang="en-IN" dirty="0"/>
              <a:t>Visitor Pattern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Factory Design Pattern: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 Factory Design Pattern, we</a:t>
            </a:r>
            <a:r>
              <a:rPr lang="en-US" dirty="0"/>
              <a:t> </a:t>
            </a:r>
            <a:r>
              <a:rPr lang="en-US" b="1" dirty="0"/>
              <a:t>define an interface or abstract class for creating an object but let the subclasses decide which class to instantiate.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other words, subclasses are responsible to create the instance of the class.</a:t>
            </a:r>
          </a:p>
          <a:p>
            <a:r>
              <a:rPr lang="en-US" dirty="0"/>
              <a:t>The Factory Method Pattern is also known as </a:t>
            </a:r>
            <a:r>
              <a:rPr lang="en-US" b="1" dirty="0"/>
              <a:t>Virtual Constructor.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Advantage of Factory Design Pattern: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Factory Method Pattern allows the sub-classes to choose the type of objects to create.</a:t>
            </a:r>
          </a:p>
          <a:p>
            <a:r>
              <a:rPr lang="en-US" dirty="0"/>
              <a:t>It promotes the </a:t>
            </a:r>
            <a:r>
              <a:rPr lang="en-US" b="1" dirty="0"/>
              <a:t>loose-coupling</a:t>
            </a:r>
            <a:r>
              <a:rPr lang="en-US" dirty="0"/>
              <a:t> by eliminating the need to bind application-specific classes into the code.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1511</Words>
  <Application>Microsoft Office PowerPoint</Application>
  <PresentationFormat>Widescreen</PresentationFormat>
  <Paragraphs>253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1_Office Theme</vt:lpstr>
      <vt:lpstr>Design Pattern in Java</vt:lpstr>
      <vt:lpstr>What is Design Pattern?</vt:lpstr>
      <vt:lpstr>Advantage of design pattern:</vt:lpstr>
      <vt:lpstr>Types of design pattern:</vt:lpstr>
      <vt:lpstr>Creational Design Pattern:</vt:lpstr>
      <vt:lpstr>Structural Design Pattern:</vt:lpstr>
      <vt:lpstr>Behavioral Design Pattern:</vt:lpstr>
      <vt:lpstr>Factory Design Pattern:</vt:lpstr>
      <vt:lpstr>Advantage of Factory Design Pattern:</vt:lpstr>
      <vt:lpstr>Example of Factory Design Pattern:</vt:lpstr>
      <vt:lpstr>Example of Factory Design Pattern:</vt:lpstr>
      <vt:lpstr>Example of Factory Design Pattern:</vt:lpstr>
      <vt:lpstr>Example of Factory Design Pattern:</vt:lpstr>
      <vt:lpstr>Example of Factory Design Pattern:</vt:lpstr>
      <vt:lpstr>Example of Factory Design Pattern:</vt:lpstr>
      <vt:lpstr>Example of Factory Design Pattern:</vt:lpstr>
      <vt:lpstr>Example of Factory Design Pattern:</vt:lpstr>
      <vt:lpstr>Strategy Pattern</vt:lpstr>
      <vt:lpstr>Benefits of Strategy Pattern</vt:lpstr>
      <vt:lpstr>Implementation of Strategy Pattern</vt:lpstr>
      <vt:lpstr>Implementation of Strategy Pattern</vt:lpstr>
      <vt:lpstr>Implementation of Strategy Pattern</vt:lpstr>
      <vt:lpstr>Implementation of Strategy Pattern</vt:lpstr>
      <vt:lpstr>Implementation of Strategy Pattern</vt:lpstr>
      <vt:lpstr>Implementation of Strategy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GeniusVipin</dc:creator>
  <cp:lastModifiedBy>GeniusVipin</cp:lastModifiedBy>
  <cp:revision>35</cp:revision>
  <dcterms:created xsi:type="dcterms:W3CDTF">2021-10-09T07:06:07Z</dcterms:created>
  <dcterms:modified xsi:type="dcterms:W3CDTF">2021-11-15T05:12:45Z</dcterms:modified>
</cp:coreProperties>
</file>