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379" r:id="rId2"/>
    <p:sldId id="380" r:id="rId3"/>
    <p:sldId id="385" r:id="rId4"/>
    <p:sldId id="381" r:id="rId5"/>
    <p:sldId id="383" r:id="rId6"/>
    <p:sldId id="382" r:id="rId7"/>
    <p:sldId id="386" r:id="rId8"/>
    <p:sldId id="384" r:id="rId9"/>
    <p:sldId id="387" r:id="rId10"/>
    <p:sldId id="388" r:id="rId11"/>
    <p:sldId id="389" r:id="rId12"/>
    <p:sldId id="391" r:id="rId13"/>
    <p:sldId id="390" r:id="rId14"/>
    <p:sldId id="393" r:id="rId15"/>
    <p:sldId id="394" r:id="rId16"/>
    <p:sldId id="395" r:id="rId17"/>
    <p:sldId id="396" r:id="rId18"/>
    <p:sldId id="403" r:id="rId19"/>
    <p:sldId id="397" r:id="rId20"/>
    <p:sldId id="398" r:id="rId21"/>
    <p:sldId id="399" r:id="rId22"/>
    <p:sldId id="400" r:id="rId23"/>
    <p:sldId id="401" r:id="rId24"/>
    <p:sldId id="392" r:id="rId25"/>
    <p:sldId id="439" r:id="rId26"/>
    <p:sldId id="440" r:id="rId27"/>
    <p:sldId id="441" r:id="rId28"/>
    <p:sldId id="446" r:id="rId29"/>
    <p:sldId id="442" r:id="rId30"/>
    <p:sldId id="443" r:id="rId31"/>
    <p:sldId id="444" r:id="rId32"/>
    <p:sldId id="445" r:id="rId33"/>
    <p:sldId id="402" r:id="rId34"/>
    <p:sldId id="404" r:id="rId35"/>
    <p:sldId id="418" r:id="rId36"/>
    <p:sldId id="405" r:id="rId37"/>
    <p:sldId id="406" r:id="rId38"/>
    <p:sldId id="411" r:id="rId39"/>
    <p:sldId id="410" r:id="rId40"/>
    <p:sldId id="408" r:id="rId41"/>
    <p:sldId id="407" r:id="rId42"/>
    <p:sldId id="435" r:id="rId43"/>
    <p:sldId id="437" r:id="rId44"/>
    <p:sldId id="438" r:id="rId45"/>
    <p:sldId id="417" r:id="rId46"/>
    <p:sldId id="419" r:id="rId47"/>
    <p:sldId id="420" r:id="rId48"/>
    <p:sldId id="421" r:id="rId49"/>
    <p:sldId id="422" r:id="rId50"/>
    <p:sldId id="423" r:id="rId51"/>
    <p:sldId id="431" r:id="rId52"/>
    <p:sldId id="432" r:id="rId53"/>
    <p:sldId id="433" r:id="rId54"/>
    <p:sldId id="434" r:id="rId55"/>
    <p:sldId id="425" r:id="rId56"/>
    <p:sldId id="426" r:id="rId57"/>
    <p:sldId id="424" r:id="rId58"/>
    <p:sldId id="427" r:id="rId59"/>
    <p:sldId id="43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6411-6324-469A-A019-21E3726B354C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089C8-493C-47DD-8E82-571C36C096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027B8-527F-4132-8DC6-03244DE114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C8EFADF-DE76-4D4A-9D9C-906B8D649B14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CSE@HCST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144-9E70-416E-8CDA-10A1E848520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3A8E11-6A58-4C12-85FE-CC248A71E0D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FEA-39E4-458F-B9C8-26979908E739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6CBA8C-03DD-44BC-B765-D3CA529C920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CSE@HCST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E40F76-CB34-4F50-80CB-278E1DAED65F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CSE@HCST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F68-563B-4DC7-B9E0-65B6A3CE1EA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7CD1-B752-4665-BB78-11B5569D35C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6A8-825A-4D5D-92AB-C764AE3F77F7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1F87E0-8E0B-4D52-A18E-AEADBF861991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CSE@HCST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AAE420-4C6C-45A8-8003-08809F968C10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CSE@HCST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64770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UNIT-V</a:t>
            </a:r>
            <a:b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KCS-601</a:t>
            </a:r>
            <a:b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  <a:b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PART-I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6024759"/>
            <a:ext cx="6705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424248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37858B-8222-4178-AD94-B68E83E8C154}" type="slidenum">
              <a:rPr lang="en-US"/>
              <a:pPr/>
              <a:t>10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1488"/>
              </a:spcBef>
            </a:pPr>
            <a:r>
              <a:rPr lang="en-GB" sz="4000" dirty="0"/>
              <a:t>Adaptive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8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sz="3200" dirty="0"/>
              <a:t>A software Product needs</a:t>
            </a:r>
            <a:r>
              <a:rPr lang="en-GB" sz="3600" dirty="0"/>
              <a:t> </a:t>
            </a:r>
            <a:r>
              <a:rPr lang="en-GB" sz="3200" dirty="0"/>
              <a:t>maintenance</a:t>
            </a:r>
            <a:r>
              <a:rPr lang="en-GB" sz="3600" dirty="0"/>
              <a:t> when customers:</a:t>
            </a:r>
          </a:p>
          <a:p>
            <a:pPr lvl="1" algn="just">
              <a:spcBef>
                <a:spcPts val="800"/>
              </a:spcBef>
            </a:pPr>
            <a:r>
              <a:rPr lang="en-GB" sz="2800" dirty="0">
                <a:solidFill>
                  <a:srgbClr val="0000CC"/>
                </a:solidFill>
              </a:rPr>
              <a:t>Need the Product to run on new platforms, or, on new operating systems</a:t>
            </a:r>
            <a:r>
              <a:rPr lang="en-GB" sz="2400" dirty="0">
                <a:solidFill>
                  <a:srgbClr val="0000CC"/>
                </a:solidFill>
              </a:rPr>
              <a:t>, </a:t>
            </a:r>
          </a:p>
          <a:p>
            <a:pPr lvl="1" algn="just">
              <a:spcBef>
                <a:spcPts val="800"/>
              </a:spcBef>
            </a:pPr>
            <a:r>
              <a:rPr lang="en-GB" sz="2800" dirty="0">
                <a:solidFill>
                  <a:srgbClr val="0000CC"/>
                </a:solidFill>
              </a:rPr>
              <a:t>Need the Product to interface with new hardware or software.</a:t>
            </a:r>
          </a:p>
          <a:p>
            <a:pPr algn="just">
              <a:spcBef>
                <a:spcPts val="800"/>
              </a:spcBef>
            </a:pPr>
            <a:r>
              <a:rPr lang="en-US" sz="3100" dirty="0"/>
              <a:t>Adaptive maintenance is done to adapt to external environment changes. 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7643126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F02FC7-07EC-4813-AC16-6321D835D890}" type="slidenum">
              <a:rPr lang="en-US"/>
              <a:pPr/>
              <a:t>11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1488"/>
              </a:spcBef>
            </a:pPr>
            <a:r>
              <a:rPr lang="en-GB" sz="4000" dirty="0"/>
              <a:t>Perfective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1787"/>
            <a:ext cx="8686800" cy="4799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sz="3600" dirty="0"/>
              <a:t>Perfective </a:t>
            </a:r>
            <a:r>
              <a:rPr lang="en-GB" sz="3200" dirty="0"/>
              <a:t>Maintenance-</a:t>
            </a:r>
          </a:p>
          <a:p>
            <a:pPr lvl="1" algn="just">
              <a:spcBef>
                <a:spcPct val="0"/>
              </a:spcBef>
            </a:pPr>
            <a:r>
              <a:rPr lang="en-GB" sz="3200" dirty="0">
                <a:solidFill>
                  <a:srgbClr val="0000CC"/>
                </a:solidFill>
              </a:rPr>
              <a:t>To support new features required by users.</a:t>
            </a:r>
          </a:p>
          <a:p>
            <a:pPr lvl="1" algn="just">
              <a:spcBef>
                <a:spcPts val="888"/>
              </a:spcBef>
            </a:pPr>
            <a:r>
              <a:rPr lang="en-GB" sz="3200" dirty="0">
                <a:solidFill>
                  <a:srgbClr val="0000CC"/>
                </a:solidFill>
              </a:rPr>
              <a:t>To change some functionality of the system due to customer demands.</a:t>
            </a:r>
          </a:p>
          <a:p>
            <a:pPr algn="just">
              <a:spcBef>
                <a:spcPts val="888"/>
              </a:spcBef>
            </a:pPr>
            <a:r>
              <a:rPr lang="en-US" sz="3500" dirty="0"/>
              <a:t>Perfective Maintenance Means enhancing the performance or modifying the programs to respond to the user’s additional or changing Needs.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1004020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Maintenance.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pPr algn="just"/>
            <a:r>
              <a:rPr lang="en-US" dirty="0"/>
              <a:t>Preventive Maintenance is the Process by which we Prevent our system from being obsolete.</a:t>
            </a:r>
          </a:p>
          <a:p>
            <a:pPr algn="just"/>
            <a:r>
              <a:rPr lang="en-US" dirty="0"/>
              <a:t>Preventive Maintenance involves the concept of          Re-engineering and reverse engineering in which an old System with an old technology is re-engineered using new technology. </a:t>
            </a:r>
          </a:p>
          <a:p>
            <a:pPr algn="just"/>
            <a:r>
              <a:rPr lang="en-US" dirty="0"/>
              <a:t>This Maintenance Prevents the system from dying out.</a:t>
            </a:r>
          </a:p>
        </p:txBody>
      </p:sp>
    </p:spTree>
    <p:extLst>
      <p:ext uri="{BB962C8B-B14F-4D97-AF65-F5344CB8AC3E}">
        <p14:creationId xmlns:p14="http://schemas.microsoft.com/office/powerpoint/2010/main" val="7756199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/>
          <a:p>
            <a:pPr>
              <a:lnSpc>
                <a:spcPct val="68000"/>
              </a:lnSpc>
              <a:spcBef>
                <a:spcPts val="1000"/>
              </a:spcBef>
            </a:pP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Maintenance Effort Distribution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57495F-C889-46FE-A08B-766D842A7201}" type="slidenum">
              <a:rPr lang="en-US"/>
              <a:pPr/>
              <a:t>13</a:t>
            </a:fld>
            <a:endParaRPr lang="en-US"/>
          </a:p>
        </p:txBody>
      </p:sp>
      <p:pic>
        <p:nvPicPr>
          <p:cNvPr id="409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916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8381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Problems Associated with Software Maintenance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Software maintenance work typically is much more expensive than what it should be and takes more time than required.</a:t>
            </a:r>
          </a:p>
          <a:p>
            <a:pPr algn="just"/>
            <a:r>
              <a:rPr lang="en-US" dirty="0"/>
              <a:t>In software organizations, maintenance work is mostly carried out using ad hoc techniques.</a:t>
            </a:r>
          </a:p>
          <a:p>
            <a:pPr algn="just"/>
            <a:r>
              <a:rPr lang="en-US" dirty="0"/>
              <a:t>Software maintenance has a very poor image in industry. </a:t>
            </a:r>
          </a:p>
          <a:p>
            <a:pPr algn="just"/>
            <a:r>
              <a:rPr lang="en-US" dirty="0"/>
              <a:t>Therefore, an organization often cannot employ bright engineers to carry out maintenance work. </a:t>
            </a:r>
          </a:p>
          <a:p>
            <a:pPr algn="just"/>
            <a:r>
              <a:rPr lang="en-US" dirty="0"/>
              <a:t>Even though maintenance suffers from a poor image, the work involved is often more challenging than development work.</a:t>
            </a:r>
          </a:p>
          <a:p>
            <a:pPr algn="just"/>
            <a:r>
              <a:rPr lang="en-US" dirty="0"/>
              <a:t>During maintenance it is necessary to thoroughly understand someone else’s work and then carry out the required modifications and extensions. </a:t>
            </a:r>
          </a:p>
        </p:txBody>
      </p:sp>
    </p:spTree>
    <p:extLst>
      <p:ext uri="{BB962C8B-B14F-4D97-AF65-F5344CB8AC3E}">
        <p14:creationId xmlns:p14="http://schemas.microsoft.com/office/powerpoint/2010/main" val="2861776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Process</a:t>
            </a:r>
            <a:endParaRPr lang="en-US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512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279">
            <a:off x="228600" y="1653052"/>
            <a:ext cx="8610600" cy="49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874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Process</a:t>
            </a:r>
            <a:endParaRPr lang="en-US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614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8211"/>
            <a:ext cx="8686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51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Maintenance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566203"/>
            <a:ext cx="8461248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 the 1970s, most of a software system’s budget was </a:t>
            </a:r>
            <a:r>
              <a:rPr lang="en-US" b="1" dirty="0"/>
              <a:t>spent on development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ratio of development money to maintenance money was </a:t>
            </a:r>
            <a:r>
              <a:rPr lang="en-US" b="1" dirty="0"/>
              <a:t>reversed in the 1980s, </a:t>
            </a:r>
            <a:r>
              <a:rPr lang="en-US" dirty="0"/>
              <a:t>and various estimates place maintenance at </a:t>
            </a:r>
            <a:r>
              <a:rPr lang="en-US" b="1" dirty="0"/>
              <a:t>40 to 60% of the full life-cycle cost </a:t>
            </a:r>
            <a:r>
              <a:rPr lang="en-US" dirty="0"/>
              <a:t>of a system (i.e., from development through maintenance to eventual retirement or replacement). </a:t>
            </a:r>
          </a:p>
          <a:p>
            <a:pPr algn="just"/>
            <a:r>
              <a:rPr lang="en-US" dirty="0"/>
              <a:t>However, this cost may vary widely from one application domain to another.</a:t>
            </a:r>
          </a:p>
          <a:p>
            <a:pPr algn="just"/>
            <a:r>
              <a:rPr lang="en-US" dirty="0"/>
              <a:t>It is advisable </a:t>
            </a:r>
            <a:r>
              <a:rPr lang="en-US" b="1" dirty="0"/>
              <a:t>to invest more effort in early phases of the software life-cycle to reduce maintenance costs</a:t>
            </a:r>
            <a:r>
              <a:rPr lang="en-US" dirty="0"/>
              <a:t>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70952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Maintenance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2291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3572"/>
            <a:ext cx="9144000" cy="53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56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Maintenance Effort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With software development, we want to estimate the effort required to maintain a software system.</a:t>
            </a:r>
          </a:p>
          <a:p>
            <a:pPr algn="just"/>
            <a:r>
              <a:rPr lang="en-US" dirty="0"/>
              <a:t>There are two model which estimate the maintenance effort- 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/>
              <a:t>Belady and Lehman Model.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b="1" dirty="0"/>
              <a:t>Boehm Model.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328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pic>
        <p:nvPicPr>
          <p:cNvPr id="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91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20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Maintenance Effort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/>
          </a:bodyPr>
          <a:lstStyle/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b="1" dirty="0"/>
              <a:t>Belady and Lehman Model- </a:t>
            </a:r>
            <a:r>
              <a:rPr lang="en-US" dirty="0"/>
              <a:t>This Model indicates that effort and costs can increase exponentially if a poor software development approach is used, and the person or group that used the approach is no longer available to perform maintenance.</a:t>
            </a:r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Belady and Lehman capture these effects in an equation:</a:t>
            </a:r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195" name="Picture 3" descr="C:\Users\NEERAJ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8077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746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Maintenance Effort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9220" name="Picture 4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2575"/>
            <a:ext cx="9144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401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Maintenance Effort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0243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91440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375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Maintenance Effort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1268" name="Picture 4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4131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394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Maintenance Cost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7170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610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307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Reverse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Term Reverse engineering has its origins in the Hardware world. </a:t>
            </a:r>
          </a:p>
          <a:p>
            <a:pPr algn="just"/>
            <a:r>
              <a:rPr lang="en-US" dirty="0"/>
              <a:t>A company disassembles a competitive hardware product in an effort to under-stand its competitor's design and manufacturing "secrets.“</a:t>
            </a:r>
          </a:p>
          <a:p>
            <a:pPr algn="just"/>
            <a:r>
              <a:rPr lang="en-US" dirty="0"/>
              <a:t>These secrets could be easily understood if the competitor's design and manufacturing specifications were obtained.</a:t>
            </a:r>
          </a:p>
        </p:txBody>
      </p:sp>
    </p:spTree>
    <p:extLst>
      <p:ext uri="{BB962C8B-B14F-4D97-AF65-F5344CB8AC3E}">
        <p14:creationId xmlns:p14="http://schemas.microsoft.com/office/powerpoint/2010/main" val="22984848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But these documents are proprietary and unavailable to the company doing the reverse engineering. </a:t>
            </a:r>
          </a:p>
          <a:p>
            <a:pPr algn="just"/>
            <a:r>
              <a:rPr lang="en-US" dirty="0"/>
              <a:t>In essence, successful reverse engineering derives one or more design and manufacturing specifications for a product by examining actual specimens of the product.</a:t>
            </a:r>
          </a:p>
          <a:p>
            <a:pPr algn="just"/>
            <a:r>
              <a:rPr lang="en-US" dirty="0"/>
              <a:t>Reverse engineering for software is Quite similar. </a:t>
            </a:r>
          </a:p>
          <a:p>
            <a:pPr algn="just"/>
            <a:r>
              <a:rPr lang="en-US" dirty="0"/>
              <a:t>In most cases, however, the program to be reverse engineered is not a competitor's. Rather, it is the company's own work (often done many years earlier). </a:t>
            </a:r>
          </a:p>
        </p:txBody>
      </p:sp>
    </p:spTree>
    <p:extLst>
      <p:ext uri="{BB962C8B-B14F-4D97-AF65-F5344CB8AC3E}">
        <p14:creationId xmlns:p14="http://schemas.microsoft.com/office/powerpoint/2010/main" val="168306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"secrets" to be understood are unclear because no specification was ever developed. </a:t>
            </a:r>
          </a:p>
          <a:p>
            <a:pPr algn="just"/>
            <a:r>
              <a:rPr lang="en-US" b="1" dirty="0"/>
              <a:t>Therefore, reverse engineering for software is the process of analyzing a program in an effort to create a representation of the program at a higher level of abstraction than source code. </a:t>
            </a:r>
          </a:p>
          <a:p>
            <a:pPr algn="just"/>
            <a:r>
              <a:rPr lang="en-US" dirty="0"/>
              <a:t>Reverse engineering is a </a:t>
            </a:r>
            <a:r>
              <a:rPr lang="en-US" b="1" dirty="0"/>
              <a:t>process of design recovery. </a:t>
            </a:r>
          </a:p>
          <a:p>
            <a:pPr algn="just"/>
            <a:r>
              <a:rPr lang="en-US" dirty="0"/>
              <a:t>Reverse engineering tools extract data, architectural, and procedural design information from an existing program.</a:t>
            </a:r>
          </a:p>
        </p:txBody>
      </p:sp>
    </p:spTree>
    <p:extLst>
      <p:ext uri="{BB962C8B-B14F-4D97-AF65-F5344CB8AC3E}">
        <p14:creationId xmlns:p14="http://schemas.microsoft.com/office/powerpoint/2010/main" val="64736640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 for Reverse Engineering</a:t>
            </a:r>
          </a:p>
        </p:txBody>
      </p:sp>
      <p:sp>
        <p:nvSpPr>
          <p:cNvPr id="1026" name="AutoShape 2" descr="Image result for software reverse engine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E:\arunendra\arun\SoftwareEngineering&amp;CyberLaw\SE_2017-18\SE_Slides2017-18\ppt form\forward-vs-reverse-engineer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1676400"/>
            <a:ext cx="6496050" cy="45529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191000" y="1600200"/>
            <a:ext cx="3352800" cy="472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Analyzing software with a view to Understanding its design and specification.</a:t>
            </a:r>
          </a:p>
          <a:p>
            <a:pPr algn="just"/>
            <a:r>
              <a:rPr lang="en-US" dirty="0"/>
              <a:t>May be part of a re-engineering process but may also be used to re-specify a system for re-implementation.</a:t>
            </a:r>
          </a:p>
          <a:p>
            <a:pPr algn="just"/>
            <a:r>
              <a:rPr lang="en-US" dirty="0"/>
              <a:t>Reverse engineering is the process of deriving the system design and specification from its source code.</a:t>
            </a:r>
          </a:p>
          <a:p>
            <a:pPr algn="just"/>
            <a:r>
              <a:rPr lang="en-US" dirty="0"/>
              <a:t>Reverse engineering often precedes re-engineering but is sometimes worthwhile in its own right.</a:t>
            </a:r>
          </a:p>
          <a:p>
            <a:pPr lvl="1" algn="just"/>
            <a:r>
              <a:rPr lang="en-US" dirty="0"/>
              <a:t>The design and specification of a system may be reverse engineered so that they can be an input to the requirements specification process for the system’s replacement.</a:t>
            </a:r>
          </a:p>
          <a:p>
            <a:pPr lvl="1" algn="just"/>
            <a:r>
              <a:rPr lang="en-US" dirty="0"/>
              <a:t>The design and specification may be reverse engineered to support program maintenance.</a:t>
            </a:r>
          </a:p>
        </p:txBody>
      </p:sp>
    </p:spTree>
    <p:extLst>
      <p:ext uri="{BB962C8B-B14F-4D97-AF65-F5344CB8AC3E}">
        <p14:creationId xmlns:p14="http://schemas.microsoft.com/office/powerpoint/2010/main" val="10687287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SOFTWARE AS AN EVOLUTION ENTITY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Lehman and Belady</a:t>
            </a:r>
            <a:r>
              <a:rPr lang="en-US" sz="2400" dirty="0"/>
              <a:t> have studied the </a:t>
            </a:r>
            <a:r>
              <a:rPr lang="en-US" sz="2400" b="1" dirty="0"/>
              <a:t>characteristics of the evolution of several software products</a:t>
            </a:r>
            <a:r>
              <a:rPr lang="en-US" sz="2400" dirty="0"/>
              <a:t> [1980]. </a:t>
            </a:r>
          </a:p>
          <a:p>
            <a:pPr algn="just"/>
            <a:r>
              <a:rPr lang="en-US" sz="2400" b="1" dirty="0"/>
              <a:t>They have expressed their observations in the form of laws. </a:t>
            </a:r>
          </a:p>
          <a:p>
            <a:pPr algn="just"/>
            <a:r>
              <a:rPr lang="en-US" sz="2400" b="1" dirty="0"/>
              <a:t>Their important laws are given below.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sz="2400" b="1" dirty="0"/>
              <a:t>Lehman’s First Law: </a:t>
            </a:r>
            <a:r>
              <a:rPr lang="en-US" sz="2400" dirty="0"/>
              <a:t>A software product must change continually or become progressively less useful. 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sz="2400" b="1" dirty="0"/>
              <a:t>Lehman’s second Law: </a:t>
            </a:r>
            <a:r>
              <a:rPr lang="en-US" sz="2400" dirty="0"/>
              <a:t>The structure of a program tends to degrade as more and more maintenance is carried out on it. 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sz="2400" b="1" dirty="0"/>
              <a:t>Lehman’s third Law: </a:t>
            </a:r>
            <a:r>
              <a:rPr lang="en-US" sz="2400" dirty="0"/>
              <a:t>Over a program’s lifetime, its rate of development is approximately constant.</a:t>
            </a:r>
          </a:p>
        </p:txBody>
      </p:sp>
    </p:spTree>
    <p:extLst>
      <p:ext uri="{BB962C8B-B14F-4D97-AF65-F5344CB8AC3E}">
        <p14:creationId xmlns:p14="http://schemas.microsoft.com/office/powerpoint/2010/main" val="13500375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" y="15240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objective of re-engineering is to improve the system structure to make it easier to understand and maintain.</a:t>
            </a:r>
          </a:p>
          <a:p>
            <a:pPr algn="just"/>
            <a:r>
              <a:rPr lang="en-US" dirty="0"/>
              <a:t>The re-engineering process involves source code translation, reverse engineering, program structure improvement, program modularization and data re-engineering.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180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pic>
        <p:nvPicPr>
          <p:cNvPr id="7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8350"/>
            <a:ext cx="6324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179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Abstraction in Reverse Engineering</a:t>
            </a:r>
          </a:p>
        </p:txBody>
      </p:sp>
      <p:pic>
        <p:nvPicPr>
          <p:cNvPr id="102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29253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576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Re-Engineering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Software Re-engineering is concerned with </a:t>
            </a:r>
            <a:r>
              <a:rPr lang="en-US" b="1" dirty="0"/>
              <a:t>taking existing legacy systems and re-implementing them to make them more maintainable.</a:t>
            </a:r>
          </a:p>
          <a:p>
            <a:pPr algn="just"/>
            <a:r>
              <a:rPr lang="en-US" b="1" dirty="0"/>
              <a:t>Re-organizing and modifying existing software systems </a:t>
            </a:r>
            <a:r>
              <a:rPr lang="en-US" dirty="0"/>
              <a:t>to make them </a:t>
            </a:r>
            <a:r>
              <a:rPr lang="en-US" b="1" dirty="0"/>
              <a:t>more maintainable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Re-Structuring or Re-Writing</a:t>
            </a:r>
            <a:r>
              <a:rPr lang="en-US" dirty="0"/>
              <a:t> Part or all of a Legacy System(Old System) </a:t>
            </a:r>
            <a:r>
              <a:rPr lang="en-US" b="1" dirty="0"/>
              <a:t>Without Changing its Functionality.</a:t>
            </a:r>
          </a:p>
          <a:p>
            <a:pPr algn="just"/>
            <a:r>
              <a:rPr lang="en-US" dirty="0"/>
              <a:t>Applicable where some but </a:t>
            </a:r>
            <a:r>
              <a:rPr lang="en-US" b="1" dirty="0"/>
              <a:t>not all sub-systems </a:t>
            </a:r>
            <a:r>
              <a:rPr lang="en-US" dirty="0"/>
              <a:t>of a larger system </a:t>
            </a:r>
            <a:r>
              <a:rPr lang="en-US" b="1" dirty="0"/>
              <a:t>require frequent maintenance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Re-engineering</a:t>
            </a:r>
            <a:r>
              <a:rPr lang="en-US" dirty="0"/>
              <a:t> involves </a:t>
            </a:r>
            <a:r>
              <a:rPr lang="en-US" b="1" dirty="0"/>
              <a:t>adding effort to make them easier to maintain. </a:t>
            </a:r>
            <a:r>
              <a:rPr lang="en-US" dirty="0"/>
              <a:t>The </a:t>
            </a:r>
            <a:r>
              <a:rPr lang="en-US" b="1" dirty="0"/>
              <a:t>system may be Re-Structured and  Re-Documented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9340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Software Re-Engineering</a:t>
            </a:r>
            <a:br>
              <a:rPr lang="en-US" dirty="0"/>
            </a:br>
            <a:r>
              <a:rPr lang="en-US" sz="2200" dirty="0"/>
              <a:t>(Comparison of new software development with re-engineering)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331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239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52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0E18C-3BBC-4B11-AB79-A9CF656753F8}" type="slidenum">
              <a:rPr lang="en-US"/>
              <a:pPr/>
              <a:t>35</a:t>
            </a:fld>
            <a:endParaRPr lang="en-US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 algn="ctr">
              <a:spcBef>
                <a:spcPts val="625"/>
              </a:spcBef>
            </a:pP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Software Re-Engineering</a:t>
            </a:r>
            <a:br>
              <a:rPr lang="en-US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(Comparison of new software development with re-engineering)</a:t>
            </a:r>
            <a:endParaRPr lang="en-GB" sz="2800" dirty="0"/>
          </a:p>
        </p:txBody>
      </p:sp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2667000" y="1676400"/>
            <a:ext cx="28178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</a:tabLst>
            </a:pPr>
            <a:r>
              <a:rPr lang="en-GB" sz="2000" b="1">
                <a:solidFill>
                  <a:srgbClr val="FFFF00"/>
                </a:solidFill>
                <a:latin typeface="Times"/>
              </a:rPr>
              <a:t>Change Requirements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990600" y="25146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sz="1800" b="1" dirty="0">
                <a:solidFill>
                  <a:srgbClr val="FFFF00"/>
                </a:solidFill>
                <a:latin typeface="Times"/>
              </a:rPr>
              <a:t>Requirements Specification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4343400" y="2514600"/>
            <a:ext cx="35036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  <a:tab pos="3455988" algn="l"/>
              </a:tabLst>
            </a:pPr>
            <a:r>
              <a:rPr lang="en-GB" sz="1800" b="1" dirty="0">
                <a:solidFill>
                  <a:srgbClr val="FFFF00"/>
                </a:solidFill>
                <a:latin typeface="Times"/>
              </a:rPr>
              <a:t>New Requirements Specification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990600" y="33528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sz="2000" b="1">
                <a:solidFill>
                  <a:srgbClr val="FFFF00"/>
                </a:solidFill>
                <a:latin typeface="Times"/>
              </a:rPr>
              <a:t>Design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990600" y="41910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sz="2000" b="1">
                <a:solidFill>
                  <a:srgbClr val="FFFF00"/>
                </a:solidFill>
                <a:latin typeface="Times"/>
              </a:rPr>
              <a:t>Code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4495800" y="33528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sz="2000" b="1">
                <a:solidFill>
                  <a:srgbClr val="FFFF00"/>
                </a:solidFill>
                <a:latin typeface="Times"/>
              </a:rPr>
              <a:t>Design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4495800" y="4191000"/>
            <a:ext cx="2970213" cy="379413"/>
          </a:xfrm>
          <a:prstGeom prst="roundRect">
            <a:avLst>
              <a:gd name="adj" fmla="val 417"/>
            </a:avLst>
          </a:prstGeom>
          <a:solidFill>
            <a:srgbClr val="008000"/>
          </a:solidFill>
          <a:ln w="38160">
            <a:solidFill>
              <a:srgbClr val="FFFFFF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85000"/>
              </a:lnSpc>
              <a:spcBef>
                <a:spcPts val="463"/>
              </a:spcBef>
              <a:tabLst>
                <a:tab pos="863600" algn="l"/>
                <a:tab pos="1728788" algn="l"/>
                <a:tab pos="2592388" algn="l"/>
                <a:tab pos="2895600" algn="l"/>
              </a:tabLst>
            </a:pPr>
            <a:r>
              <a:rPr lang="en-GB" sz="2000" b="1">
                <a:solidFill>
                  <a:srgbClr val="FFFF00"/>
                </a:solidFill>
                <a:latin typeface="Times"/>
              </a:rPr>
              <a:t>Code</a:t>
            </a: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4419600" y="2057400"/>
            <a:ext cx="160020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362200" y="28956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943600" y="28956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2362200" y="37338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943600" y="3733800"/>
            <a:ext cx="0" cy="45720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962400" y="2743200"/>
            <a:ext cx="381000" cy="0"/>
          </a:xfrm>
          <a:prstGeom prst="line">
            <a:avLst/>
          </a:prstGeom>
          <a:noFill/>
          <a:ln w="3816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762000" y="2286000"/>
            <a:ext cx="3275013" cy="3046413"/>
          </a:xfrm>
          <a:prstGeom prst="roundRect">
            <a:avLst>
              <a:gd name="adj" fmla="val 51"/>
            </a:avLst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1295400" y="4876800"/>
            <a:ext cx="2190750" cy="322263"/>
            <a:chOff x="816" y="3072"/>
            <a:chExt cx="1380" cy="203"/>
          </a:xfrm>
        </p:grpSpPr>
        <p:sp>
          <p:nvSpPr>
            <p:cNvPr id="49169" name="Freeform 17"/>
            <p:cNvSpPr>
              <a:spLocks noChangeArrowheads="1"/>
            </p:cNvSpPr>
            <p:nvPr/>
          </p:nvSpPr>
          <p:spPr bwMode="auto">
            <a:xfrm>
              <a:off x="816" y="3072"/>
              <a:ext cx="103" cy="157"/>
            </a:xfrm>
            <a:custGeom>
              <a:avLst/>
              <a:gdLst>
                <a:gd name="T0" fmla="*/ 272 w 458"/>
                <a:gd name="T1" fmla="*/ 48 h 698"/>
                <a:gd name="T2" fmla="*/ 277 w 458"/>
                <a:gd name="T3" fmla="*/ 89 h 698"/>
                <a:gd name="T4" fmla="*/ 303 w 458"/>
                <a:gd name="T5" fmla="*/ 166 h 698"/>
                <a:gd name="T6" fmla="*/ 329 w 458"/>
                <a:gd name="T7" fmla="*/ 171 h 698"/>
                <a:gd name="T8" fmla="*/ 308 w 458"/>
                <a:gd name="T9" fmla="*/ 209 h 698"/>
                <a:gd name="T10" fmla="*/ 303 w 458"/>
                <a:gd name="T11" fmla="*/ 284 h 698"/>
                <a:gd name="T12" fmla="*/ 272 w 458"/>
                <a:gd name="T13" fmla="*/ 291 h 698"/>
                <a:gd name="T14" fmla="*/ 123 w 458"/>
                <a:gd name="T15" fmla="*/ 325 h 698"/>
                <a:gd name="T16" fmla="*/ 4 w 458"/>
                <a:gd name="T17" fmla="*/ 0 h 698"/>
                <a:gd name="T18" fmla="*/ 308 w 458"/>
                <a:gd name="T19" fmla="*/ 7 h 698"/>
                <a:gd name="T20" fmla="*/ 360 w 458"/>
                <a:gd name="T21" fmla="*/ 41 h 698"/>
                <a:gd name="T22" fmla="*/ 365 w 458"/>
                <a:gd name="T23" fmla="*/ 125 h 698"/>
                <a:gd name="T24" fmla="*/ 395 w 458"/>
                <a:gd name="T25" fmla="*/ 130 h 698"/>
                <a:gd name="T26" fmla="*/ 391 w 458"/>
                <a:gd name="T27" fmla="*/ 248 h 698"/>
                <a:gd name="T28" fmla="*/ 365 w 458"/>
                <a:gd name="T29" fmla="*/ 325 h 698"/>
                <a:gd name="T30" fmla="*/ 308 w 458"/>
                <a:gd name="T31" fmla="*/ 332 h 698"/>
                <a:gd name="T32" fmla="*/ 303 w 458"/>
                <a:gd name="T33" fmla="*/ 373 h 698"/>
                <a:gd name="T34" fmla="*/ 277 w 458"/>
                <a:gd name="T35" fmla="*/ 408 h 698"/>
                <a:gd name="T36" fmla="*/ 308 w 458"/>
                <a:gd name="T37" fmla="*/ 414 h 698"/>
                <a:gd name="T38" fmla="*/ 329 w 458"/>
                <a:gd name="T39" fmla="*/ 491 h 698"/>
                <a:gd name="T40" fmla="*/ 334 w 458"/>
                <a:gd name="T41" fmla="*/ 532 h 698"/>
                <a:gd name="T42" fmla="*/ 365 w 458"/>
                <a:gd name="T43" fmla="*/ 539 h 698"/>
                <a:gd name="T44" fmla="*/ 391 w 458"/>
                <a:gd name="T45" fmla="*/ 569 h 698"/>
                <a:gd name="T46" fmla="*/ 395 w 458"/>
                <a:gd name="T47" fmla="*/ 608 h 698"/>
                <a:gd name="T48" fmla="*/ 426 w 458"/>
                <a:gd name="T49" fmla="*/ 615 h 698"/>
                <a:gd name="T50" fmla="*/ 452 w 458"/>
                <a:gd name="T51" fmla="*/ 651 h 698"/>
                <a:gd name="T52" fmla="*/ 457 w 458"/>
                <a:gd name="T53" fmla="*/ 692 h 698"/>
                <a:gd name="T54" fmla="*/ 334 w 458"/>
                <a:gd name="T55" fmla="*/ 697 h 698"/>
                <a:gd name="T56" fmla="*/ 329 w 458"/>
                <a:gd name="T57" fmla="*/ 615 h 698"/>
                <a:gd name="T58" fmla="*/ 303 w 458"/>
                <a:gd name="T59" fmla="*/ 608 h 698"/>
                <a:gd name="T60" fmla="*/ 277 w 458"/>
                <a:gd name="T61" fmla="*/ 574 h 698"/>
                <a:gd name="T62" fmla="*/ 272 w 458"/>
                <a:gd name="T63" fmla="*/ 496 h 698"/>
                <a:gd name="T64" fmla="*/ 242 w 458"/>
                <a:gd name="T65" fmla="*/ 491 h 698"/>
                <a:gd name="T66" fmla="*/ 215 w 458"/>
                <a:gd name="T67" fmla="*/ 455 h 698"/>
                <a:gd name="T68" fmla="*/ 211 w 458"/>
                <a:gd name="T69" fmla="*/ 414 h 698"/>
                <a:gd name="T70" fmla="*/ 180 w 458"/>
                <a:gd name="T71" fmla="*/ 408 h 698"/>
                <a:gd name="T72" fmla="*/ 123 w 458"/>
                <a:gd name="T73" fmla="*/ 373 h 698"/>
                <a:gd name="T74" fmla="*/ 180 w 458"/>
                <a:gd name="T75" fmla="*/ 651 h 698"/>
                <a:gd name="T76" fmla="*/ 185 w 458"/>
                <a:gd name="T77" fmla="*/ 692 h 698"/>
                <a:gd name="T78" fmla="*/ 4 w 458"/>
                <a:gd name="T79" fmla="*/ 697 h 698"/>
                <a:gd name="T80" fmla="*/ 0 w 458"/>
                <a:gd name="T81" fmla="*/ 656 h 698"/>
                <a:gd name="T82" fmla="*/ 62 w 458"/>
                <a:gd name="T83" fmla="*/ 651 h 698"/>
                <a:gd name="T84" fmla="*/ 4 w 458"/>
                <a:gd name="T85" fmla="*/ 48 h 698"/>
                <a:gd name="T86" fmla="*/ 0 w 458"/>
                <a:gd name="T8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8" h="698">
                  <a:moveTo>
                    <a:pt x="123" y="48"/>
                  </a:moveTo>
                  <a:lnTo>
                    <a:pt x="272" y="48"/>
                  </a:lnTo>
                  <a:lnTo>
                    <a:pt x="272" y="84"/>
                  </a:lnTo>
                  <a:lnTo>
                    <a:pt x="277" y="89"/>
                  </a:lnTo>
                  <a:lnTo>
                    <a:pt x="303" y="89"/>
                  </a:lnTo>
                  <a:lnTo>
                    <a:pt x="303" y="166"/>
                  </a:lnTo>
                  <a:lnTo>
                    <a:pt x="308" y="171"/>
                  </a:lnTo>
                  <a:lnTo>
                    <a:pt x="329" y="171"/>
                  </a:lnTo>
                  <a:lnTo>
                    <a:pt x="329" y="209"/>
                  </a:lnTo>
                  <a:lnTo>
                    <a:pt x="308" y="209"/>
                  </a:lnTo>
                  <a:lnTo>
                    <a:pt x="303" y="214"/>
                  </a:lnTo>
                  <a:lnTo>
                    <a:pt x="303" y="284"/>
                  </a:lnTo>
                  <a:lnTo>
                    <a:pt x="277" y="284"/>
                  </a:lnTo>
                  <a:lnTo>
                    <a:pt x="272" y="291"/>
                  </a:lnTo>
                  <a:lnTo>
                    <a:pt x="272" y="325"/>
                  </a:lnTo>
                  <a:lnTo>
                    <a:pt x="123" y="325"/>
                  </a:lnTo>
                  <a:lnTo>
                    <a:pt x="123" y="48"/>
                  </a:lnTo>
                  <a:close/>
                  <a:moveTo>
                    <a:pt x="4" y="0"/>
                  </a:moveTo>
                  <a:lnTo>
                    <a:pt x="303" y="0"/>
                  </a:lnTo>
                  <a:lnTo>
                    <a:pt x="308" y="7"/>
                  </a:lnTo>
                  <a:lnTo>
                    <a:pt x="308" y="41"/>
                  </a:lnTo>
                  <a:lnTo>
                    <a:pt x="360" y="41"/>
                  </a:lnTo>
                  <a:lnTo>
                    <a:pt x="365" y="48"/>
                  </a:lnTo>
                  <a:lnTo>
                    <a:pt x="365" y="125"/>
                  </a:lnTo>
                  <a:lnTo>
                    <a:pt x="391" y="125"/>
                  </a:lnTo>
                  <a:lnTo>
                    <a:pt x="395" y="130"/>
                  </a:lnTo>
                  <a:lnTo>
                    <a:pt x="395" y="243"/>
                  </a:lnTo>
                  <a:lnTo>
                    <a:pt x="391" y="248"/>
                  </a:lnTo>
                  <a:lnTo>
                    <a:pt x="365" y="248"/>
                  </a:lnTo>
                  <a:lnTo>
                    <a:pt x="365" y="325"/>
                  </a:lnTo>
                  <a:lnTo>
                    <a:pt x="360" y="332"/>
                  </a:lnTo>
                  <a:lnTo>
                    <a:pt x="308" y="332"/>
                  </a:lnTo>
                  <a:lnTo>
                    <a:pt x="308" y="367"/>
                  </a:lnTo>
                  <a:lnTo>
                    <a:pt x="303" y="373"/>
                  </a:lnTo>
                  <a:lnTo>
                    <a:pt x="277" y="373"/>
                  </a:lnTo>
                  <a:lnTo>
                    <a:pt x="277" y="408"/>
                  </a:lnTo>
                  <a:lnTo>
                    <a:pt x="303" y="408"/>
                  </a:lnTo>
                  <a:lnTo>
                    <a:pt x="308" y="414"/>
                  </a:lnTo>
                  <a:lnTo>
                    <a:pt x="308" y="491"/>
                  </a:lnTo>
                  <a:lnTo>
                    <a:pt x="329" y="491"/>
                  </a:lnTo>
                  <a:lnTo>
                    <a:pt x="334" y="496"/>
                  </a:lnTo>
                  <a:lnTo>
                    <a:pt x="334" y="532"/>
                  </a:lnTo>
                  <a:lnTo>
                    <a:pt x="360" y="532"/>
                  </a:lnTo>
                  <a:lnTo>
                    <a:pt x="365" y="539"/>
                  </a:lnTo>
                  <a:lnTo>
                    <a:pt x="365" y="569"/>
                  </a:lnTo>
                  <a:lnTo>
                    <a:pt x="391" y="569"/>
                  </a:lnTo>
                  <a:lnTo>
                    <a:pt x="395" y="574"/>
                  </a:lnTo>
                  <a:lnTo>
                    <a:pt x="395" y="608"/>
                  </a:lnTo>
                  <a:lnTo>
                    <a:pt x="422" y="608"/>
                  </a:lnTo>
                  <a:lnTo>
                    <a:pt x="426" y="615"/>
                  </a:lnTo>
                  <a:lnTo>
                    <a:pt x="426" y="651"/>
                  </a:lnTo>
                  <a:lnTo>
                    <a:pt x="452" y="651"/>
                  </a:lnTo>
                  <a:lnTo>
                    <a:pt x="457" y="656"/>
                  </a:lnTo>
                  <a:lnTo>
                    <a:pt x="457" y="692"/>
                  </a:lnTo>
                  <a:lnTo>
                    <a:pt x="452" y="697"/>
                  </a:lnTo>
                  <a:lnTo>
                    <a:pt x="334" y="697"/>
                  </a:lnTo>
                  <a:lnTo>
                    <a:pt x="329" y="692"/>
                  </a:lnTo>
                  <a:lnTo>
                    <a:pt x="329" y="615"/>
                  </a:lnTo>
                  <a:lnTo>
                    <a:pt x="308" y="615"/>
                  </a:lnTo>
                  <a:lnTo>
                    <a:pt x="303" y="608"/>
                  </a:lnTo>
                  <a:lnTo>
                    <a:pt x="303" y="574"/>
                  </a:lnTo>
                  <a:lnTo>
                    <a:pt x="277" y="574"/>
                  </a:lnTo>
                  <a:lnTo>
                    <a:pt x="272" y="569"/>
                  </a:lnTo>
                  <a:lnTo>
                    <a:pt x="272" y="496"/>
                  </a:lnTo>
                  <a:lnTo>
                    <a:pt x="246" y="496"/>
                  </a:lnTo>
                  <a:lnTo>
                    <a:pt x="242" y="491"/>
                  </a:lnTo>
                  <a:lnTo>
                    <a:pt x="242" y="455"/>
                  </a:lnTo>
                  <a:lnTo>
                    <a:pt x="215" y="455"/>
                  </a:lnTo>
                  <a:lnTo>
                    <a:pt x="211" y="450"/>
                  </a:lnTo>
                  <a:lnTo>
                    <a:pt x="211" y="414"/>
                  </a:lnTo>
                  <a:lnTo>
                    <a:pt x="185" y="414"/>
                  </a:lnTo>
                  <a:lnTo>
                    <a:pt x="180" y="408"/>
                  </a:lnTo>
                  <a:lnTo>
                    <a:pt x="180" y="373"/>
                  </a:lnTo>
                  <a:lnTo>
                    <a:pt x="123" y="373"/>
                  </a:lnTo>
                  <a:lnTo>
                    <a:pt x="123" y="651"/>
                  </a:lnTo>
                  <a:lnTo>
                    <a:pt x="180" y="651"/>
                  </a:lnTo>
                  <a:lnTo>
                    <a:pt x="185" y="656"/>
                  </a:lnTo>
                  <a:lnTo>
                    <a:pt x="185" y="692"/>
                  </a:lnTo>
                  <a:lnTo>
                    <a:pt x="180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62" y="651"/>
                  </a:lnTo>
                  <a:lnTo>
                    <a:pt x="62" y="48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Freeform 18"/>
            <p:cNvSpPr>
              <a:spLocks noChangeArrowheads="1"/>
            </p:cNvSpPr>
            <p:nvPr/>
          </p:nvSpPr>
          <p:spPr bwMode="auto">
            <a:xfrm>
              <a:off x="927" y="3119"/>
              <a:ext cx="60" cy="110"/>
            </a:xfrm>
            <a:custGeom>
              <a:avLst/>
              <a:gdLst>
                <a:gd name="T0" fmla="*/ 89 w 268"/>
                <a:gd name="T1" fmla="*/ 39 h 489"/>
                <a:gd name="T2" fmla="*/ 174 w 268"/>
                <a:gd name="T3" fmla="*/ 39 h 489"/>
                <a:gd name="T4" fmla="*/ 174 w 268"/>
                <a:gd name="T5" fmla="*/ 75 h 489"/>
                <a:gd name="T6" fmla="*/ 178 w 268"/>
                <a:gd name="T7" fmla="*/ 82 h 489"/>
                <a:gd name="T8" fmla="*/ 203 w 268"/>
                <a:gd name="T9" fmla="*/ 82 h 489"/>
                <a:gd name="T10" fmla="*/ 203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5 w 268"/>
                <a:gd name="T17" fmla="*/ 82 h 489"/>
                <a:gd name="T18" fmla="*/ 89 w 268"/>
                <a:gd name="T19" fmla="*/ 75 h 489"/>
                <a:gd name="T20" fmla="*/ 89 w 268"/>
                <a:gd name="T21" fmla="*/ 39 h 489"/>
                <a:gd name="T22" fmla="*/ 89 w 268"/>
                <a:gd name="T23" fmla="*/ 0 h 489"/>
                <a:gd name="T24" fmla="*/ 203 w 268"/>
                <a:gd name="T25" fmla="*/ 0 h 489"/>
                <a:gd name="T26" fmla="*/ 208 w 268"/>
                <a:gd name="T27" fmla="*/ 5 h 489"/>
                <a:gd name="T28" fmla="*/ 208 w 268"/>
                <a:gd name="T29" fmla="*/ 34 h 489"/>
                <a:gd name="T30" fmla="*/ 233 w 268"/>
                <a:gd name="T31" fmla="*/ 34 h 489"/>
                <a:gd name="T32" fmla="*/ 237 w 268"/>
                <a:gd name="T33" fmla="*/ 39 h 489"/>
                <a:gd name="T34" fmla="*/ 237 w 268"/>
                <a:gd name="T35" fmla="*/ 75 h 489"/>
                <a:gd name="T36" fmla="*/ 263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3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5 w 268"/>
                <a:gd name="T49" fmla="*/ 323 h 489"/>
                <a:gd name="T50" fmla="*/ 89 w 268"/>
                <a:gd name="T51" fmla="*/ 330 h 489"/>
                <a:gd name="T52" fmla="*/ 89 w 268"/>
                <a:gd name="T53" fmla="*/ 360 h 489"/>
                <a:gd name="T54" fmla="*/ 114 w 268"/>
                <a:gd name="T55" fmla="*/ 360 h 489"/>
                <a:gd name="T56" fmla="*/ 119 w 268"/>
                <a:gd name="T57" fmla="*/ 365 h 489"/>
                <a:gd name="T58" fmla="*/ 119 w 268"/>
                <a:gd name="T59" fmla="*/ 399 h 489"/>
                <a:gd name="T60" fmla="*/ 233 w 268"/>
                <a:gd name="T61" fmla="*/ 399 h 489"/>
                <a:gd name="T62" fmla="*/ 233 w 268"/>
                <a:gd name="T63" fmla="*/ 365 h 489"/>
                <a:gd name="T64" fmla="*/ 237 w 268"/>
                <a:gd name="T65" fmla="*/ 360 h 489"/>
                <a:gd name="T66" fmla="*/ 263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3 w 268"/>
                <a:gd name="T73" fmla="*/ 406 h 489"/>
                <a:gd name="T74" fmla="*/ 237 w 268"/>
                <a:gd name="T75" fmla="*/ 406 h 489"/>
                <a:gd name="T76" fmla="*/ 237 w 268"/>
                <a:gd name="T77" fmla="*/ 442 h 489"/>
                <a:gd name="T78" fmla="*/ 233 w 268"/>
                <a:gd name="T79" fmla="*/ 447 h 489"/>
                <a:gd name="T80" fmla="*/ 208 w 268"/>
                <a:gd name="T81" fmla="*/ 447 h 489"/>
                <a:gd name="T82" fmla="*/ 208 w 268"/>
                <a:gd name="T83" fmla="*/ 483 h 489"/>
                <a:gd name="T84" fmla="*/ 203 w 268"/>
                <a:gd name="T85" fmla="*/ 488 h 489"/>
                <a:gd name="T86" fmla="*/ 89 w 268"/>
                <a:gd name="T87" fmla="*/ 488 h 489"/>
                <a:gd name="T88" fmla="*/ 85 w 268"/>
                <a:gd name="T89" fmla="*/ 483 h 489"/>
                <a:gd name="T90" fmla="*/ 85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4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4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5 w 268"/>
                <a:gd name="T113" fmla="*/ 34 h 489"/>
                <a:gd name="T114" fmla="*/ 85 w 268"/>
                <a:gd name="T115" fmla="*/ 5 h 489"/>
                <a:gd name="T116" fmla="*/ 89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89" y="39"/>
                  </a:moveTo>
                  <a:lnTo>
                    <a:pt x="174" y="39"/>
                  </a:lnTo>
                  <a:lnTo>
                    <a:pt x="174" y="75"/>
                  </a:lnTo>
                  <a:lnTo>
                    <a:pt x="178" y="82"/>
                  </a:lnTo>
                  <a:lnTo>
                    <a:pt x="203" y="82"/>
                  </a:lnTo>
                  <a:lnTo>
                    <a:pt x="203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5" y="82"/>
                  </a:lnTo>
                  <a:lnTo>
                    <a:pt x="89" y="75"/>
                  </a:lnTo>
                  <a:lnTo>
                    <a:pt x="89" y="39"/>
                  </a:lnTo>
                  <a:close/>
                  <a:moveTo>
                    <a:pt x="89" y="0"/>
                  </a:moveTo>
                  <a:lnTo>
                    <a:pt x="203" y="0"/>
                  </a:lnTo>
                  <a:lnTo>
                    <a:pt x="208" y="5"/>
                  </a:lnTo>
                  <a:lnTo>
                    <a:pt x="208" y="34"/>
                  </a:lnTo>
                  <a:lnTo>
                    <a:pt x="233" y="34"/>
                  </a:lnTo>
                  <a:lnTo>
                    <a:pt x="237" y="39"/>
                  </a:lnTo>
                  <a:lnTo>
                    <a:pt x="237" y="75"/>
                  </a:lnTo>
                  <a:lnTo>
                    <a:pt x="263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5" y="323"/>
                  </a:lnTo>
                  <a:lnTo>
                    <a:pt x="89" y="330"/>
                  </a:lnTo>
                  <a:lnTo>
                    <a:pt x="89" y="360"/>
                  </a:lnTo>
                  <a:lnTo>
                    <a:pt x="114" y="360"/>
                  </a:lnTo>
                  <a:lnTo>
                    <a:pt x="119" y="365"/>
                  </a:lnTo>
                  <a:lnTo>
                    <a:pt x="119" y="399"/>
                  </a:lnTo>
                  <a:lnTo>
                    <a:pt x="233" y="399"/>
                  </a:lnTo>
                  <a:lnTo>
                    <a:pt x="233" y="365"/>
                  </a:lnTo>
                  <a:lnTo>
                    <a:pt x="237" y="360"/>
                  </a:lnTo>
                  <a:lnTo>
                    <a:pt x="263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3" y="406"/>
                  </a:lnTo>
                  <a:lnTo>
                    <a:pt x="237" y="406"/>
                  </a:lnTo>
                  <a:lnTo>
                    <a:pt x="237" y="442"/>
                  </a:lnTo>
                  <a:lnTo>
                    <a:pt x="233" y="447"/>
                  </a:lnTo>
                  <a:lnTo>
                    <a:pt x="208" y="447"/>
                  </a:lnTo>
                  <a:lnTo>
                    <a:pt x="208" y="483"/>
                  </a:lnTo>
                  <a:lnTo>
                    <a:pt x="203" y="488"/>
                  </a:lnTo>
                  <a:lnTo>
                    <a:pt x="89" y="488"/>
                  </a:lnTo>
                  <a:lnTo>
                    <a:pt x="85" y="483"/>
                  </a:lnTo>
                  <a:lnTo>
                    <a:pt x="85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5" y="34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Freeform 19"/>
            <p:cNvSpPr>
              <a:spLocks noChangeArrowheads="1"/>
            </p:cNvSpPr>
            <p:nvPr/>
          </p:nvSpPr>
          <p:spPr bwMode="auto">
            <a:xfrm>
              <a:off x="994" y="3119"/>
              <a:ext cx="73" cy="110"/>
            </a:xfrm>
            <a:custGeom>
              <a:avLst/>
              <a:gdLst>
                <a:gd name="T0" fmla="*/ 5 w 328"/>
                <a:gd name="T1" fmla="*/ 0 h 489"/>
                <a:gd name="T2" fmla="*/ 116 w 328"/>
                <a:gd name="T3" fmla="*/ 0 h 489"/>
                <a:gd name="T4" fmla="*/ 120 w 328"/>
                <a:gd name="T5" fmla="*/ 5 h 489"/>
                <a:gd name="T6" fmla="*/ 120 w 328"/>
                <a:gd name="T7" fmla="*/ 34 h 489"/>
                <a:gd name="T8" fmla="*/ 116 w 328"/>
                <a:gd name="T9" fmla="*/ 39 h 489"/>
                <a:gd name="T10" fmla="*/ 94 w 328"/>
                <a:gd name="T11" fmla="*/ 39 h 489"/>
                <a:gd name="T12" fmla="*/ 94 w 328"/>
                <a:gd name="T13" fmla="*/ 116 h 489"/>
                <a:gd name="T14" fmla="*/ 116 w 328"/>
                <a:gd name="T15" fmla="*/ 116 h 489"/>
                <a:gd name="T16" fmla="*/ 120 w 328"/>
                <a:gd name="T17" fmla="*/ 123 h 489"/>
                <a:gd name="T18" fmla="*/ 120 w 328"/>
                <a:gd name="T19" fmla="*/ 241 h 489"/>
                <a:gd name="T20" fmla="*/ 145 w 328"/>
                <a:gd name="T21" fmla="*/ 241 h 489"/>
                <a:gd name="T22" fmla="*/ 150 w 328"/>
                <a:gd name="T23" fmla="*/ 246 h 489"/>
                <a:gd name="T24" fmla="*/ 150 w 328"/>
                <a:gd name="T25" fmla="*/ 360 h 489"/>
                <a:gd name="T26" fmla="*/ 175 w 328"/>
                <a:gd name="T27" fmla="*/ 360 h 489"/>
                <a:gd name="T28" fmla="*/ 175 w 328"/>
                <a:gd name="T29" fmla="*/ 330 h 489"/>
                <a:gd name="T30" fmla="*/ 179 w 328"/>
                <a:gd name="T31" fmla="*/ 323 h 489"/>
                <a:gd name="T32" fmla="*/ 204 w 328"/>
                <a:gd name="T33" fmla="*/ 323 h 489"/>
                <a:gd name="T34" fmla="*/ 204 w 328"/>
                <a:gd name="T35" fmla="*/ 205 h 489"/>
                <a:gd name="T36" fmla="*/ 208 w 328"/>
                <a:gd name="T37" fmla="*/ 199 h 489"/>
                <a:gd name="T38" fmla="*/ 233 w 328"/>
                <a:gd name="T39" fmla="*/ 199 h 489"/>
                <a:gd name="T40" fmla="*/ 233 w 328"/>
                <a:gd name="T41" fmla="*/ 39 h 489"/>
                <a:gd name="T42" fmla="*/ 208 w 328"/>
                <a:gd name="T43" fmla="*/ 39 h 489"/>
                <a:gd name="T44" fmla="*/ 204 w 328"/>
                <a:gd name="T45" fmla="*/ 34 h 489"/>
                <a:gd name="T46" fmla="*/ 204 w 328"/>
                <a:gd name="T47" fmla="*/ 5 h 489"/>
                <a:gd name="T48" fmla="*/ 208 w 328"/>
                <a:gd name="T49" fmla="*/ 0 h 489"/>
                <a:gd name="T50" fmla="*/ 322 w 328"/>
                <a:gd name="T51" fmla="*/ 0 h 489"/>
                <a:gd name="T52" fmla="*/ 327 w 328"/>
                <a:gd name="T53" fmla="*/ 5 h 489"/>
                <a:gd name="T54" fmla="*/ 327 w 328"/>
                <a:gd name="T55" fmla="*/ 34 h 489"/>
                <a:gd name="T56" fmla="*/ 322 w 328"/>
                <a:gd name="T57" fmla="*/ 39 h 489"/>
                <a:gd name="T58" fmla="*/ 297 w 328"/>
                <a:gd name="T59" fmla="*/ 39 h 489"/>
                <a:gd name="T60" fmla="*/ 297 w 328"/>
                <a:gd name="T61" fmla="*/ 75 h 489"/>
                <a:gd name="T62" fmla="*/ 293 w 328"/>
                <a:gd name="T63" fmla="*/ 82 h 489"/>
                <a:gd name="T64" fmla="*/ 267 w 328"/>
                <a:gd name="T65" fmla="*/ 82 h 489"/>
                <a:gd name="T66" fmla="*/ 267 w 328"/>
                <a:gd name="T67" fmla="*/ 199 h 489"/>
                <a:gd name="T68" fmla="*/ 263 w 328"/>
                <a:gd name="T69" fmla="*/ 205 h 489"/>
                <a:gd name="T70" fmla="*/ 238 w 328"/>
                <a:gd name="T71" fmla="*/ 205 h 489"/>
                <a:gd name="T72" fmla="*/ 238 w 328"/>
                <a:gd name="T73" fmla="*/ 323 h 489"/>
                <a:gd name="T74" fmla="*/ 233 w 328"/>
                <a:gd name="T75" fmla="*/ 330 h 489"/>
                <a:gd name="T76" fmla="*/ 208 w 328"/>
                <a:gd name="T77" fmla="*/ 330 h 489"/>
                <a:gd name="T78" fmla="*/ 208 w 328"/>
                <a:gd name="T79" fmla="*/ 442 h 489"/>
                <a:gd name="T80" fmla="*/ 204 w 328"/>
                <a:gd name="T81" fmla="*/ 447 h 489"/>
                <a:gd name="T82" fmla="*/ 179 w 328"/>
                <a:gd name="T83" fmla="*/ 447 h 489"/>
                <a:gd name="T84" fmla="*/ 179 w 328"/>
                <a:gd name="T85" fmla="*/ 483 h 489"/>
                <a:gd name="T86" fmla="*/ 175 w 328"/>
                <a:gd name="T87" fmla="*/ 488 h 489"/>
                <a:gd name="T88" fmla="*/ 150 w 328"/>
                <a:gd name="T89" fmla="*/ 488 h 489"/>
                <a:gd name="T90" fmla="*/ 145 w 328"/>
                <a:gd name="T91" fmla="*/ 483 h 489"/>
                <a:gd name="T92" fmla="*/ 145 w 328"/>
                <a:gd name="T93" fmla="*/ 447 h 489"/>
                <a:gd name="T94" fmla="*/ 120 w 328"/>
                <a:gd name="T95" fmla="*/ 447 h 489"/>
                <a:gd name="T96" fmla="*/ 116 w 328"/>
                <a:gd name="T97" fmla="*/ 442 h 489"/>
                <a:gd name="T98" fmla="*/ 116 w 328"/>
                <a:gd name="T99" fmla="*/ 365 h 489"/>
                <a:gd name="T100" fmla="*/ 94 w 328"/>
                <a:gd name="T101" fmla="*/ 365 h 489"/>
                <a:gd name="T102" fmla="*/ 89 w 328"/>
                <a:gd name="T103" fmla="*/ 360 h 489"/>
                <a:gd name="T104" fmla="*/ 89 w 328"/>
                <a:gd name="T105" fmla="*/ 246 h 489"/>
                <a:gd name="T106" fmla="*/ 64 w 328"/>
                <a:gd name="T107" fmla="*/ 246 h 489"/>
                <a:gd name="T108" fmla="*/ 60 w 328"/>
                <a:gd name="T109" fmla="*/ 241 h 489"/>
                <a:gd name="T110" fmla="*/ 60 w 328"/>
                <a:gd name="T111" fmla="*/ 123 h 489"/>
                <a:gd name="T112" fmla="*/ 34 w 328"/>
                <a:gd name="T113" fmla="*/ 123 h 489"/>
                <a:gd name="T114" fmla="*/ 30 w 328"/>
                <a:gd name="T115" fmla="*/ 116 h 489"/>
                <a:gd name="T116" fmla="*/ 30 w 328"/>
                <a:gd name="T117" fmla="*/ 39 h 489"/>
                <a:gd name="T118" fmla="*/ 5 w 328"/>
                <a:gd name="T119" fmla="*/ 39 h 489"/>
                <a:gd name="T120" fmla="*/ 0 w 328"/>
                <a:gd name="T121" fmla="*/ 34 h 489"/>
                <a:gd name="T122" fmla="*/ 0 w 328"/>
                <a:gd name="T123" fmla="*/ 5 h 489"/>
                <a:gd name="T124" fmla="*/ 5 w 328"/>
                <a:gd name="T12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8" h="489">
                  <a:moveTo>
                    <a:pt x="5" y="0"/>
                  </a:moveTo>
                  <a:lnTo>
                    <a:pt x="116" y="0"/>
                  </a:lnTo>
                  <a:lnTo>
                    <a:pt x="120" y="5"/>
                  </a:lnTo>
                  <a:lnTo>
                    <a:pt x="120" y="34"/>
                  </a:lnTo>
                  <a:lnTo>
                    <a:pt x="116" y="39"/>
                  </a:lnTo>
                  <a:lnTo>
                    <a:pt x="94" y="39"/>
                  </a:lnTo>
                  <a:lnTo>
                    <a:pt x="94" y="116"/>
                  </a:lnTo>
                  <a:lnTo>
                    <a:pt x="116" y="116"/>
                  </a:lnTo>
                  <a:lnTo>
                    <a:pt x="120" y="123"/>
                  </a:lnTo>
                  <a:lnTo>
                    <a:pt x="120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0" y="360"/>
                  </a:lnTo>
                  <a:lnTo>
                    <a:pt x="175" y="360"/>
                  </a:lnTo>
                  <a:lnTo>
                    <a:pt x="175" y="330"/>
                  </a:lnTo>
                  <a:lnTo>
                    <a:pt x="179" y="323"/>
                  </a:lnTo>
                  <a:lnTo>
                    <a:pt x="204" y="323"/>
                  </a:lnTo>
                  <a:lnTo>
                    <a:pt x="204" y="205"/>
                  </a:lnTo>
                  <a:lnTo>
                    <a:pt x="208" y="199"/>
                  </a:lnTo>
                  <a:lnTo>
                    <a:pt x="233" y="199"/>
                  </a:lnTo>
                  <a:lnTo>
                    <a:pt x="233" y="39"/>
                  </a:lnTo>
                  <a:lnTo>
                    <a:pt x="208" y="39"/>
                  </a:lnTo>
                  <a:lnTo>
                    <a:pt x="204" y="34"/>
                  </a:lnTo>
                  <a:lnTo>
                    <a:pt x="204" y="5"/>
                  </a:lnTo>
                  <a:lnTo>
                    <a:pt x="208" y="0"/>
                  </a:lnTo>
                  <a:lnTo>
                    <a:pt x="322" y="0"/>
                  </a:lnTo>
                  <a:lnTo>
                    <a:pt x="327" y="5"/>
                  </a:lnTo>
                  <a:lnTo>
                    <a:pt x="327" y="34"/>
                  </a:lnTo>
                  <a:lnTo>
                    <a:pt x="322" y="39"/>
                  </a:lnTo>
                  <a:lnTo>
                    <a:pt x="297" y="39"/>
                  </a:lnTo>
                  <a:lnTo>
                    <a:pt x="297" y="75"/>
                  </a:lnTo>
                  <a:lnTo>
                    <a:pt x="293" y="82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238" y="205"/>
                  </a:lnTo>
                  <a:lnTo>
                    <a:pt x="238" y="323"/>
                  </a:lnTo>
                  <a:lnTo>
                    <a:pt x="233" y="330"/>
                  </a:lnTo>
                  <a:lnTo>
                    <a:pt x="208" y="330"/>
                  </a:lnTo>
                  <a:lnTo>
                    <a:pt x="208" y="442"/>
                  </a:lnTo>
                  <a:lnTo>
                    <a:pt x="204" y="447"/>
                  </a:lnTo>
                  <a:lnTo>
                    <a:pt x="179" y="447"/>
                  </a:lnTo>
                  <a:lnTo>
                    <a:pt x="179" y="483"/>
                  </a:lnTo>
                  <a:lnTo>
                    <a:pt x="175" y="488"/>
                  </a:lnTo>
                  <a:lnTo>
                    <a:pt x="150" y="488"/>
                  </a:lnTo>
                  <a:lnTo>
                    <a:pt x="145" y="483"/>
                  </a:lnTo>
                  <a:lnTo>
                    <a:pt x="145" y="447"/>
                  </a:lnTo>
                  <a:lnTo>
                    <a:pt x="120" y="447"/>
                  </a:lnTo>
                  <a:lnTo>
                    <a:pt x="116" y="442"/>
                  </a:lnTo>
                  <a:lnTo>
                    <a:pt x="116" y="365"/>
                  </a:lnTo>
                  <a:lnTo>
                    <a:pt x="94" y="365"/>
                  </a:lnTo>
                  <a:lnTo>
                    <a:pt x="89" y="360"/>
                  </a:lnTo>
                  <a:lnTo>
                    <a:pt x="89" y="246"/>
                  </a:lnTo>
                  <a:lnTo>
                    <a:pt x="64" y="246"/>
                  </a:lnTo>
                  <a:lnTo>
                    <a:pt x="60" y="241"/>
                  </a:lnTo>
                  <a:lnTo>
                    <a:pt x="60" y="123"/>
                  </a:lnTo>
                  <a:lnTo>
                    <a:pt x="34" y="123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Freeform 20"/>
            <p:cNvSpPr>
              <a:spLocks noChangeArrowheads="1"/>
            </p:cNvSpPr>
            <p:nvPr/>
          </p:nvSpPr>
          <p:spPr bwMode="auto">
            <a:xfrm>
              <a:off x="1084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3 w 268"/>
                <a:gd name="T3" fmla="*/ 39 h 489"/>
                <a:gd name="T4" fmla="*/ 173 w 268"/>
                <a:gd name="T5" fmla="*/ 75 h 489"/>
                <a:gd name="T6" fmla="*/ 178 w 268"/>
                <a:gd name="T7" fmla="*/ 82 h 489"/>
                <a:gd name="T8" fmla="*/ 203 w 268"/>
                <a:gd name="T9" fmla="*/ 82 h 489"/>
                <a:gd name="T10" fmla="*/ 203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3 w 268"/>
                <a:gd name="T25" fmla="*/ 0 h 489"/>
                <a:gd name="T26" fmla="*/ 208 w 268"/>
                <a:gd name="T27" fmla="*/ 5 h 489"/>
                <a:gd name="T28" fmla="*/ 208 w 268"/>
                <a:gd name="T29" fmla="*/ 34 h 489"/>
                <a:gd name="T30" fmla="*/ 233 w 268"/>
                <a:gd name="T31" fmla="*/ 34 h 489"/>
                <a:gd name="T32" fmla="*/ 237 w 268"/>
                <a:gd name="T33" fmla="*/ 39 h 489"/>
                <a:gd name="T34" fmla="*/ 237 w 268"/>
                <a:gd name="T35" fmla="*/ 75 h 489"/>
                <a:gd name="T36" fmla="*/ 262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2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5 w 268"/>
                <a:gd name="T55" fmla="*/ 360 h 489"/>
                <a:gd name="T56" fmla="*/ 119 w 268"/>
                <a:gd name="T57" fmla="*/ 365 h 489"/>
                <a:gd name="T58" fmla="*/ 119 w 268"/>
                <a:gd name="T59" fmla="*/ 399 h 489"/>
                <a:gd name="T60" fmla="*/ 233 w 268"/>
                <a:gd name="T61" fmla="*/ 399 h 489"/>
                <a:gd name="T62" fmla="*/ 233 w 268"/>
                <a:gd name="T63" fmla="*/ 365 h 489"/>
                <a:gd name="T64" fmla="*/ 237 w 268"/>
                <a:gd name="T65" fmla="*/ 360 h 489"/>
                <a:gd name="T66" fmla="*/ 262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2 w 268"/>
                <a:gd name="T73" fmla="*/ 406 h 489"/>
                <a:gd name="T74" fmla="*/ 237 w 268"/>
                <a:gd name="T75" fmla="*/ 406 h 489"/>
                <a:gd name="T76" fmla="*/ 237 w 268"/>
                <a:gd name="T77" fmla="*/ 442 h 489"/>
                <a:gd name="T78" fmla="*/ 233 w 268"/>
                <a:gd name="T79" fmla="*/ 447 h 489"/>
                <a:gd name="T80" fmla="*/ 208 w 268"/>
                <a:gd name="T81" fmla="*/ 447 h 489"/>
                <a:gd name="T82" fmla="*/ 208 w 268"/>
                <a:gd name="T83" fmla="*/ 483 h 489"/>
                <a:gd name="T84" fmla="*/ 203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4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4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3" y="39"/>
                  </a:lnTo>
                  <a:lnTo>
                    <a:pt x="173" y="75"/>
                  </a:lnTo>
                  <a:lnTo>
                    <a:pt x="178" y="82"/>
                  </a:lnTo>
                  <a:lnTo>
                    <a:pt x="203" y="82"/>
                  </a:lnTo>
                  <a:lnTo>
                    <a:pt x="203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3" y="0"/>
                  </a:lnTo>
                  <a:lnTo>
                    <a:pt x="208" y="5"/>
                  </a:lnTo>
                  <a:lnTo>
                    <a:pt x="208" y="34"/>
                  </a:lnTo>
                  <a:lnTo>
                    <a:pt x="233" y="34"/>
                  </a:lnTo>
                  <a:lnTo>
                    <a:pt x="237" y="39"/>
                  </a:lnTo>
                  <a:lnTo>
                    <a:pt x="237" y="75"/>
                  </a:lnTo>
                  <a:lnTo>
                    <a:pt x="262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2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5" y="360"/>
                  </a:lnTo>
                  <a:lnTo>
                    <a:pt x="119" y="365"/>
                  </a:lnTo>
                  <a:lnTo>
                    <a:pt x="119" y="399"/>
                  </a:lnTo>
                  <a:lnTo>
                    <a:pt x="233" y="399"/>
                  </a:lnTo>
                  <a:lnTo>
                    <a:pt x="233" y="365"/>
                  </a:lnTo>
                  <a:lnTo>
                    <a:pt x="237" y="360"/>
                  </a:lnTo>
                  <a:lnTo>
                    <a:pt x="262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2" y="406"/>
                  </a:lnTo>
                  <a:lnTo>
                    <a:pt x="237" y="406"/>
                  </a:lnTo>
                  <a:lnTo>
                    <a:pt x="237" y="442"/>
                  </a:lnTo>
                  <a:lnTo>
                    <a:pt x="233" y="447"/>
                  </a:lnTo>
                  <a:lnTo>
                    <a:pt x="208" y="447"/>
                  </a:lnTo>
                  <a:lnTo>
                    <a:pt x="208" y="483"/>
                  </a:lnTo>
                  <a:lnTo>
                    <a:pt x="203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Freeform 21"/>
            <p:cNvSpPr>
              <a:spLocks noChangeArrowheads="1"/>
            </p:cNvSpPr>
            <p:nvPr/>
          </p:nvSpPr>
          <p:spPr bwMode="auto">
            <a:xfrm>
              <a:off x="1158" y="3119"/>
              <a:ext cx="46" cy="110"/>
            </a:xfrm>
            <a:custGeom>
              <a:avLst/>
              <a:gdLst>
                <a:gd name="T0" fmla="*/ 4 w 206"/>
                <a:gd name="T1" fmla="*/ 0 h 489"/>
                <a:gd name="T2" fmla="*/ 83 w 206"/>
                <a:gd name="T3" fmla="*/ 0 h 489"/>
                <a:gd name="T4" fmla="*/ 88 w 206"/>
                <a:gd name="T5" fmla="*/ 5 h 489"/>
                <a:gd name="T6" fmla="*/ 88 w 206"/>
                <a:gd name="T7" fmla="*/ 75 h 489"/>
                <a:gd name="T8" fmla="*/ 113 w 206"/>
                <a:gd name="T9" fmla="*/ 75 h 489"/>
                <a:gd name="T10" fmla="*/ 113 w 206"/>
                <a:gd name="T11" fmla="*/ 39 h 489"/>
                <a:gd name="T12" fmla="*/ 117 w 206"/>
                <a:gd name="T13" fmla="*/ 34 h 489"/>
                <a:gd name="T14" fmla="*/ 142 w 206"/>
                <a:gd name="T15" fmla="*/ 34 h 489"/>
                <a:gd name="T16" fmla="*/ 142 w 206"/>
                <a:gd name="T17" fmla="*/ 5 h 489"/>
                <a:gd name="T18" fmla="*/ 146 w 206"/>
                <a:gd name="T19" fmla="*/ 0 h 489"/>
                <a:gd name="T20" fmla="*/ 201 w 206"/>
                <a:gd name="T21" fmla="*/ 0 h 489"/>
                <a:gd name="T22" fmla="*/ 205 w 206"/>
                <a:gd name="T23" fmla="*/ 5 h 489"/>
                <a:gd name="T24" fmla="*/ 205 w 206"/>
                <a:gd name="T25" fmla="*/ 116 h 489"/>
                <a:gd name="T26" fmla="*/ 201 w 206"/>
                <a:gd name="T27" fmla="*/ 123 h 489"/>
                <a:gd name="T28" fmla="*/ 146 w 206"/>
                <a:gd name="T29" fmla="*/ 123 h 489"/>
                <a:gd name="T30" fmla="*/ 142 w 206"/>
                <a:gd name="T31" fmla="*/ 116 h 489"/>
                <a:gd name="T32" fmla="*/ 142 w 206"/>
                <a:gd name="T33" fmla="*/ 82 h 489"/>
                <a:gd name="T34" fmla="*/ 117 w 206"/>
                <a:gd name="T35" fmla="*/ 82 h 489"/>
                <a:gd name="T36" fmla="*/ 117 w 206"/>
                <a:gd name="T37" fmla="*/ 116 h 489"/>
                <a:gd name="T38" fmla="*/ 113 w 206"/>
                <a:gd name="T39" fmla="*/ 123 h 489"/>
                <a:gd name="T40" fmla="*/ 88 w 206"/>
                <a:gd name="T41" fmla="*/ 123 h 489"/>
                <a:gd name="T42" fmla="*/ 88 w 206"/>
                <a:gd name="T43" fmla="*/ 442 h 489"/>
                <a:gd name="T44" fmla="*/ 113 w 206"/>
                <a:gd name="T45" fmla="*/ 442 h 489"/>
                <a:gd name="T46" fmla="*/ 117 w 206"/>
                <a:gd name="T47" fmla="*/ 447 h 489"/>
                <a:gd name="T48" fmla="*/ 117 w 206"/>
                <a:gd name="T49" fmla="*/ 483 h 489"/>
                <a:gd name="T50" fmla="*/ 113 w 206"/>
                <a:gd name="T51" fmla="*/ 488 h 489"/>
                <a:gd name="T52" fmla="*/ 4 w 206"/>
                <a:gd name="T53" fmla="*/ 488 h 489"/>
                <a:gd name="T54" fmla="*/ 0 w 206"/>
                <a:gd name="T55" fmla="*/ 483 h 489"/>
                <a:gd name="T56" fmla="*/ 0 w 206"/>
                <a:gd name="T57" fmla="*/ 447 h 489"/>
                <a:gd name="T58" fmla="*/ 4 w 206"/>
                <a:gd name="T59" fmla="*/ 442 h 489"/>
                <a:gd name="T60" fmla="*/ 30 w 206"/>
                <a:gd name="T61" fmla="*/ 442 h 489"/>
                <a:gd name="T62" fmla="*/ 30 w 206"/>
                <a:gd name="T63" fmla="*/ 39 h 489"/>
                <a:gd name="T64" fmla="*/ 4 w 206"/>
                <a:gd name="T65" fmla="*/ 39 h 489"/>
                <a:gd name="T66" fmla="*/ 0 w 206"/>
                <a:gd name="T67" fmla="*/ 34 h 489"/>
                <a:gd name="T68" fmla="*/ 0 w 206"/>
                <a:gd name="T69" fmla="*/ 5 h 489"/>
                <a:gd name="T70" fmla="*/ 4 w 206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6" h="489">
                  <a:moveTo>
                    <a:pt x="4" y="0"/>
                  </a:moveTo>
                  <a:lnTo>
                    <a:pt x="83" y="0"/>
                  </a:lnTo>
                  <a:lnTo>
                    <a:pt x="88" y="5"/>
                  </a:lnTo>
                  <a:lnTo>
                    <a:pt x="88" y="75"/>
                  </a:lnTo>
                  <a:lnTo>
                    <a:pt x="113" y="75"/>
                  </a:lnTo>
                  <a:lnTo>
                    <a:pt x="113" y="39"/>
                  </a:lnTo>
                  <a:lnTo>
                    <a:pt x="117" y="34"/>
                  </a:lnTo>
                  <a:lnTo>
                    <a:pt x="142" y="34"/>
                  </a:lnTo>
                  <a:lnTo>
                    <a:pt x="142" y="5"/>
                  </a:lnTo>
                  <a:lnTo>
                    <a:pt x="146" y="0"/>
                  </a:lnTo>
                  <a:lnTo>
                    <a:pt x="201" y="0"/>
                  </a:lnTo>
                  <a:lnTo>
                    <a:pt x="205" y="5"/>
                  </a:lnTo>
                  <a:lnTo>
                    <a:pt x="205" y="116"/>
                  </a:lnTo>
                  <a:lnTo>
                    <a:pt x="201" y="123"/>
                  </a:lnTo>
                  <a:lnTo>
                    <a:pt x="146" y="123"/>
                  </a:lnTo>
                  <a:lnTo>
                    <a:pt x="142" y="116"/>
                  </a:lnTo>
                  <a:lnTo>
                    <a:pt x="142" y="82"/>
                  </a:lnTo>
                  <a:lnTo>
                    <a:pt x="117" y="82"/>
                  </a:lnTo>
                  <a:lnTo>
                    <a:pt x="117" y="116"/>
                  </a:lnTo>
                  <a:lnTo>
                    <a:pt x="113" y="123"/>
                  </a:lnTo>
                  <a:lnTo>
                    <a:pt x="88" y="123"/>
                  </a:lnTo>
                  <a:lnTo>
                    <a:pt x="88" y="442"/>
                  </a:lnTo>
                  <a:lnTo>
                    <a:pt x="113" y="442"/>
                  </a:lnTo>
                  <a:lnTo>
                    <a:pt x="117" y="447"/>
                  </a:lnTo>
                  <a:lnTo>
                    <a:pt x="117" y="483"/>
                  </a:lnTo>
                  <a:lnTo>
                    <a:pt x="113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Freeform 22"/>
            <p:cNvSpPr>
              <a:spLocks noChangeArrowheads="1"/>
            </p:cNvSpPr>
            <p:nvPr/>
          </p:nvSpPr>
          <p:spPr bwMode="auto">
            <a:xfrm>
              <a:off x="1213" y="3119"/>
              <a:ext cx="54" cy="110"/>
            </a:xfrm>
            <a:custGeom>
              <a:avLst/>
              <a:gdLst>
                <a:gd name="T0" fmla="*/ 207 w 243"/>
                <a:gd name="T1" fmla="*/ 0 h 489"/>
                <a:gd name="T2" fmla="*/ 212 w 243"/>
                <a:gd name="T3" fmla="*/ 116 h 489"/>
                <a:gd name="T4" fmla="*/ 181 w 243"/>
                <a:gd name="T5" fmla="*/ 123 h 489"/>
                <a:gd name="T6" fmla="*/ 177 w 243"/>
                <a:gd name="T7" fmla="*/ 82 h 489"/>
                <a:gd name="T8" fmla="*/ 147 w 243"/>
                <a:gd name="T9" fmla="*/ 75 h 489"/>
                <a:gd name="T10" fmla="*/ 91 w 243"/>
                <a:gd name="T11" fmla="*/ 39 h 489"/>
                <a:gd name="T12" fmla="*/ 87 w 243"/>
                <a:gd name="T13" fmla="*/ 82 h 489"/>
                <a:gd name="T14" fmla="*/ 65 w 243"/>
                <a:gd name="T15" fmla="*/ 116 h 489"/>
                <a:gd name="T16" fmla="*/ 91 w 243"/>
                <a:gd name="T17" fmla="*/ 123 h 489"/>
                <a:gd name="T18" fmla="*/ 116 w 243"/>
                <a:gd name="T19" fmla="*/ 158 h 489"/>
                <a:gd name="T20" fmla="*/ 122 w 243"/>
                <a:gd name="T21" fmla="*/ 199 h 489"/>
                <a:gd name="T22" fmla="*/ 181 w 243"/>
                <a:gd name="T23" fmla="*/ 205 h 489"/>
                <a:gd name="T24" fmla="*/ 207 w 243"/>
                <a:gd name="T25" fmla="*/ 241 h 489"/>
                <a:gd name="T26" fmla="*/ 212 w 243"/>
                <a:gd name="T27" fmla="*/ 282 h 489"/>
                <a:gd name="T28" fmla="*/ 242 w 243"/>
                <a:gd name="T29" fmla="*/ 287 h 489"/>
                <a:gd name="T30" fmla="*/ 238 w 243"/>
                <a:gd name="T31" fmla="*/ 406 h 489"/>
                <a:gd name="T32" fmla="*/ 212 w 243"/>
                <a:gd name="T33" fmla="*/ 442 h 489"/>
                <a:gd name="T34" fmla="*/ 151 w 243"/>
                <a:gd name="T35" fmla="*/ 447 h 489"/>
                <a:gd name="T36" fmla="*/ 147 w 243"/>
                <a:gd name="T37" fmla="*/ 488 h 489"/>
                <a:gd name="T38" fmla="*/ 0 w 243"/>
                <a:gd name="T39" fmla="*/ 483 h 489"/>
                <a:gd name="T40" fmla="*/ 4 w 243"/>
                <a:gd name="T41" fmla="*/ 360 h 489"/>
                <a:gd name="T42" fmla="*/ 35 w 243"/>
                <a:gd name="T43" fmla="*/ 365 h 489"/>
                <a:gd name="T44" fmla="*/ 60 w 243"/>
                <a:gd name="T45" fmla="*/ 399 h 489"/>
                <a:gd name="T46" fmla="*/ 65 w 243"/>
                <a:gd name="T47" fmla="*/ 442 h 489"/>
                <a:gd name="T48" fmla="*/ 147 w 243"/>
                <a:gd name="T49" fmla="*/ 406 h 489"/>
                <a:gd name="T50" fmla="*/ 177 w 243"/>
                <a:gd name="T51" fmla="*/ 399 h 489"/>
                <a:gd name="T52" fmla="*/ 151 w 243"/>
                <a:gd name="T53" fmla="*/ 330 h 489"/>
                <a:gd name="T54" fmla="*/ 147 w 243"/>
                <a:gd name="T55" fmla="*/ 287 h 489"/>
                <a:gd name="T56" fmla="*/ 87 w 243"/>
                <a:gd name="T57" fmla="*/ 282 h 489"/>
                <a:gd name="T58" fmla="*/ 35 w 243"/>
                <a:gd name="T59" fmla="*/ 246 h 489"/>
                <a:gd name="T60" fmla="*/ 31 w 243"/>
                <a:gd name="T61" fmla="*/ 164 h 489"/>
                <a:gd name="T62" fmla="*/ 0 w 243"/>
                <a:gd name="T63" fmla="*/ 158 h 489"/>
                <a:gd name="T64" fmla="*/ 4 w 243"/>
                <a:gd name="T65" fmla="*/ 75 h 489"/>
                <a:gd name="T66" fmla="*/ 31 w 243"/>
                <a:gd name="T67" fmla="*/ 39 h 489"/>
                <a:gd name="T68" fmla="*/ 60 w 243"/>
                <a:gd name="T69" fmla="*/ 34 h 489"/>
                <a:gd name="T70" fmla="*/ 65 w 243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3" h="489">
                  <a:moveTo>
                    <a:pt x="65" y="0"/>
                  </a:moveTo>
                  <a:lnTo>
                    <a:pt x="207" y="0"/>
                  </a:lnTo>
                  <a:lnTo>
                    <a:pt x="212" y="5"/>
                  </a:lnTo>
                  <a:lnTo>
                    <a:pt x="212" y="116"/>
                  </a:lnTo>
                  <a:lnTo>
                    <a:pt x="207" y="123"/>
                  </a:lnTo>
                  <a:lnTo>
                    <a:pt x="181" y="123"/>
                  </a:lnTo>
                  <a:lnTo>
                    <a:pt x="177" y="116"/>
                  </a:lnTo>
                  <a:lnTo>
                    <a:pt x="177" y="82"/>
                  </a:lnTo>
                  <a:lnTo>
                    <a:pt x="151" y="82"/>
                  </a:lnTo>
                  <a:lnTo>
                    <a:pt x="147" y="75"/>
                  </a:lnTo>
                  <a:lnTo>
                    <a:pt x="147" y="39"/>
                  </a:lnTo>
                  <a:lnTo>
                    <a:pt x="91" y="39"/>
                  </a:lnTo>
                  <a:lnTo>
                    <a:pt x="91" y="75"/>
                  </a:lnTo>
                  <a:lnTo>
                    <a:pt x="87" y="82"/>
                  </a:lnTo>
                  <a:lnTo>
                    <a:pt x="65" y="82"/>
                  </a:lnTo>
                  <a:lnTo>
                    <a:pt x="65" y="116"/>
                  </a:lnTo>
                  <a:lnTo>
                    <a:pt x="87" y="116"/>
                  </a:lnTo>
                  <a:lnTo>
                    <a:pt x="91" y="123"/>
                  </a:lnTo>
                  <a:lnTo>
                    <a:pt x="91" y="158"/>
                  </a:lnTo>
                  <a:lnTo>
                    <a:pt x="116" y="158"/>
                  </a:lnTo>
                  <a:lnTo>
                    <a:pt x="122" y="164"/>
                  </a:lnTo>
                  <a:lnTo>
                    <a:pt x="122" y="199"/>
                  </a:lnTo>
                  <a:lnTo>
                    <a:pt x="177" y="199"/>
                  </a:lnTo>
                  <a:lnTo>
                    <a:pt x="181" y="205"/>
                  </a:lnTo>
                  <a:lnTo>
                    <a:pt x="181" y="241"/>
                  </a:lnTo>
                  <a:lnTo>
                    <a:pt x="207" y="241"/>
                  </a:lnTo>
                  <a:lnTo>
                    <a:pt x="212" y="246"/>
                  </a:lnTo>
                  <a:lnTo>
                    <a:pt x="212" y="282"/>
                  </a:lnTo>
                  <a:lnTo>
                    <a:pt x="238" y="282"/>
                  </a:lnTo>
                  <a:lnTo>
                    <a:pt x="242" y="287"/>
                  </a:lnTo>
                  <a:lnTo>
                    <a:pt x="242" y="399"/>
                  </a:lnTo>
                  <a:lnTo>
                    <a:pt x="238" y="406"/>
                  </a:lnTo>
                  <a:lnTo>
                    <a:pt x="212" y="406"/>
                  </a:lnTo>
                  <a:lnTo>
                    <a:pt x="212" y="442"/>
                  </a:lnTo>
                  <a:lnTo>
                    <a:pt x="207" y="447"/>
                  </a:lnTo>
                  <a:lnTo>
                    <a:pt x="151" y="447"/>
                  </a:lnTo>
                  <a:lnTo>
                    <a:pt x="151" y="483"/>
                  </a:lnTo>
                  <a:lnTo>
                    <a:pt x="147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365"/>
                  </a:lnTo>
                  <a:lnTo>
                    <a:pt x="4" y="360"/>
                  </a:lnTo>
                  <a:lnTo>
                    <a:pt x="31" y="360"/>
                  </a:lnTo>
                  <a:lnTo>
                    <a:pt x="35" y="365"/>
                  </a:lnTo>
                  <a:lnTo>
                    <a:pt x="35" y="399"/>
                  </a:lnTo>
                  <a:lnTo>
                    <a:pt x="60" y="399"/>
                  </a:lnTo>
                  <a:lnTo>
                    <a:pt x="65" y="406"/>
                  </a:lnTo>
                  <a:lnTo>
                    <a:pt x="65" y="442"/>
                  </a:lnTo>
                  <a:lnTo>
                    <a:pt x="147" y="442"/>
                  </a:lnTo>
                  <a:lnTo>
                    <a:pt x="147" y="406"/>
                  </a:lnTo>
                  <a:lnTo>
                    <a:pt x="151" y="399"/>
                  </a:lnTo>
                  <a:lnTo>
                    <a:pt x="177" y="399"/>
                  </a:lnTo>
                  <a:lnTo>
                    <a:pt x="177" y="330"/>
                  </a:lnTo>
                  <a:lnTo>
                    <a:pt x="151" y="330"/>
                  </a:lnTo>
                  <a:lnTo>
                    <a:pt x="147" y="323"/>
                  </a:lnTo>
                  <a:lnTo>
                    <a:pt x="147" y="287"/>
                  </a:lnTo>
                  <a:lnTo>
                    <a:pt x="91" y="287"/>
                  </a:lnTo>
                  <a:lnTo>
                    <a:pt x="87" y="282"/>
                  </a:lnTo>
                  <a:lnTo>
                    <a:pt x="87" y="246"/>
                  </a:lnTo>
                  <a:lnTo>
                    <a:pt x="35" y="246"/>
                  </a:lnTo>
                  <a:lnTo>
                    <a:pt x="31" y="241"/>
                  </a:lnTo>
                  <a:lnTo>
                    <a:pt x="31" y="164"/>
                  </a:lnTo>
                  <a:lnTo>
                    <a:pt x="4" y="164"/>
                  </a:lnTo>
                  <a:lnTo>
                    <a:pt x="0" y="158"/>
                  </a:lnTo>
                  <a:lnTo>
                    <a:pt x="0" y="82"/>
                  </a:lnTo>
                  <a:lnTo>
                    <a:pt x="4" y="75"/>
                  </a:lnTo>
                  <a:lnTo>
                    <a:pt x="31" y="75"/>
                  </a:lnTo>
                  <a:lnTo>
                    <a:pt x="31" y="39"/>
                  </a:lnTo>
                  <a:lnTo>
                    <a:pt x="35" y="34"/>
                  </a:lnTo>
                  <a:lnTo>
                    <a:pt x="60" y="34"/>
                  </a:lnTo>
                  <a:lnTo>
                    <a:pt x="60" y="5"/>
                  </a:lnTo>
                  <a:lnTo>
                    <a:pt x="6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Freeform 23"/>
            <p:cNvSpPr>
              <a:spLocks noChangeArrowheads="1"/>
            </p:cNvSpPr>
            <p:nvPr/>
          </p:nvSpPr>
          <p:spPr bwMode="auto">
            <a:xfrm>
              <a:off x="1278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5 w 268"/>
                <a:gd name="T3" fmla="*/ 39 h 489"/>
                <a:gd name="T4" fmla="*/ 175 w 268"/>
                <a:gd name="T5" fmla="*/ 75 h 489"/>
                <a:gd name="T6" fmla="*/ 179 w 268"/>
                <a:gd name="T7" fmla="*/ 82 h 489"/>
                <a:gd name="T8" fmla="*/ 205 w 268"/>
                <a:gd name="T9" fmla="*/ 82 h 489"/>
                <a:gd name="T10" fmla="*/ 205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5 w 268"/>
                <a:gd name="T25" fmla="*/ 0 h 489"/>
                <a:gd name="T26" fmla="*/ 209 w 268"/>
                <a:gd name="T27" fmla="*/ 5 h 489"/>
                <a:gd name="T28" fmla="*/ 209 w 268"/>
                <a:gd name="T29" fmla="*/ 34 h 489"/>
                <a:gd name="T30" fmla="*/ 234 w 268"/>
                <a:gd name="T31" fmla="*/ 34 h 489"/>
                <a:gd name="T32" fmla="*/ 239 w 268"/>
                <a:gd name="T33" fmla="*/ 39 h 489"/>
                <a:gd name="T34" fmla="*/ 239 w 268"/>
                <a:gd name="T35" fmla="*/ 75 h 489"/>
                <a:gd name="T36" fmla="*/ 264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4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6 w 268"/>
                <a:gd name="T55" fmla="*/ 360 h 489"/>
                <a:gd name="T56" fmla="*/ 120 w 268"/>
                <a:gd name="T57" fmla="*/ 365 h 489"/>
                <a:gd name="T58" fmla="*/ 120 w 268"/>
                <a:gd name="T59" fmla="*/ 399 h 489"/>
                <a:gd name="T60" fmla="*/ 234 w 268"/>
                <a:gd name="T61" fmla="*/ 399 h 489"/>
                <a:gd name="T62" fmla="*/ 234 w 268"/>
                <a:gd name="T63" fmla="*/ 365 h 489"/>
                <a:gd name="T64" fmla="*/ 239 w 268"/>
                <a:gd name="T65" fmla="*/ 360 h 489"/>
                <a:gd name="T66" fmla="*/ 264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4 w 268"/>
                <a:gd name="T73" fmla="*/ 406 h 489"/>
                <a:gd name="T74" fmla="*/ 239 w 268"/>
                <a:gd name="T75" fmla="*/ 406 h 489"/>
                <a:gd name="T76" fmla="*/ 239 w 268"/>
                <a:gd name="T77" fmla="*/ 442 h 489"/>
                <a:gd name="T78" fmla="*/ 234 w 268"/>
                <a:gd name="T79" fmla="*/ 447 h 489"/>
                <a:gd name="T80" fmla="*/ 209 w 268"/>
                <a:gd name="T81" fmla="*/ 447 h 489"/>
                <a:gd name="T82" fmla="*/ 209 w 268"/>
                <a:gd name="T83" fmla="*/ 483 h 489"/>
                <a:gd name="T84" fmla="*/ 205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5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5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5" y="39"/>
                  </a:lnTo>
                  <a:lnTo>
                    <a:pt x="175" y="75"/>
                  </a:lnTo>
                  <a:lnTo>
                    <a:pt x="179" y="82"/>
                  </a:lnTo>
                  <a:lnTo>
                    <a:pt x="205" y="82"/>
                  </a:lnTo>
                  <a:lnTo>
                    <a:pt x="205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5" y="0"/>
                  </a:lnTo>
                  <a:lnTo>
                    <a:pt x="209" y="5"/>
                  </a:lnTo>
                  <a:lnTo>
                    <a:pt x="209" y="34"/>
                  </a:lnTo>
                  <a:lnTo>
                    <a:pt x="234" y="34"/>
                  </a:lnTo>
                  <a:lnTo>
                    <a:pt x="239" y="39"/>
                  </a:lnTo>
                  <a:lnTo>
                    <a:pt x="239" y="75"/>
                  </a:lnTo>
                  <a:lnTo>
                    <a:pt x="264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4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6" y="360"/>
                  </a:lnTo>
                  <a:lnTo>
                    <a:pt x="120" y="365"/>
                  </a:lnTo>
                  <a:lnTo>
                    <a:pt x="120" y="399"/>
                  </a:lnTo>
                  <a:lnTo>
                    <a:pt x="234" y="399"/>
                  </a:lnTo>
                  <a:lnTo>
                    <a:pt x="234" y="365"/>
                  </a:lnTo>
                  <a:lnTo>
                    <a:pt x="239" y="360"/>
                  </a:lnTo>
                  <a:lnTo>
                    <a:pt x="264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4" y="406"/>
                  </a:lnTo>
                  <a:lnTo>
                    <a:pt x="239" y="406"/>
                  </a:lnTo>
                  <a:lnTo>
                    <a:pt x="239" y="442"/>
                  </a:lnTo>
                  <a:lnTo>
                    <a:pt x="234" y="447"/>
                  </a:lnTo>
                  <a:lnTo>
                    <a:pt x="209" y="447"/>
                  </a:lnTo>
                  <a:lnTo>
                    <a:pt x="209" y="483"/>
                  </a:lnTo>
                  <a:lnTo>
                    <a:pt x="205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Freeform 24"/>
            <p:cNvSpPr>
              <a:spLocks noChangeArrowheads="1"/>
            </p:cNvSpPr>
            <p:nvPr/>
          </p:nvSpPr>
          <p:spPr bwMode="auto">
            <a:xfrm>
              <a:off x="1393" y="3072"/>
              <a:ext cx="86" cy="157"/>
            </a:xfrm>
            <a:custGeom>
              <a:avLst/>
              <a:gdLst>
                <a:gd name="T0" fmla="*/ 4 w 383"/>
                <a:gd name="T1" fmla="*/ 0 h 698"/>
                <a:gd name="T2" fmla="*/ 347 w 383"/>
                <a:gd name="T3" fmla="*/ 0 h 698"/>
                <a:gd name="T4" fmla="*/ 351 w 383"/>
                <a:gd name="T5" fmla="*/ 7 h 698"/>
                <a:gd name="T6" fmla="*/ 351 w 383"/>
                <a:gd name="T7" fmla="*/ 166 h 698"/>
                <a:gd name="T8" fmla="*/ 347 w 383"/>
                <a:gd name="T9" fmla="*/ 171 h 698"/>
                <a:gd name="T10" fmla="*/ 322 w 383"/>
                <a:gd name="T11" fmla="*/ 171 h 698"/>
                <a:gd name="T12" fmla="*/ 318 w 383"/>
                <a:gd name="T13" fmla="*/ 166 h 698"/>
                <a:gd name="T14" fmla="*/ 318 w 383"/>
                <a:gd name="T15" fmla="*/ 89 h 698"/>
                <a:gd name="T16" fmla="*/ 297 w 383"/>
                <a:gd name="T17" fmla="*/ 89 h 698"/>
                <a:gd name="T18" fmla="*/ 293 w 383"/>
                <a:gd name="T19" fmla="*/ 84 h 698"/>
                <a:gd name="T20" fmla="*/ 293 w 383"/>
                <a:gd name="T21" fmla="*/ 48 h 698"/>
                <a:gd name="T22" fmla="*/ 118 w 383"/>
                <a:gd name="T23" fmla="*/ 48 h 698"/>
                <a:gd name="T24" fmla="*/ 118 w 383"/>
                <a:gd name="T25" fmla="*/ 325 h 698"/>
                <a:gd name="T26" fmla="*/ 263 w 383"/>
                <a:gd name="T27" fmla="*/ 325 h 698"/>
                <a:gd name="T28" fmla="*/ 263 w 383"/>
                <a:gd name="T29" fmla="*/ 248 h 698"/>
                <a:gd name="T30" fmla="*/ 268 w 383"/>
                <a:gd name="T31" fmla="*/ 243 h 698"/>
                <a:gd name="T32" fmla="*/ 293 w 383"/>
                <a:gd name="T33" fmla="*/ 243 h 698"/>
                <a:gd name="T34" fmla="*/ 297 w 383"/>
                <a:gd name="T35" fmla="*/ 248 h 698"/>
                <a:gd name="T36" fmla="*/ 297 w 383"/>
                <a:gd name="T37" fmla="*/ 450 h 698"/>
                <a:gd name="T38" fmla="*/ 293 w 383"/>
                <a:gd name="T39" fmla="*/ 455 h 698"/>
                <a:gd name="T40" fmla="*/ 268 w 383"/>
                <a:gd name="T41" fmla="*/ 455 h 698"/>
                <a:gd name="T42" fmla="*/ 263 w 383"/>
                <a:gd name="T43" fmla="*/ 450 h 698"/>
                <a:gd name="T44" fmla="*/ 263 w 383"/>
                <a:gd name="T45" fmla="*/ 373 h 698"/>
                <a:gd name="T46" fmla="*/ 118 w 383"/>
                <a:gd name="T47" fmla="*/ 373 h 698"/>
                <a:gd name="T48" fmla="*/ 118 w 383"/>
                <a:gd name="T49" fmla="*/ 651 h 698"/>
                <a:gd name="T50" fmla="*/ 318 w 383"/>
                <a:gd name="T51" fmla="*/ 651 h 698"/>
                <a:gd name="T52" fmla="*/ 318 w 383"/>
                <a:gd name="T53" fmla="*/ 615 h 698"/>
                <a:gd name="T54" fmla="*/ 322 w 383"/>
                <a:gd name="T55" fmla="*/ 608 h 698"/>
                <a:gd name="T56" fmla="*/ 347 w 383"/>
                <a:gd name="T57" fmla="*/ 608 h 698"/>
                <a:gd name="T58" fmla="*/ 347 w 383"/>
                <a:gd name="T59" fmla="*/ 539 h 698"/>
                <a:gd name="T60" fmla="*/ 351 w 383"/>
                <a:gd name="T61" fmla="*/ 532 h 698"/>
                <a:gd name="T62" fmla="*/ 378 w 383"/>
                <a:gd name="T63" fmla="*/ 532 h 698"/>
                <a:gd name="T64" fmla="*/ 382 w 383"/>
                <a:gd name="T65" fmla="*/ 539 h 698"/>
                <a:gd name="T66" fmla="*/ 382 w 383"/>
                <a:gd name="T67" fmla="*/ 692 h 698"/>
                <a:gd name="T68" fmla="*/ 378 w 383"/>
                <a:gd name="T69" fmla="*/ 697 h 698"/>
                <a:gd name="T70" fmla="*/ 4 w 383"/>
                <a:gd name="T71" fmla="*/ 697 h 698"/>
                <a:gd name="T72" fmla="*/ 0 w 383"/>
                <a:gd name="T73" fmla="*/ 692 h 698"/>
                <a:gd name="T74" fmla="*/ 0 w 383"/>
                <a:gd name="T75" fmla="*/ 656 h 698"/>
                <a:gd name="T76" fmla="*/ 4 w 383"/>
                <a:gd name="T77" fmla="*/ 651 h 698"/>
                <a:gd name="T78" fmla="*/ 59 w 383"/>
                <a:gd name="T79" fmla="*/ 651 h 698"/>
                <a:gd name="T80" fmla="*/ 59 w 383"/>
                <a:gd name="T81" fmla="*/ 48 h 698"/>
                <a:gd name="T82" fmla="*/ 4 w 383"/>
                <a:gd name="T83" fmla="*/ 48 h 698"/>
                <a:gd name="T84" fmla="*/ 0 w 383"/>
                <a:gd name="T85" fmla="*/ 41 h 698"/>
                <a:gd name="T86" fmla="*/ 0 w 383"/>
                <a:gd name="T87" fmla="*/ 7 h 698"/>
                <a:gd name="T88" fmla="*/ 4 w 383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698">
                  <a:moveTo>
                    <a:pt x="4" y="0"/>
                  </a:moveTo>
                  <a:lnTo>
                    <a:pt x="347" y="0"/>
                  </a:lnTo>
                  <a:lnTo>
                    <a:pt x="351" y="7"/>
                  </a:lnTo>
                  <a:lnTo>
                    <a:pt x="351" y="166"/>
                  </a:lnTo>
                  <a:lnTo>
                    <a:pt x="347" y="171"/>
                  </a:lnTo>
                  <a:lnTo>
                    <a:pt x="322" y="171"/>
                  </a:lnTo>
                  <a:lnTo>
                    <a:pt x="318" y="166"/>
                  </a:lnTo>
                  <a:lnTo>
                    <a:pt x="318" y="89"/>
                  </a:lnTo>
                  <a:lnTo>
                    <a:pt x="297" y="89"/>
                  </a:lnTo>
                  <a:lnTo>
                    <a:pt x="293" y="84"/>
                  </a:lnTo>
                  <a:lnTo>
                    <a:pt x="293" y="48"/>
                  </a:lnTo>
                  <a:lnTo>
                    <a:pt x="118" y="48"/>
                  </a:lnTo>
                  <a:lnTo>
                    <a:pt x="118" y="325"/>
                  </a:lnTo>
                  <a:lnTo>
                    <a:pt x="263" y="325"/>
                  </a:lnTo>
                  <a:lnTo>
                    <a:pt x="263" y="248"/>
                  </a:lnTo>
                  <a:lnTo>
                    <a:pt x="268" y="243"/>
                  </a:lnTo>
                  <a:lnTo>
                    <a:pt x="293" y="243"/>
                  </a:lnTo>
                  <a:lnTo>
                    <a:pt x="297" y="248"/>
                  </a:lnTo>
                  <a:lnTo>
                    <a:pt x="297" y="450"/>
                  </a:lnTo>
                  <a:lnTo>
                    <a:pt x="293" y="455"/>
                  </a:lnTo>
                  <a:lnTo>
                    <a:pt x="268" y="455"/>
                  </a:lnTo>
                  <a:lnTo>
                    <a:pt x="263" y="450"/>
                  </a:lnTo>
                  <a:lnTo>
                    <a:pt x="263" y="373"/>
                  </a:lnTo>
                  <a:lnTo>
                    <a:pt x="118" y="373"/>
                  </a:lnTo>
                  <a:lnTo>
                    <a:pt x="118" y="651"/>
                  </a:lnTo>
                  <a:lnTo>
                    <a:pt x="318" y="651"/>
                  </a:lnTo>
                  <a:lnTo>
                    <a:pt x="318" y="615"/>
                  </a:lnTo>
                  <a:lnTo>
                    <a:pt x="322" y="608"/>
                  </a:lnTo>
                  <a:lnTo>
                    <a:pt x="347" y="608"/>
                  </a:lnTo>
                  <a:lnTo>
                    <a:pt x="347" y="539"/>
                  </a:lnTo>
                  <a:lnTo>
                    <a:pt x="351" y="532"/>
                  </a:lnTo>
                  <a:lnTo>
                    <a:pt x="378" y="532"/>
                  </a:lnTo>
                  <a:lnTo>
                    <a:pt x="382" y="539"/>
                  </a:lnTo>
                  <a:lnTo>
                    <a:pt x="382" y="692"/>
                  </a:lnTo>
                  <a:lnTo>
                    <a:pt x="378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59" y="651"/>
                  </a:lnTo>
                  <a:lnTo>
                    <a:pt x="59" y="48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Freeform 25"/>
            <p:cNvSpPr>
              <a:spLocks noChangeArrowheads="1"/>
            </p:cNvSpPr>
            <p:nvPr/>
          </p:nvSpPr>
          <p:spPr bwMode="auto">
            <a:xfrm>
              <a:off x="1495" y="3119"/>
              <a:ext cx="75" cy="110"/>
            </a:xfrm>
            <a:custGeom>
              <a:avLst/>
              <a:gdLst>
                <a:gd name="T0" fmla="*/ 5 w 335"/>
                <a:gd name="T1" fmla="*/ 0 h 489"/>
                <a:gd name="T2" fmla="*/ 88 w 335"/>
                <a:gd name="T3" fmla="*/ 0 h 489"/>
                <a:gd name="T4" fmla="*/ 92 w 335"/>
                <a:gd name="T5" fmla="*/ 5 h 489"/>
                <a:gd name="T6" fmla="*/ 92 w 335"/>
                <a:gd name="T7" fmla="*/ 75 h 489"/>
                <a:gd name="T8" fmla="*/ 119 w 335"/>
                <a:gd name="T9" fmla="*/ 75 h 489"/>
                <a:gd name="T10" fmla="*/ 119 w 335"/>
                <a:gd name="T11" fmla="*/ 39 h 489"/>
                <a:gd name="T12" fmla="*/ 123 w 335"/>
                <a:gd name="T13" fmla="*/ 34 h 489"/>
                <a:gd name="T14" fmla="*/ 149 w 335"/>
                <a:gd name="T15" fmla="*/ 34 h 489"/>
                <a:gd name="T16" fmla="*/ 149 w 335"/>
                <a:gd name="T17" fmla="*/ 5 h 489"/>
                <a:gd name="T18" fmla="*/ 154 w 335"/>
                <a:gd name="T19" fmla="*/ 0 h 489"/>
                <a:gd name="T20" fmla="*/ 242 w 335"/>
                <a:gd name="T21" fmla="*/ 0 h 489"/>
                <a:gd name="T22" fmla="*/ 246 w 335"/>
                <a:gd name="T23" fmla="*/ 5 h 489"/>
                <a:gd name="T24" fmla="*/ 246 w 335"/>
                <a:gd name="T25" fmla="*/ 34 h 489"/>
                <a:gd name="T26" fmla="*/ 273 w 335"/>
                <a:gd name="T27" fmla="*/ 34 h 489"/>
                <a:gd name="T28" fmla="*/ 277 w 335"/>
                <a:gd name="T29" fmla="*/ 39 h 489"/>
                <a:gd name="T30" fmla="*/ 277 w 335"/>
                <a:gd name="T31" fmla="*/ 75 h 489"/>
                <a:gd name="T32" fmla="*/ 303 w 335"/>
                <a:gd name="T33" fmla="*/ 75 h 489"/>
                <a:gd name="T34" fmla="*/ 308 w 335"/>
                <a:gd name="T35" fmla="*/ 82 h 489"/>
                <a:gd name="T36" fmla="*/ 308 w 335"/>
                <a:gd name="T37" fmla="*/ 442 h 489"/>
                <a:gd name="T38" fmla="*/ 330 w 335"/>
                <a:gd name="T39" fmla="*/ 442 h 489"/>
                <a:gd name="T40" fmla="*/ 334 w 335"/>
                <a:gd name="T41" fmla="*/ 447 h 489"/>
                <a:gd name="T42" fmla="*/ 334 w 335"/>
                <a:gd name="T43" fmla="*/ 483 h 489"/>
                <a:gd name="T44" fmla="*/ 330 w 335"/>
                <a:gd name="T45" fmla="*/ 488 h 489"/>
                <a:gd name="T46" fmla="*/ 215 w 335"/>
                <a:gd name="T47" fmla="*/ 488 h 489"/>
                <a:gd name="T48" fmla="*/ 211 w 335"/>
                <a:gd name="T49" fmla="*/ 483 h 489"/>
                <a:gd name="T50" fmla="*/ 211 w 335"/>
                <a:gd name="T51" fmla="*/ 447 h 489"/>
                <a:gd name="T52" fmla="*/ 215 w 335"/>
                <a:gd name="T53" fmla="*/ 442 h 489"/>
                <a:gd name="T54" fmla="*/ 242 w 335"/>
                <a:gd name="T55" fmla="*/ 442 h 489"/>
                <a:gd name="T56" fmla="*/ 242 w 335"/>
                <a:gd name="T57" fmla="*/ 123 h 489"/>
                <a:gd name="T58" fmla="*/ 215 w 335"/>
                <a:gd name="T59" fmla="*/ 123 h 489"/>
                <a:gd name="T60" fmla="*/ 211 w 335"/>
                <a:gd name="T61" fmla="*/ 116 h 489"/>
                <a:gd name="T62" fmla="*/ 211 w 335"/>
                <a:gd name="T63" fmla="*/ 82 h 489"/>
                <a:gd name="T64" fmla="*/ 123 w 335"/>
                <a:gd name="T65" fmla="*/ 82 h 489"/>
                <a:gd name="T66" fmla="*/ 123 w 335"/>
                <a:gd name="T67" fmla="*/ 116 h 489"/>
                <a:gd name="T68" fmla="*/ 119 w 335"/>
                <a:gd name="T69" fmla="*/ 123 h 489"/>
                <a:gd name="T70" fmla="*/ 92 w 335"/>
                <a:gd name="T71" fmla="*/ 123 h 489"/>
                <a:gd name="T72" fmla="*/ 92 w 335"/>
                <a:gd name="T73" fmla="*/ 442 h 489"/>
                <a:gd name="T74" fmla="*/ 119 w 335"/>
                <a:gd name="T75" fmla="*/ 442 h 489"/>
                <a:gd name="T76" fmla="*/ 123 w 335"/>
                <a:gd name="T77" fmla="*/ 447 h 489"/>
                <a:gd name="T78" fmla="*/ 123 w 335"/>
                <a:gd name="T79" fmla="*/ 483 h 489"/>
                <a:gd name="T80" fmla="*/ 119 w 335"/>
                <a:gd name="T81" fmla="*/ 488 h 489"/>
                <a:gd name="T82" fmla="*/ 5 w 335"/>
                <a:gd name="T83" fmla="*/ 488 h 489"/>
                <a:gd name="T84" fmla="*/ 0 w 335"/>
                <a:gd name="T85" fmla="*/ 483 h 489"/>
                <a:gd name="T86" fmla="*/ 0 w 335"/>
                <a:gd name="T87" fmla="*/ 447 h 489"/>
                <a:gd name="T88" fmla="*/ 5 w 335"/>
                <a:gd name="T89" fmla="*/ 442 h 489"/>
                <a:gd name="T90" fmla="*/ 31 w 335"/>
                <a:gd name="T91" fmla="*/ 442 h 489"/>
                <a:gd name="T92" fmla="*/ 31 w 335"/>
                <a:gd name="T93" fmla="*/ 39 h 489"/>
                <a:gd name="T94" fmla="*/ 5 w 335"/>
                <a:gd name="T95" fmla="*/ 39 h 489"/>
                <a:gd name="T96" fmla="*/ 0 w 335"/>
                <a:gd name="T97" fmla="*/ 34 h 489"/>
                <a:gd name="T98" fmla="*/ 0 w 335"/>
                <a:gd name="T99" fmla="*/ 5 h 489"/>
                <a:gd name="T100" fmla="*/ 5 w 335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489">
                  <a:moveTo>
                    <a:pt x="5" y="0"/>
                  </a:moveTo>
                  <a:lnTo>
                    <a:pt x="88" y="0"/>
                  </a:lnTo>
                  <a:lnTo>
                    <a:pt x="92" y="5"/>
                  </a:lnTo>
                  <a:lnTo>
                    <a:pt x="92" y="75"/>
                  </a:lnTo>
                  <a:lnTo>
                    <a:pt x="119" y="75"/>
                  </a:lnTo>
                  <a:lnTo>
                    <a:pt x="119" y="39"/>
                  </a:lnTo>
                  <a:lnTo>
                    <a:pt x="123" y="34"/>
                  </a:lnTo>
                  <a:lnTo>
                    <a:pt x="149" y="34"/>
                  </a:lnTo>
                  <a:lnTo>
                    <a:pt x="149" y="5"/>
                  </a:lnTo>
                  <a:lnTo>
                    <a:pt x="154" y="0"/>
                  </a:lnTo>
                  <a:lnTo>
                    <a:pt x="242" y="0"/>
                  </a:lnTo>
                  <a:lnTo>
                    <a:pt x="246" y="5"/>
                  </a:lnTo>
                  <a:lnTo>
                    <a:pt x="246" y="34"/>
                  </a:lnTo>
                  <a:lnTo>
                    <a:pt x="273" y="34"/>
                  </a:lnTo>
                  <a:lnTo>
                    <a:pt x="277" y="39"/>
                  </a:lnTo>
                  <a:lnTo>
                    <a:pt x="277" y="75"/>
                  </a:lnTo>
                  <a:lnTo>
                    <a:pt x="303" y="75"/>
                  </a:lnTo>
                  <a:lnTo>
                    <a:pt x="308" y="82"/>
                  </a:lnTo>
                  <a:lnTo>
                    <a:pt x="308" y="442"/>
                  </a:lnTo>
                  <a:lnTo>
                    <a:pt x="330" y="442"/>
                  </a:lnTo>
                  <a:lnTo>
                    <a:pt x="334" y="447"/>
                  </a:lnTo>
                  <a:lnTo>
                    <a:pt x="334" y="483"/>
                  </a:lnTo>
                  <a:lnTo>
                    <a:pt x="330" y="488"/>
                  </a:lnTo>
                  <a:lnTo>
                    <a:pt x="215" y="488"/>
                  </a:lnTo>
                  <a:lnTo>
                    <a:pt x="211" y="483"/>
                  </a:lnTo>
                  <a:lnTo>
                    <a:pt x="211" y="447"/>
                  </a:lnTo>
                  <a:lnTo>
                    <a:pt x="215" y="442"/>
                  </a:lnTo>
                  <a:lnTo>
                    <a:pt x="242" y="442"/>
                  </a:lnTo>
                  <a:lnTo>
                    <a:pt x="242" y="123"/>
                  </a:lnTo>
                  <a:lnTo>
                    <a:pt x="215" y="123"/>
                  </a:lnTo>
                  <a:lnTo>
                    <a:pt x="211" y="116"/>
                  </a:lnTo>
                  <a:lnTo>
                    <a:pt x="211" y="82"/>
                  </a:lnTo>
                  <a:lnTo>
                    <a:pt x="123" y="82"/>
                  </a:lnTo>
                  <a:lnTo>
                    <a:pt x="123" y="116"/>
                  </a:lnTo>
                  <a:lnTo>
                    <a:pt x="119" y="123"/>
                  </a:lnTo>
                  <a:lnTo>
                    <a:pt x="92" y="123"/>
                  </a:lnTo>
                  <a:lnTo>
                    <a:pt x="92" y="442"/>
                  </a:lnTo>
                  <a:lnTo>
                    <a:pt x="119" y="442"/>
                  </a:lnTo>
                  <a:lnTo>
                    <a:pt x="123" y="447"/>
                  </a:lnTo>
                  <a:lnTo>
                    <a:pt x="123" y="483"/>
                  </a:lnTo>
                  <a:lnTo>
                    <a:pt x="119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5" y="442"/>
                  </a:lnTo>
                  <a:lnTo>
                    <a:pt x="31" y="442"/>
                  </a:lnTo>
                  <a:lnTo>
                    <a:pt x="31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Freeform 26"/>
            <p:cNvSpPr>
              <a:spLocks noChangeArrowheads="1"/>
            </p:cNvSpPr>
            <p:nvPr/>
          </p:nvSpPr>
          <p:spPr bwMode="auto">
            <a:xfrm>
              <a:off x="1579" y="3119"/>
              <a:ext cx="72" cy="156"/>
            </a:xfrm>
            <a:custGeom>
              <a:avLst/>
              <a:gdLst>
                <a:gd name="T0" fmla="*/ 172 w 321"/>
                <a:gd name="T1" fmla="*/ 39 h 691"/>
                <a:gd name="T2" fmla="*/ 177 w 321"/>
                <a:gd name="T3" fmla="*/ 82 h 691"/>
                <a:gd name="T4" fmla="*/ 202 w 321"/>
                <a:gd name="T5" fmla="*/ 241 h 691"/>
                <a:gd name="T6" fmla="*/ 172 w 321"/>
                <a:gd name="T7" fmla="*/ 246 h 691"/>
                <a:gd name="T8" fmla="*/ 119 w 321"/>
                <a:gd name="T9" fmla="*/ 282 h 691"/>
                <a:gd name="T10" fmla="*/ 114 w 321"/>
                <a:gd name="T11" fmla="*/ 241 h 691"/>
                <a:gd name="T12" fmla="*/ 89 w 321"/>
                <a:gd name="T13" fmla="*/ 82 h 691"/>
                <a:gd name="T14" fmla="*/ 119 w 321"/>
                <a:gd name="T15" fmla="*/ 75 h 691"/>
                <a:gd name="T16" fmla="*/ 89 w 321"/>
                <a:gd name="T17" fmla="*/ 488 h 691"/>
                <a:gd name="T18" fmla="*/ 260 w 321"/>
                <a:gd name="T19" fmla="*/ 524 h 691"/>
                <a:gd name="T20" fmla="*/ 290 w 321"/>
                <a:gd name="T21" fmla="*/ 531 h 691"/>
                <a:gd name="T22" fmla="*/ 265 w 321"/>
                <a:gd name="T23" fmla="*/ 565 h 691"/>
                <a:gd name="T24" fmla="*/ 260 w 321"/>
                <a:gd name="T25" fmla="*/ 608 h 691"/>
                <a:gd name="T26" fmla="*/ 202 w 321"/>
                <a:gd name="T27" fmla="*/ 613 h 691"/>
                <a:gd name="T28" fmla="*/ 119 w 321"/>
                <a:gd name="T29" fmla="*/ 644 h 691"/>
                <a:gd name="T30" fmla="*/ 114 w 321"/>
                <a:gd name="T31" fmla="*/ 608 h 691"/>
                <a:gd name="T32" fmla="*/ 64 w 321"/>
                <a:gd name="T33" fmla="*/ 531 h 691"/>
                <a:gd name="T34" fmla="*/ 89 w 321"/>
                <a:gd name="T35" fmla="*/ 524 h 691"/>
                <a:gd name="T36" fmla="*/ 89 w 321"/>
                <a:gd name="T37" fmla="*/ 0 h 691"/>
                <a:gd name="T38" fmla="*/ 294 w 321"/>
                <a:gd name="T39" fmla="*/ 5 h 691"/>
                <a:gd name="T40" fmla="*/ 290 w 321"/>
                <a:gd name="T41" fmla="*/ 39 h 691"/>
                <a:gd name="T42" fmla="*/ 235 w 321"/>
                <a:gd name="T43" fmla="*/ 75 h 691"/>
                <a:gd name="T44" fmla="*/ 265 w 321"/>
                <a:gd name="T45" fmla="*/ 82 h 691"/>
                <a:gd name="T46" fmla="*/ 260 w 321"/>
                <a:gd name="T47" fmla="*/ 246 h 691"/>
                <a:gd name="T48" fmla="*/ 235 w 321"/>
                <a:gd name="T49" fmla="*/ 282 h 691"/>
                <a:gd name="T50" fmla="*/ 206 w 321"/>
                <a:gd name="T51" fmla="*/ 287 h 691"/>
                <a:gd name="T52" fmla="*/ 202 w 321"/>
                <a:gd name="T53" fmla="*/ 330 h 691"/>
                <a:gd name="T54" fmla="*/ 119 w 321"/>
                <a:gd name="T55" fmla="*/ 360 h 691"/>
                <a:gd name="T56" fmla="*/ 89 w 321"/>
                <a:gd name="T57" fmla="*/ 365 h 691"/>
                <a:gd name="T58" fmla="*/ 232 w 321"/>
                <a:gd name="T59" fmla="*/ 399 h 691"/>
                <a:gd name="T60" fmla="*/ 235 w 321"/>
                <a:gd name="T61" fmla="*/ 442 h 691"/>
                <a:gd name="T62" fmla="*/ 294 w 321"/>
                <a:gd name="T63" fmla="*/ 447 h 691"/>
                <a:gd name="T64" fmla="*/ 315 w 321"/>
                <a:gd name="T65" fmla="*/ 483 h 691"/>
                <a:gd name="T66" fmla="*/ 320 w 321"/>
                <a:gd name="T67" fmla="*/ 608 h 691"/>
                <a:gd name="T68" fmla="*/ 294 w 321"/>
                <a:gd name="T69" fmla="*/ 613 h 691"/>
                <a:gd name="T70" fmla="*/ 290 w 321"/>
                <a:gd name="T71" fmla="*/ 649 h 691"/>
                <a:gd name="T72" fmla="*/ 235 w 321"/>
                <a:gd name="T73" fmla="*/ 683 h 691"/>
                <a:gd name="T74" fmla="*/ 64 w 321"/>
                <a:gd name="T75" fmla="*/ 690 h 691"/>
                <a:gd name="T76" fmla="*/ 59 w 321"/>
                <a:gd name="T77" fmla="*/ 649 h 691"/>
                <a:gd name="T78" fmla="*/ 0 w 321"/>
                <a:gd name="T79" fmla="*/ 644 h 691"/>
                <a:gd name="T80" fmla="*/ 4 w 321"/>
                <a:gd name="T81" fmla="*/ 524 h 691"/>
                <a:gd name="T82" fmla="*/ 30 w 321"/>
                <a:gd name="T83" fmla="*/ 488 h 691"/>
                <a:gd name="T84" fmla="*/ 59 w 321"/>
                <a:gd name="T85" fmla="*/ 483 h 691"/>
                <a:gd name="T86" fmla="*/ 34 w 321"/>
                <a:gd name="T87" fmla="*/ 447 h 691"/>
                <a:gd name="T88" fmla="*/ 30 w 321"/>
                <a:gd name="T89" fmla="*/ 365 h 691"/>
                <a:gd name="T90" fmla="*/ 59 w 321"/>
                <a:gd name="T91" fmla="*/ 360 h 691"/>
                <a:gd name="T92" fmla="*/ 34 w 321"/>
                <a:gd name="T93" fmla="*/ 246 h 691"/>
                <a:gd name="T94" fmla="*/ 30 w 321"/>
                <a:gd name="T95" fmla="*/ 82 h 691"/>
                <a:gd name="T96" fmla="*/ 59 w 321"/>
                <a:gd name="T97" fmla="*/ 75 h 691"/>
                <a:gd name="T98" fmla="*/ 64 w 321"/>
                <a:gd name="T99" fmla="*/ 34 h 691"/>
                <a:gd name="T100" fmla="*/ 85 w 321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" h="691">
                  <a:moveTo>
                    <a:pt x="119" y="39"/>
                  </a:moveTo>
                  <a:lnTo>
                    <a:pt x="172" y="39"/>
                  </a:lnTo>
                  <a:lnTo>
                    <a:pt x="172" y="75"/>
                  </a:lnTo>
                  <a:lnTo>
                    <a:pt x="177" y="82"/>
                  </a:lnTo>
                  <a:lnTo>
                    <a:pt x="202" y="82"/>
                  </a:lnTo>
                  <a:lnTo>
                    <a:pt x="202" y="241"/>
                  </a:lnTo>
                  <a:lnTo>
                    <a:pt x="177" y="241"/>
                  </a:lnTo>
                  <a:lnTo>
                    <a:pt x="172" y="246"/>
                  </a:lnTo>
                  <a:lnTo>
                    <a:pt x="172" y="282"/>
                  </a:lnTo>
                  <a:lnTo>
                    <a:pt x="119" y="282"/>
                  </a:lnTo>
                  <a:lnTo>
                    <a:pt x="119" y="246"/>
                  </a:lnTo>
                  <a:lnTo>
                    <a:pt x="114" y="241"/>
                  </a:lnTo>
                  <a:lnTo>
                    <a:pt x="89" y="241"/>
                  </a:lnTo>
                  <a:lnTo>
                    <a:pt x="89" y="82"/>
                  </a:lnTo>
                  <a:lnTo>
                    <a:pt x="114" y="82"/>
                  </a:lnTo>
                  <a:lnTo>
                    <a:pt x="119" y="75"/>
                  </a:lnTo>
                  <a:lnTo>
                    <a:pt x="119" y="39"/>
                  </a:lnTo>
                  <a:close/>
                  <a:moveTo>
                    <a:pt x="89" y="488"/>
                  </a:moveTo>
                  <a:lnTo>
                    <a:pt x="260" y="488"/>
                  </a:lnTo>
                  <a:lnTo>
                    <a:pt x="260" y="524"/>
                  </a:lnTo>
                  <a:lnTo>
                    <a:pt x="265" y="531"/>
                  </a:lnTo>
                  <a:lnTo>
                    <a:pt x="290" y="531"/>
                  </a:lnTo>
                  <a:lnTo>
                    <a:pt x="290" y="565"/>
                  </a:lnTo>
                  <a:lnTo>
                    <a:pt x="265" y="565"/>
                  </a:lnTo>
                  <a:lnTo>
                    <a:pt x="260" y="570"/>
                  </a:lnTo>
                  <a:lnTo>
                    <a:pt x="260" y="608"/>
                  </a:lnTo>
                  <a:lnTo>
                    <a:pt x="206" y="608"/>
                  </a:lnTo>
                  <a:lnTo>
                    <a:pt x="202" y="613"/>
                  </a:lnTo>
                  <a:lnTo>
                    <a:pt x="202" y="644"/>
                  </a:lnTo>
                  <a:lnTo>
                    <a:pt x="119" y="644"/>
                  </a:lnTo>
                  <a:lnTo>
                    <a:pt x="119" y="613"/>
                  </a:lnTo>
                  <a:lnTo>
                    <a:pt x="114" y="608"/>
                  </a:lnTo>
                  <a:lnTo>
                    <a:pt x="64" y="608"/>
                  </a:lnTo>
                  <a:lnTo>
                    <a:pt x="64" y="531"/>
                  </a:lnTo>
                  <a:lnTo>
                    <a:pt x="85" y="531"/>
                  </a:lnTo>
                  <a:lnTo>
                    <a:pt x="89" y="524"/>
                  </a:lnTo>
                  <a:lnTo>
                    <a:pt x="89" y="488"/>
                  </a:lnTo>
                  <a:close/>
                  <a:moveTo>
                    <a:pt x="89" y="0"/>
                  </a:moveTo>
                  <a:lnTo>
                    <a:pt x="290" y="0"/>
                  </a:lnTo>
                  <a:lnTo>
                    <a:pt x="294" y="5"/>
                  </a:lnTo>
                  <a:lnTo>
                    <a:pt x="294" y="34"/>
                  </a:lnTo>
                  <a:lnTo>
                    <a:pt x="290" y="39"/>
                  </a:lnTo>
                  <a:lnTo>
                    <a:pt x="235" y="39"/>
                  </a:lnTo>
                  <a:lnTo>
                    <a:pt x="235" y="75"/>
                  </a:lnTo>
                  <a:lnTo>
                    <a:pt x="260" y="75"/>
                  </a:lnTo>
                  <a:lnTo>
                    <a:pt x="265" y="82"/>
                  </a:lnTo>
                  <a:lnTo>
                    <a:pt x="265" y="241"/>
                  </a:lnTo>
                  <a:lnTo>
                    <a:pt x="260" y="246"/>
                  </a:lnTo>
                  <a:lnTo>
                    <a:pt x="235" y="246"/>
                  </a:lnTo>
                  <a:lnTo>
                    <a:pt x="235" y="282"/>
                  </a:lnTo>
                  <a:lnTo>
                    <a:pt x="232" y="287"/>
                  </a:lnTo>
                  <a:lnTo>
                    <a:pt x="206" y="287"/>
                  </a:lnTo>
                  <a:lnTo>
                    <a:pt x="206" y="323"/>
                  </a:lnTo>
                  <a:lnTo>
                    <a:pt x="202" y="330"/>
                  </a:lnTo>
                  <a:lnTo>
                    <a:pt x="119" y="330"/>
                  </a:lnTo>
                  <a:lnTo>
                    <a:pt x="119" y="360"/>
                  </a:lnTo>
                  <a:lnTo>
                    <a:pt x="114" y="365"/>
                  </a:lnTo>
                  <a:lnTo>
                    <a:pt x="89" y="365"/>
                  </a:lnTo>
                  <a:lnTo>
                    <a:pt x="89" y="399"/>
                  </a:lnTo>
                  <a:lnTo>
                    <a:pt x="232" y="399"/>
                  </a:lnTo>
                  <a:lnTo>
                    <a:pt x="235" y="406"/>
                  </a:lnTo>
                  <a:lnTo>
                    <a:pt x="235" y="442"/>
                  </a:lnTo>
                  <a:lnTo>
                    <a:pt x="290" y="442"/>
                  </a:lnTo>
                  <a:lnTo>
                    <a:pt x="294" y="447"/>
                  </a:lnTo>
                  <a:lnTo>
                    <a:pt x="294" y="483"/>
                  </a:lnTo>
                  <a:lnTo>
                    <a:pt x="315" y="483"/>
                  </a:lnTo>
                  <a:lnTo>
                    <a:pt x="320" y="488"/>
                  </a:lnTo>
                  <a:lnTo>
                    <a:pt x="320" y="608"/>
                  </a:lnTo>
                  <a:lnTo>
                    <a:pt x="315" y="613"/>
                  </a:lnTo>
                  <a:lnTo>
                    <a:pt x="294" y="613"/>
                  </a:lnTo>
                  <a:lnTo>
                    <a:pt x="294" y="644"/>
                  </a:lnTo>
                  <a:lnTo>
                    <a:pt x="290" y="649"/>
                  </a:lnTo>
                  <a:lnTo>
                    <a:pt x="235" y="649"/>
                  </a:lnTo>
                  <a:lnTo>
                    <a:pt x="235" y="683"/>
                  </a:lnTo>
                  <a:lnTo>
                    <a:pt x="232" y="690"/>
                  </a:lnTo>
                  <a:lnTo>
                    <a:pt x="64" y="690"/>
                  </a:lnTo>
                  <a:lnTo>
                    <a:pt x="59" y="683"/>
                  </a:lnTo>
                  <a:lnTo>
                    <a:pt x="59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4" y="524"/>
                  </a:lnTo>
                  <a:lnTo>
                    <a:pt x="30" y="524"/>
                  </a:lnTo>
                  <a:lnTo>
                    <a:pt x="30" y="488"/>
                  </a:lnTo>
                  <a:lnTo>
                    <a:pt x="34" y="483"/>
                  </a:lnTo>
                  <a:lnTo>
                    <a:pt x="59" y="483"/>
                  </a:lnTo>
                  <a:lnTo>
                    <a:pt x="59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34" y="360"/>
                  </a:lnTo>
                  <a:lnTo>
                    <a:pt x="59" y="360"/>
                  </a:lnTo>
                  <a:lnTo>
                    <a:pt x="59" y="246"/>
                  </a:lnTo>
                  <a:lnTo>
                    <a:pt x="34" y="246"/>
                  </a:lnTo>
                  <a:lnTo>
                    <a:pt x="30" y="241"/>
                  </a:lnTo>
                  <a:lnTo>
                    <a:pt x="30" y="82"/>
                  </a:lnTo>
                  <a:lnTo>
                    <a:pt x="34" y="75"/>
                  </a:lnTo>
                  <a:lnTo>
                    <a:pt x="59" y="75"/>
                  </a:lnTo>
                  <a:lnTo>
                    <a:pt x="59" y="39"/>
                  </a:lnTo>
                  <a:lnTo>
                    <a:pt x="64" y="34"/>
                  </a:lnTo>
                  <a:lnTo>
                    <a:pt x="85" y="34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Freeform 27"/>
            <p:cNvSpPr>
              <a:spLocks noChangeArrowheads="1"/>
            </p:cNvSpPr>
            <p:nvPr/>
          </p:nvSpPr>
          <p:spPr bwMode="auto">
            <a:xfrm>
              <a:off x="1662" y="3072"/>
              <a:ext cx="28" cy="157"/>
            </a:xfrm>
            <a:custGeom>
              <a:avLst/>
              <a:gdLst>
                <a:gd name="T0" fmla="*/ 4 w 127"/>
                <a:gd name="T1" fmla="*/ 209 h 698"/>
                <a:gd name="T2" fmla="*/ 90 w 127"/>
                <a:gd name="T3" fmla="*/ 209 h 698"/>
                <a:gd name="T4" fmla="*/ 95 w 127"/>
                <a:gd name="T5" fmla="*/ 214 h 698"/>
                <a:gd name="T6" fmla="*/ 95 w 127"/>
                <a:gd name="T7" fmla="*/ 651 h 698"/>
                <a:gd name="T8" fmla="*/ 121 w 127"/>
                <a:gd name="T9" fmla="*/ 651 h 698"/>
                <a:gd name="T10" fmla="*/ 126 w 127"/>
                <a:gd name="T11" fmla="*/ 656 h 698"/>
                <a:gd name="T12" fmla="*/ 126 w 127"/>
                <a:gd name="T13" fmla="*/ 692 h 698"/>
                <a:gd name="T14" fmla="*/ 121 w 127"/>
                <a:gd name="T15" fmla="*/ 697 h 698"/>
                <a:gd name="T16" fmla="*/ 4 w 127"/>
                <a:gd name="T17" fmla="*/ 697 h 698"/>
                <a:gd name="T18" fmla="*/ 0 w 127"/>
                <a:gd name="T19" fmla="*/ 692 h 698"/>
                <a:gd name="T20" fmla="*/ 0 w 127"/>
                <a:gd name="T21" fmla="*/ 656 h 698"/>
                <a:gd name="T22" fmla="*/ 4 w 127"/>
                <a:gd name="T23" fmla="*/ 651 h 698"/>
                <a:gd name="T24" fmla="*/ 32 w 127"/>
                <a:gd name="T25" fmla="*/ 651 h 698"/>
                <a:gd name="T26" fmla="*/ 32 w 127"/>
                <a:gd name="T27" fmla="*/ 248 h 698"/>
                <a:gd name="T28" fmla="*/ 4 w 127"/>
                <a:gd name="T29" fmla="*/ 248 h 698"/>
                <a:gd name="T30" fmla="*/ 0 w 127"/>
                <a:gd name="T31" fmla="*/ 243 h 698"/>
                <a:gd name="T32" fmla="*/ 0 w 127"/>
                <a:gd name="T33" fmla="*/ 214 h 698"/>
                <a:gd name="T34" fmla="*/ 4 w 127"/>
                <a:gd name="T35" fmla="*/ 209 h 698"/>
                <a:gd name="T36" fmla="*/ 36 w 127"/>
                <a:gd name="T37" fmla="*/ 0 h 698"/>
                <a:gd name="T38" fmla="*/ 90 w 127"/>
                <a:gd name="T39" fmla="*/ 0 h 698"/>
                <a:gd name="T40" fmla="*/ 95 w 127"/>
                <a:gd name="T41" fmla="*/ 7 h 698"/>
                <a:gd name="T42" fmla="*/ 95 w 127"/>
                <a:gd name="T43" fmla="*/ 84 h 698"/>
                <a:gd name="T44" fmla="*/ 90 w 127"/>
                <a:gd name="T45" fmla="*/ 89 h 698"/>
                <a:gd name="T46" fmla="*/ 36 w 127"/>
                <a:gd name="T47" fmla="*/ 89 h 698"/>
                <a:gd name="T48" fmla="*/ 32 w 127"/>
                <a:gd name="T49" fmla="*/ 84 h 698"/>
                <a:gd name="T50" fmla="*/ 32 w 127"/>
                <a:gd name="T51" fmla="*/ 7 h 698"/>
                <a:gd name="T52" fmla="*/ 36 w 127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698">
                  <a:moveTo>
                    <a:pt x="4" y="209"/>
                  </a:moveTo>
                  <a:lnTo>
                    <a:pt x="90" y="209"/>
                  </a:lnTo>
                  <a:lnTo>
                    <a:pt x="95" y="214"/>
                  </a:lnTo>
                  <a:lnTo>
                    <a:pt x="95" y="651"/>
                  </a:lnTo>
                  <a:lnTo>
                    <a:pt x="121" y="651"/>
                  </a:lnTo>
                  <a:lnTo>
                    <a:pt x="126" y="656"/>
                  </a:lnTo>
                  <a:lnTo>
                    <a:pt x="126" y="692"/>
                  </a:lnTo>
                  <a:lnTo>
                    <a:pt x="121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2" y="651"/>
                  </a:lnTo>
                  <a:lnTo>
                    <a:pt x="32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6" y="0"/>
                  </a:moveTo>
                  <a:lnTo>
                    <a:pt x="90" y="0"/>
                  </a:lnTo>
                  <a:lnTo>
                    <a:pt x="95" y="7"/>
                  </a:lnTo>
                  <a:lnTo>
                    <a:pt x="95" y="84"/>
                  </a:lnTo>
                  <a:lnTo>
                    <a:pt x="90" y="89"/>
                  </a:lnTo>
                  <a:lnTo>
                    <a:pt x="36" y="89"/>
                  </a:lnTo>
                  <a:lnTo>
                    <a:pt x="32" y="84"/>
                  </a:lnTo>
                  <a:lnTo>
                    <a:pt x="32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Freeform 28"/>
            <p:cNvSpPr>
              <a:spLocks noChangeArrowheads="1"/>
            </p:cNvSpPr>
            <p:nvPr/>
          </p:nvSpPr>
          <p:spPr bwMode="auto">
            <a:xfrm>
              <a:off x="1709" y="3119"/>
              <a:ext cx="75" cy="110"/>
            </a:xfrm>
            <a:custGeom>
              <a:avLst/>
              <a:gdLst>
                <a:gd name="T0" fmla="*/ 5 w 335"/>
                <a:gd name="T1" fmla="*/ 0 h 489"/>
                <a:gd name="T2" fmla="*/ 88 w 335"/>
                <a:gd name="T3" fmla="*/ 0 h 489"/>
                <a:gd name="T4" fmla="*/ 93 w 335"/>
                <a:gd name="T5" fmla="*/ 5 h 489"/>
                <a:gd name="T6" fmla="*/ 93 w 335"/>
                <a:gd name="T7" fmla="*/ 75 h 489"/>
                <a:gd name="T8" fmla="*/ 119 w 335"/>
                <a:gd name="T9" fmla="*/ 75 h 489"/>
                <a:gd name="T10" fmla="*/ 119 w 335"/>
                <a:gd name="T11" fmla="*/ 39 h 489"/>
                <a:gd name="T12" fmla="*/ 123 w 335"/>
                <a:gd name="T13" fmla="*/ 34 h 489"/>
                <a:gd name="T14" fmla="*/ 150 w 335"/>
                <a:gd name="T15" fmla="*/ 34 h 489"/>
                <a:gd name="T16" fmla="*/ 150 w 335"/>
                <a:gd name="T17" fmla="*/ 5 h 489"/>
                <a:gd name="T18" fmla="*/ 154 w 335"/>
                <a:gd name="T19" fmla="*/ 0 h 489"/>
                <a:gd name="T20" fmla="*/ 242 w 335"/>
                <a:gd name="T21" fmla="*/ 0 h 489"/>
                <a:gd name="T22" fmla="*/ 246 w 335"/>
                <a:gd name="T23" fmla="*/ 5 h 489"/>
                <a:gd name="T24" fmla="*/ 246 w 335"/>
                <a:gd name="T25" fmla="*/ 34 h 489"/>
                <a:gd name="T26" fmla="*/ 274 w 335"/>
                <a:gd name="T27" fmla="*/ 34 h 489"/>
                <a:gd name="T28" fmla="*/ 278 w 335"/>
                <a:gd name="T29" fmla="*/ 39 h 489"/>
                <a:gd name="T30" fmla="*/ 278 w 335"/>
                <a:gd name="T31" fmla="*/ 75 h 489"/>
                <a:gd name="T32" fmla="*/ 304 w 335"/>
                <a:gd name="T33" fmla="*/ 75 h 489"/>
                <a:gd name="T34" fmla="*/ 308 w 335"/>
                <a:gd name="T35" fmla="*/ 82 h 489"/>
                <a:gd name="T36" fmla="*/ 308 w 335"/>
                <a:gd name="T37" fmla="*/ 442 h 489"/>
                <a:gd name="T38" fmla="*/ 330 w 335"/>
                <a:gd name="T39" fmla="*/ 442 h 489"/>
                <a:gd name="T40" fmla="*/ 334 w 335"/>
                <a:gd name="T41" fmla="*/ 447 h 489"/>
                <a:gd name="T42" fmla="*/ 334 w 335"/>
                <a:gd name="T43" fmla="*/ 483 h 489"/>
                <a:gd name="T44" fmla="*/ 330 w 335"/>
                <a:gd name="T45" fmla="*/ 488 h 489"/>
                <a:gd name="T46" fmla="*/ 216 w 335"/>
                <a:gd name="T47" fmla="*/ 488 h 489"/>
                <a:gd name="T48" fmla="*/ 211 w 335"/>
                <a:gd name="T49" fmla="*/ 483 h 489"/>
                <a:gd name="T50" fmla="*/ 211 w 335"/>
                <a:gd name="T51" fmla="*/ 447 h 489"/>
                <a:gd name="T52" fmla="*/ 216 w 335"/>
                <a:gd name="T53" fmla="*/ 442 h 489"/>
                <a:gd name="T54" fmla="*/ 242 w 335"/>
                <a:gd name="T55" fmla="*/ 442 h 489"/>
                <a:gd name="T56" fmla="*/ 242 w 335"/>
                <a:gd name="T57" fmla="*/ 123 h 489"/>
                <a:gd name="T58" fmla="*/ 216 w 335"/>
                <a:gd name="T59" fmla="*/ 123 h 489"/>
                <a:gd name="T60" fmla="*/ 211 w 335"/>
                <a:gd name="T61" fmla="*/ 116 h 489"/>
                <a:gd name="T62" fmla="*/ 211 w 335"/>
                <a:gd name="T63" fmla="*/ 82 h 489"/>
                <a:gd name="T64" fmla="*/ 123 w 335"/>
                <a:gd name="T65" fmla="*/ 82 h 489"/>
                <a:gd name="T66" fmla="*/ 123 w 335"/>
                <a:gd name="T67" fmla="*/ 116 h 489"/>
                <a:gd name="T68" fmla="*/ 119 w 335"/>
                <a:gd name="T69" fmla="*/ 123 h 489"/>
                <a:gd name="T70" fmla="*/ 93 w 335"/>
                <a:gd name="T71" fmla="*/ 123 h 489"/>
                <a:gd name="T72" fmla="*/ 93 w 335"/>
                <a:gd name="T73" fmla="*/ 442 h 489"/>
                <a:gd name="T74" fmla="*/ 119 w 335"/>
                <a:gd name="T75" fmla="*/ 442 h 489"/>
                <a:gd name="T76" fmla="*/ 123 w 335"/>
                <a:gd name="T77" fmla="*/ 447 h 489"/>
                <a:gd name="T78" fmla="*/ 123 w 335"/>
                <a:gd name="T79" fmla="*/ 483 h 489"/>
                <a:gd name="T80" fmla="*/ 119 w 335"/>
                <a:gd name="T81" fmla="*/ 488 h 489"/>
                <a:gd name="T82" fmla="*/ 5 w 335"/>
                <a:gd name="T83" fmla="*/ 488 h 489"/>
                <a:gd name="T84" fmla="*/ 0 w 335"/>
                <a:gd name="T85" fmla="*/ 483 h 489"/>
                <a:gd name="T86" fmla="*/ 0 w 335"/>
                <a:gd name="T87" fmla="*/ 447 h 489"/>
                <a:gd name="T88" fmla="*/ 5 w 335"/>
                <a:gd name="T89" fmla="*/ 442 h 489"/>
                <a:gd name="T90" fmla="*/ 32 w 335"/>
                <a:gd name="T91" fmla="*/ 442 h 489"/>
                <a:gd name="T92" fmla="*/ 32 w 335"/>
                <a:gd name="T93" fmla="*/ 39 h 489"/>
                <a:gd name="T94" fmla="*/ 5 w 335"/>
                <a:gd name="T95" fmla="*/ 39 h 489"/>
                <a:gd name="T96" fmla="*/ 0 w 335"/>
                <a:gd name="T97" fmla="*/ 34 h 489"/>
                <a:gd name="T98" fmla="*/ 0 w 335"/>
                <a:gd name="T99" fmla="*/ 5 h 489"/>
                <a:gd name="T100" fmla="*/ 5 w 335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489">
                  <a:moveTo>
                    <a:pt x="5" y="0"/>
                  </a:moveTo>
                  <a:lnTo>
                    <a:pt x="88" y="0"/>
                  </a:lnTo>
                  <a:lnTo>
                    <a:pt x="93" y="5"/>
                  </a:lnTo>
                  <a:lnTo>
                    <a:pt x="93" y="75"/>
                  </a:lnTo>
                  <a:lnTo>
                    <a:pt x="119" y="75"/>
                  </a:lnTo>
                  <a:lnTo>
                    <a:pt x="119" y="39"/>
                  </a:lnTo>
                  <a:lnTo>
                    <a:pt x="123" y="34"/>
                  </a:lnTo>
                  <a:lnTo>
                    <a:pt x="150" y="34"/>
                  </a:lnTo>
                  <a:lnTo>
                    <a:pt x="150" y="5"/>
                  </a:lnTo>
                  <a:lnTo>
                    <a:pt x="154" y="0"/>
                  </a:lnTo>
                  <a:lnTo>
                    <a:pt x="242" y="0"/>
                  </a:lnTo>
                  <a:lnTo>
                    <a:pt x="246" y="5"/>
                  </a:lnTo>
                  <a:lnTo>
                    <a:pt x="246" y="34"/>
                  </a:lnTo>
                  <a:lnTo>
                    <a:pt x="274" y="34"/>
                  </a:lnTo>
                  <a:lnTo>
                    <a:pt x="278" y="39"/>
                  </a:lnTo>
                  <a:lnTo>
                    <a:pt x="278" y="75"/>
                  </a:lnTo>
                  <a:lnTo>
                    <a:pt x="304" y="75"/>
                  </a:lnTo>
                  <a:lnTo>
                    <a:pt x="308" y="82"/>
                  </a:lnTo>
                  <a:lnTo>
                    <a:pt x="308" y="442"/>
                  </a:lnTo>
                  <a:lnTo>
                    <a:pt x="330" y="442"/>
                  </a:lnTo>
                  <a:lnTo>
                    <a:pt x="334" y="447"/>
                  </a:lnTo>
                  <a:lnTo>
                    <a:pt x="334" y="483"/>
                  </a:lnTo>
                  <a:lnTo>
                    <a:pt x="330" y="488"/>
                  </a:lnTo>
                  <a:lnTo>
                    <a:pt x="216" y="488"/>
                  </a:lnTo>
                  <a:lnTo>
                    <a:pt x="211" y="483"/>
                  </a:lnTo>
                  <a:lnTo>
                    <a:pt x="211" y="447"/>
                  </a:lnTo>
                  <a:lnTo>
                    <a:pt x="216" y="442"/>
                  </a:lnTo>
                  <a:lnTo>
                    <a:pt x="242" y="442"/>
                  </a:lnTo>
                  <a:lnTo>
                    <a:pt x="242" y="123"/>
                  </a:lnTo>
                  <a:lnTo>
                    <a:pt x="216" y="123"/>
                  </a:lnTo>
                  <a:lnTo>
                    <a:pt x="211" y="116"/>
                  </a:lnTo>
                  <a:lnTo>
                    <a:pt x="211" y="82"/>
                  </a:lnTo>
                  <a:lnTo>
                    <a:pt x="123" y="82"/>
                  </a:lnTo>
                  <a:lnTo>
                    <a:pt x="123" y="116"/>
                  </a:lnTo>
                  <a:lnTo>
                    <a:pt x="119" y="123"/>
                  </a:lnTo>
                  <a:lnTo>
                    <a:pt x="93" y="123"/>
                  </a:lnTo>
                  <a:lnTo>
                    <a:pt x="93" y="442"/>
                  </a:lnTo>
                  <a:lnTo>
                    <a:pt x="119" y="442"/>
                  </a:lnTo>
                  <a:lnTo>
                    <a:pt x="123" y="447"/>
                  </a:lnTo>
                  <a:lnTo>
                    <a:pt x="123" y="483"/>
                  </a:lnTo>
                  <a:lnTo>
                    <a:pt x="119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5" y="442"/>
                  </a:lnTo>
                  <a:lnTo>
                    <a:pt x="32" y="442"/>
                  </a:lnTo>
                  <a:lnTo>
                    <a:pt x="32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Freeform 29"/>
            <p:cNvSpPr>
              <a:spLocks noChangeArrowheads="1"/>
            </p:cNvSpPr>
            <p:nvPr/>
          </p:nvSpPr>
          <p:spPr bwMode="auto">
            <a:xfrm>
              <a:off x="1792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4 w 268"/>
                <a:gd name="T3" fmla="*/ 39 h 489"/>
                <a:gd name="T4" fmla="*/ 174 w 268"/>
                <a:gd name="T5" fmla="*/ 75 h 489"/>
                <a:gd name="T6" fmla="*/ 178 w 268"/>
                <a:gd name="T7" fmla="*/ 82 h 489"/>
                <a:gd name="T8" fmla="*/ 203 w 268"/>
                <a:gd name="T9" fmla="*/ 82 h 489"/>
                <a:gd name="T10" fmla="*/ 203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3 w 268"/>
                <a:gd name="T25" fmla="*/ 0 h 489"/>
                <a:gd name="T26" fmla="*/ 208 w 268"/>
                <a:gd name="T27" fmla="*/ 5 h 489"/>
                <a:gd name="T28" fmla="*/ 208 w 268"/>
                <a:gd name="T29" fmla="*/ 34 h 489"/>
                <a:gd name="T30" fmla="*/ 233 w 268"/>
                <a:gd name="T31" fmla="*/ 34 h 489"/>
                <a:gd name="T32" fmla="*/ 238 w 268"/>
                <a:gd name="T33" fmla="*/ 39 h 489"/>
                <a:gd name="T34" fmla="*/ 238 w 268"/>
                <a:gd name="T35" fmla="*/ 75 h 489"/>
                <a:gd name="T36" fmla="*/ 263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3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6 w 268"/>
                <a:gd name="T55" fmla="*/ 360 h 489"/>
                <a:gd name="T56" fmla="*/ 120 w 268"/>
                <a:gd name="T57" fmla="*/ 365 h 489"/>
                <a:gd name="T58" fmla="*/ 120 w 268"/>
                <a:gd name="T59" fmla="*/ 399 h 489"/>
                <a:gd name="T60" fmla="*/ 233 w 268"/>
                <a:gd name="T61" fmla="*/ 399 h 489"/>
                <a:gd name="T62" fmla="*/ 233 w 268"/>
                <a:gd name="T63" fmla="*/ 365 h 489"/>
                <a:gd name="T64" fmla="*/ 238 w 268"/>
                <a:gd name="T65" fmla="*/ 360 h 489"/>
                <a:gd name="T66" fmla="*/ 263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3 w 268"/>
                <a:gd name="T73" fmla="*/ 406 h 489"/>
                <a:gd name="T74" fmla="*/ 238 w 268"/>
                <a:gd name="T75" fmla="*/ 406 h 489"/>
                <a:gd name="T76" fmla="*/ 238 w 268"/>
                <a:gd name="T77" fmla="*/ 442 h 489"/>
                <a:gd name="T78" fmla="*/ 233 w 268"/>
                <a:gd name="T79" fmla="*/ 447 h 489"/>
                <a:gd name="T80" fmla="*/ 208 w 268"/>
                <a:gd name="T81" fmla="*/ 447 h 489"/>
                <a:gd name="T82" fmla="*/ 208 w 268"/>
                <a:gd name="T83" fmla="*/ 483 h 489"/>
                <a:gd name="T84" fmla="*/ 203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5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5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4" y="39"/>
                  </a:lnTo>
                  <a:lnTo>
                    <a:pt x="174" y="75"/>
                  </a:lnTo>
                  <a:lnTo>
                    <a:pt x="178" y="82"/>
                  </a:lnTo>
                  <a:lnTo>
                    <a:pt x="203" y="82"/>
                  </a:lnTo>
                  <a:lnTo>
                    <a:pt x="203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3" y="0"/>
                  </a:lnTo>
                  <a:lnTo>
                    <a:pt x="208" y="5"/>
                  </a:lnTo>
                  <a:lnTo>
                    <a:pt x="208" y="34"/>
                  </a:lnTo>
                  <a:lnTo>
                    <a:pt x="233" y="34"/>
                  </a:lnTo>
                  <a:lnTo>
                    <a:pt x="238" y="39"/>
                  </a:lnTo>
                  <a:lnTo>
                    <a:pt x="238" y="75"/>
                  </a:lnTo>
                  <a:lnTo>
                    <a:pt x="263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6" y="360"/>
                  </a:lnTo>
                  <a:lnTo>
                    <a:pt x="120" y="365"/>
                  </a:lnTo>
                  <a:lnTo>
                    <a:pt x="120" y="399"/>
                  </a:lnTo>
                  <a:lnTo>
                    <a:pt x="233" y="399"/>
                  </a:lnTo>
                  <a:lnTo>
                    <a:pt x="233" y="365"/>
                  </a:lnTo>
                  <a:lnTo>
                    <a:pt x="238" y="360"/>
                  </a:lnTo>
                  <a:lnTo>
                    <a:pt x="263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3" y="406"/>
                  </a:lnTo>
                  <a:lnTo>
                    <a:pt x="238" y="406"/>
                  </a:lnTo>
                  <a:lnTo>
                    <a:pt x="238" y="442"/>
                  </a:lnTo>
                  <a:lnTo>
                    <a:pt x="233" y="447"/>
                  </a:lnTo>
                  <a:lnTo>
                    <a:pt x="208" y="447"/>
                  </a:lnTo>
                  <a:lnTo>
                    <a:pt x="208" y="483"/>
                  </a:lnTo>
                  <a:lnTo>
                    <a:pt x="203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Freeform 30"/>
            <p:cNvSpPr>
              <a:spLocks noChangeArrowheads="1"/>
            </p:cNvSpPr>
            <p:nvPr/>
          </p:nvSpPr>
          <p:spPr bwMode="auto">
            <a:xfrm>
              <a:off x="1866" y="3119"/>
              <a:ext cx="60" cy="110"/>
            </a:xfrm>
            <a:custGeom>
              <a:avLst/>
              <a:gdLst>
                <a:gd name="T0" fmla="*/ 90 w 268"/>
                <a:gd name="T1" fmla="*/ 39 h 489"/>
                <a:gd name="T2" fmla="*/ 175 w 268"/>
                <a:gd name="T3" fmla="*/ 39 h 489"/>
                <a:gd name="T4" fmla="*/ 175 w 268"/>
                <a:gd name="T5" fmla="*/ 75 h 489"/>
                <a:gd name="T6" fmla="*/ 179 w 268"/>
                <a:gd name="T7" fmla="*/ 82 h 489"/>
                <a:gd name="T8" fmla="*/ 205 w 268"/>
                <a:gd name="T9" fmla="*/ 82 h 489"/>
                <a:gd name="T10" fmla="*/ 205 w 268"/>
                <a:gd name="T11" fmla="*/ 158 h 489"/>
                <a:gd name="T12" fmla="*/ 64 w 268"/>
                <a:gd name="T13" fmla="*/ 158 h 489"/>
                <a:gd name="T14" fmla="*/ 64 w 268"/>
                <a:gd name="T15" fmla="*/ 82 h 489"/>
                <a:gd name="T16" fmla="*/ 86 w 268"/>
                <a:gd name="T17" fmla="*/ 82 h 489"/>
                <a:gd name="T18" fmla="*/ 90 w 268"/>
                <a:gd name="T19" fmla="*/ 75 h 489"/>
                <a:gd name="T20" fmla="*/ 90 w 268"/>
                <a:gd name="T21" fmla="*/ 39 h 489"/>
                <a:gd name="T22" fmla="*/ 90 w 268"/>
                <a:gd name="T23" fmla="*/ 0 h 489"/>
                <a:gd name="T24" fmla="*/ 205 w 268"/>
                <a:gd name="T25" fmla="*/ 0 h 489"/>
                <a:gd name="T26" fmla="*/ 209 w 268"/>
                <a:gd name="T27" fmla="*/ 5 h 489"/>
                <a:gd name="T28" fmla="*/ 209 w 268"/>
                <a:gd name="T29" fmla="*/ 34 h 489"/>
                <a:gd name="T30" fmla="*/ 234 w 268"/>
                <a:gd name="T31" fmla="*/ 34 h 489"/>
                <a:gd name="T32" fmla="*/ 239 w 268"/>
                <a:gd name="T33" fmla="*/ 39 h 489"/>
                <a:gd name="T34" fmla="*/ 239 w 268"/>
                <a:gd name="T35" fmla="*/ 75 h 489"/>
                <a:gd name="T36" fmla="*/ 263 w 268"/>
                <a:gd name="T37" fmla="*/ 75 h 489"/>
                <a:gd name="T38" fmla="*/ 267 w 268"/>
                <a:gd name="T39" fmla="*/ 82 h 489"/>
                <a:gd name="T40" fmla="*/ 267 w 268"/>
                <a:gd name="T41" fmla="*/ 199 h 489"/>
                <a:gd name="T42" fmla="*/ 263 w 268"/>
                <a:gd name="T43" fmla="*/ 205 h 489"/>
                <a:gd name="T44" fmla="*/ 64 w 268"/>
                <a:gd name="T45" fmla="*/ 205 h 489"/>
                <a:gd name="T46" fmla="*/ 64 w 268"/>
                <a:gd name="T47" fmla="*/ 323 h 489"/>
                <a:gd name="T48" fmla="*/ 86 w 268"/>
                <a:gd name="T49" fmla="*/ 323 h 489"/>
                <a:gd name="T50" fmla="*/ 90 w 268"/>
                <a:gd name="T51" fmla="*/ 330 h 489"/>
                <a:gd name="T52" fmla="*/ 90 w 268"/>
                <a:gd name="T53" fmla="*/ 360 h 489"/>
                <a:gd name="T54" fmla="*/ 116 w 268"/>
                <a:gd name="T55" fmla="*/ 360 h 489"/>
                <a:gd name="T56" fmla="*/ 120 w 268"/>
                <a:gd name="T57" fmla="*/ 365 h 489"/>
                <a:gd name="T58" fmla="*/ 120 w 268"/>
                <a:gd name="T59" fmla="*/ 399 h 489"/>
                <a:gd name="T60" fmla="*/ 234 w 268"/>
                <a:gd name="T61" fmla="*/ 399 h 489"/>
                <a:gd name="T62" fmla="*/ 234 w 268"/>
                <a:gd name="T63" fmla="*/ 365 h 489"/>
                <a:gd name="T64" fmla="*/ 239 w 268"/>
                <a:gd name="T65" fmla="*/ 360 h 489"/>
                <a:gd name="T66" fmla="*/ 263 w 268"/>
                <a:gd name="T67" fmla="*/ 360 h 489"/>
                <a:gd name="T68" fmla="*/ 267 w 268"/>
                <a:gd name="T69" fmla="*/ 365 h 489"/>
                <a:gd name="T70" fmla="*/ 267 w 268"/>
                <a:gd name="T71" fmla="*/ 399 h 489"/>
                <a:gd name="T72" fmla="*/ 263 w 268"/>
                <a:gd name="T73" fmla="*/ 406 h 489"/>
                <a:gd name="T74" fmla="*/ 239 w 268"/>
                <a:gd name="T75" fmla="*/ 406 h 489"/>
                <a:gd name="T76" fmla="*/ 239 w 268"/>
                <a:gd name="T77" fmla="*/ 442 h 489"/>
                <a:gd name="T78" fmla="*/ 234 w 268"/>
                <a:gd name="T79" fmla="*/ 447 h 489"/>
                <a:gd name="T80" fmla="*/ 209 w 268"/>
                <a:gd name="T81" fmla="*/ 447 h 489"/>
                <a:gd name="T82" fmla="*/ 209 w 268"/>
                <a:gd name="T83" fmla="*/ 483 h 489"/>
                <a:gd name="T84" fmla="*/ 205 w 268"/>
                <a:gd name="T85" fmla="*/ 488 h 489"/>
                <a:gd name="T86" fmla="*/ 90 w 268"/>
                <a:gd name="T87" fmla="*/ 488 h 489"/>
                <a:gd name="T88" fmla="*/ 86 w 268"/>
                <a:gd name="T89" fmla="*/ 483 h 489"/>
                <a:gd name="T90" fmla="*/ 86 w 268"/>
                <a:gd name="T91" fmla="*/ 447 h 489"/>
                <a:gd name="T92" fmla="*/ 34 w 268"/>
                <a:gd name="T93" fmla="*/ 447 h 489"/>
                <a:gd name="T94" fmla="*/ 30 w 268"/>
                <a:gd name="T95" fmla="*/ 442 h 489"/>
                <a:gd name="T96" fmla="*/ 30 w 268"/>
                <a:gd name="T97" fmla="*/ 365 h 489"/>
                <a:gd name="T98" fmla="*/ 5 w 268"/>
                <a:gd name="T99" fmla="*/ 365 h 489"/>
                <a:gd name="T100" fmla="*/ 0 w 268"/>
                <a:gd name="T101" fmla="*/ 360 h 489"/>
                <a:gd name="T102" fmla="*/ 0 w 268"/>
                <a:gd name="T103" fmla="*/ 123 h 489"/>
                <a:gd name="T104" fmla="*/ 5 w 268"/>
                <a:gd name="T105" fmla="*/ 116 h 489"/>
                <a:gd name="T106" fmla="*/ 30 w 268"/>
                <a:gd name="T107" fmla="*/ 116 h 489"/>
                <a:gd name="T108" fmla="*/ 30 w 268"/>
                <a:gd name="T109" fmla="*/ 39 h 489"/>
                <a:gd name="T110" fmla="*/ 34 w 268"/>
                <a:gd name="T111" fmla="*/ 34 h 489"/>
                <a:gd name="T112" fmla="*/ 86 w 268"/>
                <a:gd name="T113" fmla="*/ 34 h 489"/>
                <a:gd name="T114" fmla="*/ 86 w 268"/>
                <a:gd name="T115" fmla="*/ 5 h 489"/>
                <a:gd name="T116" fmla="*/ 90 w 268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8" h="489">
                  <a:moveTo>
                    <a:pt x="90" y="39"/>
                  </a:moveTo>
                  <a:lnTo>
                    <a:pt x="175" y="39"/>
                  </a:lnTo>
                  <a:lnTo>
                    <a:pt x="175" y="75"/>
                  </a:lnTo>
                  <a:lnTo>
                    <a:pt x="179" y="82"/>
                  </a:lnTo>
                  <a:lnTo>
                    <a:pt x="205" y="82"/>
                  </a:lnTo>
                  <a:lnTo>
                    <a:pt x="205" y="158"/>
                  </a:lnTo>
                  <a:lnTo>
                    <a:pt x="64" y="158"/>
                  </a:lnTo>
                  <a:lnTo>
                    <a:pt x="64" y="82"/>
                  </a:lnTo>
                  <a:lnTo>
                    <a:pt x="86" y="82"/>
                  </a:lnTo>
                  <a:lnTo>
                    <a:pt x="90" y="75"/>
                  </a:lnTo>
                  <a:lnTo>
                    <a:pt x="90" y="39"/>
                  </a:lnTo>
                  <a:close/>
                  <a:moveTo>
                    <a:pt x="90" y="0"/>
                  </a:moveTo>
                  <a:lnTo>
                    <a:pt x="205" y="0"/>
                  </a:lnTo>
                  <a:lnTo>
                    <a:pt x="209" y="5"/>
                  </a:lnTo>
                  <a:lnTo>
                    <a:pt x="209" y="34"/>
                  </a:lnTo>
                  <a:lnTo>
                    <a:pt x="234" y="34"/>
                  </a:lnTo>
                  <a:lnTo>
                    <a:pt x="239" y="39"/>
                  </a:lnTo>
                  <a:lnTo>
                    <a:pt x="239" y="75"/>
                  </a:lnTo>
                  <a:lnTo>
                    <a:pt x="263" y="75"/>
                  </a:lnTo>
                  <a:lnTo>
                    <a:pt x="267" y="82"/>
                  </a:lnTo>
                  <a:lnTo>
                    <a:pt x="267" y="199"/>
                  </a:lnTo>
                  <a:lnTo>
                    <a:pt x="263" y="205"/>
                  </a:lnTo>
                  <a:lnTo>
                    <a:pt x="64" y="205"/>
                  </a:lnTo>
                  <a:lnTo>
                    <a:pt x="64" y="323"/>
                  </a:lnTo>
                  <a:lnTo>
                    <a:pt x="86" y="323"/>
                  </a:lnTo>
                  <a:lnTo>
                    <a:pt x="90" y="330"/>
                  </a:lnTo>
                  <a:lnTo>
                    <a:pt x="90" y="360"/>
                  </a:lnTo>
                  <a:lnTo>
                    <a:pt x="116" y="360"/>
                  </a:lnTo>
                  <a:lnTo>
                    <a:pt x="120" y="365"/>
                  </a:lnTo>
                  <a:lnTo>
                    <a:pt x="120" y="399"/>
                  </a:lnTo>
                  <a:lnTo>
                    <a:pt x="234" y="399"/>
                  </a:lnTo>
                  <a:lnTo>
                    <a:pt x="234" y="365"/>
                  </a:lnTo>
                  <a:lnTo>
                    <a:pt x="239" y="360"/>
                  </a:lnTo>
                  <a:lnTo>
                    <a:pt x="263" y="360"/>
                  </a:lnTo>
                  <a:lnTo>
                    <a:pt x="267" y="365"/>
                  </a:lnTo>
                  <a:lnTo>
                    <a:pt x="267" y="399"/>
                  </a:lnTo>
                  <a:lnTo>
                    <a:pt x="263" y="406"/>
                  </a:lnTo>
                  <a:lnTo>
                    <a:pt x="239" y="406"/>
                  </a:lnTo>
                  <a:lnTo>
                    <a:pt x="239" y="442"/>
                  </a:lnTo>
                  <a:lnTo>
                    <a:pt x="234" y="447"/>
                  </a:lnTo>
                  <a:lnTo>
                    <a:pt x="209" y="447"/>
                  </a:lnTo>
                  <a:lnTo>
                    <a:pt x="209" y="483"/>
                  </a:lnTo>
                  <a:lnTo>
                    <a:pt x="205" y="488"/>
                  </a:lnTo>
                  <a:lnTo>
                    <a:pt x="90" y="488"/>
                  </a:lnTo>
                  <a:lnTo>
                    <a:pt x="86" y="483"/>
                  </a:lnTo>
                  <a:lnTo>
                    <a:pt x="86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6" y="34"/>
                  </a:lnTo>
                  <a:lnTo>
                    <a:pt x="86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Freeform 31"/>
            <p:cNvSpPr>
              <a:spLocks noChangeArrowheads="1"/>
            </p:cNvSpPr>
            <p:nvPr/>
          </p:nvSpPr>
          <p:spPr bwMode="auto">
            <a:xfrm>
              <a:off x="1939" y="3119"/>
              <a:ext cx="46" cy="110"/>
            </a:xfrm>
            <a:custGeom>
              <a:avLst/>
              <a:gdLst>
                <a:gd name="T0" fmla="*/ 5 w 207"/>
                <a:gd name="T1" fmla="*/ 0 h 489"/>
                <a:gd name="T2" fmla="*/ 84 w 207"/>
                <a:gd name="T3" fmla="*/ 0 h 489"/>
                <a:gd name="T4" fmla="*/ 88 w 207"/>
                <a:gd name="T5" fmla="*/ 5 h 489"/>
                <a:gd name="T6" fmla="*/ 88 w 207"/>
                <a:gd name="T7" fmla="*/ 75 h 489"/>
                <a:gd name="T8" fmla="*/ 113 w 207"/>
                <a:gd name="T9" fmla="*/ 75 h 489"/>
                <a:gd name="T10" fmla="*/ 113 w 207"/>
                <a:gd name="T11" fmla="*/ 39 h 489"/>
                <a:gd name="T12" fmla="*/ 118 w 207"/>
                <a:gd name="T13" fmla="*/ 34 h 489"/>
                <a:gd name="T14" fmla="*/ 142 w 207"/>
                <a:gd name="T15" fmla="*/ 34 h 489"/>
                <a:gd name="T16" fmla="*/ 142 w 207"/>
                <a:gd name="T17" fmla="*/ 5 h 489"/>
                <a:gd name="T18" fmla="*/ 146 w 207"/>
                <a:gd name="T19" fmla="*/ 0 h 489"/>
                <a:gd name="T20" fmla="*/ 201 w 207"/>
                <a:gd name="T21" fmla="*/ 0 h 489"/>
                <a:gd name="T22" fmla="*/ 206 w 207"/>
                <a:gd name="T23" fmla="*/ 5 h 489"/>
                <a:gd name="T24" fmla="*/ 206 w 207"/>
                <a:gd name="T25" fmla="*/ 116 h 489"/>
                <a:gd name="T26" fmla="*/ 201 w 207"/>
                <a:gd name="T27" fmla="*/ 123 h 489"/>
                <a:gd name="T28" fmla="*/ 146 w 207"/>
                <a:gd name="T29" fmla="*/ 123 h 489"/>
                <a:gd name="T30" fmla="*/ 142 w 207"/>
                <a:gd name="T31" fmla="*/ 116 h 489"/>
                <a:gd name="T32" fmla="*/ 142 w 207"/>
                <a:gd name="T33" fmla="*/ 82 h 489"/>
                <a:gd name="T34" fmla="*/ 118 w 207"/>
                <a:gd name="T35" fmla="*/ 82 h 489"/>
                <a:gd name="T36" fmla="*/ 118 w 207"/>
                <a:gd name="T37" fmla="*/ 116 h 489"/>
                <a:gd name="T38" fmla="*/ 113 w 207"/>
                <a:gd name="T39" fmla="*/ 123 h 489"/>
                <a:gd name="T40" fmla="*/ 88 w 207"/>
                <a:gd name="T41" fmla="*/ 123 h 489"/>
                <a:gd name="T42" fmla="*/ 88 w 207"/>
                <a:gd name="T43" fmla="*/ 442 h 489"/>
                <a:gd name="T44" fmla="*/ 113 w 207"/>
                <a:gd name="T45" fmla="*/ 442 h 489"/>
                <a:gd name="T46" fmla="*/ 118 w 207"/>
                <a:gd name="T47" fmla="*/ 447 h 489"/>
                <a:gd name="T48" fmla="*/ 118 w 207"/>
                <a:gd name="T49" fmla="*/ 483 h 489"/>
                <a:gd name="T50" fmla="*/ 113 w 207"/>
                <a:gd name="T51" fmla="*/ 488 h 489"/>
                <a:gd name="T52" fmla="*/ 5 w 207"/>
                <a:gd name="T53" fmla="*/ 488 h 489"/>
                <a:gd name="T54" fmla="*/ 0 w 207"/>
                <a:gd name="T55" fmla="*/ 483 h 489"/>
                <a:gd name="T56" fmla="*/ 0 w 207"/>
                <a:gd name="T57" fmla="*/ 447 h 489"/>
                <a:gd name="T58" fmla="*/ 5 w 207"/>
                <a:gd name="T59" fmla="*/ 442 h 489"/>
                <a:gd name="T60" fmla="*/ 30 w 207"/>
                <a:gd name="T61" fmla="*/ 442 h 489"/>
                <a:gd name="T62" fmla="*/ 30 w 207"/>
                <a:gd name="T63" fmla="*/ 39 h 489"/>
                <a:gd name="T64" fmla="*/ 5 w 207"/>
                <a:gd name="T65" fmla="*/ 39 h 489"/>
                <a:gd name="T66" fmla="*/ 0 w 207"/>
                <a:gd name="T67" fmla="*/ 34 h 489"/>
                <a:gd name="T68" fmla="*/ 0 w 207"/>
                <a:gd name="T69" fmla="*/ 5 h 489"/>
                <a:gd name="T70" fmla="*/ 5 w 207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489">
                  <a:moveTo>
                    <a:pt x="5" y="0"/>
                  </a:moveTo>
                  <a:lnTo>
                    <a:pt x="84" y="0"/>
                  </a:lnTo>
                  <a:lnTo>
                    <a:pt x="88" y="5"/>
                  </a:lnTo>
                  <a:lnTo>
                    <a:pt x="88" y="75"/>
                  </a:lnTo>
                  <a:lnTo>
                    <a:pt x="113" y="75"/>
                  </a:lnTo>
                  <a:lnTo>
                    <a:pt x="113" y="39"/>
                  </a:lnTo>
                  <a:lnTo>
                    <a:pt x="118" y="34"/>
                  </a:lnTo>
                  <a:lnTo>
                    <a:pt x="142" y="34"/>
                  </a:lnTo>
                  <a:lnTo>
                    <a:pt x="142" y="5"/>
                  </a:lnTo>
                  <a:lnTo>
                    <a:pt x="146" y="0"/>
                  </a:lnTo>
                  <a:lnTo>
                    <a:pt x="201" y="0"/>
                  </a:lnTo>
                  <a:lnTo>
                    <a:pt x="206" y="5"/>
                  </a:lnTo>
                  <a:lnTo>
                    <a:pt x="206" y="116"/>
                  </a:lnTo>
                  <a:lnTo>
                    <a:pt x="201" y="123"/>
                  </a:lnTo>
                  <a:lnTo>
                    <a:pt x="146" y="123"/>
                  </a:lnTo>
                  <a:lnTo>
                    <a:pt x="142" y="116"/>
                  </a:lnTo>
                  <a:lnTo>
                    <a:pt x="142" y="82"/>
                  </a:lnTo>
                  <a:lnTo>
                    <a:pt x="118" y="82"/>
                  </a:lnTo>
                  <a:lnTo>
                    <a:pt x="118" y="116"/>
                  </a:lnTo>
                  <a:lnTo>
                    <a:pt x="113" y="123"/>
                  </a:lnTo>
                  <a:lnTo>
                    <a:pt x="88" y="123"/>
                  </a:lnTo>
                  <a:lnTo>
                    <a:pt x="88" y="442"/>
                  </a:lnTo>
                  <a:lnTo>
                    <a:pt x="113" y="442"/>
                  </a:lnTo>
                  <a:lnTo>
                    <a:pt x="118" y="447"/>
                  </a:lnTo>
                  <a:lnTo>
                    <a:pt x="118" y="483"/>
                  </a:lnTo>
                  <a:lnTo>
                    <a:pt x="113" y="488"/>
                  </a:lnTo>
                  <a:lnTo>
                    <a:pt x="5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5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Freeform 32"/>
            <p:cNvSpPr>
              <a:spLocks noChangeArrowheads="1"/>
            </p:cNvSpPr>
            <p:nvPr/>
          </p:nvSpPr>
          <p:spPr bwMode="auto">
            <a:xfrm>
              <a:off x="1994" y="3072"/>
              <a:ext cx="28" cy="157"/>
            </a:xfrm>
            <a:custGeom>
              <a:avLst/>
              <a:gdLst>
                <a:gd name="T0" fmla="*/ 4 w 127"/>
                <a:gd name="T1" fmla="*/ 209 h 698"/>
                <a:gd name="T2" fmla="*/ 90 w 127"/>
                <a:gd name="T3" fmla="*/ 209 h 698"/>
                <a:gd name="T4" fmla="*/ 95 w 127"/>
                <a:gd name="T5" fmla="*/ 214 h 698"/>
                <a:gd name="T6" fmla="*/ 95 w 127"/>
                <a:gd name="T7" fmla="*/ 651 h 698"/>
                <a:gd name="T8" fmla="*/ 121 w 127"/>
                <a:gd name="T9" fmla="*/ 651 h 698"/>
                <a:gd name="T10" fmla="*/ 126 w 127"/>
                <a:gd name="T11" fmla="*/ 656 h 698"/>
                <a:gd name="T12" fmla="*/ 126 w 127"/>
                <a:gd name="T13" fmla="*/ 692 h 698"/>
                <a:gd name="T14" fmla="*/ 121 w 127"/>
                <a:gd name="T15" fmla="*/ 697 h 698"/>
                <a:gd name="T16" fmla="*/ 4 w 127"/>
                <a:gd name="T17" fmla="*/ 697 h 698"/>
                <a:gd name="T18" fmla="*/ 0 w 127"/>
                <a:gd name="T19" fmla="*/ 692 h 698"/>
                <a:gd name="T20" fmla="*/ 0 w 127"/>
                <a:gd name="T21" fmla="*/ 656 h 698"/>
                <a:gd name="T22" fmla="*/ 4 w 127"/>
                <a:gd name="T23" fmla="*/ 651 h 698"/>
                <a:gd name="T24" fmla="*/ 32 w 127"/>
                <a:gd name="T25" fmla="*/ 651 h 698"/>
                <a:gd name="T26" fmla="*/ 32 w 127"/>
                <a:gd name="T27" fmla="*/ 248 h 698"/>
                <a:gd name="T28" fmla="*/ 4 w 127"/>
                <a:gd name="T29" fmla="*/ 248 h 698"/>
                <a:gd name="T30" fmla="*/ 0 w 127"/>
                <a:gd name="T31" fmla="*/ 243 h 698"/>
                <a:gd name="T32" fmla="*/ 0 w 127"/>
                <a:gd name="T33" fmla="*/ 214 h 698"/>
                <a:gd name="T34" fmla="*/ 4 w 127"/>
                <a:gd name="T35" fmla="*/ 209 h 698"/>
                <a:gd name="T36" fmla="*/ 36 w 127"/>
                <a:gd name="T37" fmla="*/ 0 h 698"/>
                <a:gd name="T38" fmla="*/ 90 w 127"/>
                <a:gd name="T39" fmla="*/ 0 h 698"/>
                <a:gd name="T40" fmla="*/ 95 w 127"/>
                <a:gd name="T41" fmla="*/ 7 h 698"/>
                <a:gd name="T42" fmla="*/ 95 w 127"/>
                <a:gd name="T43" fmla="*/ 84 h 698"/>
                <a:gd name="T44" fmla="*/ 90 w 127"/>
                <a:gd name="T45" fmla="*/ 89 h 698"/>
                <a:gd name="T46" fmla="*/ 36 w 127"/>
                <a:gd name="T47" fmla="*/ 89 h 698"/>
                <a:gd name="T48" fmla="*/ 32 w 127"/>
                <a:gd name="T49" fmla="*/ 84 h 698"/>
                <a:gd name="T50" fmla="*/ 32 w 127"/>
                <a:gd name="T51" fmla="*/ 7 h 698"/>
                <a:gd name="T52" fmla="*/ 36 w 127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" h="698">
                  <a:moveTo>
                    <a:pt x="4" y="209"/>
                  </a:moveTo>
                  <a:lnTo>
                    <a:pt x="90" y="209"/>
                  </a:lnTo>
                  <a:lnTo>
                    <a:pt x="95" y="214"/>
                  </a:lnTo>
                  <a:lnTo>
                    <a:pt x="95" y="651"/>
                  </a:lnTo>
                  <a:lnTo>
                    <a:pt x="121" y="651"/>
                  </a:lnTo>
                  <a:lnTo>
                    <a:pt x="126" y="656"/>
                  </a:lnTo>
                  <a:lnTo>
                    <a:pt x="126" y="692"/>
                  </a:lnTo>
                  <a:lnTo>
                    <a:pt x="121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2" y="651"/>
                  </a:lnTo>
                  <a:lnTo>
                    <a:pt x="32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6" y="0"/>
                  </a:moveTo>
                  <a:lnTo>
                    <a:pt x="90" y="0"/>
                  </a:lnTo>
                  <a:lnTo>
                    <a:pt x="95" y="7"/>
                  </a:lnTo>
                  <a:lnTo>
                    <a:pt x="95" y="84"/>
                  </a:lnTo>
                  <a:lnTo>
                    <a:pt x="90" y="89"/>
                  </a:lnTo>
                  <a:lnTo>
                    <a:pt x="36" y="89"/>
                  </a:lnTo>
                  <a:lnTo>
                    <a:pt x="32" y="84"/>
                  </a:lnTo>
                  <a:lnTo>
                    <a:pt x="32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Freeform 33"/>
            <p:cNvSpPr>
              <a:spLocks noChangeArrowheads="1"/>
            </p:cNvSpPr>
            <p:nvPr/>
          </p:nvSpPr>
          <p:spPr bwMode="auto">
            <a:xfrm>
              <a:off x="2041" y="3119"/>
              <a:ext cx="75" cy="110"/>
            </a:xfrm>
            <a:custGeom>
              <a:avLst/>
              <a:gdLst>
                <a:gd name="T0" fmla="*/ 4 w 334"/>
                <a:gd name="T1" fmla="*/ 0 h 489"/>
                <a:gd name="T2" fmla="*/ 87 w 334"/>
                <a:gd name="T3" fmla="*/ 0 h 489"/>
                <a:gd name="T4" fmla="*/ 92 w 334"/>
                <a:gd name="T5" fmla="*/ 5 h 489"/>
                <a:gd name="T6" fmla="*/ 92 w 334"/>
                <a:gd name="T7" fmla="*/ 75 h 489"/>
                <a:gd name="T8" fmla="*/ 118 w 334"/>
                <a:gd name="T9" fmla="*/ 75 h 489"/>
                <a:gd name="T10" fmla="*/ 118 w 334"/>
                <a:gd name="T11" fmla="*/ 39 h 489"/>
                <a:gd name="T12" fmla="*/ 123 w 334"/>
                <a:gd name="T13" fmla="*/ 34 h 489"/>
                <a:gd name="T14" fmla="*/ 149 w 334"/>
                <a:gd name="T15" fmla="*/ 34 h 489"/>
                <a:gd name="T16" fmla="*/ 149 w 334"/>
                <a:gd name="T17" fmla="*/ 5 h 489"/>
                <a:gd name="T18" fmla="*/ 153 w 334"/>
                <a:gd name="T19" fmla="*/ 0 h 489"/>
                <a:gd name="T20" fmla="*/ 241 w 334"/>
                <a:gd name="T21" fmla="*/ 0 h 489"/>
                <a:gd name="T22" fmla="*/ 246 w 334"/>
                <a:gd name="T23" fmla="*/ 5 h 489"/>
                <a:gd name="T24" fmla="*/ 246 w 334"/>
                <a:gd name="T25" fmla="*/ 34 h 489"/>
                <a:gd name="T26" fmla="*/ 273 w 334"/>
                <a:gd name="T27" fmla="*/ 34 h 489"/>
                <a:gd name="T28" fmla="*/ 277 w 334"/>
                <a:gd name="T29" fmla="*/ 39 h 489"/>
                <a:gd name="T30" fmla="*/ 277 w 334"/>
                <a:gd name="T31" fmla="*/ 75 h 489"/>
                <a:gd name="T32" fmla="*/ 303 w 334"/>
                <a:gd name="T33" fmla="*/ 75 h 489"/>
                <a:gd name="T34" fmla="*/ 307 w 334"/>
                <a:gd name="T35" fmla="*/ 82 h 489"/>
                <a:gd name="T36" fmla="*/ 307 w 334"/>
                <a:gd name="T37" fmla="*/ 442 h 489"/>
                <a:gd name="T38" fmla="*/ 329 w 334"/>
                <a:gd name="T39" fmla="*/ 442 h 489"/>
                <a:gd name="T40" fmla="*/ 333 w 334"/>
                <a:gd name="T41" fmla="*/ 447 h 489"/>
                <a:gd name="T42" fmla="*/ 333 w 334"/>
                <a:gd name="T43" fmla="*/ 483 h 489"/>
                <a:gd name="T44" fmla="*/ 329 w 334"/>
                <a:gd name="T45" fmla="*/ 488 h 489"/>
                <a:gd name="T46" fmla="*/ 215 w 334"/>
                <a:gd name="T47" fmla="*/ 488 h 489"/>
                <a:gd name="T48" fmla="*/ 210 w 334"/>
                <a:gd name="T49" fmla="*/ 483 h 489"/>
                <a:gd name="T50" fmla="*/ 210 w 334"/>
                <a:gd name="T51" fmla="*/ 447 h 489"/>
                <a:gd name="T52" fmla="*/ 215 w 334"/>
                <a:gd name="T53" fmla="*/ 442 h 489"/>
                <a:gd name="T54" fmla="*/ 241 w 334"/>
                <a:gd name="T55" fmla="*/ 442 h 489"/>
                <a:gd name="T56" fmla="*/ 241 w 334"/>
                <a:gd name="T57" fmla="*/ 123 h 489"/>
                <a:gd name="T58" fmla="*/ 215 w 334"/>
                <a:gd name="T59" fmla="*/ 123 h 489"/>
                <a:gd name="T60" fmla="*/ 210 w 334"/>
                <a:gd name="T61" fmla="*/ 116 h 489"/>
                <a:gd name="T62" fmla="*/ 210 w 334"/>
                <a:gd name="T63" fmla="*/ 82 h 489"/>
                <a:gd name="T64" fmla="*/ 123 w 334"/>
                <a:gd name="T65" fmla="*/ 82 h 489"/>
                <a:gd name="T66" fmla="*/ 123 w 334"/>
                <a:gd name="T67" fmla="*/ 116 h 489"/>
                <a:gd name="T68" fmla="*/ 118 w 334"/>
                <a:gd name="T69" fmla="*/ 123 h 489"/>
                <a:gd name="T70" fmla="*/ 92 w 334"/>
                <a:gd name="T71" fmla="*/ 123 h 489"/>
                <a:gd name="T72" fmla="*/ 92 w 334"/>
                <a:gd name="T73" fmla="*/ 442 h 489"/>
                <a:gd name="T74" fmla="*/ 118 w 334"/>
                <a:gd name="T75" fmla="*/ 442 h 489"/>
                <a:gd name="T76" fmla="*/ 123 w 334"/>
                <a:gd name="T77" fmla="*/ 447 h 489"/>
                <a:gd name="T78" fmla="*/ 123 w 334"/>
                <a:gd name="T79" fmla="*/ 483 h 489"/>
                <a:gd name="T80" fmla="*/ 118 w 334"/>
                <a:gd name="T81" fmla="*/ 488 h 489"/>
                <a:gd name="T82" fmla="*/ 4 w 334"/>
                <a:gd name="T83" fmla="*/ 488 h 489"/>
                <a:gd name="T84" fmla="*/ 0 w 334"/>
                <a:gd name="T85" fmla="*/ 483 h 489"/>
                <a:gd name="T86" fmla="*/ 0 w 334"/>
                <a:gd name="T87" fmla="*/ 447 h 489"/>
                <a:gd name="T88" fmla="*/ 4 w 334"/>
                <a:gd name="T89" fmla="*/ 442 h 489"/>
                <a:gd name="T90" fmla="*/ 30 w 334"/>
                <a:gd name="T91" fmla="*/ 442 h 489"/>
                <a:gd name="T92" fmla="*/ 30 w 334"/>
                <a:gd name="T93" fmla="*/ 39 h 489"/>
                <a:gd name="T94" fmla="*/ 4 w 334"/>
                <a:gd name="T95" fmla="*/ 39 h 489"/>
                <a:gd name="T96" fmla="*/ 0 w 334"/>
                <a:gd name="T97" fmla="*/ 34 h 489"/>
                <a:gd name="T98" fmla="*/ 0 w 334"/>
                <a:gd name="T99" fmla="*/ 5 h 489"/>
                <a:gd name="T100" fmla="*/ 4 w 334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489">
                  <a:moveTo>
                    <a:pt x="4" y="0"/>
                  </a:moveTo>
                  <a:lnTo>
                    <a:pt x="87" y="0"/>
                  </a:lnTo>
                  <a:lnTo>
                    <a:pt x="92" y="5"/>
                  </a:lnTo>
                  <a:lnTo>
                    <a:pt x="92" y="75"/>
                  </a:lnTo>
                  <a:lnTo>
                    <a:pt x="118" y="75"/>
                  </a:lnTo>
                  <a:lnTo>
                    <a:pt x="118" y="39"/>
                  </a:lnTo>
                  <a:lnTo>
                    <a:pt x="123" y="34"/>
                  </a:lnTo>
                  <a:lnTo>
                    <a:pt x="149" y="34"/>
                  </a:lnTo>
                  <a:lnTo>
                    <a:pt x="149" y="5"/>
                  </a:lnTo>
                  <a:lnTo>
                    <a:pt x="153" y="0"/>
                  </a:lnTo>
                  <a:lnTo>
                    <a:pt x="241" y="0"/>
                  </a:lnTo>
                  <a:lnTo>
                    <a:pt x="246" y="5"/>
                  </a:lnTo>
                  <a:lnTo>
                    <a:pt x="246" y="34"/>
                  </a:lnTo>
                  <a:lnTo>
                    <a:pt x="273" y="34"/>
                  </a:lnTo>
                  <a:lnTo>
                    <a:pt x="277" y="39"/>
                  </a:lnTo>
                  <a:lnTo>
                    <a:pt x="277" y="75"/>
                  </a:lnTo>
                  <a:lnTo>
                    <a:pt x="303" y="75"/>
                  </a:lnTo>
                  <a:lnTo>
                    <a:pt x="307" y="82"/>
                  </a:lnTo>
                  <a:lnTo>
                    <a:pt x="307" y="442"/>
                  </a:lnTo>
                  <a:lnTo>
                    <a:pt x="329" y="442"/>
                  </a:lnTo>
                  <a:lnTo>
                    <a:pt x="333" y="447"/>
                  </a:lnTo>
                  <a:lnTo>
                    <a:pt x="333" y="483"/>
                  </a:lnTo>
                  <a:lnTo>
                    <a:pt x="329" y="488"/>
                  </a:lnTo>
                  <a:lnTo>
                    <a:pt x="215" y="488"/>
                  </a:lnTo>
                  <a:lnTo>
                    <a:pt x="210" y="483"/>
                  </a:lnTo>
                  <a:lnTo>
                    <a:pt x="210" y="447"/>
                  </a:lnTo>
                  <a:lnTo>
                    <a:pt x="215" y="442"/>
                  </a:lnTo>
                  <a:lnTo>
                    <a:pt x="241" y="442"/>
                  </a:lnTo>
                  <a:lnTo>
                    <a:pt x="241" y="123"/>
                  </a:lnTo>
                  <a:lnTo>
                    <a:pt x="215" y="123"/>
                  </a:lnTo>
                  <a:lnTo>
                    <a:pt x="210" y="116"/>
                  </a:lnTo>
                  <a:lnTo>
                    <a:pt x="210" y="82"/>
                  </a:lnTo>
                  <a:lnTo>
                    <a:pt x="123" y="82"/>
                  </a:lnTo>
                  <a:lnTo>
                    <a:pt x="123" y="116"/>
                  </a:lnTo>
                  <a:lnTo>
                    <a:pt x="118" y="123"/>
                  </a:lnTo>
                  <a:lnTo>
                    <a:pt x="92" y="123"/>
                  </a:lnTo>
                  <a:lnTo>
                    <a:pt x="92" y="442"/>
                  </a:lnTo>
                  <a:lnTo>
                    <a:pt x="118" y="442"/>
                  </a:lnTo>
                  <a:lnTo>
                    <a:pt x="123" y="447"/>
                  </a:lnTo>
                  <a:lnTo>
                    <a:pt x="123" y="483"/>
                  </a:lnTo>
                  <a:lnTo>
                    <a:pt x="118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Freeform 34"/>
            <p:cNvSpPr>
              <a:spLocks noChangeArrowheads="1"/>
            </p:cNvSpPr>
            <p:nvPr/>
          </p:nvSpPr>
          <p:spPr bwMode="auto">
            <a:xfrm>
              <a:off x="2124" y="3119"/>
              <a:ext cx="72" cy="156"/>
            </a:xfrm>
            <a:custGeom>
              <a:avLst/>
              <a:gdLst>
                <a:gd name="T0" fmla="*/ 174 w 321"/>
                <a:gd name="T1" fmla="*/ 39 h 691"/>
                <a:gd name="T2" fmla="*/ 177 w 321"/>
                <a:gd name="T3" fmla="*/ 82 h 691"/>
                <a:gd name="T4" fmla="*/ 202 w 321"/>
                <a:gd name="T5" fmla="*/ 241 h 691"/>
                <a:gd name="T6" fmla="*/ 174 w 321"/>
                <a:gd name="T7" fmla="*/ 246 h 691"/>
                <a:gd name="T8" fmla="*/ 119 w 321"/>
                <a:gd name="T9" fmla="*/ 282 h 691"/>
                <a:gd name="T10" fmla="*/ 115 w 321"/>
                <a:gd name="T11" fmla="*/ 241 h 691"/>
                <a:gd name="T12" fmla="*/ 89 w 321"/>
                <a:gd name="T13" fmla="*/ 82 h 691"/>
                <a:gd name="T14" fmla="*/ 119 w 321"/>
                <a:gd name="T15" fmla="*/ 75 h 691"/>
                <a:gd name="T16" fmla="*/ 89 w 321"/>
                <a:gd name="T17" fmla="*/ 488 h 691"/>
                <a:gd name="T18" fmla="*/ 262 w 321"/>
                <a:gd name="T19" fmla="*/ 524 h 691"/>
                <a:gd name="T20" fmla="*/ 290 w 321"/>
                <a:gd name="T21" fmla="*/ 531 h 691"/>
                <a:gd name="T22" fmla="*/ 266 w 321"/>
                <a:gd name="T23" fmla="*/ 565 h 691"/>
                <a:gd name="T24" fmla="*/ 262 w 321"/>
                <a:gd name="T25" fmla="*/ 608 h 691"/>
                <a:gd name="T26" fmla="*/ 202 w 321"/>
                <a:gd name="T27" fmla="*/ 613 h 691"/>
                <a:gd name="T28" fmla="*/ 119 w 321"/>
                <a:gd name="T29" fmla="*/ 644 h 691"/>
                <a:gd name="T30" fmla="*/ 115 w 321"/>
                <a:gd name="T31" fmla="*/ 608 h 691"/>
                <a:gd name="T32" fmla="*/ 64 w 321"/>
                <a:gd name="T33" fmla="*/ 531 h 691"/>
                <a:gd name="T34" fmla="*/ 89 w 321"/>
                <a:gd name="T35" fmla="*/ 524 h 691"/>
                <a:gd name="T36" fmla="*/ 89 w 321"/>
                <a:gd name="T37" fmla="*/ 0 h 691"/>
                <a:gd name="T38" fmla="*/ 295 w 321"/>
                <a:gd name="T39" fmla="*/ 5 h 691"/>
                <a:gd name="T40" fmla="*/ 290 w 321"/>
                <a:gd name="T41" fmla="*/ 39 h 691"/>
                <a:gd name="T42" fmla="*/ 237 w 321"/>
                <a:gd name="T43" fmla="*/ 75 h 691"/>
                <a:gd name="T44" fmla="*/ 266 w 321"/>
                <a:gd name="T45" fmla="*/ 82 h 691"/>
                <a:gd name="T46" fmla="*/ 262 w 321"/>
                <a:gd name="T47" fmla="*/ 246 h 691"/>
                <a:gd name="T48" fmla="*/ 237 w 321"/>
                <a:gd name="T49" fmla="*/ 282 h 691"/>
                <a:gd name="T50" fmla="*/ 207 w 321"/>
                <a:gd name="T51" fmla="*/ 287 h 691"/>
                <a:gd name="T52" fmla="*/ 202 w 321"/>
                <a:gd name="T53" fmla="*/ 330 h 691"/>
                <a:gd name="T54" fmla="*/ 119 w 321"/>
                <a:gd name="T55" fmla="*/ 360 h 691"/>
                <a:gd name="T56" fmla="*/ 89 w 321"/>
                <a:gd name="T57" fmla="*/ 365 h 691"/>
                <a:gd name="T58" fmla="*/ 232 w 321"/>
                <a:gd name="T59" fmla="*/ 399 h 691"/>
                <a:gd name="T60" fmla="*/ 237 w 321"/>
                <a:gd name="T61" fmla="*/ 442 h 691"/>
                <a:gd name="T62" fmla="*/ 295 w 321"/>
                <a:gd name="T63" fmla="*/ 447 h 691"/>
                <a:gd name="T64" fmla="*/ 316 w 321"/>
                <a:gd name="T65" fmla="*/ 483 h 691"/>
                <a:gd name="T66" fmla="*/ 320 w 321"/>
                <a:gd name="T67" fmla="*/ 608 h 691"/>
                <a:gd name="T68" fmla="*/ 295 w 321"/>
                <a:gd name="T69" fmla="*/ 613 h 691"/>
                <a:gd name="T70" fmla="*/ 290 w 321"/>
                <a:gd name="T71" fmla="*/ 649 h 691"/>
                <a:gd name="T72" fmla="*/ 237 w 321"/>
                <a:gd name="T73" fmla="*/ 683 h 691"/>
                <a:gd name="T74" fmla="*/ 64 w 321"/>
                <a:gd name="T75" fmla="*/ 690 h 691"/>
                <a:gd name="T76" fmla="*/ 60 w 321"/>
                <a:gd name="T77" fmla="*/ 649 h 691"/>
                <a:gd name="T78" fmla="*/ 0 w 321"/>
                <a:gd name="T79" fmla="*/ 644 h 691"/>
                <a:gd name="T80" fmla="*/ 5 w 321"/>
                <a:gd name="T81" fmla="*/ 524 h 691"/>
                <a:gd name="T82" fmla="*/ 30 w 321"/>
                <a:gd name="T83" fmla="*/ 488 h 691"/>
                <a:gd name="T84" fmla="*/ 60 w 321"/>
                <a:gd name="T85" fmla="*/ 483 h 691"/>
                <a:gd name="T86" fmla="*/ 34 w 321"/>
                <a:gd name="T87" fmla="*/ 447 h 691"/>
                <a:gd name="T88" fmla="*/ 30 w 321"/>
                <a:gd name="T89" fmla="*/ 365 h 691"/>
                <a:gd name="T90" fmla="*/ 60 w 321"/>
                <a:gd name="T91" fmla="*/ 360 h 691"/>
                <a:gd name="T92" fmla="*/ 34 w 321"/>
                <a:gd name="T93" fmla="*/ 246 h 691"/>
                <a:gd name="T94" fmla="*/ 30 w 321"/>
                <a:gd name="T95" fmla="*/ 82 h 691"/>
                <a:gd name="T96" fmla="*/ 60 w 321"/>
                <a:gd name="T97" fmla="*/ 75 h 691"/>
                <a:gd name="T98" fmla="*/ 64 w 321"/>
                <a:gd name="T99" fmla="*/ 34 h 691"/>
                <a:gd name="T100" fmla="*/ 85 w 321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" h="691">
                  <a:moveTo>
                    <a:pt x="119" y="39"/>
                  </a:moveTo>
                  <a:lnTo>
                    <a:pt x="174" y="39"/>
                  </a:lnTo>
                  <a:lnTo>
                    <a:pt x="174" y="75"/>
                  </a:lnTo>
                  <a:lnTo>
                    <a:pt x="177" y="82"/>
                  </a:lnTo>
                  <a:lnTo>
                    <a:pt x="202" y="82"/>
                  </a:lnTo>
                  <a:lnTo>
                    <a:pt x="202" y="241"/>
                  </a:lnTo>
                  <a:lnTo>
                    <a:pt x="177" y="241"/>
                  </a:lnTo>
                  <a:lnTo>
                    <a:pt x="174" y="246"/>
                  </a:lnTo>
                  <a:lnTo>
                    <a:pt x="174" y="282"/>
                  </a:lnTo>
                  <a:lnTo>
                    <a:pt x="119" y="282"/>
                  </a:lnTo>
                  <a:lnTo>
                    <a:pt x="119" y="246"/>
                  </a:lnTo>
                  <a:lnTo>
                    <a:pt x="115" y="241"/>
                  </a:lnTo>
                  <a:lnTo>
                    <a:pt x="89" y="241"/>
                  </a:lnTo>
                  <a:lnTo>
                    <a:pt x="89" y="82"/>
                  </a:lnTo>
                  <a:lnTo>
                    <a:pt x="115" y="82"/>
                  </a:lnTo>
                  <a:lnTo>
                    <a:pt x="119" y="75"/>
                  </a:lnTo>
                  <a:lnTo>
                    <a:pt x="119" y="39"/>
                  </a:lnTo>
                  <a:close/>
                  <a:moveTo>
                    <a:pt x="89" y="488"/>
                  </a:moveTo>
                  <a:lnTo>
                    <a:pt x="262" y="488"/>
                  </a:lnTo>
                  <a:lnTo>
                    <a:pt x="262" y="524"/>
                  </a:lnTo>
                  <a:lnTo>
                    <a:pt x="266" y="531"/>
                  </a:lnTo>
                  <a:lnTo>
                    <a:pt x="290" y="531"/>
                  </a:lnTo>
                  <a:lnTo>
                    <a:pt x="290" y="565"/>
                  </a:lnTo>
                  <a:lnTo>
                    <a:pt x="266" y="565"/>
                  </a:lnTo>
                  <a:lnTo>
                    <a:pt x="262" y="570"/>
                  </a:lnTo>
                  <a:lnTo>
                    <a:pt x="262" y="608"/>
                  </a:lnTo>
                  <a:lnTo>
                    <a:pt x="207" y="608"/>
                  </a:lnTo>
                  <a:lnTo>
                    <a:pt x="202" y="613"/>
                  </a:lnTo>
                  <a:lnTo>
                    <a:pt x="202" y="644"/>
                  </a:lnTo>
                  <a:lnTo>
                    <a:pt x="119" y="644"/>
                  </a:lnTo>
                  <a:lnTo>
                    <a:pt x="119" y="613"/>
                  </a:lnTo>
                  <a:lnTo>
                    <a:pt x="115" y="608"/>
                  </a:lnTo>
                  <a:lnTo>
                    <a:pt x="64" y="608"/>
                  </a:lnTo>
                  <a:lnTo>
                    <a:pt x="64" y="531"/>
                  </a:lnTo>
                  <a:lnTo>
                    <a:pt x="85" y="531"/>
                  </a:lnTo>
                  <a:lnTo>
                    <a:pt x="89" y="524"/>
                  </a:lnTo>
                  <a:lnTo>
                    <a:pt x="89" y="488"/>
                  </a:lnTo>
                  <a:close/>
                  <a:moveTo>
                    <a:pt x="89" y="0"/>
                  </a:moveTo>
                  <a:lnTo>
                    <a:pt x="290" y="0"/>
                  </a:lnTo>
                  <a:lnTo>
                    <a:pt x="295" y="5"/>
                  </a:lnTo>
                  <a:lnTo>
                    <a:pt x="295" y="34"/>
                  </a:lnTo>
                  <a:lnTo>
                    <a:pt x="290" y="39"/>
                  </a:lnTo>
                  <a:lnTo>
                    <a:pt x="237" y="39"/>
                  </a:lnTo>
                  <a:lnTo>
                    <a:pt x="237" y="75"/>
                  </a:lnTo>
                  <a:lnTo>
                    <a:pt x="262" y="75"/>
                  </a:lnTo>
                  <a:lnTo>
                    <a:pt x="266" y="82"/>
                  </a:lnTo>
                  <a:lnTo>
                    <a:pt x="266" y="241"/>
                  </a:lnTo>
                  <a:lnTo>
                    <a:pt x="262" y="246"/>
                  </a:lnTo>
                  <a:lnTo>
                    <a:pt x="237" y="246"/>
                  </a:lnTo>
                  <a:lnTo>
                    <a:pt x="237" y="282"/>
                  </a:lnTo>
                  <a:lnTo>
                    <a:pt x="232" y="287"/>
                  </a:lnTo>
                  <a:lnTo>
                    <a:pt x="207" y="287"/>
                  </a:lnTo>
                  <a:lnTo>
                    <a:pt x="207" y="323"/>
                  </a:lnTo>
                  <a:lnTo>
                    <a:pt x="202" y="330"/>
                  </a:lnTo>
                  <a:lnTo>
                    <a:pt x="119" y="330"/>
                  </a:lnTo>
                  <a:lnTo>
                    <a:pt x="119" y="360"/>
                  </a:lnTo>
                  <a:lnTo>
                    <a:pt x="115" y="365"/>
                  </a:lnTo>
                  <a:lnTo>
                    <a:pt x="89" y="365"/>
                  </a:lnTo>
                  <a:lnTo>
                    <a:pt x="89" y="399"/>
                  </a:lnTo>
                  <a:lnTo>
                    <a:pt x="232" y="399"/>
                  </a:lnTo>
                  <a:lnTo>
                    <a:pt x="237" y="406"/>
                  </a:lnTo>
                  <a:lnTo>
                    <a:pt x="237" y="442"/>
                  </a:lnTo>
                  <a:lnTo>
                    <a:pt x="290" y="442"/>
                  </a:lnTo>
                  <a:lnTo>
                    <a:pt x="295" y="447"/>
                  </a:lnTo>
                  <a:lnTo>
                    <a:pt x="295" y="483"/>
                  </a:lnTo>
                  <a:lnTo>
                    <a:pt x="316" y="483"/>
                  </a:lnTo>
                  <a:lnTo>
                    <a:pt x="320" y="488"/>
                  </a:lnTo>
                  <a:lnTo>
                    <a:pt x="320" y="608"/>
                  </a:lnTo>
                  <a:lnTo>
                    <a:pt x="316" y="613"/>
                  </a:lnTo>
                  <a:lnTo>
                    <a:pt x="295" y="613"/>
                  </a:lnTo>
                  <a:lnTo>
                    <a:pt x="295" y="644"/>
                  </a:lnTo>
                  <a:lnTo>
                    <a:pt x="290" y="649"/>
                  </a:lnTo>
                  <a:lnTo>
                    <a:pt x="237" y="649"/>
                  </a:lnTo>
                  <a:lnTo>
                    <a:pt x="237" y="683"/>
                  </a:lnTo>
                  <a:lnTo>
                    <a:pt x="232" y="690"/>
                  </a:lnTo>
                  <a:lnTo>
                    <a:pt x="64" y="690"/>
                  </a:lnTo>
                  <a:lnTo>
                    <a:pt x="60" y="683"/>
                  </a:lnTo>
                  <a:lnTo>
                    <a:pt x="60" y="649"/>
                  </a:lnTo>
                  <a:lnTo>
                    <a:pt x="5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5" y="524"/>
                  </a:lnTo>
                  <a:lnTo>
                    <a:pt x="30" y="524"/>
                  </a:lnTo>
                  <a:lnTo>
                    <a:pt x="30" y="488"/>
                  </a:lnTo>
                  <a:lnTo>
                    <a:pt x="34" y="483"/>
                  </a:lnTo>
                  <a:lnTo>
                    <a:pt x="60" y="483"/>
                  </a:lnTo>
                  <a:lnTo>
                    <a:pt x="60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34" y="360"/>
                  </a:lnTo>
                  <a:lnTo>
                    <a:pt x="60" y="360"/>
                  </a:lnTo>
                  <a:lnTo>
                    <a:pt x="60" y="246"/>
                  </a:lnTo>
                  <a:lnTo>
                    <a:pt x="34" y="246"/>
                  </a:lnTo>
                  <a:lnTo>
                    <a:pt x="30" y="241"/>
                  </a:lnTo>
                  <a:lnTo>
                    <a:pt x="30" y="82"/>
                  </a:lnTo>
                  <a:lnTo>
                    <a:pt x="34" y="75"/>
                  </a:lnTo>
                  <a:lnTo>
                    <a:pt x="60" y="75"/>
                  </a:lnTo>
                  <a:lnTo>
                    <a:pt x="60" y="39"/>
                  </a:lnTo>
                  <a:lnTo>
                    <a:pt x="64" y="34"/>
                  </a:lnTo>
                  <a:lnTo>
                    <a:pt x="85" y="34"/>
                  </a:lnTo>
                  <a:lnTo>
                    <a:pt x="85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87" name="Group 35"/>
          <p:cNvGrpSpPr>
            <a:grpSpLocks/>
          </p:cNvGrpSpPr>
          <p:nvPr/>
        </p:nvGrpSpPr>
        <p:grpSpPr bwMode="auto">
          <a:xfrm>
            <a:off x="4894263" y="4876800"/>
            <a:ext cx="2190750" cy="322263"/>
            <a:chOff x="3083" y="3072"/>
            <a:chExt cx="1380" cy="203"/>
          </a:xfrm>
        </p:grpSpPr>
        <p:sp>
          <p:nvSpPr>
            <p:cNvPr id="49188" name="Freeform 36"/>
            <p:cNvSpPr>
              <a:spLocks noChangeArrowheads="1"/>
            </p:cNvSpPr>
            <p:nvPr/>
          </p:nvSpPr>
          <p:spPr bwMode="auto">
            <a:xfrm>
              <a:off x="3083" y="3072"/>
              <a:ext cx="79" cy="157"/>
            </a:xfrm>
            <a:custGeom>
              <a:avLst/>
              <a:gdLst>
                <a:gd name="T0" fmla="*/ 4 w 352"/>
                <a:gd name="T1" fmla="*/ 0 h 698"/>
                <a:gd name="T2" fmla="*/ 347 w 352"/>
                <a:gd name="T3" fmla="*/ 0 h 698"/>
                <a:gd name="T4" fmla="*/ 351 w 352"/>
                <a:gd name="T5" fmla="*/ 7 h 698"/>
                <a:gd name="T6" fmla="*/ 351 w 352"/>
                <a:gd name="T7" fmla="*/ 166 h 698"/>
                <a:gd name="T8" fmla="*/ 347 w 352"/>
                <a:gd name="T9" fmla="*/ 171 h 698"/>
                <a:gd name="T10" fmla="*/ 322 w 352"/>
                <a:gd name="T11" fmla="*/ 171 h 698"/>
                <a:gd name="T12" fmla="*/ 317 w 352"/>
                <a:gd name="T13" fmla="*/ 166 h 698"/>
                <a:gd name="T14" fmla="*/ 317 w 352"/>
                <a:gd name="T15" fmla="*/ 89 h 698"/>
                <a:gd name="T16" fmla="*/ 295 w 352"/>
                <a:gd name="T17" fmla="*/ 89 h 698"/>
                <a:gd name="T18" fmla="*/ 292 w 352"/>
                <a:gd name="T19" fmla="*/ 84 h 698"/>
                <a:gd name="T20" fmla="*/ 292 w 352"/>
                <a:gd name="T21" fmla="*/ 48 h 698"/>
                <a:gd name="T22" fmla="*/ 119 w 352"/>
                <a:gd name="T23" fmla="*/ 48 h 698"/>
                <a:gd name="T24" fmla="*/ 119 w 352"/>
                <a:gd name="T25" fmla="*/ 325 h 698"/>
                <a:gd name="T26" fmla="*/ 292 w 352"/>
                <a:gd name="T27" fmla="*/ 325 h 698"/>
                <a:gd name="T28" fmla="*/ 292 w 352"/>
                <a:gd name="T29" fmla="*/ 248 h 698"/>
                <a:gd name="T30" fmla="*/ 295 w 352"/>
                <a:gd name="T31" fmla="*/ 243 h 698"/>
                <a:gd name="T32" fmla="*/ 317 w 352"/>
                <a:gd name="T33" fmla="*/ 243 h 698"/>
                <a:gd name="T34" fmla="*/ 322 w 352"/>
                <a:gd name="T35" fmla="*/ 248 h 698"/>
                <a:gd name="T36" fmla="*/ 322 w 352"/>
                <a:gd name="T37" fmla="*/ 450 h 698"/>
                <a:gd name="T38" fmla="*/ 317 w 352"/>
                <a:gd name="T39" fmla="*/ 455 h 698"/>
                <a:gd name="T40" fmla="*/ 295 w 352"/>
                <a:gd name="T41" fmla="*/ 455 h 698"/>
                <a:gd name="T42" fmla="*/ 292 w 352"/>
                <a:gd name="T43" fmla="*/ 450 h 698"/>
                <a:gd name="T44" fmla="*/ 292 w 352"/>
                <a:gd name="T45" fmla="*/ 373 h 698"/>
                <a:gd name="T46" fmla="*/ 119 w 352"/>
                <a:gd name="T47" fmla="*/ 373 h 698"/>
                <a:gd name="T48" fmla="*/ 119 w 352"/>
                <a:gd name="T49" fmla="*/ 651 h 698"/>
                <a:gd name="T50" fmla="*/ 173 w 352"/>
                <a:gd name="T51" fmla="*/ 651 h 698"/>
                <a:gd name="T52" fmla="*/ 178 w 352"/>
                <a:gd name="T53" fmla="*/ 656 h 698"/>
                <a:gd name="T54" fmla="*/ 178 w 352"/>
                <a:gd name="T55" fmla="*/ 692 h 698"/>
                <a:gd name="T56" fmla="*/ 173 w 352"/>
                <a:gd name="T57" fmla="*/ 697 h 698"/>
                <a:gd name="T58" fmla="*/ 4 w 352"/>
                <a:gd name="T59" fmla="*/ 697 h 698"/>
                <a:gd name="T60" fmla="*/ 0 w 352"/>
                <a:gd name="T61" fmla="*/ 692 h 698"/>
                <a:gd name="T62" fmla="*/ 0 w 352"/>
                <a:gd name="T63" fmla="*/ 656 h 698"/>
                <a:gd name="T64" fmla="*/ 4 w 352"/>
                <a:gd name="T65" fmla="*/ 651 h 698"/>
                <a:gd name="T66" fmla="*/ 59 w 352"/>
                <a:gd name="T67" fmla="*/ 651 h 698"/>
                <a:gd name="T68" fmla="*/ 59 w 352"/>
                <a:gd name="T69" fmla="*/ 48 h 698"/>
                <a:gd name="T70" fmla="*/ 4 w 352"/>
                <a:gd name="T71" fmla="*/ 48 h 698"/>
                <a:gd name="T72" fmla="*/ 0 w 352"/>
                <a:gd name="T73" fmla="*/ 41 h 698"/>
                <a:gd name="T74" fmla="*/ 0 w 352"/>
                <a:gd name="T75" fmla="*/ 7 h 698"/>
                <a:gd name="T76" fmla="*/ 4 w 352"/>
                <a:gd name="T77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2" h="698">
                  <a:moveTo>
                    <a:pt x="4" y="0"/>
                  </a:moveTo>
                  <a:lnTo>
                    <a:pt x="347" y="0"/>
                  </a:lnTo>
                  <a:lnTo>
                    <a:pt x="351" y="7"/>
                  </a:lnTo>
                  <a:lnTo>
                    <a:pt x="351" y="166"/>
                  </a:lnTo>
                  <a:lnTo>
                    <a:pt x="347" y="171"/>
                  </a:lnTo>
                  <a:lnTo>
                    <a:pt x="322" y="171"/>
                  </a:lnTo>
                  <a:lnTo>
                    <a:pt x="317" y="166"/>
                  </a:lnTo>
                  <a:lnTo>
                    <a:pt x="317" y="89"/>
                  </a:lnTo>
                  <a:lnTo>
                    <a:pt x="295" y="89"/>
                  </a:lnTo>
                  <a:lnTo>
                    <a:pt x="292" y="84"/>
                  </a:lnTo>
                  <a:lnTo>
                    <a:pt x="292" y="48"/>
                  </a:lnTo>
                  <a:lnTo>
                    <a:pt x="119" y="48"/>
                  </a:lnTo>
                  <a:lnTo>
                    <a:pt x="119" y="325"/>
                  </a:lnTo>
                  <a:lnTo>
                    <a:pt x="292" y="325"/>
                  </a:lnTo>
                  <a:lnTo>
                    <a:pt x="292" y="248"/>
                  </a:lnTo>
                  <a:lnTo>
                    <a:pt x="295" y="243"/>
                  </a:lnTo>
                  <a:lnTo>
                    <a:pt x="317" y="243"/>
                  </a:lnTo>
                  <a:lnTo>
                    <a:pt x="322" y="248"/>
                  </a:lnTo>
                  <a:lnTo>
                    <a:pt x="322" y="450"/>
                  </a:lnTo>
                  <a:lnTo>
                    <a:pt x="317" y="455"/>
                  </a:lnTo>
                  <a:lnTo>
                    <a:pt x="295" y="455"/>
                  </a:lnTo>
                  <a:lnTo>
                    <a:pt x="292" y="450"/>
                  </a:lnTo>
                  <a:lnTo>
                    <a:pt x="292" y="373"/>
                  </a:lnTo>
                  <a:lnTo>
                    <a:pt x="119" y="373"/>
                  </a:lnTo>
                  <a:lnTo>
                    <a:pt x="119" y="651"/>
                  </a:lnTo>
                  <a:lnTo>
                    <a:pt x="173" y="651"/>
                  </a:lnTo>
                  <a:lnTo>
                    <a:pt x="178" y="656"/>
                  </a:lnTo>
                  <a:lnTo>
                    <a:pt x="178" y="692"/>
                  </a:lnTo>
                  <a:lnTo>
                    <a:pt x="173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59" y="651"/>
                  </a:lnTo>
                  <a:lnTo>
                    <a:pt x="59" y="48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Freeform 37"/>
            <p:cNvSpPr>
              <a:spLocks noChangeArrowheads="1"/>
            </p:cNvSpPr>
            <p:nvPr/>
          </p:nvSpPr>
          <p:spPr bwMode="auto">
            <a:xfrm>
              <a:off x="3174" y="3119"/>
              <a:ext cx="65" cy="110"/>
            </a:xfrm>
            <a:custGeom>
              <a:avLst/>
              <a:gdLst>
                <a:gd name="T0" fmla="*/ 116 w 290"/>
                <a:gd name="T1" fmla="*/ 39 h 489"/>
                <a:gd name="T2" fmla="*/ 170 w 290"/>
                <a:gd name="T3" fmla="*/ 39 h 489"/>
                <a:gd name="T4" fmla="*/ 170 w 290"/>
                <a:gd name="T5" fmla="*/ 75 h 489"/>
                <a:gd name="T6" fmla="*/ 173 w 290"/>
                <a:gd name="T7" fmla="*/ 82 h 489"/>
                <a:gd name="T8" fmla="*/ 198 w 290"/>
                <a:gd name="T9" fmla="*/ 82 h 489"/>
                <a:gd name="T10" fmla="*/ 198 w 290"/>
                <a:gd name="T11" fmla="*/ 116 h 489"/>
                <a:gd name="T12" fmla="*/ 202 w 290"/>
                <a:gd name="T13" fmla="*/ 123 h 489"/>
                <a:gd name="T14" fmla="*/ 227 w 290"/>
                <a:gd name="T15" fmla="*/ 123 h 489"/>
                <a:gd name="T16" fmla="*/ 227 w 290"/>
                <a:gd name="T17" fmla="*/ 360 h 489"/>
                <a:gd name="T18" fmla="*/ 202 w 290"/>
                <a:gd name="T19" fmla="*/ 360 h 489"/>
                <a:gd name="T20" fmla="*/ 198 w 290"/>
                <a:gd name="T21" fmla="*/ 365 h 489"/>
                <a:gd name="T22" fmla="*/ 198 w 290"/>
                <a:gd name="T23" fmla="*/ 399 h 489"/>
                <a:gd name="T24" fmla="*/ 173 w 290"/>
                <a:gd name="T25" fmla="*/ 399 h 489"/>
                <a:gd name="T26" fmla="*/ 170 w 290"/>
                <a:gd name="T27" fmla="*/ 406 h 489"/>
                <a:gd name="T28" fmla="*/ 170 w 290"/>
                <a:gd name="T29" fmla="*/ 442 h 489"/>
                <a:gd name="T30" fmla="*/ 116 w 290"/>
                <a:gd name="T31" fmla="*/ 442 h 489"/>
                <a:gd name="T32" fmla="*/ 116 w 290"/>
                <a:gd name="T33" fmla="*/ 406 h 489"/>
                <a:gd name="T34" fmla="*/ 112 w 290"/>
                <a:gd name="T35" fmla="*/ 399 h 489"/>
                <a:gd name="T36" fmla="*/ 87 w 290"/>
                <a:gd name="T37" fmla="*/ 399 h 489"/>
                <a:gd name="T38" fmla="*/ 87 w 290"/>
                <a:gd name="T39" fmla="*/ 365 h 489"/>
                <a:gd name="T40" fmla="*/ 83 w 290"/>
                <a:gd name="T41" fmla="*/ 360 h 489"/>
                <a:gd name="T42" fmla="*/ 63 w 290"/>
                <a:gd name="T43" fmla="*/ 360 h 489"/>
                <a:gd name="T44" fmla="*/ 63 w 290"/>
                <a:gd name="T45" fmla="*/ 123 h 489"/>
                <a:gd name="T46" fmla="*/ 83 w 290"/>
                <a:gd name="T47" fmla="*/ 123 h 489"/>
                <a:gd name="T48" fmla="*/ 87 w 290"/>
                <a:gd name="T49" fmla="*/ 116 h 489"/>
                <a:gd name="T50" fmla="*/ 87 w 290"/>
                <a:gd name="T51" fmla="*/ 82 h 489"/>
                <a:gd name="T52" fmla="*/ 112 w 290"/>
                <a:gd name="T53" fmla="*/ 82 h 489"/>
                <a:gd name="T54" fmla="*/ 116 w 290"/>
                <a:gd name="T55" fmla="*/ 75 h 489"/>
                <a:gd name="T56" fmla="*/ 116 w 290"/>
                <a:gd name="T57" fmla="*/ 39 h 489"/>
                <a:gd name="T58" fmla="*/ 87 w 290"/>
                <a:gd name="T59" fmla="*/ 0 h 489"/>
                <a:gd name="T60" fmla="*/ 198 w 290"/>
                <a:gd name="T61" fmla="*/ 0 h 489"/>
                <a:gd name="T62" fmla="*/ 202 w 290"/>
                <a:gd name="T63" fmla="*/ 5 h 489"/>
                <a:gd name="T64" fmla="*/ 202 w 290"/>
                <a:gd name="T65" fmla="*/ 34 h 489"/>
                <a:gd name="T66" fmla="*/ 256 w 290"/>
                <a:gd name="T67" fmla="*/ 34 h 489"/>
                <a:gd name="T68" fmla="*/ 260 w 290"/>
                <a:gd name="T69" fmla="*/ 39 h 489"/>
                <a:gd name="T70" fmla="*/ 260 w 290"/>
                <a:gd name="T71" fmla="*/ 116 h 489"/>
                <a:gd name="T72" fmla="*/ 284 w 290"/>
                <a:gd name="T73" fmla="*/ 116 h 489"/>
                <a:gd name="T74" fmla="*/ 289 w 290"/>
                <a:gd name="T75" fmla="*/ 123 h 489"/>
                <a:gd name="T76" fmla="*/ 289 w 290"/>
                <a:gd name="T77" fmla="*/ 360 h 489"/>
                <a:gd name="T78" fmla="*/ 284 w 290"/>
                <a:gd name="T79" fmla="*/ 365 h 489"/>
                <a:gd name="T80" fmla="*/ 260 w 290"/>
                <a:gd name="T81" fmla="*/ 365 h 489"/>
                <a:gd name="T82" fmla="*/ 260 w 290"/>
                <a:gd name="T83" fmla="*/ 442 h 489"/>
                <a:gd name="T84" fmla="*/ 256 w 290"/>
                <a:gd name="T85" fmla="*/ 447 h 489"/>
                <a:gd name="T86" fmla="*/ 202 w 290"/>
                <a:gd name="T87" fmla="*/ 447 h 489"/>
                <a:gd name="T88" fmla="*/ 202 w 290"/>
                <a:gd name="T89" fmla="*/ 483 h 489"/>
                <a:gd name="T90" fmla="*/ 198 w 290"/>
                <a:gd name="T91" fmla="*/ 488 h 489"/>
                <a:gd name="T92" fmla="*/ 87 w 290"/>
                <a:gd name="T93" fmla="*/ 488 h 489"/>
                <a:gd name="T94" fmla="*/ 83 w 290"/>
                <a:gd name="T95" fmla="*/ 483 h 489"/>
                <a:gd name="T96" fmla="*/ 83 w 290"/>
                <a:gd name="T97" fmla="*/ 447 h 489"/>
                <a:gd name="T98" fmla="*/ 34 w 290"/>
                <a:gd name="T99" fmla="*/ 447 h 489"/>
                <a:gd name="T100" fmla="*/ 30 w 290"/>
                <a:gd name="T101" fmla="*/ 442 h 489"/>
                <a:gd name="T102" fmla="*/ 30 w 290"/>
                <a:gd name="T103" fmla="*/ 365 h 489"/>
                <a:gd name="T104" fmla="*/ 4 w 290"/>
                <a:gd name="T105" fmla="*/ 365 h 489"/>
                <a:gd name="T106" fmla="*/ 0 w 290"/>
                <a:gd name="T107" fmla="*/ 360 h 489"/>
                <a:gd name="T108" fmla="*/ 0 w 290"/>
                <a:gd name="T109" fmla="*/ 123 h 489"/>
                <a:gd name="T110" fmla="*/ 4 w 290"/>
                <a:gd name="T111" fmla="*/ 116 h 489"/>
                <a:gd name="T112" fmla="*/ 30 w 290"/>
                <a:gd name="T113" fmla="*/ 116 h 489"/>
                <a:gd name="T114" fmla="*/ 30 w 290"/>
                <a:gd name="T115" fmla="*/ 39 h 489"/>
                <a:gd name="T116" fmla="*/ 34 w 290"/>
                <a:gd name="T117" fmla="*/ 34 h 489"/>
                <a:gd name="T118" fmla="*/ 83 w 290"/>
                <a:gd name="T119" fmla="*/ 34 h 489"/>
                <a:gd name="T120" fmla="*/ 83 w 290"/>
                <a:gd name="T121" fmla="*/ 5 h 489"/>
                <a:gd name="T122" fmla="*/ 87 w 290"/>
                <a:gd name="T12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489">
                  <a:moveTo>
                    <a:pt x="116" y="39"/>
                  </a:moveTo>
                  <a:lnTo>
                    <a:pt x="170" y="39"/>
                  </a:lnTo>
                  <a:lnTo>
                    <a:pt x="170" y="75"/>
                  </a:lnTo>
                  <a:lnTo>
                    <a:pt x="173" y="82"/>
                  </a:lnTo>
                  <a:lnTo>
                    <a:pt x="198" y="82"/>
                  </a:lnTo>
                  <a:lnTo>
                    <a:pt x="198" y="116"/>
                  </a:lnTo>
                  <a:lnTo>
                    <a:pt x="202" y="123"/>
                  </a:lnTo>
                  <a:lnTo>
                    <a:pt x="227" y="123"/>
                  </a:lnTo>
                  <a:lnTo>
                    <a:pt x="227" y="360"/>
                  </a:lnTo>
                  <a:lnTo>
                    <a:pt x="202" y="360"/>
                  </a:lnTo>
                  <a:lnTo>
                    <a:pt x="198" y="365"/>
                  </a:lnTo>
                  <a:lnTo>
                    <a:pt x="198" y="399"/>
                  </a:lnTo>
                  <a:lnTo>
                    <a:pt x="173" y="399"/>
                  </a:lnTo>
                  <a:lnTo>
                    <a:pt x="170" y="406"/>
                  </a:lnTo>
                  <a:lnTo>
                    <a:pt x="170" y="442"/>
                  </a:lnTo>
                  <a:lnTo>
                    <a:pt x="116" y="442"/>
                  </a:lnTo>
                  <a:lnTo>
                    <a:pt x="116" y="406"/>
                  </a:lnTo>
                  <a:lnTo>
                    <a:pt x="112" y="399"/>
                  </a:lnTo>
                  <a:lnTo>
                    <a:pt x="87" y="399"/>
                  </a:lnTo>
                  <a:lnTo>
                    <a:pt x="87" y="365"/>
                  </a:lnTo>
                  <a:lnTo>
                    <a:pt x="83" y="360"/>
                  </a:lnTo>
                  <a:lnTo>
                    <a:pt x="63" y="360"/>
                  </a:lnTo>
                  <a:lnTo>
                    <a:pt x="63" y="123"/>
                  </a:lnTo>
                  <a:lnTo>
                    <a:pt x="83" y="123"/>
                  </a:lnTo>
                  <a:lnTo>
                    <a:pt x="87" y="116"/>
                  </a:lnTo>
                  <a:lnTo>
                    <a:pt x="87" y="82"/>
                  </a:lnTo>
                  <a:lnTo>
                    <a:pt x="112" y="82"/>
                  </a:lnTo>
                  <a:lnTo>
                    <a:pt x="116" y="75"/>
                  </a:lnTo>
                  <a:lnTo>
                    <a:pt x="116" y="39"/>
                  </a:lnTo>
                  <a:close/>
                  <a:moveTo>
                    <a:pt x="87" y="0"/>
                  </a:moveTo>
                  <a:lnTo>
                    <a:pt x="198" y="0"/>
                  </a:lnTo>
                  <a:lnTo>
                    <a:pt x="202" y="5"/>
                  </a:lnTo>
                  <a:lnTo>
                    <a:pt x="202" y="34"/>
                  </a:lnTo>
                  <a:lnTo>
                    <a:pt x="256" y="34"/>
                  </a:lnTo>
                  <a:lnTo>
                    <a:pt x="260" y="39"/>
                  </a:lnTo>
                  <a:lnTo>
                    <a:pt x="260" y="116"/>
                  </a:lnTo>
                  <a:lnTo>
                    <a:pt x="284" y="116"/>
                  </a:lnTo>
                  <a:lnTo>
                    <a:pt x="289" y="123"/>
                  </a:lnTo>
                  <a:lnTo>
                    <a:pt x="289" y="360"/>
                  </a:lnTo>
                  <a:lnTo>
                    <a:pt x="284" y="365"/>
                  </a:lnTo>
                  <a:lnTo>
                    <a:pt x="260" y="365"/>
                  </a:lnTo>
                  <a:lnTo>
                    <a:pt x="260" y="442"/>
                  </a:lnTo>
                  <a:lnTo>
                    <a:pt x="256" y="447"/>
                  </a:lnTo>
                  <a:lnTo>
                    <a:pt x="202" y="447"/>
                  </a:lnTo>
                  <a:lnTo>
                    <a:pt x="202" y="483"/>
                  </a:lnTo>
                  <a:lnTo>
                    <a:pt x="198" y="488"/>
                  </a:lnTo>
                  <a:lnTo>
                    <a:pt x="87" y="488"/>
                  </a:lnTo>
                  <a:lnTo>
                    <a:pt x="83" y="483"/>
                  </a:lnTo>
                  <a:lnTo>
                    <a:pt x="83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30" y="116"/>
                  </a:lnTo>
                  <a:lnTo>
                    <a:pt x="30" y="39"/>
                  </a:lnTo>
                  <a:lnTo>
                    <a:pt x="34" y="34"/>
                  </a:lnTo>
                  <a:lnTo>
                    <a:pt x="83" y="34"/>
                  </a:lnTo>
                  <a:lnTo>
                    <a:pt x="83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Freeform 38"/>
            <p:cNvSpPr>
              <a:spLocks noChangeArrowheads="1"/>
            </p:cNvSpPr>
            <p:nvPr/>
          </p:nvSpPr>
          <p:spPr bwMode="auto">
            <a:xfrm>
              <a:off x="3256" y="3119"/>
              <a:ext cx="45" cy="110"/>
            </a:xfrm>
            <a:custGeom>
              <a:avLst/>
              <a:gdLst>
                <a:gd name="T0" fmla="*/ 4 w 203"/>
                <a:gd name="T1" fmla="*/ 0 h 489"/>
                <a:gd name="T2" fmla="*/ 82 w 203"/>
                <a:gd name="T3" fmla="*/ 0 h 489"/>
                <a:gd name="T4" fmla="*/ 87 w 203"/>
                <a:gd name="T5" fmla="*/ 5 h 489"/>
                <a:gd name="T6" fmla="*/ 87 w 203"/>
                <a:gd name="T7" fmla="*/ 75 h 489"/>
                <a:gd name="T8" fmla="*/ 111 w 203"/>
                <a:gd name="T9" fmla="*/ 75 h 489"/>
                <a:gd name="T10" fmla="*/ 111 w 203"/>
                <a:gd name="T11" fmla="*/ 39 h 489"/>
                <a:gd name="T12" fmla="*/ 115 w 203"/>
                <a:gd name="T13" fmla="*/ 34 h 489"/>
                <a:gd name="T14" fmla="*/ 139 w 203"/>
                <a:gd name="T15" fmla="*/ 34 h 489"/>
                <a:gd name="T16" fmla="*/ 139 w 203"/>
                <a:gd name="T17" fmla="*/ 5 h 489"/>
                <a:gd name="T18" fmla="*/ 144 w 203"/>
                <a:gd name="T19" fmla="*/ 0 h 489"/>
                <a:gd name="T20" fmla="*/ 198 w 203"/>
                <a:gd name="T21" fmla="*/ 0 h 489"/>
                <a:gd name="T22" fmla="*/ 202 w 203"/>
                <a:gd name="T23" fmla="*/ 5 h 489"/>
                <a:gd name="T24" fmla="*/ 202 w 203"/>
                <a:gd name="T25" fmla="*/ 116 h 489"/>
                <a:gd name="T26" fmla="*/ 198 w 203"/>
                <a:gd name="T27" fmla="*/ 123 h 489"/>
                <a:gd name="T28" fmla="*/ 144 w 203"/>
                <a:gd name="T29" fmla="*/ 123 h 489"/>
                <a:gd name="T30" fmla="*/ 139 w 203"/>
                <a:gd name="T31" fmla="*/ 116 h 489"/>
                <a:gd name="T32" fmla="*/ 139 w 203"/>
                <a:gd name="T33" fmla="*/ 82 h 489"/>
                <a:gd name="T34" fmla="*/ 115 w 203"/>
                <a:gd name="T35" fmla="*/ 82 h 489"/>
                <a:gd name="T36" fmla="*/ 115 w 203"/>
                <a:gd name="T37" fmla="*/ 116 h 489"/>
                <a:gd name="T38" fmla="*/ 111 w 203"/>
                <a:gd name="T39" fmla="*/ 123 h 489"/>
                <a:gd name="T40" fmla="*/ 87 w 203"/>
                <a:gd name="T41" fmla="*/ 123 h 489"/>
                <a:gd name="T42" fmla="*/ 87 w 203"/>
                <a:gd name="T43" fmla="*/ 442 h 489"/>
                <a:gd name="T44" fmla="*/ 111 w 203"/>
                <a:gd name="T45" fmla="*/ 442 h 489"/>
                <a:gd name="T46" fmla="*/ 115 w 203"/>
                <a:gd name="T47" fmla="*/ 447 h 489"/>
                <a:gd name="T48" fmla="*/ 115 w 203"/>
                <a:gd name="T49" fmla="*/ 483 h 489"/>
                <a:gd name="T50" fmla="*/ 111 w 203"/>
                <a:gd name="T51" fmla="*/ 488 h 489"/>
                <a:gd name="T52" fmla="*/ 4 w 203"/>
                <a:gd name="T53" fmla="*/ 488 h 489"/>
                <a:gd name="T54" fmla="*/ 0 w 203"/>
                <a:gd name="T55" fmla="*/ 483 h 489"/>
                <a:gd name="T56" fmla="*/ 0 w 203"/>
                <a:gd name="T57" fmla="*/ 447 h 489"/>
                <a:gd name="T58" fmla="*/ 4 w 203"/>
                <a:gd name="T59" fmla="*/ 442 h 489"/>
                <a:gd name="T60" fmla="*/ 30 w 203"/>
                <a:gd name="T61" fmla="*/ 442 h 489"/>
                <a:gd name="T62" fmla="*/ 30 w 203"/>
                <a:gd name="T63" fmla="*/ 39 h 489"/>
                <a:gd name="T64" fmla="*/ 4 w 203"/>
                <a:gd name="T65" fmla="*/ 39 h 489"/>
                <a:gd name="T66" fmla="*/ 0 w 203"/>
                <a:gd name="T67" fmla="*/ 34 h 489"/>
                <a:gd name="T68" fmla="*/ 0 w 203"/>
                <a:gd name="T69" fmla="*/ 5 h 489"/>
                <a:gd name="T70" fmla="*/ 4 w 203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3" h="489">
                  <a:moveTo>
                    <a:pt x="4" y="0"/>
                  </a:moveTo>
                  <a:lnTo>
                    <a:pt x="82" y="0"/>
                  </a:lnTo>
                  <a:lnTo>
                    <a:pt x="87" y="5"/>
                  </a:lnTo>
                  <a:lnTo>
                    <a:pt x="87" y="75"/>
                  </a:lnTo>
                  <a:lnTo>
                    <a:pt x="111" y="75"/>
                  </a:lnTo>
                  <a:lnTo>
                    <a:pt x="111" y="39"/>
                  </a:lnTo>
                  <a:lnTo>
                    <a:pt x="115" y="34"/>
                  </a:lnTo>
                  <a:lnTo>
                    <a:pt x="139" y="34"/>
                  </a:lnTo>
                  <a:lnTo>
                    <a:pt x="139" y="5"/>
                  </a:lnTo>
                  <a:lnTo>
                    <a:pt x="144" y="0"/>
                  </a:lnTo>
                  <a:lnTo>
                    <a:pt x="198" y="0"/>
                  </a:lnTo>
                  <a:lnTo>
                    <a:pt x="202" y="5"/>
                  </a:lnTo>
                  <a:lnTo>
                    <a:pt x="202" y="116"/>
                  </a:lnTo>
                  <a:lnTo>
                    <a:pt x="198" y="123"/>
                  </a:lnTo>
                  <a:lnTo>
                    <a:pt x="144" y="123"/>
                  </a:lnTo>
                  <a:lnTo>
                    <a:pt x="139" y="116"/>
                  </a:lnTo>
                  <a:lnTo>
                    <a:pt x="139" y="82"/>
                  </a:lnTo>
                  <a:lnTo>
                    <a:pt x="115" y="82"/>
                  </a:lnTo>
                  <a:lnTo>
                    <a:pt x="115" y="116"/>
                  </a:lnTo>
                  <a:lnTo>
                    <a:pt x="111" y="123"/>
                  </a:lnTo>
                  <a:lnTo>
                    <a:pt x="87" y="123"/>
                  </a:lnTo>
                  <a:lnTo>
                    <a:pt x="87" y="442"/>
                  </a:lnTo>
                  <a:lnTo>
                    <a:pt x="111" y="442"/>
                  </a:lnTo>
                  <a:lnTo>
                    <a:pt x="115" y="447"/>
                  </a:lnTo>
                  <a:lnTo>
                    <a:pt x="115" y="483"/>
                  </a:lnTo>
                  <a:lnTo>
                    <a:pt x="111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Freeform 39"/>
            <p:cNvSpPr>
              <a:spLocks noChangeArrowheads="1"/>
            </p:cNvSpPr>
            <p:nvPr/>
          </p:nvSpPr>
          <p:spPr bwMode="auto">
            <a:xfrm>
              <a:off x="3304" y="3119"/>
              <a:ext cx="113" cy="110"/>
            </a:xfrm>
            <a:custGeom>
              <a:avLst/>
              <a:gdLst>
                <a:gd name="T0" fmla="*/ 114 w 501"/>
                <a:gd name="T1" fmla="*/ 0 h 489"/>
                <a:gd name="T2" fmla="*/ 118 w 501"/>
                <a:gd name="T3" fmla="*/ 34 h 489"/>
                <a:gd name="T4" fmla="*/ 94 w 501"/>
                <a:gd name="T5" fmla="*/ 39 h 489"/>
                <a:gd name="T6" fmla="*/ 114 w 501"/>
                <a:gd name="T7" fmla="*/ 116 h 489"/>
                <a:gd name="T8" fmla="*/ 118 w 501"/>
                <a:gd name="T9" fmla="*/ 241 h 489"/>
                <a:gd name="T10" fmla="*/ 148 w 501"/>
                <a:gd name="T11" fmla="*/ 246 h 489"/>
                <a:gd name="T12" fmla="*/ 174 w 501"/>
                <a:gd name="T13" fmla="*/ 360 h 489"/>
                <a:gd name="T14" fmla="*/ 178 w 501"/>
                <a:gd name="T15" fmla="*/ 282 h 489"/>
                <a:gd name="T16" fmla="*/ 204 w 501"/>
                <a:gd name="T17" fmla="*/ 205 h 489"/>
                <a:gd name="T18" fmla="*/ 234 w 501"/>
                <a:gd name="T19" fmla="*/ 199 h 489"/>
                <a:gd name="T20" fmla="*/ 208 w 501"/>
                <a:gd name="T21" fmla="*/ 39 h 489"/>
                <a:gd name="T22" fmla="*/ 204 w 501"/>
                <a:gd name="T23" fmla="*/ 5 h 489"/>
                <a:gd name="T24" fmla="*/ 323 w 501"/>
                <a:gd name="T25" fmla="*/ 0 h 489"/>
                <a:gd name="T26" fmla="*/ 326 w 501"/>
                <a:gd name="T27" fmla="*/ 34 h 489"/>
                <a:gd name="T28" fmla="*/ 296 w 501"/>
                <a:gd name="T29" fmla="*/ 39 h 489"/>
                <a:gd name="T30" fmla="*/ 323 w 501"/>
                <a:gd name="T31" fmla="*/ 199 h 489"/>
                <a:gd name="T32" fmla="*/ 326 w 501"/>
                <a:gd name="T33" fmla="*/ 360 h 489"/>
                <a:gd name="T34" fmla="*/ 348 w 501"/>
                <a:gd name="T35" fmla="*/ 330 h 489"/>
                <a:gd name="T36" fmla="*/ 377 w 501"/>
                <a:gd name="T37" fmla="*/ 323 h 489"/>
                <a:gd name="T38" fmla="*/ 382 w 501"/>
                <a:gd name="T39" fmla="*/ 199 h 489"/>
                <a:gd name="T40" fmla="*/ 407 w 501"/>
                <a:gd name="T41" fmla="*/ 39 h 489"/>
                <a:gd name="T42" fmla="*/ 377 w 501"/>
                <a:gd name="T43" fmla="*/ 34 h 489"/>
                <a:gd name="T44" fmla="*/ 382 w 501"/>
                <a:gd name="T45" fmla="*/ 0 h 489"/>
                <a:gd name="T46" fmla="*/ 500 w 501"/>
                <a:gd name="T47" fmla="*/ 5 h 489"/>
                <a:gd name="T48" fmla="*/ 496 w 501"/>
                <a:gd name="T49" fmla="*/ 39 h 489"/>
                <a:gd name="T50" fmla="*/ 471 w 501"/>
                <a:gd name="T51" fmla="*/ 75 h 489"/>
                <a:gd name="T52" fmla="*/ 440 w 501"/>
                <a:gd name="T53" fmla="*/ 82 h 489"/>
                <a:gd name="T54" fmla="*/ 437 w 501"/>
                <a:gd name="T55" fmla="*/ 205 h 489"/>
                <a:gd name="T56" fmla="*/ 411 w 501"/>
                <a:gd name="T57" fmla="*/ 323 h 489"/>
                <a:gd name="T58" fmla="*/ 382 w 501"/>
                <a:gd name="T59" fmla="*/ 330 h 489"/>
                <a:gd name="T60" fmla="*/ 377 w 501"/>
                <a:gd name="T61" fmla="*/ 447 h 489"/>
                <a:gd name="T62" fmla="*/ 352 w 501"/>
                <a:gd name="T63" fmla="*/ 483 h 489"/>
                <a:gd name="T64" fmla="*/ 326 w 501"/>
                <a:gd name="T65" fmla="*/ 488 h 489"/>
                <a:gd name="T66" fmla="*/ 323 w 501"/>
                <a:gd name="T67" fmla="*/ 447 h 489"/>
                <a:gd name="T68" fmla="*/ 292 w 501"/>
                <a:gd name="T69" fmla="*/ 442 h 489"/>
                <a:gd name="T70" fmla="*/ 267 w 501"/>
                <a:gd name="T71" fmla="*/ 330 h 489"/>
                <a:gd name="T72" fmla="*/ 262 w 501"/>
                <a:gd name="T73" fmla="*/ 205 h 489"/>
                <a:gd name="T74" fmla="*/ 238 w 501"/>
                <a:gd name="T75" fmla="*/ 282 h 489"/>
                <a:gd name="T76" fmla="*/ 208 w 501"/>
                <a:gd name="T77" fmla="*/ 287 h 489"/>
                <a:gd name="T78" fmla="*/ 204 w 501"/>
                <a:gd name="T79" fmla="*/ 447 h 489"/>
                <a:gd name="T80" fmla="*/ 178 w 501"/>
                <a:gd name="T81" fmla="*/ 483 h 489"/>
                <a:gd name="T82" fmla="*/ 148 w 501"/>
                <a:gd name="T83" fmla="*/ 488 h 489"/>
                <a:gd name="T84" fmla="*/ 144 w 501"/>
                <a:gd name="T85" fmla="*/ 447 h 489"/>
                <a:gd name="T86" fmla="*/ 114 w 501"/>
                <a:gd name="T87" fmla="*/ 442 h 489"/>
                <a:gd name="T88" fmla="*/ 94 w 501"/>
                <a:gd name="T89" fmla="*/ 365 h 489"/>
                <a:gd name="T90" fmla="*/ 89 w 501"/>
                <a:gd name="T91" fmla="*/ 246 h 489"/>
                <a:gd name="T92" fmla="*/ 60 w 501"/>
                <a:gd name="T93" fmla="*/ 241 h 489"/>
                <a:gd name="T94" fmla="*/ 34 w 501"/>
                <a:gd name="T95" fmla="*/ 123 h 489"/>
                <a:gd name="T96" fmla="*/ 29 w 501"/>
                <a:gd name="T97" fmla="*/ 39 h 489"/>
                <a:gd name="T98" fmla="*/ 0 w 501"/>
                <a:gd name="T99" fmla="*/ 34 h 489"/>
                <a:gd name="T100" fmla="*/ 4 w 501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1" h="489">
                  <a:moveTo>
                    <a:pt x="4" y="0"/>
                  </a:moveTo>
                  <a:lnTo>
                    <a:pt x="114" y="0"/>
                  </a:lnTo>
                  <a:lnTo>
                    <a:pt x="118" y="5"/>
                  </a:lnTo>
                  <a:lnTo>
                    <a:pt x="118" y="34"/>
                  </a:lnTo>
                  <a:lnTo>
                    <a:pt x="114" y="39"/>
                  </a:lnTo>
                  <a:lnTo>
                    <a:pt x="94" y="39"/>
                  </a:lnTo>
                  <a:lnTo>
                    <a:pt x="94" y="116"/>
                  </a:lnTo>
                  <a:lnTo>
                    <a:pt x="114" y="116"/>
                  </a:lnTo>
                  <a:lnTo>
                    <a:pt x="118" y="123"/>
                  </a:lnTo>
                  <a:lnTo>
                    <a:pt x="118" y="241"/>
                  </a:lnTo>
                  <a:lnTo>
                    <a:pt x="144" y="241"/>
                  </a:lnTo>
                  <a:lnTo>
                    <a:pt x="148" y="246"/>
                  </a:lnTo>
                  <a:lnTo>
                    <a:pt x="148" y="360"/>
                  </a:lnTo>
                  <a:lnTo>
                    <a:pt x="174" y="360"/>
                  </a:lnTo>
                  <a:lnTo>
                    <a:pt x="174" y="287"/>
                  </a:lnTo>
                  <a:lnTo>
                    <a:pt x="178" y="282"/>
                  </a:lnTo>
                  <a:lnTo>
                    <a:pt x="204" y="282"/>
                  </a:lnTo>
                  <a:lnTo>
                    <a:pt x="204" y="205"/>
                  </a:lnTo>
                  <a:lnTo>
                    <a:pt x="208" y="199"/>
                  </a:lnTo>
                  <a:lnTo>
                    <a:pt x="234" y="199"/>
                  </a:lnTo>
                  <a:lnTo>
                    <a:pt x="234" y="39"/>
                  </a:lnTo>
                  <a:lnTo>
                    <a:pt x="208" y="39"/>
                  </a:lnTo>
                  <a:lnTo>
                    <a:pt x="204" y="34"/>
                  </a:lnTo>
                  <a:lnTo>
                    <a:pt x="204" y="5"/>
                  </a:lnTo>
                  <a:lnTo>
                    <a:pt x="208" y="0"/>
                  </a:lnTo>
                  <a:lnTo>
                    <a:pt x="323" y="0"/>
                  </a:lnTo>
                  <a:lnTo>
                    <a:pt x="326" y="5"/>
                  </a:lnTo>
                  <a:lnTo>
                    <a:pt x="326" y="34"/>
                  </a:lnTo>
                  <a:lnTo>
                    <a:pt x="323" y="39"/>
                  </a:lnTo>
                  <a:lnTo>
                    <a:pt x="296" y="39"/>
                  </a:lnTo>
                  <a:lnTo>
                    <a:pt x="296" y="199"/>
                  </a:lnTo>
                  <a:lnTo>
                    <a:pt x="323" y="199"/>
                  </a:lnTo>
                  <a:lnTo>
                    <a:pt x="326" y="205"/>
                  </a:lnTo>
                  <a:lnTo>
                    <a:pt x="326" y="360"/>
                  </a:lnTo>
                  <a:lnTo>
                    <a:pt x="348" y="360"/>
                  </a:lnTo>
                  <a:lnTo>
                    <a:pt x="348" y="330"/>
                  </a:lnTo>
                  <a:lnTo>
                    <a:pt x="352" y="323"/>
                  </a:lnTo>
                  <a:lnTo>
                    <a:pt x="377" y="323"/>
                  </a:lnTo>
                  <a:lnTo>
                    <a:pt x="377" y="205"/>
                  </a:lnTo>
                  <a:lnTo>
                    <a:pt x="382" y="199"/>
                  </a:lnTo>
                  <a:lnTo>
                    <a:pt x="407" y="199"/>
                  </a:lnTo>
                  <a:lnTo>
                    <a:pt x="407" y="39"/>
                  </a:lnTo>
                  <a:lnTo>
                    <a:pt x="382" y="39"/>
                  </a:lnTo>
                  <a:lnTo>
                    <a:pt x="377" y="34"/>
                  </a:lnTo>
                  <a:lnTo>
                    <a:pt x="377" y="5"/>
                  </a:lnTo>
                  <a:lnTo>
                    <a:pt x="382" y="0"/>
                  </a:lnTo>
                  <a:lnTo>
                    <a:pt x="496" y="0"/>
                  </a:lnTo>
                  <a:lnTo>
                    <a:pt x="500" y="5"/>
                  </a:lnTo>
                  <a:lnTo>
                    <a:pt x="500" y="34"/>
                  </a:lnTo>
                  <a:lnTo>
                    <a:pt x="496" y="39"/>
                  </a:lnTo>
                  <a:lnTo>
                    <a:pt x="471" y="39"/>
                  </a:lnTo>
                  <a:lnTo>
                    <a:pt x="471" y="75"/>
                  </a:lnTo>
                  <a:lnTo>
                    <a:pt x="466" y="82"/>
                  </a:lnTo>
                  <a:lnTo>
                    <a:pt x="440" y="82"/>
                  </a:lnTo>
                  <a:lnTo>
                    <a:pt x="440" y="199"/>
                  </a:lnTo>
                  <a:lnTo>
                    <a:pt x="437" y="205"/>
                  </a:lnTo>
                  <a:lnTo>
                    <a:pt x="411" y="205"/>
                  </a:lnTo>
                  <a:lnTo>
                    <a:pt x="411" y="323"/>
                  </a:lnTo>
                  <a:lnTo>
                    <a:pt x="407" y="330"/>
                  </a:lnTo>
                  <a:lnTo>
                    <a:pt x="382" y="330"/>
                  </a:lnTo>
                  <a:lnTo>
                    <a:pt x="382" y="442"/>
                  </a:lnTo>
                  <a:lnTo>
                    <a:pt x="377" y="447"/>
                  </a:lnTo>
                  <a:lnTo>
                    <a:pt x="352" y="447"/>
                  </a:lnTo>
                  <a:lnTo>
                    <a:pt x="352" y="483"/>
                  </a:lnTo>
                  <a:lnTo>
                    <a:pt x="348" y="488"/>
                  </a:lnTo>
                  <a:lnTo>
                    <a:pt x="326" y="488"/>
                  </a:lnTo>
                  <a:lnTo>
                    <a:pt x="323" y="483"/>
                  </a:lnTo>
                  <a:lnTo>
                    <a:pt x="323" y="447"/>
                  </a:lnTo>
                  <a:lnTo>
                    <a:pt x="296" y="447"/>
                  </a:lnTo>
                  <a:lnTo>
                    <a:pt x="292" y="442"/>
                  </a:lnTo>
                  <a:lnTo>
                    <a:pt x="292" y="330"/>
                  </a:lnTo>
                  <a:lnTo>
                    <a:pt x="267" y="330"/>
                  </a:lnTo>
                  <a:lnTo>
                    <a:pt x="262" y="323"/>
                  </a:lnTo>
                  <a:lnTo>
                    <a:pt x="262" y="205"/>
                  </a:lnTo>
                  <a:lnTo>
                    <a:pt x="238" y="205"/>
                  </a:lnTo>
                  <a:lnTo>
                    <a:pt x="238" y="282"/>
                  </a:lnTo>
                  <a:lnTo>
                    <a:pt x="234" y="287"/>
                  </a:lnTo>
                  <a:lnTo>
                    <a:pt x="208" y="287"/>
                  </a:lnTo>
                  <a:lnTo>
                    <a:pt x="208" y="442"/>
                  </a:lnTo>
                  <a:lnTo>
                    <a:pt x="204" y="447"/>
                  </a:lnTo>
                  <a:lnTo>
                    <a:pt x="178" y="447"/>
                  </a:lnTo>
                  <a:lnTo>
                    <a:pt x="178" y="483"/>
                  </a:lnTo>
                  <a:lnTo>
                    <a:pt x="174" y="488"/>
                  </a:lnTo>
                  <a:lnTo>
                    <a:pt x="148" y="488"/>
                  </a:lnTo>
                  <a:lnTo>
                    <a:pt x="144" y="483"/>
                  </a:lnTo>
                  <a:lnTo>
                    <a:pt x="144" y="447"/>
                  </a:lnTo>
                  <a:lnTo>
                    <a:pt x="118" y="447"/>
                  </a:lnTo>
                  <a:lnTo>
                    <a:pt x="114" y="442"/>
                  </a:lnTo>
                  <a:lnTo>
                    <a:pt x="114" y="365"/>
                  </a:lnTo>
                  <a:lnTo>
                    <a:pt x="94" y="365"/>
                  </a:lnTo>
                  <a:lnTo>
                    <a:pt x="89" y="360"/>
                  </a:lnTo>
                  <a:lnTo>
                    <a:pt x="89" y="246"/>
                  </a:lnTo>
                  <a:lnTo>
                    <a:pt x="63" y="246"/>
                  </a:lnTo>
                  <a:lnTo>
                    <a:pt x="60" y="241"/>
                  </a:lnTo>
                  <a:lnTo>
                    <a:pt x="60" y="123"/>
                  </a:lnTo>
                  <a:lnTo>
                    <a:pt x="34" y="123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Freeform 40"/>
            <p:cNvSpPr>
              <a:spLocks noChangeArrowheads="1"/>
            </p:cNvSpPr>
            <p:nvPr/>
          </p:nvSpPr>
          <p:spPr bwMode="auto">
            <a:xfrm>
              <a:off x="3428" y="3119"/>
              <a:ext cx="58" cy="110"/>
            </a:xfrm>
            <a:custGeom>
              <a:avLst/>
              <a:gdLst>
                <a:gd name="T0" fmla="*/ 170 w 262"/>
                <a:gd name="T1" fmla="*/ 205 h 489"/>
                <a:gd name="T2" fmla="*/ 146 w 262"/>
                <a:gd name="T3" fmla="*/ 360 h 489"/>
                <a:gd name="T4" fmla="*/ 141 w 262"/>
                <a:gd name="T5" fmla="*/ 399 h 489"/>
                <a:gd name="T6" fmla="*/ 62 w 262"/>
                <a:gd name="T7" fmla="*/ 287 h 489"/>
                <a:gd name="T8" fmla="*/ 87 w 262"/>
                <a:gd name="T9" fmla="*/ 282 h 489"/>
                <a:gd name="T10" fmla="*/ 141 w 262"/>
                <a:gd name="T11" fmla="*/ 246 h 489"/>
                <a:gd name="T12" fmla="*/ 146 w 262"/>
                <a:gd name="T13" fmla="*/ 205 h 489"/>
                <a:gd name="T14" fmla="*/ 199 w 262"/>
                <a:gd name="T15" fmla="*/ 0 h 489"/>
                <a:gd name="T16" fmla="*/ 204 w 262"/>
                <a:gd name="T17" fmla="*/ 34 h 489"/>
                <a:gd name="T18" fmla="*/ 232 w 262"/>
                <a:gd name="T19" fmla="*/ 39 h 489"/>
                <a:gd name="T20" fmla="*/ 256 w 262"/>
                <a:gd name="T21" fmla="*/ 442 h 489"/>
                <a:gd name="T22" fmla="*/ 261 w 262"/>
                <a:gd name="T23" fmla="*/ 483 h 489"/>
                <a:gd name="T24" fmla="*/ 204 w 262"/>
                <a:gd name="T25" fmla="*/ 488 h 489"/>
                <a:gd name="T26" fmla="*/ 199 w 262"/>
                <a:gd name="T27" fmla="*/ 447 h 489"/>
                <a:gd name="T28" fmla="*/ 170 w 262"/>
                <a:gd name="T29" fmla="*/ 442 h 489"/>
                <a:gd name="T30" fmla="*/ 146 w 262"/>
                <a:gd name="T31" fmla="*/ 406 h 489"/>
                <a:gd name="T32" fmla="*/ 141 w 262"/>
                <a:gd name="T33" fmla="*/ 447 h 489"/>
                <a:gd name="T34" fmla="*/ 116 w 262"/>
                <a:gd name="T35" fmla="*/ 483 h 489"/>
                <a:gd name="T36" fmla="*/ 33 w 262"/>
                <a:gd name="T37" fmla="*/ 488 h 489"/>
                <a:gd name="T38" fmla="*/ 29 w 262"/>
                <a:gd name="T39" fmla="*/ 447 h 489"/>
                <a:gd name="T40" fmla="*/ 0 w 262"/>
                <a:gd name="T41" fmla="*/ 442 h 489"/>
                <a:gd name="T42" fmla="*/ 4 w 262"/>
                <a:gd name="T43" fmla="*/ 282 h 489"/>
                <a:gd name="T44" fmla="*/ 29 w 262"/>
                <a:gd name="T45" fmla="*/ 246 h 489"/>
                <a:gd name="T46" fmla="*/ 58 w 262"/>
                <a:gd name="T47" fmla="*/ 241 h 489"/>
                <a:gd name="T48" fmla="*/ 62 w 262"/>
                <a:gd name="T49" fmla="*/ 199 h 489"/>
                <a:gd name="T50" fmla="*/ 113 w 262"/>
                <a:gd name="T51" fmla="*/ 164 h 489"/>
                <a:gd name="T52" fmla="*/ 170 w 262"/>
                <a:gd name="T53" fmla="*/ 158 h 489"/>
                <a:gd name="T54" fmla="*/ 146 w 262"/>
                <a:gd name="T55" fmla="*/ 82 h 489"/>
                <a:gd name="T56" fmla="*/ 141 w 262"/>
                <a:gd name="T57" fmla="*/ 39 h 489"/>
                <a:gd name="T58" fmla="*/ 87 w 262"/>
                <a:gd name="T59" fmla="*/ 116 h 489"/>
                <a:gd name="T60" fmla="*/ 33 w 262"/>
                <a:gd name="T61" fmla="*/ 123 h 489"/>
                <a:gd name="T62" fmla="*/ 29 w 262"/>
                <a:gd name="T63" fmla="*/ 39 h 489"/>
                <a:gd name="T64" fmla="*/ 58 w 262"/>
                <a:gd name="T65" fmla="*/ 34 h 489"/>
                <a:gd name="T66" fmla="*/ 62 w 262"/>
                <a:gd name="T6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489">
                  <a:moveTo>
                    <a:pt x="146" y="205"/>
                  </a:moveTo>
                  <a:lnTo>
                    <a:pt x="170" y="205"/>
                  </a:lnTo>
                  <a:lnTo>
                    <a:pt x="170" y="360"/>
                  </a:lnTo>
                  <a:lnTo>
                    <a:pt x="146" y="360"/>
                  </a:lnTo>
                  <a:lnTo>
                    <a:pt x="141" y="365"/>
                  </a:lnTo>
                  <a:lnTo>
                    <a:pt x="141" y="399"/>
                  </a:lnTo>
                  <a:lnTo>
                    <a:pt x="62" y="399"/>
                  </a:lnTo>
                  <a:lnTo>
                    <a:pt x="62" y="287"/>
                  </a:lnTo>
                  <a:lnTo>
                    <a:pt x="83" y="287"/>
                  </a:lnTo>
                  <a:lnTo>
                    <a:pt x="87" y="282"/>
                  </a:lnTo>
                  <a:lnTo>
                    <a:pt x="87" y="246"/>
                  </a:lnTo>
                  <a:lnTo>
                    <a:pt x="141" y="246"/>
                  </a:lnTo>
                  <a:lnTo>
                    <a:pt x="146" y="241"/>
                  </a:lnTo>
                  <a:lnTo>
                    <a:pt x="146" y="205"/>
                  </a:lnTo>
                  <a:close/>
                  <a:moveTo>
                    <a:pt x="62" y="0"/>
                  </a:moveTo>
                  <a:lnTo>
                    <a:pt x="199" y="0"/>
                  </a:lnTo>
                  <a:lnTo>
                    <a:pt x="204" y="5"/>
                  </a:lnTo>
                  <a:lnTo>
                    <a:pt x="204" y="34"/>
                  </a:lnTo>
                  <a:lnTo>
                    <a:pt x="228" y="34"/>
                  </a:lnTo>
                  <a:lnTo>
                    <a:pt x="232" y="39"/>
                  </a:lnTo>
                  <a:lnTo>
                    <a:pt x="232" y="442"/>
                  </a:lnTo>
                  <a:lnTo>
                    <a:pt x="256" y="442"/>
                  </a:lnTo>
                  <a:lnTo>
                    <a:pt x="261" y="447"/>
                  </a:lnTo>
                  <a:lnTo>
                    <a:pt x="261" y="483"/>
                  </a:lnTo>
                  <a:lnTo>
                    <a:pt x="256" y="488"/>
                  </a:lnTo>
                  <a:lnTo>
                    <a:pt x="204" y="488"/>
                  </a:lnTo>
                  <a:lnTo>
                    <a:pt x="199" y="483"/>
                  </a:lnTo>
                  <a:lnTo>
                    <a:pt x="199" y="447"/>
                  </a:lnTo>
                  <a:lnTo>
                    <a:pt x="174" y="447"/>
                  </a:lnTo>
                  <a:lnTo>
                    <a:pt x="170" y="442"/>
                  </a:lnTo>
                  <a:lnTo>
                    <a:pt x="170" y="406"/>
                  </a:lnTo>
                  <a:lnTo>
                    <a:pt x="146" y="406"/>
                  </a:lnTo>
                  <a:lnTo>
                    <a:pt x="146" y="442"/>
                  </a:lnTo>
                  <a:lnTo>
                    <a:pt x="141" y="447"/>
                  </a:lnTo>
                  <a:lnTo>
                    <a:pt x="116" y="447"/>
                  </a:lnTo>
                  <a:lnTo>
                    <a:pt x="116" y="483"/>
                  </a:lnTo>
                  <a:lnTo>
                    <a:pt x="113" y="488"/>
                  </a:lnTo>
                  <a:lnTo>
                    <a:pt x="33" y="488"/>
                  </a:lnTo>
                  <a:lnTo>
                    <a:pt x="29" y="483"/>
                  </a:lnTo>
                  <a:lnTo>
                    <a:pt x="29" y="447"/>
                  </a:lnTo>
                  <a:lnTo>
                    <a:pt x="4" y="447"/>
                  </a:lnTo>
                  <a:lnTo>
                    <a:pt x="0" y="442"/>
                  </a:lnTo>
                  <a:lnTo>
                    <a:pt x="0" y="287"/>
                  </a:lnTo>
                  <a:lnTo>
                    <a:pt x="4" y="282"/>
                  </a:lnTo>
                  <a:lnTo>
                    <a:pt x="29" y="282"/>
                  </a:lnTo>
                  <a:lnTo>
                    <a:pt x="29" y="246"/>
                  </a:lnTo>
                  <a:lnTo>
                    <a:pt x="33" y="241"/>
                  </a:lnTo>
                  <a:lnTo>
                    <a:pt x="58" y="241"/>
                  </a:lnTo>
                  <a:lnTo>
                    <a:pt x="58" y="205"/>
                  </a:lnTo>
                  <a:lnTo>
                    <a:pt x="62" y="199"/>
                  </a:lnTo>
                  <a:lnTo>
                    <a:pt x="113" y="199"/>
                  </a:lnTo>
                  <a:lnTo>
                    <a:pt x="113" y="164"/>
                  </a:lnTo>
                  <a:lnTo>
                    <a:pt x="116" y="158"/>
                  </a:lnTo>
                  <a:lnTo>
                    <a:pt x="170" y="158"/>
                  </a:lnTo>
                  <a:lnTo>
                    <a:pt x="170" y="82"/>
                  </a:lnTo>
                  <a:lnTo>
                    <a:pt x="146" y="82"/>
                  </a:lnTo>
                  <a:lnTo>
                    <a:pt x="141" y="75"/>
                  </a:lnTo>
                  <a:lnTo>
                    <a:pt x="141" y="39"/>
                  </a:lnTo>
                  <a:lnTo>
                    <a:pt x="87" y="39"/>
                  </a:lnTo>
                  <a:lnTo>
                    <a:pt x="87" y="116"/>
                  </a:lnTo>
                  <a:lnTo>
                    <a:pt x="83" y="123"/>
                  </a:lnTo>
                  <a:lnTo>
                    <a:pt x="33" y="123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33" y="34"/>
                  </a:lnTo>
                  <a:lnTo>
                    <a:pt x="58" y="34"/>
                  </a:lnTo>
                  <a:lnTo>
                    <a:pt x="58" y="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Freeform 41"/>
            <p:cNvSpPr>
              <a:spLocks noChangeArrowheads="1"/>
            </p:cNvSpPr>
            <p:nvPr/>
          </p:nvSpPr>
          <p:spPr bwMode="auto">
            <a:xfrm>
              <a:off x="3500" y="3119"/>
              <a:ext cx="45" cy="110"/>
            </a:xfrm>
            <a:custGeom>
              <a:avLst/>
              <a:gdLst>
                <a:gd name="T0" fmla="*/ 3 w 202"/>
                <a:gd name="T1" fmla="*/ 0 h 489"/>
                <a:gd name="T2" fmla="*/ 81 w 202"/>
                <a:gd name="T3" fmla="*/ 0 h 489"/>
                <a:gd name="T4" fmla="*/ 86 w 202"/>
                <a:gd name="T5" fmla="*/ 5 h 489"/>
                <a:gd name="T6" fmla="*/ 86 w 202"/>
                <a:gd name="T7" fmla="*/ 75 h 489"/>
                <a:gd name="T8" fmla="*/ 110 w 202"/>
                <a:gd name="T9" fmla="*/ 75 h 489"/>
                <a:gd name="T10" fmla="*/ 110 w 202"/>
                <a:gd name="T11" fmla="*/ 39 h 489"/>
                <a:gd name="T12" fmla="*/ 114 w 202"/>
                <a:gd name="T13" fmla="*/ 34 h 489"/>
                <a:gd name="T14" fmla="*/ 138 w 202"/>
                <a:gd name="T15" fmla="*/ 34 h 489"/>
                <a:gd name="T16" fmla="*/ 138 w 202"/>
                <a:gd name="T17" fmla="*/ 5 h 489"/>
                <a:gd name="T18" fmla="*/ 143 w 202"/>
                <a:gd name="T19" fmla="*/ 0 h 489"/>
                <a:gd name="T20" fmla="*/ 196 w 202"/>
                <a:gd name="T21" fmla="*/ 0 h 489"/>
                <a:gd name="T22" fmla="*/ 201 w 202"/>
                <a:gd name="T23" fmla="*/ 5 h 489"/>
                <a:gd name="T24" fmla="*/ 201 w 202"/>
                <a:gd name="T25" fmla="*/ 116 h 489"/>
                <a:gd name="T26" fmla="*/ 196 w 202"/>
                <a:gd name="T27" fmla="*/ 123 h 489"/>
                <a:gd name="T28" fmla="*/ 143 w 202"/>
                <a:gd name="T29" fmla="*/ 123 h 489"/>
                <a:gd name="T30" fmla="*/ 138 w 202"/>
                <a:gd name="T31" fmla="*/ 116 h 489"/>
                <a:gd name="T32" fmla="*/ 138 w 202"/>
                <a:gd name="T33" fmla="*/ 82 h 489"/>
                <a:gd name="T34" fmla="*/ 114 w 202"/>
                <a:gd name="T35" fmla="*/ 82 h 489"/>
                <a:gd name="T36" fmla="*/ 114 w 202"/>
                <a:gd name="T37" fmla="*/ 116 h 489"/>
                <a:gd name="T38" fmla="*/ 110 w 202"/>
                <a:gd name="T39" fmla="*/ 123 h 489"/>
                <a:gd name="T40" fmla="*/ 86 w 202"/>
                <a:gd name="T41" fmla="*/ 123 h 489"/>
                <a:gd name="T42" fmla="*/ 86 w 202"/>
                <a:gd name="T43" fmla="*/ 442 h 489"/>
                <a:gd name="T44" fmla="*/ 110 w 202"/>
                <a:gd name="T45" fmla="*/ 442 h 489"/>
                <a:gd name="T46" fmla="*/ 114 w 202"/>
                <a:gd name="T47" fmla="*/ 447 h 489"/>
                <a:gd name="T48" fmla="*/ 114 w 202"/>
                <a:gd name="T49" fmla="*/ 483 h 489"/>
                <a:gd name="T50" fmla="*/ 110 w 202"/>
                <a:gd name="T51" fmla="*/ 488 h 489"/>
                <a:gd name="T52" fmla="*/ 3 w 202"/>
                <a:gd name="T53" fmla="*/ 488 h 489"/>
                <a:gd name="T54" fmla="*/ 0 w 202"/>
                <a:gd name="T55" fmla="*/ 483 h 489"/>
                <a:gd name="T56" fmla="*/ 0 w 202"/>
                <a:gd name="T57" fmla="*/ 447 h 489"/>
                <a:gd name="T58" fmla="*/ 3 w 202"/>
                <a:gd name="T59" fmla="*/ 442 h 489"/>
                <a:gd name="T60" fmla="*/ 29 w 202"/>
                <a:gd name="T61" fmla="*/ 442 h 489"/>
                <a:gd name="T62" fmla="*/ 29 w 202"/>
                <a:gd name="T63" fmla="*/ 39 h 489"/>
                <a:gd name="T64" fmla="*/ 3 w 202"/>
                <a:gd name="T65" fmla="*/ 39 h 489"/>
                <a:gd name="T66" fmla="*/ 0 w 202"/>
                <a:gd name="T67" fmla="*/ 34 h 489"/>
                <a:gd name="T68" fmla="*/ 0 w 202"/>
                <a:gd name="T69" fmla="*/ 5 h 489"/>
                <a:gd name="T70" fmla="*/ 3 w 202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489">
                  <a:moveTo>
                    <a:pt x="3" y="0"/>
                  </a:moveTo>
                  <a:lnTo>
                    <a:pt x="81" y="0"/>
                  </a:lnTo>
                  <a:lnTo>
                    <a:pt x="86" y="5"/>
                  </a:lnTo>
                  <a:lnTo>
                    <a:pt x="86" y="75"/>
                  </a:lnTo>
                  <a:lnTo>
                    <a:pt x="110" y="75"/>
                  </a:lnTo>
                  <a:lnTo>
                    <a:pt x="110" y="39"/>
                  </a:lnTo>
                  <a:lnTo>
                    <a:pt x="114" y="34"/>
                  </a:lnTo>
                  <a:lnTo>
                    <a:pt x="138" y="34"/>
                  </a:lnTo>
                  <a:lnTo>
                    <a:pt x="138" y="5"/>
                  </a:lnTo>
                  <a:lnTo>
                    <a:pt x="143" y="0"/>
                  </a:lnTo>
                  <a:lnTo>
                    <a:pt x="196" y="0"/>
                  </a:lnTo>
                  <a:lnTo>
                    <a:pt x="201" y="5"/>
                  </a:lnTo>
                  <a:lnTo>
                    <a:pt x="201" y="116"/>
                  </a:lnTo>
                  <a:lnTo>
                    <a:pt x="196" y="123"/>
                  </a:lnTo>
                  <a:lnTo>
                    <a:pt x="143" y="123"/>
                  </a:lnTo>
                  <a:lnTo>
                    <a:pt x="138" y="116"/>
                  </a:lnTo>
                  <a:lnTo>
                    <a:pt x="138" y="82"/>
                  </a:lnTo>
                  <a:lnTo>
                    <a:pt x="114" y="82"/>
                  </a:lnTo>
                  <a:lnTo>
                    <a:pt x="114" y="116"/>
                  </a:lnTo>
                  <a:lnTo>
                    <a:pt x="110" y="123"/>
                  </a:lnTo>
                  <a:lnTo>
                    <a:pt x="86" y="123"/>
                  </a:lnTo>
                  <a:lnTo>
                    <a:pt x="86" y="442"/>
                  </a:lnTo>
                  <a:lnTo>
                    <a:pt x="110" y="442"/>
                  </a:lnTo>
                  <a:lnTo>
                    <a:pt x="114" y="447"/>
                  </a:lnTo>
                  <a:lnTo>
                    <a:pt x="114" y="483"/>
                  </a:lnTo>
                  <a:lnTo>
                    <a:pt x="110" y="488"/>
                  </a:lnTo>
                  <a:lnTo>
                    <a:pt x="3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3" y="442"/>
                  </a:lnTo>
                  <a:lnTo>
                    <a:pt x="29" y="442"/>
                  </a:lnTo>
                  <a:lnTo>
                    <a:pt x="29" y="39"/>
                  </a:lnTo>
                  <a:lnTo>
                    <a:pt x="3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Freeform 42"/>
            <p:cNvSpPr>
              <a:spLocks noChangeArrowheads="1"/>
            </p:cNvSpPr>
            <p:nvPr/>
          </p:nvSpPr>
          <p:spPr bwMode="auto">
            <a:xfrm>
              <a:off x="3554" y="3072"/>
              <a:ext cx="65" cy="157"/>
            </a:xfrm>
            <a:custGeom>
              <a:avLst/>
              <a:gdLst>
                <a:gd name="T0" fmla="*/ 116 w 290"/>
                <a:gd name="T1" fmla="*/ 248 h 698"/>
                <a:gd name="T2" fmla="*/ 169 w 290"/>
                <a:gd name="T3" fmla="*/ 248 h 698"/>
                <a:gd name="T4" fmla="*/ 169 w 290"/>
                <a:gd name="T5" fmla="*/ 284 h 698"/>
                <a:gd name="T6" fmla="*/ 174 w 290"/>
                <a:gd name="T7" fmla="*/ 291 h 698"/>
                <a:gd name="T8" fmla="*/ 198 w 290"/>
                <a:gd name="T9" fmla="*/ 291 h 698"/>
                <a:gd name="T10" fmla="*/ 198 w 290"/>
                <a:gd name="T11" fmla="*/ 608 h 698"/>
                <a:gd name="T12" fmla="*/ 174 w 290"/>
                <a:gd name="T13" fmla="*/ 608 h 698"/>
                <a:gd name="T14" fmla="*/ 169 w 290"/>
                <a:gd name="T15" fmla="*/ 615 h 698"/>
                <a:gd name="T16" fmla="*/ 169 w 290"/>
                <a:gd name="T17" fmla="*/ 651 h 698"/>
                <a:gd name="T18" fmla="*/ 116 w 290"/>
                <a:gd name="T19" fmla="*/ 651 h 698"/>
                <a:gd name="T20" fmla="*/ 116 w 290"/>
                <a:gd name="T21" fmla="*/ 615 h 698"/>
                <a:gd name="T22" fmla="*/ 112 w 290"/>
                <a:gd name="T23" fmla="*/ 608 h 698"/>
                <a:gd name="T24" fmla="*/ 87 w 290"/>
                <a:gd name="T25" fmla="*/ 608 h 698"/>
                <a:gd name="T26" fmla="*/ 87 w 290"/>
                <a:gd name="T27" fmla="*/ 574 h 698"/>
                <a:gd name="T28" fmla="*/ 82 w 290"/>
                <a:gd name="T29" fmla="*/ 569 h 698"/>
                <a:gd name="T30" fmla="*/ 63 w 290"/>
                <a:gd name="T31" fmla="*/ 569 h 698"/>
                <a:gd name="T32" fmla="*/ 63 w 290"/>
                <a:gd name="T33" fmla="*/ 332 h 698"/>
                <a:gd name="T34" fmla="*/ 82 w 290"/>
                <a:gd name="T35" fmla="*/ 332 h 698"/>
                <a:gd name="T36" fmla="*/ 87 w 290"/>
                <a:gd name="T37" fmla="*/ 325 h 698"/>
                <a:gd name="T38" fmla="*/ 87 w 290"/>
                <a:gd name="T39" fmla="*/ 291 h 698"/>
                <a:gd name="T40" fmla="*/ 112 w 290"/>
                <a:gd name="T41" fmla="*/ 291 h 698"/>
                <a:gd name="T42" fmla="*/ 116 w 290"/>
                <a:gd name="T43" fmla="*/ 284 h 698"/>
                <a:gd name="T44" fmla="*/ 116 w 290"/>
                <a:gd name="T45" fmla="*/ 248 h 698"/>
                <a:gd name="T46" fmla="*/ 174 w 290"/>
                <a:gd name="T47" fmla="*/ 0 h 698"/>
                <a:gd name="T48" fmla="*/ 256 w 290"/>
                <a:gd name="T49" fmla="*/ 0 h 698"/>
                <a:gd name="T50" fmla="*/ 260 w 290"/>
                <a:gd name="T51" fmla="*/ 7 h 698"/>
                <a:gd name="T52" fmla="*/ 260 w 290"/>
                <a:gd name="T53" fmla="*/ 651 h 698"/>
                <a:gd name="T54" fmla="*/ 284 w 290"/>
                <a:gd name="T55" fmla="*/ 651 h 698"/>
                <a:gd name="T56" fmla="*/ 289 w 290"/>
                <a:gd name="T57" fmla="*/ 656 h 698"/>
                <a:gd name="T58" fmla="*/ 289 w 290"/>
                <a:gd name="T59" fmla="*/ 692 h 698"/>
                <a:gd name="T60" fmla="*/ 284 w 290"/>
                <a:gd name="T61" fmla="*/ 697 h 698"/>
                <a:gd name="T62" fmla="*/ 231 w 290"/>
                <a:gd name="T63" fmla="*/ 697 h 698"/>
                <a:gd name="T64" fmla="*/ 226 w 290"/>
                <a:gd name="T65" fmla="*/ 692 h 698"/>
                <a:gd name="T66" fmla="*/ 226 w 290"/>
                <a:gd name="T67" fmla="*/ 656 h 698"/>
                <a:gd name="T68" fmla="*/ 202 w 290"/>
                <a:gd name="T69" fmla="*/ 656 h 698"/>
                <a:gd name="T70" fmla="*/ 202 w 290"/>
                <a:gd name="T71" fmla="*/ 692 h 698"/>
                <a:gd name="T72" fmla="*/ 198 w 290"/>
                <a:gd name="T73" fmla="*/ 697 h 698"/>
                <a:gd name="T74" fmla="*/ 87 w 290"/>
                <a:gd name="T75" fmla="*/ 697 h 698"/>
                <a:gd name="T76" fmla="*/ 82 w 290"/>
                <a:gd name="T77" fmla="*/ 692 h 698"/>
                <a:gd name="T78" fmla="*/ 82 w 290"/>
                <a:gd name="T79" fmla="*/ 656 h 698"/>
                <a:gd name="T80" fmla="*/ 33 w 290"/>
                <a:gd name="T81" fmla="*/ 656 h 698"/>
                <a:gd name="T82" fmla="*/ 29 w 290"/>
                <a:gd name="T83" fmla="*/ 651 h 698"/>
                <a:gd name="T84" fmla="*/ 29 w 290"/>
                <a:gd name="T85" fmla="*/ 574 h 698"/>
                <a:gd name="T86" fmla="*/ 5 w 290"/>
                <a:gd name="T87" fmla="*/ 574 h 698"/>
                <a:gd name="T88" fmla="*/ 0 w 290"/>
                <a:gd name="T89" fmla="*/ 569 h 698"/>
                <a:gd name="T90" fmla="*/ 0 w 290"/>
                <a:gd name="T91" fmla="*/ 332 h 698"/>
                <a:gd name="T92" fmla="*/ 5 w 290"/>
                <a:gd name="T93" fmla="*/ 325 h 698"/>
                <a:gd name="T94" fmla="*/ 29 w 290"/>
                <a:gd name="T95" fmla="*/ 325 h 698"/>
                <a:gd name="T96" fmla="*/ 29 w 290"/>
                <a:gd name="T97" fmla="*/ 248 h 698"/>
                <a:gd name="T98" fmla="*/ 33 w 290"/>
                <a:gd name="T99" fmla="*/ 243 h 698"/>
                <a:gd name="T100" fmla="*/ 82 w 290"/>
                <a:gd name="T101" fmla="*/ 243 h 698"/>
                <a:gd name="T102" fmla="*/ 82 w 290"/>
                <a:gd name="T103" fmla="*/ 214 h 698"/>
                <a:gd name="T104" fmla="*/ 87 w 290"/>
                <a:gd name="T105" fmla="*/ 209 h 698"/>
                <a:gd name="T106" fmla="*/ 169 w 290"/>
                <a:gd name="T107" fmla="*/ 209 h 698"/>
                <a:gd name="T108" fmla="*/ 174 w 290"/>
                <a:gd name="T109" fmla="*/ 214 h 698"/>
                <a:gd name="T110" fmla="*/ 174 w 290"/>
                <a:gd name="T111" fmla="*/ 243 h 698"/>
                <a:gd name="T112" fmla="*/ 198 w 290"/>
                <a:gd name="T113" fmla="*/ 243 h 698"/>
                <a:gd name="T114" fmla="*/ 198 w 290"/>
                <a:gd name="T115" fmla="*/ 48 h 698"/>
                <a:gd name="T116" fmla="*/ 174 w 290"/>
                <a:gd name="T117" fmla="*/ 48 h 698"/>
                <a:gd name="T118" fmla="*/ 169 w 290"/>
                <a:gd name="T119" fmla="*/ 41 h 698"/>
                <a:gd name="T120" fmla="*/ 169 w 290"/>
                <a:gd name="T121" fmla="*/ 7 h 698"/>
                <a:gd name="T122" fmla="*/ 174 w 290"/>
                <a:gd name="T12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698">
                  <a:moveTo>
                    <a:pt x="116" y="248"/>
                  </a:moveTo>
                  <a:lnTo>
                    <a:pt x="169" y="248"/>
                  </a:lnTo>
                  <a:lnTo>
                    <a:pt x="169" y="284"/>
                  </a:lnTo>
                  <a:lnTo>
                    <a:pt x="174" y="291"/>
                  </a:lnTo>
                  <a:lnTo>
                    <a:pt x="198" y="291"/>
                  </a:lnTo>
                  <a:lnTo>
                    <a:pt x="198" y="608"/>
                  </a:lnTo>
                  <a:lnTo>
                    <a:pt x="174" y="608"/>
                  </a:lnTo>
                  <a:lnTo>
                    <a:pt x="169" y="615"/>
                  </a:lnTo>
                  <a:lnTo>
                    <a:pt x="169" y="651"/>
                  </a:lnTo>
                  <a:lnTo>
                    <a:pt x="116" y="651"/>
                  </a:lnTo>
                  <a:lnTo>
                    <a:pt x="116" y="615"/>
                  </a:lnTo>
                  <a:lnTo>
                    <a:pt x="112" y="608"/>
                  </a:lnTo>
                  <a:lnTo>
                    <a:pt x="87" y="608"/>
                  </a:lnTo>
                  <a:lnTo>
                    <a:pt x="87" y="574"/>
                  </a:lnTo>
                  <a:lnTo>
                    <a:pt x="82" y="569"/>
                  </a:lnTo>
                  <a:lnTo>
                    <a:pt x="63" y="569"/>
                  </a:lnTo>
                  <a:lnTo>
                    <a:pt x="63" y="332"/>
                  </a:lnTo>
                  <a:lnTo>
                    <a:pt x="82" y="332"/>
                  </a:lnTo>
                  <a:lnTo>
                    <a:pt x="87" y="325"/>
                  </a:lnTo>
                  <a:lnTo>
                    <a:pt x="87" y="291"/>
                  </a:lnTo>
                  <a:lnTo>
                    <a:pt x="112" y="291"/>
                  </a:lnTo>
                  <a:lnTo>
                    <a:pt x="116" y="284"/>
                  </a:lnTo>
                  <a:lnTo>
                    <a:pt x="116" y="248"/>
                  </a:lnTo>
                  <a:close/>
                  <a:moveTo>
                    <a:pt x="174" y="0"/>
                  </a:moveTo>
                  <a:lnTo>
                    <a:pt x="256" y="0"/>
                  </a:lnTo>
                  <a:lnTo>
                    <a:pt x="260" y="7"/>
                  </a:lnTo>
                  <a:lnTo>
                    <a:pt x="260" y="651"/>
                  </a:lnTo>
                  <a:lnTo>
                    <a:pt x="284" y="651"/>
                  </a:lnTo>
                  <a:lnTo>
                    <a:pt x="289" y="656"/>
                  </a:lnTo>
                  <a:lnTo>
                    <a:pt x="289" y="692"/>
                  </a:lnTo>
                  <a:lnTo>
                    <a:pt x="284" y="697"/>
                  </a:lnTo>
                  <a:lnTo>
                    <a:pt x="231" y="697"/>
                  </a:lnTo>
                  <a:lnTo>
                    <a:pt x="226" y="692"/>
                  </a:lnTo>
                  <a:lnTo>
                    <a:pt x="226" y="656"/>
                  </a:lnTo>
                  <a:lnTo>
                    <a:pt x="202" y="656"/>
                  </a:lnTo>
                  <a:lnTo>
                    <a:pt x="202" y="692"/>
                  </a:lnTo>
                  <a:lnTo>
                    <a:pt x="198" y="697"/>
                  </a:lnTo>
                  <a:lnTo>
                    <a:pt x="87" y="697"/>
                  </a:lnTo>
                  <a:lnTo>
                    <a:pt x="82" y="692"/>
                  </a:lnTo>
                  <a:lnTo>
                    <a:pt x="82" y="656"/>
                  </a:lnTo>
                  <a:lnTo>
                    <a:pt x="33" y="656"/>
                  </a:lnTo>
                  <a:lnTo>
                    <a:pt x="29" y="651"/>
                  </a:lnTo>
                  <a:lnTo>
                    <a:pt x="29" y="574"/>
                  </a:lnTo>
                  <a:lnTo>
                    <a:pt x="5" y="574"/>
                  </a:lnTo>
                  <a:lnTo>
                    <a:pt x="0" y="569"/>
                  </a:lnTo>
                  <a:lnTo>
                    <a:pt x="0" y="332"/>
                  </a:lnTo>
                  <a:lnTo>
                    <a:pt x="5" y="325"/>
                  </a:lnTo>
                  <a:lnTo>
                    <a:pt x="29" y="325"/>
                  </a:lnTo>
                  <a:lnTo>
                    <a:pt x="29" y="248"/>
                  </a:lnTo>
                  <a:lnTo>
                    <a:pt x="33" y="243"/>
                  </a:lnTo>
                  <a:lnTo>
                    <a:pt x="82" y="243"/>
                  </a:lnTo>
                  <a:lnTo>
                    <a:pt x="82" y="214"/>
                  </a:lnTo>
                  <a:lnTo>
                    <a:pt x="87" y="209"/>
                  </a:lnTo>
                  <a:lnTo>
                    <a:pt x="169" y="209"/>
                  </a:lnTo>
                  <a:lnTo>
                    <a:pt x="174" y="214"/>
                  </a:lnTo>
                  <a:lnTo>
                    <a:pt x="174" y="243"/>
                  </a:lnTo>
                  <a:lnTo>
                    <a:pt x="198" y="243"/>
                  </a:lnTo>
                  <a:lnTo>
                    <a:pt x="198" y="48"/>
                  </a:lnTo>
                  <a:lnTo>
                    <a:pt x="174" y="48"/>
                  </a:lnTo>
                  <a:lnTo>
                    <a:pt x="169" y="41"/>
                  </a:lnTo>
                  <a:lnTo>
                    <a:pt x="169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Freeform 43"/>
            <p:cNvSpPr>
              <a:spLocks noChangeArrowheads="1"/>
            </p:cNvSpPr>
            <p:nvPr/>
          </p:nvSpPr>
          <p:spPr bwMode="auto">
            <a:xfrm>
              <a:off x="3676" y="3072"/>
              <a:ext cx="84" cy="157"/>
            </a:xfrm>
            <a:custGeom>
              <a:avLst/>
              <a:gdLst>
                <a:gd name="T0" fmla="*/ 5 w 376"/>
                <a:gd name="T1" fmla="*/ 0 h 698"/>
                <a:gd name="T2" fmla="*/ 341 w 376"/>
                <a:gd name="T3" fmla="*/ 0 h 698"/>
                <a:gd name="T4" fmla="*/ 345 w 376"/>
                <a:gd name="T5" fmla="*/ 7 h 698"/>
                <a:gd name="T6" fmla="*/ 345 w 376"/>
                <a:gd name="T7" fmla="*/ 166 h 698"/>
                <a:gd name="T8" fmla="*/ 341 w 376"/>
                <a:gd name="T9" fmla="*/ 171 h 698"/>
                <a:gd name="T10" fmla="*/ 317 w 376"/>
                <a:gd name="T11" fmla="*/ 171 h 698"/>
                <a:gd name="T12" fmla="*/ 312 w 376"/>
                <a:gd name="T13" fmla="*/ 166 h 698"/>
                <a:gd name="T14" fmla="*/ 312 w 376"/>
                <a:gd name="T15" fmla="*/ 89 h 698"/>
                <a:gd name="T16" fmla="*/ 291 w 376"/>
                <a:gd name="T17" fmla="*/ 89 h 698"/>
                <a:gd name="T18" fmla="*/ 287 w 376"/>
                <a:gd name="T19" fmla="*/ 84 h 698"/>
                <a:gd name="T20" fmla="*/ 287 w 376"/>
                <a:gd name="T21" fmla="*/ 48 h 698"/>
                <a:gd name="T22" fmla="*/ 117 w 376"/>
                <a:gd name="T23" fmla="*/ 48 h 698"/>
                <a:gd name="T24" fmla="*/ 117 w 376"/>
                <a:gd name="T25" fmla="*/ 325 h 698"/>
                <a:gd name="T26" fmla="*/ 258 w 376"/>
                <a:gd name="T27" fmla="*/ 325 h 698"/>
                <a:gd name="T28" fmla="*/ 258 w 376"/>
                <a:gd name="T29" fmla="*/ 248 h 698"/>
                <a:gd name="T30" fmla="*/ 263 w 376"/>
                <a:gd name="T31" fmla="*/ 243 h 698"/>
                <a:gd name="T32" fmla="*/ 287 w 376"/>
                <a:gd name="T33" fmla="*/ 243 h 698"/>
                <a:gd name="T34" fmla="*/ 291 w 376"/>
                <a:gd name="T35" fmla="*/ 248 h 698"/>
                <a:gd name="T36" fmla="*/ 291 w 376"/>
                <a:gd name="T37" fmla="*/ 450 h 698"/>
                <a:gd name="T38" fmla="*/ 287 w 376"/>
                <a:gd name="T39" fmla="*/ 455 h 698"/>
                <a:gd name="T40" fmla="*/ 263 w 376"/>
                <a:gd name="T41" fmla="*/ 455 h 698"/>
                <a:gd name="T42" fmla="*/ 258 w 376"/>
                <a:gd name="T43" fmla="*/ 450 h 698"/>
                <a:gd name="T44" fmla="*/ 258 w 376"/>
                <a:gd name="T45" fmla="*/ 373 h 698"/>
                <a:gd name="T46" fmla="*/ 117 w 376"/>
                <a:gd name="T47" fmla="*/ 373 h 698"/>
                <a:gd name="T48" fmla="*/ 117 w 376"/>
                <a:gd name="T49" fmla="*/ 651 h 698"/>
                <a:gd name="T50" fmla="*/ 312 w 376"/>
                <a:gd name="T51" fmla="*/ 651 h 698"/>
                <a:gd name="T52" fmla="*/ 312 w 376"/>
                <a:gd name="T53" fmla="*/ 615 h 698"/>
                <a:gd name="T54" fmla="*/ 317 w 376"/>
                <a:gd name="T55" fmla="*/ 608 h 698"/>
                <a:gd name="T56" fmla="*/ 341 w 376"/>
                <a:gd name="T57" fmla="*/ 608 h 698"/>
                <a:gd name="T58" fmla="*/ 341 w 376"/>
                <a:gd name="T59" fmla="*/ 539 h 698"/>
                <a:gd name="T60" fmla="*/ 345 w 376"/>
                <a:gd name="T61" fmla="*/ 532 h 698"/>
                <a:gd name="T62" fmla="*/ 370 w 376"/>
                <a:gd name="T63" fmla="*/ 532 h 698"/>
                <a:gd name="T64" fmla="*/ 375 w 376"/>
                <a:gd name="T65" fmla="*/ 539 h 698"/>
                <a:gd name="T66" fmla="*/ 375 w 376"/>
                <a:gd name="T67" fmla="*/ 692 h 698"/>
                <a:gd name="T68" fmla="*/ 370 w 376"/>
                <a:gd name="T69" fmla="*/ 697 h 698"/>
                <a:gd name="T70" fmla="*/ 5 w 376"/>
                <a:gd name="T71" fmla="*/ 697 h 698"/>
                <a:gd name="T72" fmla="*/ 0 w 376"/>
                <a:gd name="T73" fmla="*/ 692 h 698"/>
                <a:gd name="T74" fmla="*/ 0 w 376"/>
                <a:gd name="T75" fmla="*/ 656 h 698"/>
                <a:gd name="T76" fmla="*/ 5 w 376"/>
                <a:gd name="T77" fmla="*/ 651 h 698"/>
                <a:gd name="T78" fmla="*/ 59 w 376"/>
                <a:gd name="T79" fmla="*/ 651 h 698"/>
                <a:gd name="T80" fmla="*/ 59 w 376"/>
                <a:gd name="T81" fmla="*/ 48 h 698"/>
                <a:gd name="T82" fmla="*/ 5 w 376"/>
                <a:gd name="T83" fmla="*/ 48 h 698"/>
                <a:gd name="T84" fmla="*/ 0 w 376"/>
                <a:gd name="T85" fmla="*/ 41 h 698"/>
                <a:gd name="T86" fmla="*/ 0 w 376"/>
                <a:gd name="T87" fmla="*/ 7 h 698"/>
                <a:gd name="T88" fmla="*/ 5 w 376"/>
                <a:gd name="T8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698">
                  <a:moveTo>
                    <a:pt x="5" y="0"/>
                  </a:moveTo>
                  <a:lnTo>
                    <a:pt x="341" y="0"/>
                  </a:lnTo>
                  <a:lnTo>
                    <a:pt x="345" y="7"/>
                  </a:lnTo>
                  <a:lnTo>
                    <a:pt x="345" y="166"/>
                  </a:lnTo>
                  <a:lnTo>
                    <a:pt x="341" y="171"/>
                  </a:lnTo>
                  <a:lnTo>
                    <a:pt x="317" y="171"/>
                  </a:lnTo>
                  <a:lnTo>
                    <a:pt x="312" y="166"/>
                  </a:lnTo>
                  <a:lnTo>
                    <a:pt x="312" y="89"/>
                  </a:lnTo>
                  <a:lnTo>
                    <a:pt x="291" y="89"/>
                  </a:lnTo>
                  <a:lnTo>
                    <a:pt x="287" y="84"/>
                  </a:lnTo>
                  <a:lnTo>
                    <a:pt x="287" y="48"/>
                  </a:lnTo>
                  <a:lnTo>
                    <a:pt x="117" y="48"/>
                  </a:lnTo>
                  <a:lnTo>
                    <a:pt x="117" y="325"/>
                  </a:lnTo>
                  <a:lnTo>
                    <a:pt x="258" y="325"/>
                  </a:lnTo>
                  <a:lnTo>
                    <a:pt x="258" y="248"/>
                  </a:lnTo>
                  <a:lnTo>
                    <a:pt x="263" y="243"/>
                  </a:lnTo>
                  <a:lnTo>
                    <a:pt x="287" y="243"/>
                  </a:lnTo>
                  <a:lnTo>
                    <a:pt x="291" y="248"/>
                  </a:lnTo>
                  <a:lnTo>
                    <a:pt x="291" y="450"/>
                  </a:lnTo>
                  <a:lnTo>
                    <a:pt x="287" y="455"/>
                  </a:lnTo>
                  <a:lnTo>
                    <a:pt x="263" y="455"/>
                  </a:lnTo>
                  <a:lnTo>
                    <a:pt x="258" y="450"/>
                  </a:lnTo>
                  <a:lnTo>
                    <a:pt x="258" y="373"/>
                  </a:lnTo>
                  <a:lnTo>
                    <a:pt x="117" y="373"/>
                  </a:lnTo>
                  <a:lnTo>
                    <a:pt x="117" y="651"/>
                  </a:lnTo>
                  <a:lnTo>
                    <a:pt x="312" y="651"/>
                  </a:lnTo>
                  <a:lnTo>
                    <a:pt x="312" y="615"/>
                  </a:lnTo>
                  <a:lnTo>
                    <a:pt x="317" y="608"/>
                  </a:lnTo>
                  <a:lnTo>
                    <a:pt x="341" y="608"/>
                  </a:lnTo>
                  <a:lnTo>
                    <a:pt x="341" y="539"/>
                  </a:lnTo>
                  <a:lnTo>
                    <a:pt x="345" y="532"/>
                  </a:lnTo>
                  <a:lnTo>
                    <a:pt x="370" y="532"/>
                  </a:lnTo>
                  <a:lnTo>
                    <a:pt x="375" y="539"/>
                  </a:lnTo>
                  <a:lnTo>
                    <a:pt x="375" y="692"/>
                  </a:lnTo>
                  <a:lnTo>
                    <a:pt x="370" y="697"/>
                  </a:lnTo>
                  <a:lnTo>
                    <a:pt x="5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5" y="651"/>
                  </a:lnTo>
                  <a:lnTo>
                    <a:pt x="59" y="651"/>
                  </a:lnTo>
                  <a:lnTo>
                    <a:pt x="59" y="48"/>
                  </a:lnTo>
                  <a:lnTo>
                    <a:pt x="5" y="48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Freeform 44"/>
            <p:cNvSpPr>
              <a:spLocks noChangeArrowheads="1"/>
            </p:cNvSpPr>
            <p:nvPr/>
          </p:nvSpPr>
          <p:spPr bwMode="auto">
            <a:xfrm>
              <a:off x="3777" y="3119"/>
              <a:ext cx="73" cy="110"/>
            </a:xfrm>
            <a:custGeom>
              <a:avLst/>
              <a:gdLst>
                <a:gd name="T0" fmla="*/ 3 w 328"/>
                <a:gd name="T1" fmla="*/ 0 h 489"/>
                <a:gd name="T2" fmla="*/ 85 w 328"/>
                <a:gd name="T3" fmla="*/ 0 h 489"/>
                <a:gd name="T4" fmla="*/ 90 w 328"/>
                <a:gd name="T5" fmla="*/ 5 h 489"/>
                <a:gd name="T6" fmla="*/ 90 w 328"/>
                <a:gd name="T7" fmla="*/ 75 h 489"/>
                <a:gd name="T8" fmla="*/ 116 w 328"/>
                <a:gd name="T9" fmla="*/ 75 h 489"/>
                <a:gd name="T10" fmla="*/ 116 w 328"/>
                <a:gd name="T11" fmla="*/ 39 h 489"/>
                <a:gd name="T12" fmla="*/ 120 w 328"/>
                <a:gd name="T13" fmla="*/ 34 h 489"/>
                <a:gd name="T14" fmla="*/ 146 w 328"/>
                <a:gd name="T15" fmla="*/ 34 h 489"/>
                <a:gd name="T16" fmla="*/ 146 w 328"/>
                <a:gd name="T17" fmla="*/ 5 h 489"/>
                <a:gd name="T18" fmla="*/ 150 w 328"/>
                <a:gd name="T19" fmla="*/ 0 h 489"/>
                <a:gd name="T20" fmla="*/ 236 w 328"/>
                <a:gd name="T21" fmla="*/ 0 h 489"/>
                <a:gd name="T22" fmla="*/ 240 w 328"/>
                <a:gd name="T23" fmla="*/ 5 h 489"/>
                <a:gd name="T24" fmla="*/ 240 w 328"/>
                <a:gd name="T25" fmla="*/ 34 h 489"/>
                <a:gd name="T26" fmla="*/ 267 w 328"/>
                <a:gd name="T27" fmla="*/ 34 h 489"/>
                <a:gd name="T28" fmla="*/ 271 w 328"/>
                <a:gd name="T29" fmla="*/ 39 h 489"/>
                <a:gd name="T30" fmla="*/ 271 w 328"/>
                <a:gd name="T31" fmla="*/ 75 h 489"/>
                <a:gd name="T32" fmla="*/ 296 w 328"/>
                <a:gd name="T33" fmla="*/ 75 h 489"/>
                <a:gd name="T34" fmla="*/ 301 w 328"/>
                <a:gd name="T35" fmla="*/ 82 h 489"/>
                <a:gd name="T36" fmla="*/ 301 w 328"/>
                <a:gd name="T37" fmla="*/ 442 h 489"/>
                <a:gd name="T38" fmla="*/ 323 w 328"/>
                <a:gd name="T39" fmla="*/ 442 h 489"/>
                <a:gd name="T40" fmla="*/ 327 w 328"/>
                <a:gd name="T41" fmla="*/ 447 h 489"/>
                <a:gd name="T42" fmla="*/ 327 w 328"/>
                <a:gd name="T43" fmla="*/ 483 h 489"/>
                <a:gd name="T44" fmla="*/ 323 w 328"/>
                <a:gd name="T45" fmla="*/ 488 h 489"/>
                <a:gd name="T46" fmla="*/ 211 w 328"/>
                <a:gd name="T47" fmla="*/ 488 h 489"/>
                <a:gd name="T48" fmla="*/ 206 w 328"/>
                <a:gd name="T49" fmla="*/ 483 h 489"/>
                <a:gd name="T50" fmla="*/ 206 w 328"/>
                <a:gd name="T51" fmla="*/ 447 h 489"/>
                <a:gd name="T52" fmla="*/ 211 w 328"/>
                <a:gd name="T53" fmla="*/ 442 h 489"/>
                <a:gd name="T54" fmla="*/ 236 w 328"/>
                <a:gd name="T55" fmla="*/ 442 h 489"/>
                <a:gd name="T56" fmla="*/ 236 w 328"/>
                <a:gd name="T57" fmla="*/ 123 h 489"/>
                <a:gd name="T58" fmla="*/ 211 w 328"/>
                <a:gd name="T59" fmla="*/ 123 h 489"/>
                <a:gd name="T60" fmla="*/ 206 w 328"/>
                <a:gd name="T61" fmla="*/ 116 h 489"/>
                <a:gd name="T62" fmla="*/ 206 w 328"/>
                <a:gd name="T63" fmla="*/ 82 h 489"/>
                <a:gd name="T64" fmla="*/ 120 w 328"/>
                <a:gd name="T65" fmla="*/ 82 h 489"/>
                <a:gd name="T66" fmla="*/ 120 w 328"/>
                <a:gd name="T67" fmla="*/ 116 h 489"/>
                <a:gd name="T68" fmla="*/ 116 w 328"/>
                <a:gd name="T69" fmla="*/ 123 h 489"/>
                <a:gd name="T70" fmla="*/ 90 w 328"/>
                <a:gd name="T71" fmla="*/ 123 h 489"/>
                <a:gd name="T72" fmla="*/ 90 w 328"/>
                <a:gd name="T73" fmla="*/ 442 h 489"/>
                <a:gd name="T74" fmla="*/ 116 w 328"/>
                <a:gd name="T75" fmla="*/ 442 h 489"/>
                <a:gd name="T76" fmla="*/ 120 w 328"/>
                <a:gd name="T77" fmla="*/ 447 h 489"/>
                <a:gd name="T78" fmla="*/ 120 w 328"/>
                <a:gd name="T79" fmla="*/ 483 h 489"/>
                <a:gd name="T80" fmla="*/ 116 w 328"/>
                <a:gd name="T81" fmla="*/ 488 h 489"/>
                <a:gd name="T82" fmla="*/ 3 w 328"/>
                <a:gd name="T83" fmla="*/ 488 h 489"/>
                <a:gd name="T84" fmla="*/ 0 w 328"/>
                <a:gd name="T85" fmla="*/ 483 h 489"/>
                <a:gd name="T86" fmla="*/ 0 w 328"/>
                <a:gd name="T87" fmla="*/ 447 h 489"/>
                <a:gd name="T88" fmla="*/ 3 w 328"/>
                <a:gd name="T89" fmla="*/ 442 h 489"/>
                <a:gd name="T90" fmla="*/ 30 w 328"/>
                <a:gd name="T91" fmla="*/ 442 h 489"/>
                <a:gd name="T92" fmla="*/ 30 w 328"/>
                <a:gd name="T93" fmla="*/ 39 h 489"/>
                <a:gd name="T94" fmla="*/ 3 w 328"/>
                <a:gd name="T95" fmla="*/ 39 h 489"/>
                <a:gd name="T96" fmla="*/ 0 w 328"/>
                <a:gd name="T97" fmla="*/ 34 h 489"/>
                <a:gd name="T98" fmla="*/ 0 w 328"/>
                <a:gd name="T99" fmla="*/ 5 h 489"/>
                <a:gd name="T100" fmla="*/ 3 w 328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489">
                  <a:moveTo>
                    <a:pt x="3" y="0"/>
                  </a:moveTo>
                  <a:lnTo>
                    <a:pt x="85" y="0"/>
                  </a:lnTo>
                  <a:lnTo>
                    <a:pt x="90" y="5"/>
                  </a:lnTo>
                  <a:lnTo>
                    <a:pt x="90" y="75"/>
                  </a:lnTo>
                  <a:lnTo>
                    <a:pt x="116" y="75"/>
                  </a:lnTo>
                  <a:lnTo>
                    <a:pt x="116" y="39"/>
                  </a:lnTo>
                  <a:lnTo>
                    <a:pt x="120" y="34"/>
                  </a:lnTo>
                  <a:lnTo>
                    <a:pt x="146" y="34"/>
                  </a:lnTo>
                  <a:lnTo>
                    <a:pt x="146" y="5"/>
                  </a:lnTo>
                  <a:lnTo>
                    <a:pt x="150" y="0"/>
                  </a:lnTo>
                  <a:lnTo>
                    <a:pt x="236" y="0"/>
                  </a:lnTo>
                  <a:lnTo>
                    <a:pt x="240" y="5"/>
                  </a:lnTo>
                  <a:lnTo>
                    <a:pt x="240" y="34"/>
                  </a:lnTo>
                  <a:lnTo>
                    <a:pt x="267" y="34"/>
                  </a:lnTo>
                  <a:lnTo>
                    <a:pt x="271" y="39"/>
                  </a:lnTo>
                  <a:lnTo>
                    <a:pt x="271" y="75"/>
                  </a:lnTo>
                  <a:lnTo>
                    <a:pt x="296" y="75"/>
                  </a:lnTo>
                  <a:lnTo>
                    <a:pt x="301" y="82"/>
                  </a:lnTo>
                  <a:lnTo>
                    <a:pt x="301" y="442"/>
                  </a:lnTo>
                  <a:lnTo>
                    <a:pt x="323" y="442"/>
                  </a:lnTo>
                  <a:lnTo>
                    <a:pt x="327" y="447"/>
                  </a:lnTo>
                  <a:lnTo>
                    <a:pt x="327" y="483"/>
                  </a:lnTo>
                  <a:lnTo>
                    <a:pt x="323" y="488"/>
                  </a:lnTo>
                  <a:lnTo>
                    <a:pt x="211" y="488"/>
                  </a:lnTo>
                  <a:lnTo>
                    <a:pt x="206" y="483"/>
                  </a:lnTo>
                  <a:lnTo>
                    <a:pt x="206" y="447"/>
                  </a:lnTo>
                  <a:lnTo>
                    <a:pt x="211" y="442"/>
                  </a:lnTo>
                  <a:lnTo>
                    <a:pt x="236" y="442"/>
                  </a:lnTo>
                  <a:lnTo>
                    <a:pt x="236" y="123"/>
                  </a:lnTo>
                  <a:lnTo>
                    <a:pt x="211" y="123"/>
                  </a:lnTo>
                  <a:lnTo>
                    <a:pt x="206" y="116"/>
                  </a:lnTo>
                  <a:lnTo>
                    <a:pt x="206" y="82"/>
                  </a:lnTo>
                  <a:lnTo>
                    <a:pt x="120" y="82"/>
                  </a:lnTo>
                  <a:lnTo>
                    <a:pt x="120" y="116"/>
                  </a:lnTo>
                  <a:lnTo>
                    <a:pt x="116" y="123"/>
                  </a:lnTo>
                  <a:lnTo>
                    <a:pt x="90" y="123"/>
                  </a:lnTo>
                  <a:lnTo>
                    <a:pt x="90" y="442"/>
                  </a:lnTo>
                  <a:lnTo>
                    <a:pt x="116" y="442"/>
                  </a:lnTo>
                  <a:lnTo>
                    <a:pt x="120" y="447"/>
                  </a:lnTo>
                  <a:lnTo>
                    <a:pt x="120" y="483"/>
                  </a:lnTo>
                  <a:lnTo>
                    <a:pt x="116" y="488"/>
                  </a:lnTo>
                  <a:lnTo>
                    <a:pt x="3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3" y="442"/>
                  </a:lnTo>
                  <a:lnTo>
                    <a:pt x="30" y="442"/>
                  </a:lnTo>
                  <a:lnTo>
                    <a:pt x="30" y="39"/>
                  </a:lnTo>
                  <a:lnTo>
                    <a:pt x="3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Freeform 45"/>
            <p:cNvSpPr>
              <a:spLocks noChangeArrowheads="1"/>
            </p:cNvSpPr>
            <p:nvPr/>
          </p:nvSpPr>
          <p:spPr bwMode="auto">
            <a:xfrm>
              <a:off x="3858" y="3119"/>
              <a:ext cx="70" cy="156"/>
            </a:xfrm>
            <a:custGeom>
              <a:avLst/>
              <a:gdLst>
                <a:gd name="T0" fmla="*/ 169 w 314"/>
                <a:gd name="T1" fmla="*/ 39 h 691"/>
                <a:gd name="T2" fmla="*/ 172 w 314"/>
                <a:gd name="T3" fmla="*/ 82 h 691"/>
                <a:gd name="T4" fmla="*/ 197 w 314"/>
                <a:gd name="T5" fmla="*/ 241 h 691"/>
                <a:gd name="T6" fmla="*/ 169 w 314"/>
                <a:gd name="T7" fmla="*/ 246 h 691"/>
                <a:gd name="T8" fmla="*/ 116 w 314"/>
                <a:gd name="T9" fmla="*/ 282 h 691"/>
                <a:gd name="T10" fmla="*/ 112 w 314"/>
                <a:gd name="T11" fmla="*/ 241 h 691"/>
                <a:gd name="T12" fmla="*/ 86 w 314"/>
                <a:gd name="T13" fmla="*/ 82 h 691"/>
                <a:gd name="T14" fmla="*/ 116 w 314"/>
                <a:gd name="T15" fmla="*/ 75 h 691"/>
                <a:gd name="T16" fmla="*/ 86 w 314"/>
                <a:gd name="T17" fmla="*/ 488 h 691"/>
                <a:gd name="T18" fmla="*/ 256 w 314"/>
                <a:gd name="T19" fmla="*/ 524 h 691"/>
                <a:gd name="T20" fmla="*/ 284 w 314"/>
                <a:gd name="T21" fmla="*/ 531 h 691"/>
                <a:gd name="T22" fmla="*/ 260 w 314"/>
                <a:gd name="T23" fmla="*/ 565 h 691"/>
                <a:gd name="T24" fmla="*/ 256 w 314"/>
                <a:gd name="T25" fmla="*/ 608 h 691"/>
                <a:gd name="T26" fmla="*/ 197 w 314"/>
                <a:gd name="T27" fmla="*/ 613 h 691"/>
                <a:gd name="T28" fmla="*/ 116 w 314"/>
                <a:gd name="T29" fmla="*/ 644 h 691"/>
                <a:gd name="T30" fmla="*/ 112 w 314"/>
                <a:gd name="T31" fmla="*/ 608 h 691"/>
                <a:gd name="T32" fmla="*/ 62 w 314"/>
                <a:gd name="T33" fmla="*/ 531 h 691"/>
                <a:gd name="T34" fmla="*/ 86 w 314"/>
                <a:gd name="T35" fmla="*/ 524 h 691"/>
                <a:gd name="T36" fmla="*/ 86 w 314"/>
                <a:gd name="T37" fmla="*/ 0 h 691"/>
                <a:gd name="T38" fmla="*/ 288 w 314"/>
                <a:gd name="T39" fmla="*/ 5 h 691"/>
                <a:gd name="T40" fmla="*/ 284 w 314"/>
                <a:gd name="T41" fmla="*/ 39 h 691"/>
                <a:gd name="T42" fmla="*/ 230 w 314"/>
                <a:gd name="T43" fmla="*/ 75 h 691"/>
                <a:gd name="T44" fmla="*/ 260 w 314"/>
                <a:gd name="T45" fmla="*/ 82 h 691"/>
                <a:gd name="T46" fmla="*/ 256 w 314"/>
                <a:gd name="T47" fmla="*/ 246 h 691"/>
                <a:gd name="T48" fmla="*/ 230 w 314"/>
                <a:gd name="T49" fmla="*/ 282 h 691"/>
                <a:gd name="T50" fmla="*/ 202 w 314"/>
                <a:gd name="T51" fmla="*/ 287 h 691"/>
                <a:gd name="T52" fmla="*/ 197 w 314"/>
                <a:gd name="T53" fmla="*/ 330 h 691"/>
                <a:gd name="T54" fmla="*/ 116 w 314"/>
                <a:gd name="T55" fmla="*/ 360 h 691"/>
                <a:gd name="T56" fmla="*/ 86 w 314"/>
                <a:gd name="T57" fmla="*/ 365 h 691"/>
                <a:gd name="T58" fmla="*/ 226 w 314"/>
                <a:gd name="T59" fmla="*/ 399 h 691"/>
                <a:gd name="T60" fmla="*/ 230 w 314"/>
                <a:gd name="T61" fmla="*/ 442 h 691"/>
                <a:gd name="T62" fmla="*/ 288 w 314"/>
                <a:gd name="T63" fmla="*/ 447 h 691"/>
                <a:gd name="T64" fmla="*/ 309 w 314"/>
                <a:gd name="T65" fmla="*/ 483 h 691"/>
                <a:gd name="T66" fmla="*/ 313 w 314"/>
                <a:gd name="T67" fmla="*/ 608 h 691"/>
                <a:gd name="T68" fmla="*/ 288 w 314"/>
                <a:gd name="T69" fmla="*/ 613 h 691"/>
                <a:gd name="T70" fmla="*/ 284 w 314"/>
                <a:gd name="T71" fmla="*/ 649 h 691"/>
                <a:gd name="T72" fmla="*/ 230 w 314"/>
                <a:gd name="T73" fmla="*/ 683 h 691"/>
                <a:gd name="T74" fmla="*/ 62 w 314"/>
                <a:gd name="T75" fmla="*/ 690 h 691"/>
                <a:gd name="T76" fmla="*/ 58 w 314"/>
                <a:gd name="T77" fmla="*/ 649 h 691"/>
                <a:gd name="T78" fmla="*/ 0 w 314"/>
                <a:gd name="T79" fmla="*/ 644 h 691"/>
                <a:gd name="T80" fmla="*/ 4 w 314"/>
                <a:gd name="T81" fmla="*/ 524 h 691"/>
                <a:gd name="T82" fmla="*/ 28 w 314"/>
                <a:gd name="T83" fmla="*/ 488 h 691"/>
                <a:gd name="T84" fmla="*/ 58 w 314"/>
                <a:gd name="T85" fmla="*/ 483 h 691"/>
                <a:gd name="T86" fmla="*/ 33 w 314"/>
                <a:gd name="T87" fmla="*/ 447 h 691"/>
                <a:gd name="T88" fmla="*/ 28 w 314"/>
                <a:gd name="T89" fmla="*/ 365 h 691"/>
                <a:gd name="T90" fmla="*/ 58 w 314"/>
                <a:gd name="T91" fmla="*/ 360 h 691"/>
                <a:gd name="T92" fmla="*/ 33 w 314"/>
                <a:gd name="T93" fmla="*/ 246 h 691"/>
                <a:gd name="T94" fmla="*/ 28 w 314"/>
                <a:gd name="T95" fmla="*/ 82 h 691"/>
                <a:gd name="T96" fmla="*/ 58 w 314"/>
                <a:gd name="T97" fmla="*/ 75 h 691"/>
                <a:gd name="T98" fmla="*/ 62 w 314"/>
                <a:gd name="T99" fmla="*/ 34 h 691"/>
                <a:gd name="T100" fmla="*/ 82 w 314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691">
                  <a:moveTo>
                    <a:pt x="116" y="39"/>
                  </a:moveTo>
                  <a:lnTo>
                    <a:pt x="169" y="39"/>
                  </a:lnTo>
                  <a:lnTo>
                    <a:pt x="169" y="75"/>
                  </a:lnTo>
                  <a:lnTo>
                    <a:pt x="172" y="82"/>
                  </a:lnTo>
                  <a:lnTo>
                    <a:pt x="197" y="82"/>
                  </a:lnTo>
                  <a:lnTo>
                    <a:pt x="197" y="241"/>
                  </a:lnTo>
                  <a:lnTo>
                    <a:pt x="172" y="241"/>
                  </a:lnTo>
                  <a:lnTo>
                    <a:pt x="169" y="246"/>
                  </a:lnTo>
                  <a:lnTo>
                    <a:pt x="169" y="282"/>
                  </a:lnTo>
                  <a:lnTo>
                    <a:pt x="116" y="282"/>
                  </a:lnTo>
                  <a:lnTo>
                    <a:pt x="116" y="246"/>
                  </a:lnTo>
                  <a:lnTo>
                    <a:pt x="112" y="241"/>
                  </a:lnTo>
                  <a:lnTo>
                    <a:pt x="86" y="241"/>
                  </a:lnTo>
                  <a:lnTo>
                    <a:pt x="86" y="82"/>
                  </a:lnTo>
                  <a:lnTo>
                    <a:pt x="112" y="82"/>
                  </a:lnTo>
                  <a:lnTo>
                    <a:pt x="116" y="75"/>
                  </a:lnTo>
                  <a:lnTo>
                    <a:pt x="116" y="39"/>
                  </a:lnTo>
                  <a:close/>
                  <a:moveTo>
                    <a:pt x="86" y="488"/>
                  </a:moveTo>
                  <a:lnTo>
                    <a:pt x="256" y="488"/>
                  </a:lnTo>
                  <a:lnTo>
                    <a:pt x="256" y="524"/>
                  </a:lnTo>
                  <a:lnTo>
                    <a:pt x="260" y="531"/>
                  </a:lnTo>
                  <a:lnTo>
                    <a:pt x="284" y="531"/>
                  </a:lnTo>
                  <a:lnTo>
                    <a:pt x="284" y="565"/>
                  </a:lnTo>
                  <a:lnTo>
                    <a:pt x="260" y="565"/>
                  </a:lnTo>
                  <a:lnTo>
                    <a:pt x="256" y="570"/>
                  </a:lnTo>
                  <a:lnTo>
                    <a:pt x="256" y="608"/>
                  </a:lnTo>
                  <a:lnTo>
                    <a:pt x="202" y="608"/>
                  </a:lnTo>
                  <a:lnTo>
                    <a:pt x="197" y="613"/>
                  </a:lnTo>
                  <a:lnTo>
                    <a:pt x="197" y="644"/>
                  </a:lnTo>
                  <a:lnTo>
                    <a:pt x="116" y="644"/>
                  </a:lnTo>
                  <a:lnTo>
                    <a:pt x="116" y="613"/>
                  </a:lnTo>
                  <a:lnTo>
                    <a:pt x="112" y="608"/>
                  </a:lnTo>
                  <a:lnTo>
                    <a:pt x="62" y="608"/>
                  </a:lnTo>
                  <a:lnTo>
                    <a:pt x="62" y="531"/>
                  </a:lnTo>
                  <a:lnTo>
                    <a:pt x="82" y="531"/>
                  </a:lnTo>
                  <a:lnTo>
                    <a:pt x="86" y="524"/>
                  </a:lnTo>
                  <a:lnTo>
                    <a:pt x="86" y="488"/>
                  </a:lnTo>
                  <a:close/>
                  <a:moveTo>
                    <a:pt x="86" y="0"/>
                  </a:moveTo>
                  <a:lnTo>
                    <a:pt x="284" y="0"/>
                  </a:lnTo>
                  <a:lnTo>
                    <a:pt x="288" y="5"/>
                  </a:lnTo>
                  <a:lnTo>
                    <a:pt x="288" y="34"/>
                  </a:lnTo>
                  <a:lnTo>
                    <a:pt x="284" y="39"/>
                  </a:lnTo>
                  <a:lnTo>
                    <a:pt x="230" y="39"/>
                  </a:lnTo>
                  <a:lnTo>
                    <a:pt x="230" y="75"/>
                  </a:lnTo>
                  <a:lnTo>
                    <a:pt x="256" y="75"/>
                  </a:lnTo>
                  <a:lnTo>
                    <a:pt x="260" y="82"/>
                  </a:lnTo>
                  <a:lnTo>
                    <a:pt x="260" y="241"/>
                  </a:lnTo>
                  <a:lnTo>
                    <a:pt x="256" y="246"/>
                  </a:lnTo>
                  <a:lnTo>
                    <a:pt x="230" y="246"/>
                  </a:lnTo>
                  <a:lnTo>
                    <a:pt x="230" y="282"/>
                  </a:lnTo>
                  <a:lnTo>
                    <a:pt x="226" y="287"/>
                  </a:lnTo>
                  <a:lnTo>
                    <a:pt x="202" y="287"/>
                  </a:lnTo>
                  <a:lnTo>
                    <a:pt x="202" y="323"/>
                  </a:lnTo>
                  <a:lnTo>
                    <a:pt x="197" y="330"/>
                  </a:lnTo>
                  <a:lnTo>
                    <a:pt x="116" y="330"/>
                  </a:lnTo>
                  <a:lnTo>
                    <a:pt x="116" y="360"/>
                  </a:lnTo>
                  <a:lnTo>
                    <a:pt x="112" y="365"/>
                  </a:lnTo>
                  <a:lnTo>
                    <a:pt x="86" y="365"/>
                  </a:lnTo>
                  <a:lnTo>
                    <a:pt x="86" y="399"/>
                  </a:lnTo>
                  <a:lnTo>
                    <a:pt x="226" y="399"/>
                  </a:lnTo>
                  <a:lnTo>
                    <a:pt x="230" y="406"/>
                  </a:lnTo>
                  <a:lnTo>
                    <a:pt x="230" y="442"/>
                  </a:lnTo>
                  <a:lnTo>
                    <a:pt x="284" y="442"/>
                  </a:lnTo>
                  <a:lnTo>
                    <a:pt x="288" y="447"/>
                  </a:lnTo>
                  <a:lnTo>
                    <a:pt x="288" y="483"/>
                  </a:lnTo>
                  <a:lnTo>
                    <a:pt x="309" y="483"/>
                  </a:lnTo>
                  <a:lnTo>
                    <a:pt x="313" y="488"/>
                  </a:lnTo>
                  <a:lnTo>
                    <a:pt x="313" y="608"/>
                  </a:lnTo>
                  <a:lnTo>
                    <a:pt x="309" y="613"/>
                  </a:lnTo>
                  <a:lnTo>
                    <a:pt x="288" y="613"/>
                  </a:lnTo>
                  <a:lnTo>
                    <a:pt x="288" y="644"/>
                  </a:lnTo>
                  <a:lnTo>
                    <a:pt x="284" y="649"/>
                  </a:lnTo>
                  <a:lnTo>
                    <a:pt x="230" y="649"/>
                  </a:lnTo>
                  <a:lnTo>
                    <a:pt x="230" y="683"/>
                  </a:lnTo>
                  <a:lnTo>
                    <a:pt x="226" y="690"/>
                  </a:lnTo>
                  <a:lnTo>
                    <a:pt x="62" y="690"/>
                  </a:lnTo>
                  <a:lnTo>
                    <a:pt x="58" y="683"/>
                  </a:lnTo>
                  <a:lnTo>
                    <a:pt x="58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4" y="524"/>
                  </a:lnTo>
                  <a:lnTo>
                    <a:pt x="28" y="524"/>
                  </a:lnTo>
                  <a:lnTo>
                    <a:pt x="28" y="488"/>
                  </a:lnTo>
                  <a:lnTo>
                    <a:pt x="33" y="483"/>
                  </a:lnTo>
                  <a:lnTo>
                    <a:pt x="58" y="483"/>
                  </a:lnTo>
                  <a:lnTo>
                    <a:pt x="58" y="447"/>
                  </a:lnTo>
                  <a:lnTo>
                    <a:pt x="33" y="447"/>
                  </a:lnTo>
                  <a:lnTo>
                    <a:pt x="28" y="442"/>
                  </a:lnTo>
                  <a:lnTo>
                    <a:pt x="28" y="365"/>
                  </a:lnTo>
                  <a:lnTo>
                    <a:pt x="33" y="360"/>
                  </a:lnTo>
                  <a:lnTo>
                    <a:pt x="58" y="360"/>
                  </a:lnTo>
                  <a:lnTo>
                    <a:pt x="58" y="246"/>
                  </a:lnTo>
                  <a:lnTo>
                    <a:pt x="33" y="246"/>
                  </a:lnTo>
                  <a:lnTo>
                    <a:pt x="28" y="241"/>
                  </a:lnTo>
                  <a:lnTo>
                    <a:pt x="28" y="82"/>
                  </a:lnTo>
                  <a:lnTo>
                    <a:pt x="33" y="75"/>
                  </a:lnTo>
                  <a:lnTo>
                    <a:pt x="58" y="75"/>
                  </a:lnTo>
                  <a:lnTo>
                    <a:pt x="58" y="39"/>
                  </a:lnTo>
                  <a:lnTo>
                    <a:pt x="62" y="34"/>
                  </a:lnTo>
                  <a:lnTo>
                    <a:pt x="82" y="34"/>
                  </a:lnTo>
                  <a:lnTo>
                    <a:pt x="82" y="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Freeform 46"/>
            <p:cNvSpPr>
              <a:spLocks noChangeArrowheads="1"/>
            </p:cNvSpPr>
            <p:nvPr/>
          </p:nvSpPr>
          <p:spPr bwMode="auto">
            <a:xfrm>
              <a:off x="3940" y="3072"/>
              <a:ext cx="27" cy="157"/>
            </a:xfrm>
            <a:custGeom>
              <a:avLst/>
              <a:gdLst>
                <a:gd name="T0" fmla="*/ 4 w 125"/>
                <a:gd name="T1" fmla="*/ 209 h 698"/>
                <a:gd name="T2" fmla="*/ 88 w 125"/>
                <a:gd name="T3" fmla="*/ 209 h 698"/>
                <a:gd name="T4" fmla="*/ 92 w 125"/>
                <a:gd name="T5" fmla="*/ 214 h 698"/>
                <a:gd name="T6" fmla="*/ 92 w 125"/>
                <a:gd name="T7" fmla="*/ 651 h 698"/>
                <a:gd name="T8" fmla="*/ 119 w 125"/>
                <a:gd name="T9" fmla="*/ 651 h 698"/>
                <a:gd name="T10" fmla="*/ 124 w 125"/>
                <a:gd name="T11" fmla="*/ 656 h 698"/>
                <a:gd name="T12" fmla="*/ 124 w 125"/>
                <a:gd name="T13" fmla="*/ 692 h 698"/>
                <a:gd name="T14" fmla="*/ 119 w 125"/>
                <a:gd name="T15" fmla="*/ 697 h 698"/>
                <a:gd name="T16" fmla="*/ 4 w 125"/>
                <a:gd name="T17" fmla="*/ 697 h 698"/>
                <a:gd name="T18" fmla="*/ 0 w 125"/>
                <a:gd name="T19" fmla="*/ 692 h 698"/>
                <a:gd name="T20" fmla="*/ 0 w 125"/>
                <a:gd name="T21" fmla="*/ 656 h 698"/>
                <a:gd name="T22" fmla="*/ 4 w 125"/>
                <a:gd name="T23" fmla="*/ 651 h 698"/>
                <a:gd name="T24" fmla="*/ 31 w 125"/>
                <a:gd name="T25" fmla="*/ 651 h 698"/>
                <a:gd name="T26" fmla="*/ 31 w 125"/>
                <a:gd name="T27" fmla="*/ 248 h 698"/>
                <a:gd name="T28" fmla="*/ 4 w 125"/>
                <a:gd name="T29" fmla="*/ 248 h 698"/>
                <a:gd name="T30" fmla="*/ 0 w 125"/>
                <a:gd name="T31" fmla="*/ 243 h 698"/>
                <a:gd name="T32" fmla="*/ 0 w 125"/>
                <a:gd name="T33" fmla="*/ 214 h 698"/>
                <a:gd name="T34" fmla="*/ 4 w 125"/>
                <a:gd name="T35" fmla="*/ 209 h 698"/>
                <a:gd name="T36" fmla="*/ 35 w 125"/>
                <a:gd name="T37" fmla="*/ 0 h 698"/>
                <a:gd name="T38" fmla="*/ 88 w 125"/>
                <a:gd name="T39" fmla="*/ 0 h 698"/>
                <a:gd name="T40" fmla="*/ 92 w 125"/>
                <a:gd name="T41" fmla="*/ 7 h 698"/>
                <a:gd name="T42" fmla="*/ 92 w 125"/>
                <a:gd name="T43" fmla="*/ 84 h 698"/>
                <a:gd name="T44" fmla="*/ 88 w 125"/>
                <a:gd name="T45" fmla="*/ 89 h 698"/>
                <a:gd name="T46" fmla="*/ 35 w 125"/>
                <a:gd name="T47" fmla="*/ 89 h 698"/>
                <a:gd name="T48" fmla="*/ 31 w 125"/>
                <a:gd name="T49" fmla="*/ 84 h 698"/>
                <a:gd name="T50" fmla="*/ 31 w 125"/>
                <a:gd name="T51" fmla="*/ 7 h 698"/>
                <a:gd name="T52" fmla="*/ 35 w 125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698">
                  <a:moveTo>
                    <a:pt x="4" y="209"/>
                  </a:moveTo>
                  <a:lnTo>
                    <a:pt x="88" y="209"/>
                  </a:lnTo>
                  <a:lnTo>
                    <a:pt x="92" y="214"/>
                  </a:lnTo>
                  <a:lnTo>
                    <a:pt x="92" y="651"/>
                  </a:lnTo>
                  <a:lnTo>
                    <a:pt x="119" y="651"/>
                  </a:lnTo>
                  <a:lnTo>
                    <a:pt x="124" y="656"/>
                  </a:lnTo>
                  <a:lnTo>
                    <a:pt x="124" y="692"/>
                  </a:lnTo>
                  <a:lnTo>
                    <a:pt x="119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1" y="651"/>
                  </a:lnTo>
                  <a:lnTo>
                    <a:pt x="31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5" y="0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84"/>
                  </a:lnTo>
                  <a:lnTo>
                    <a:pt x="88" y="89"/>
                  </a:lnTo>
                  <a:lnTo>
                    <a:pt x="35" y="89"/>
                  </a:lnTo>
                  <a:lnTo>
                    <a:pt x="31" y="84"/>
                  </a:lnTo>
                  <a:lnTo>
                    <a:pt x="31" y="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Freeform 47"/>
            <p:cNvSpPr>
              <a:spLocks noChangeArrowheads="1"/>
            </p:cNvSpPr>
            <p:nvPr/>
          </p:nvSpPr>
          <p:spPr bwMode="auto">
            <a:xfrm>
              <a:off x="3986" y="3119"/>
              <a:ext cx="73" cy="110"/>
            </a:xfrm>
            <a:custGeom>
              <a:avLst/>
              <a:gdLst>
                <a:gd name="T0" fmla="*/ 3 w 328"/>
                <a:gd name="T1" fmla="*/ 0 h 489"/>
                <a:gd name="T2" fmla="*/ 86 w 328"/>
                <a:gd name="T3" fmla="*/ 0 h 489"/>
                <a:gd name="T4" fmla="*/ 90 w 328"/>
                <a:gd name="T5" fmla="*/ 5 h 489"/>
                <a:gd name="T6" fmla="*/ 90 w 328"/>
                <a:gd name="T7" fmla="*/ 75 h 489"/>
                <a:gd name="T8" fmla="*/ 116 w 328"/>
                <a:gd name="T9" fmla="*/ 75 h 489"/>
                <a:gd name="T10" fmla="*/ 116 w 328"/>
                <a:gd name="T11" fmla="*/ 39 h 489"/>
                <a:gd name="T12" fmla="*/ 121 w 328"/>
                <a:gd name="T13" fmla="*/ 34 h 489"/>
                <a:gd name="T14" fmla="*/ 146 w 328"/>
                <a:gd name="T15" fmla="*/ 34 h 489"/>
                <a:gd name="T16" fmla="*/ 146 w 328"/>
                <a:gd name="T17" fmla="*/ 5 h 489"/>
                <a:gd name="T18" fmla="*/ 150 w 328"/>
                <a:gd name="T19" fmla="*/ 0 h 489"/>
                <a:gd name="T20" fmla="*/ 236 w 328"/>
                <a:gd name="T21" fmla="*/ 0 h 489"/>
                <a:gd name="T22" fmla="*/ 240 w 328"/>
                <a:gd name="T23" fmla="*/ 5 h 489"/>
                <a:gd name="T24" fmla="*/ 240 w 328"/>
                <a:gd name="T25" fmla="*/ 34 h 489"/>
                <a:gd name="T26" fmla="*/ 267 w 328"/>
                <a:gd name="T27" fmla="*/ 34 h 489"/>
                <a:gd name="T28" fmla="*/ 271 w 328"/>
                <a:gd name="T29" fmla="*/ 39 h 489"/>
                <a:gd name="T30" fmla="*/ 271 w 328"/>
                <a:gd name="T31" fmla="*/ 75 h 489"/>
                <a:gd name="T32" fmla="*/ 296 w 328"/>
                <a:gd name="T33" fmla="*/ 75 h 489"/>
                <a:gd name="T34" fmla="*/ 301 w 328"/>
                <a:gd name="T35" fmla="*/ 82 h 489"/>
                <a:gd name="T36" fmla="*/ 301 w 328"/>
                <a:gd name="T37" fmla="*/ 442 h 489"/>
                <a:gd name="T38" fmla="*/ 323 w 328"/>
                <a:gd name="T39" fmla="*/ 442 h 489"/>
                <a:gd name="T40" fmla="*/ 327 w 328"/>
                <a:gd name="T41" fmla="*/ 447 h 489"/>
                <a:gd name="T42" fmla="*/ 327 w 328"/>
                <a:gd name="T43" fmla="*/ 483 h 489"/>
                <a:gd name="T44" fmla="*/ 323 w 328"/>
                <a:gd name="T45" fmla="*/ 488 h 489"/>
                <a:gd name="T46" fmla="*/ 211 w 328"/>
                <a:gd name="T47" fmla="*/ 488 h 489"/>
                <a:gd name="T48" fmla="*/ 206 w 328"/>
                <a:gd name="T49" fmla="*/ 483 h 489"/>
                <a:gd name="T50" fmla="*/ 206 w 328"/>
                <a:gd name="T51" fmla="*/ 447 h 489"/>
                <a:gd name="T52" fmla="*/ 211 w 328"/>
                <a:gd name="T53" fmla="*/ 442 h 489"/>
                <a:gd name="T54" fmla="*/ 236 w 328"/>
                <a:gd name="T55" fmla="*/ 442 h 489"/>
                <a:gd name="T56" fmla="*/ 236 w 328"/>
                <a:gd name="T57" fmla="*/ 123 h 489"/>
                <a:gd name="T58" fmla="*/ 211 w 328"/>
                <a:gd name="T59" fmla="*/ 123 h 489"/>
                <a:gd name="T60" fmla="*/ 206 w 328"/>
                <a:gd name="T61" fmla="*/ 116 h 489"/>
                <a:gd name="T62" fmla="*/ 206 w 328"/>
                <a:gd name="T63" fmla="*/ 82 h 489"/>
                <a:gd name="T64" fmla="*/ 121 w 328"/>
                <a:gd name="T65" fmla="*/ 82 h 489"/>
                <a:gd name="T66" fmla="*/ 121 w 328"/>
                <a:gd name="T67" fmla="*/ 116 h 489"/>
                <a:gd name="T68" fmla="*/ 116 w 328"/>
                <a:gd name="T69" fmla="*/ 123 h 489"/>
                <a:gd name="T70" fmla="*/ 90 w 328"/>
                <a:gd name="T71" fmla="*/ 123 h 489"/>
                <a:gd name="T72" fmla="*/ 90 w 328"/>
                <a:gd name="T73" fmla="*/ 442 h 489"/>
                <a:gd name="T74" fmla="*/ 116 w 328"/>
                <a:gd name="T75" fmla="*/ 442 h 489"/>
                <a:gd name="T76" fmla="*/ 121 w 328"/>
                <a:gd name="T77" fmla="*/ 447 h 489"/>
                <a:gd name="T78" fmla="*/ 121 w 328"/>
                <a:gd name="T79" fmla="*/ 483 h 489"/>
                <a:gd name="T80" fmla="*/ 116 w 328"/>
                <a:gd name="T81" fmla="*/ 488 h 489"/>
                <a:gd name="T82" fmla="*/ 3 w 328"/>
                <a:gd name="T83" fmla="*/ 488 h 489"/>
                <a:gd name="T84" fmla="*/ 0 w 328"/>
                <a:gd name="T85" fmla="*/ 483 h 489"/>
                <a:gd name="T86" fmla="*/ 0 w 328"/>
                <a:gd name="T87" fmla="*/ 447 h 489"/>
                <a:gd name="T88" fmla="*/ 3 w 328"/>
                <a:gd name="T89" fmla="*/ 442 h 489"/>
                <a:gd name="T90" fmla="*/ 31 w 328"/>
                <a:gd name="T91" fmla="*/ 442 h 489"/>
                <a:gd name="T92" fmla="*/ 31 w 328"/>
                <a:gd name="T93" fmla="*/ 39 h 489"/>
                <a:gd name="T94" fmla="*/ 3 w 328"/>
                <a:gd name="T95" fmla="*/ 39 h 489"/>
                <a:gd name="T96" fmla="*/ 0 w 328"/>
                <a:gd name="T97" fmla="*/ 34 h 489"/>
                <a:gd name="T98" fmla="*/ 0 w 328"/>
                <a:gd name="T99" fmla="*/ 5 h 489"/>
                <a:gd name="T100" fmla="*/ 3 w 328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489">
                  <a:moveTo>
                    <a:pt x="3" y="0"/>
                  </a:moveTo>
                  <a:lnTo>
                    <a:pt x="86" y="0"/>
                  </a:lnTo>
                  <a:lnTo>
                    <a:pt x="90" y="5"/>
                  </a:lnTo>
                  <a:lnTo>
                    <a:pt x="90" y="75"/>
                  </a:lnTo>
                  <a:lnTo>
                    <a:pt x="116" y="75"/>
                  </a:lnTo>
                  <a:lnTo>
                    <a:pt x="116" y="39"/>
                  </a:lnTo>
                  <a:lnTo>
                    <a:pt x="121" y="34"/>
                  </a:lnTo>
                  <a:lnTo>
                    <a:pt x="146" y="34"/>
                  </a:lnTo>
                  <a:lnTo>
                    <a:pt x="146" y="5"/>
                  </a:lnTo>
                  <a:lnTo>
                    <a:pt x="150" y="0"/>
                  </a:lnTo>
                  <a:lnTo>
                    <a:pt x="236" y="0"/>
                  </a:lnTo>
                  <a:lnTo>
                    <a:pt x="240" y="5"/>
                  </a:lnTo>
                  <a:lnTo>
                    <a:pt x="240" y="34"/>
                  </a:lnTo>
                  <a:lnTo>
                    <a:pt x="267" y="34"/>
                  </a:lnTo>
                  <a:lnTo>
                    <a:pt x="271" y="39"/>
                  </a:lnTo>
                  <a:lnTo>
                    <a:pt x="271" y="75"/>
                  </a:lnTo>
                  <a:lnTo>
                    <a:pt x="296" y="75"/>
                  </a:lnTo>
                  <a:lnTo>
                    <a:pt x="301" y="82"/>
                  </a:lnTo>
                  <a:lnTo>
                    <a:pt x="301" y="442"/>
                  </a:lnTo>
                  <a:lnTo>
                    <a:pt x="323" y="442"/>
                  </a:lnTo>
                  <a:lnTo>
                    <a:pt x="327" y="447"/>
                  </a:lnTo>
                  <a:lnTo>
                    <a:pt x="327" y="483"/>
                  </a:lnTo>
                  <a:lnTo>
                    <a:pt x="323" y="488"/>
                  </a:lnTo>
                  <a:lnTo>
                    <a:pt x="211" y="488"/>
                  </a:lnTo>
                  <a:lnTo>
                    <a:pt x="206" y="483"/>
                  </a:lnTo>
                  <a:lnTo>
                    <a:pt x="206" y="447"/>
                  </a:lnTo>
                  <a:lnTo>
                    <a:pt x="211" y="442"/>
                  </a:lnTo>
                  <a:lnTo>
                    <a:pt x="236" y="442"/>
                  </a:lnTo>
                  <a:lnTo>
                    <a:pt x="236" y="123"/>
                  </a:lnTo>
                  <a:lnTo>
                    <a:pt x="211" y="123"/>
                  </a:lnTo>
                  <a:lnTo>
                    <a:pt x="206" y="116"/>
                  </a:lnTo>
                  <a:lnTo>
                    <a:pt x="206" y="82"/>
                  </a:lnTo>
                  <a:lnTo>
                    <a:pt x="121" y="82"/>
                  </a:lnTo>
                  <a:lnTo>
                    <a:pt x="121" y="116"/>
                  </a:lnTo>
                  <a:lnTo>
                    <a:pt x="116" y="123"/>
                  </a:lnTo>
                  <a:lnTo>
                    <a:pt x="90" y="123"/>
                  </a:lnTo>
                  <a:lnTo>
                    <a:pt x="90" y="442"/>
                  </a:lnTo>
                  <a:lnTo>
                    <a:pt x="116" y="442"/>
                  </a:lnTo>
                  <a:lnTo>
                    <a:pt x="121" y="447"/>
                  </a:lnTo>
                  <a:lnTo>
                    <a:pt x="121" y="483"/>
                  </a:lnTo>
                  <a:lnTo>
                    <a:pt x="116" y="488"/>
                  </a:lnTo>
                  <a:lnTo>
                    <a:pt x="3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3" y="442"/>
                  </a:lnTo>
                  <a:lnTo>
                    <a:pt x="31" y="442"/>
                  </a:lnTo>
                  <a:lnTo>
                    <a:pt x="31" y="39"/>
                  </a:lnTo>
                  <a:lnTo>
                    <a:pt x="3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Freeform 48"/>
            <p:cNvSpPr>
              <a:spLocks noChangeArrowheads="1"/>
            </p:cNvSpPr>
            <p:nvPr/>
          </p:nvSpPr>
          <p:spPr bwMode="auto">
            <a:xfrm>
              <a:off x="4067" y="3119"/>
              <a:ext cx="58" cy="110"/>
            </a:xfrm>
            <a:custGeom>
              <a:avLst/>
              <a:gdLst>
                <a:gd name="T0" fmla="*/ 88 w 262"/>
                <a:gd name="T1" fmla="*/ 39 h 489"/>
                <a:gd name="T2" fmla="*/ 170 w 262"/>
                <a:gd name="T3" fmla="*/ 39 h 489"/>
                <a:gd name="T4" fmla="*/ 170 w 262"/>
                <a:gd name="T5" fmla="*/ 75 h 489"/>
                <a:gd name="T6" fmla="*/ 175 w 262"/>
                <a:gd name="T7" fmla="*/ 82 h 489"/>
                <a:gd name="T8" fmla="*/ 200 w 262"/>
                <a:gd name="T9" fmla="*/ 82 h 489"/>
                <a:gd name="T10" fmla="*/ 200 w 262"/>
                <a:gd name="T11" fmla="*/ 158 h 489"/>
                <a:gd name="T12" fmla="*/ 63 w 262"/>
                <a:gd name="T13" fmla="*/ 158 h 489"/>
                <a:gd name="T14" fmla="*/ 63 w 262"/>
                <a:gd name="T15" fmla="*/ 82 h 489"/>
                <a:gd name="T16" fmla="*/ 83 w 262"/>
                <a:gd name="T17" fmla="*/ 82 h 489"/>
                <a:gd name="T18" fmla="*/ 88 w 262"/>
                <a:gd name="T19" fmla="*/ 75 h 489"/>
                <a:gd name="T20" fmla="*/ 88 w 262"/>
                <a:gd name="T21" fmla="*/ 39 h 489"/>
                <a:gd name="T22" fmla="*/ 88 w 262"/>
                <a:gd name="T23" fmla="*/ 0 h 489"/>
                <a:gd name="T24" fmla="*/ 200 w 262"/>
                <a:gd name="T25" fmla="*/ 0 h 489"/>
                <a:gd name="T26" fmla="*/ 203 w 262"/>
                <a:gd name="T27" fmla="*/ 5 h 489"/>
                <a:gd name="T28" fmla="*/ 203 w 262"/>
                <a:gd name="T29" fmla="*/ 34 h 489"/>
                <a:gd name="T30" fmla="*/ 228 w 262"/>
                <a:gd name="T31" fmla="*/ 34 h 489"/>
                <a:gd name="T32" fmla="*/ 233 w 262"/>
                <a:gd name="T33" fmla="*/ 39 h 489"/>
                <a:gd name="T34" fmla="*/ 233 w 262"/>
                <a:gd name="T35" fmla="*/ 75 h 489"/>
                <a:gd name="T36" fmla="*/ 257 w 262"/>
                <a:gd name="T37" fmla="*/ 75 h 489"/>
                <a:gd name="T38" fmla="*/ 261 w 262"/>
                <a:gd name="T39" fmla="*/ 82 h 489"/>
                <a:gd name="T40" fmla="*/ 261 w 262"/>
                <a:gd name="T41" fmla="*/ 199 h 489"/>
                <a:gd name="T42" fmla="*/ 257 w 262"/>
                <a:gd name="T43" fmla="*/ 205 h 489"/>
                <a:gd name="T44" fmla="*/ 63 w 262"/>
                <a:gd name="T45" fmla="*/ 205 h 489"/>
                <a:gd name="T46" fmla="*/ 63 w 262"/>
                <a:gd name="T47" fmla="*/ 323 h 489"/>
                <a:gd name="T48" fmla="*/ 83 w 262"/>
                <a:gd name="T49" fmla="*/ 323 h 489"/>
                <a:gd name="T50" fmla="*/ 88 w 262"/>
                <a:gd name="T51" fmla="*/ 330 h 489"/>
                <a:gd name="T52" fmla="*/ 88 w 262"/>
                <a:gd name="T53" fmla="*/ 360 h 489"/>
                <a:gd name="T54" fmla="*/ 112 w 262"/>
                <a:gd name="T55" fmla="*/ 360 h 489"/>
                <a:gd name="T56" fmla="*/ 116 w 262"/>
                <a:gd name="T57" fmla="*/ 365 h 489"/>
                <a:gd name="T58" fmla="*/ 116 w 262"/>
                <a:gd name="T59" fmla="*/ 399 h 489"/>
                <a:gd name="T60" fmla="*/ 228 w 262"/>
                <a:gd name="T61" fmla="*/ 399 h 489"/>
                <a:gd name="T62" fmla="*/ 228 w 262"/>
                <a:gd name="T63" fmla="*/ 365 h 489"/>
                <a:gd name="T64" fmla="*/ 233 w 262"/>
                <a:gd name="T65" fmla="*/ 360 h 489"/>
                <a:gd name="T66" fmla="*/ 257 w 262"/>
                <a:gd name="T67" fmla="*/ 360 h 489"/>
                <a:gd name="T68" fmla="*/ 261 w 262"/>
                <a:gd name="T69" fmla="*/ 365 h 489"/>
                <a:gd name="T70" fmla="*/ 261 w 262"/>
                <a:gd name="T71" fmla="*/ 399 h 489"/>
                <a:gd name="T72" fmla="*/ 257 w 262"/>
                <a:gd name="T73" fmla="*/ 406 h 489"/>
                <a:gd name="T74" fmla="*/ 233 w 262"/>
                <a:gd name="T75" fmla="*/ 406 h 489"/>
                <a:gd name="T76" fmla="*/ 233 w 262"/>
                <a:gd name="T77" fmla="*/ 442 h 489"/>
                <a:gd name="T78" fmla="*/ 228 w 262"/>
                <a:gd name="T79" fmla="*/ 447 h 489"/>
                <a:gd name="T80" fmla="*/ 203 w 262"/>
                <a:gd name="T81" fmla="*/ 447 h 489"/>
                <a:gd name="T82" fmla="*/ 203 w 262"/>
                <a:gd name="T83" fmla="*/ 483 h 489"/>
                <a:gd name="T84" fmla="*/ 200 w 262"/>
                <a:gd name="T85" fmla="*/ 488 h 489"/>
                <a:gd name="T86" fmla="*/ 88 w 262"/>
                <a:gd name="T87" fmla="*/ 488 h 489"/>
                <a:gd name="T88" fmla="*/ 83 w 262"/>
                <a:gd name="T89" fmla="*/ 483 h 489"/>
                <a:gd name="T90" fmla="*/ 83 w 262"/>
                <a:gd name="T91" fmla="*/ 447 h 489"/>
                <a:gd name="T92" fmla="*/ 33 w 262"/>
                <a:gd name="T93" fmla="*/ 447 h 489"/>
                <a:gd name="T94" fmla="*/ 29 w 262"/>
                <a:gd name="T95" fmla="*/ 442 h 489"/>
                <a:gd name="T96" fmla="*/ 29 w 262"/>
                <a:gd name="T97" fmla="*/ 365 h 489"/>
                <a:gd name="T98" fmla="*/ 4 w 262"/>
                <a:gd name="T99" fmla="*/ 365 h 489"/>
                <a:gd name="T100" fmla="*/ 0 w 262"/>
                <a:gd name="T101" fmla="*/ 360 h 489"/>
                <a:gd name="T102" fmla="*/ 0 w 262"/>
                <a:gd name="T103" fmla="*/ 123 h 489"/>
                <a:gd name="T104" fmla="*/ 4 w 262"/>
                <a:gd name="T105" fmla="*/ 116 h 489"/>
                <a:gd name="T106" fmla="*/ 29 w 262"/>
                <a:gd name="T107" fmla="*/ 116 h 489"/>
                <a:gd name="T108" fmla="*/ 29 w 262"/>
                <a:gd name="T109" fmla="*/ 39 h 489"/>
                <a:gd name="T110" fmla="*/ 33 w 262"/>
                <a:gd name="T111" fmla="*/ 34 h 489"/>
                <a:gd name="T112" fmla="*/ 83 w 262"/>
                <a:gd name="T113" fmla="*/ 34 h 489"/>
                <a:gd name="T114" fmla="*/ 83 w 262"/>
                <a:gd name="T115" fmla="*/ 5 h 489"/>
                <a:gd name="T116" fmla="*/ 88 w 262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489">
                  <a:moveTo>
                    <a:pt x="88" y="39"/>
                  </a:moveTo>
                  <a:lnTo>
                    <a:pt x="170" y="39"/>
                  </a:lnTo>
                  <a:lnTo>
                    <a:pt x="170" y="75"/>
                  </a:lnTo>
                  <a:lnTo>
                    <a:pt x="175" y="82"/>
                  </a:lnTo>
                  <a:lnTo>
                    <a:pt x="200" y="82"/>
                  </a:lnTo>
                  <a:lnTo>
                    <a:pt x="200" y="158"/>
                  </a:lnTo>
                  <a:lnTo>
                    <a:pt x="63" y="158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88" y="75"/>
                  </a:lnTo>
                  <a:lnTo>
                    <a:pt x="88" y="39"/>
                  </a:lnTo>
                  <a:close/>
                  <a:moveTo>
                    <a:pt x="88" y="0"/>
                  </a:moveTo>
                  <a:lnTo>
                    <a:pt x="200" y="0"/>
                  </a:lnTo>
                  <a:lnTo>
                    <a:pt x="203" y="5"/>
                  </a:lnTo>
                  <a:lnTo>
                    <a:pt x="203" y="34"/>
                  </a:lnTo>
                  <a:lnTo>
                    <a:pt x="228" y="34"/>
                  </a:lnTo>
                  <a:lnTo>
                    <a:pt x="233" y="39"/>
                  </a:lnTo>
                  <a:lnTo>
                    <a:pt x="233" y="75"/>
                  </a:lnTo>
                  <a:lnTo>
                    <a:pt x="257" y="75"/>
                  </a:lnTo>
                  <a:lnTo>
                    <a:pt x="261" y="82"/>
                  </a:lnTo>
                  <a:lnTo>
                    <a:pt x="261" y="199"/>
                  </a:lnTo>
                  <a:lnTo>
                    <a:pt x="257" y="205"/>
                  </a:lnTo>
                  <a:lnTo>
                    <a:pt x="63" y="205"/>
                  </a:lnTo>
                  <a:lnTo>
                    <a:pt x="63" y="323"/>
                  </a:lnTo>
                  <a:lnTo>
                    <a:pt x="83" y="323"/>
                  </a:lnTo>
                  <a:lnTo>
                    <a:pt x="88" y="330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6" y="365"/>
                  </a:lnTo>
                  <a:lnTo>
                    <a:pt x="116" y="399"/>
                  </a:lnTo>
                  <a:lnTo>
                    <a:pt x="228" y="399"/>
                  </a:lnTo>
                  <a:lnTo>
                    <a:pt x="228" y="365"/>
                  </a:lnTo>
                  <a:lnTo>
                    <a:pt x="233" y="360"/>
                  </a:lnTo>
                  <a:lnTo>
                    <a:pt x="257" y="360"/>
                  </a:lnTo>
                  <a:lnTo>
                    <a:pt x="261" y="365"/>
                  </a:lnTo>
                  <a:lnTo>
                    <a:pt x="261" y="399"/>
                  </a:lnTo>
                  <a:lnTo>
                    <a:pt x="257" y="406"/>
                  </a:lnTo>
                  <a:lnTo>
                    <a:pt x="233" y="406"/>
                  </a:lnTo>
                  <a:lnTo>
                    <a:pt x="233" y="442"/>
                  </a:lnTo>
                  <a:lnTo>
                    <a:pt x="228" y="447"/>
                  </a:lnTo>
                  <a:lnTo>
                    <a:pt x="203" y="447"/>
                  </a:lnTo>
                  <a:lnTo>
                    <a:pt x="203" y="483"/>
                  </a:lnTo>
                  <a:lnTo>
                    <a:pt x="200" y="488"/>
                  </a:lnTo>
                  <a:lnTo>
                    <a:pt x="88" y="488"/>
                  </a:lnTo>
                  <a:lnTo>
                    <a:pt x="83" y="483"/>
                  </a:lnTo>
                  <a:lnTo>
                    <a:pt x="83" y="447"/>
                  </a:lnTo>
                  <a:lnTo>
                    <a:pt x="33" y="447"/>
                  </a:lnTo>
                  <a:lnTo>
                    <a:pt x="29" y="442"/>
                  </a:lnTo>
                  <a:lnTo>
                    <a:pt x="29" y="365"/>
                  </a:lnTo>
                  <a:lnTo>
                    <a:pt x="4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4" y="116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33" y="34"/>
                  </a:lnTo>
                  <a:lnTo>
                    <a:pt x="83" y="34"/>
                  </a:lnTo>
                  <a:lnTo>
                    <a:pt x="83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Freeform 49"/>
            <p:cNvSpPr>
              <a:spLocks noChangeArrowheads="1"/>
            </p:cNvSpPr>
            <p:nvPr/>
          </p:nvSpPr>
          <p:spPr bwMode="auto">
            <a:xfrm>
              <a:off x="4139" y="3119"/>
              <a:ext cx="59" cy="110"/>
            </a:xfrm>
            <a:custGeom>
              <a:avLst/>
              <a:gdLst>
                <a:gd name="T0" fmla="*/ 88 w 263"/>
                <a:gd name="T1" fmla="*/ 39 h 489"/>
                <a:gd name="T2" fmla="*/ 171 w 263"/>
                <a:gd name="T3" fmla="*/ 39 h 489"/>
                <a:gd name="T4" fmla="*/ 171 w 263"/>
                <a:gd name="T5" fmla="*/ 75 h 489"/>
                <a:gd name="T6" fmla="*/ 175 w 263"/>
                <a:gd name="T7" fmla="*/ 82 h 489"/>
                <a:gd name="T8" fmla="*/ 199 w 263"/>
                <a:gd name="T9" fmla="*/ 82 h 489"/>
                <a:gd name="T10" fmla="*/ 199 w 263"/>
                <a:gd name="T11" fmla="*/ 158 h 489"/>
                <a:gd name="T12" fmla="*/ 62 w 263"/>
                <a:gd name="T13" fmla="*/ 158 h 489"/>
                <a:gd name="T14" fmla="*/ 62 w 263"/>
                <a:gd name="T15" fmla="*/ 82 h 489"/>
                <a:gd name="T16" fmla="*/ 84 w 263"/>
                <a:gd name="T17" fmla="*/ 82 h 489"/>
                <a:gd name="T18" fmla="*/ 88 w 263"/>
                <a:gd name="T19" fmla="*/ 75 h 489"/>
                <a:gd name="T20" fmla="*/ 88 w 263"/>
                <a:gd name="T21" fmla="*/ 39 h 489"/>
                <a:gd name="T22" fmla="*/ 88 w 263"/>
                <a:gd name="T23" fmla="*/ 0 h 489"/>
                <a:gd name="T24" fmla="*/ 199 w 263"/>
                <a:gd name="T25" fmla="*/ 0 h 489"/>
                <a:gd name="T26" fmla="*/ 203 w 263"/>
                <a:gd name="T27" fmla="*/ 5 h 489"/>
                <a:gd name="T28" fmla="*/ 203 w 263"/>
                <a:gd name="T29" fmla="*/ 34 h 489"/>
                <a:gd name="T30" fmla="*/ 229 w 263"/>
                <a:gd name="T31" fmla="*/ 34 h 489"/>
                <a:gd name="T32" fmla="*/ 232 w 263"/>
                <a:gd name="T33" fmla="*/ 39 h 489"/>
                <a:gd name="T34" fmla="*/ 232 w 263"/>
                <a:gd name="T35" fmla="*/ 75 h 489"/>
                <a:gd name="T36" fmla="*/ 257 w 263"/>
                <a:gd name="T37" fmla="*/ 75 h 489"/>
                <a:gd name="T38" fmla="*/ 262 w 263"/>
                <a:gd name="T39" fmla="*/ 82 h 489"/>
                <a:gd name="T40" fmla="*/ 262 w 263"/>
                <a:gd name="T41" fmla="*/ 199 h 489"/>
                <a:gd name="T42" fmla="*/ 257 w 263"/>
                <a:gd name="T43" fmla="*/ 205 h 489"/>
                <a:gd name="T44" fmla="*/ 62 w 263"/>
                <a:gd name="T45" fmla="*/ 205 h 489"/>
                <a:gd name="T46" fmla="*/ 62 w 263"/>
                <a:gd name="T47" fmla="*/ 323 h 489"/>
                <a:gd name="T48" fmla="*/ 84 w 263"/>
                <a:gd name="T49" fmla="*/ 323 h 489"/>
                <a:gd name="T50" fmla="*/ 88 w 263"/>
                <a:gd name="T51" fmla="*/ 330 h 489"/>
                <a:gd name="T52" fmla="*/ 88 w 263"/>
                <a:gd name="T53" fmla="*/ 360 h 489"/>
                <a:gd name="T54" fmla="*/ 112 w 263"/>
                <a:gd name="T55" fmla="*/ 360 h 489"/>
                <a:gd name="T56" fmla="*/ 117 w 263"/>
                <a:gd name="T57" fmla="*/ 365 h 489"/>
                <a:gd name="T58" fmla="*/ 117 w 263"/>
                <a:gd name="T59" fmla="*/ 399 h 489"/>
                <a:gd name="T60" fmla="*/ 229 w 263"/>
                <a:gd name="T61" fmla="*/ 399 h 489"/>
                <a:gd name="T62" fmla="*/ 229 w 263"/>
                <a:gd name="T63" fmla="*/ 365 h 489"/>
                <a:gd name="T64" fmla="*/ 232 w 263"/>
                <a:gd name="T65" fmla="*/ 360 h 489"/>
                <a:gd name="T66" fmla="*/ 257 w 263"/>
                <a:gd name="T67" fmla="*/ 360 h 489"/>
                <a:gd name="T68" fmla="*/ 262 w 263"/>
                <a:gd name="T69" fmla="*/ 365 h 489"/>
                <a:gd name="T70" fmla="*/ 262 w 263"/>
                <a:gd name="T71" fmla="*/ 399 h 489"/>
                <a:gd name="T72" fmla="*/ 257 w 263"/>
                <a:gd name="T73" fmla="*/ 406 h 489"/>
                <a:gd name="T74" fmla="*/ 232 w 263"/>
                <a:gd name="T75" fmla="*/ 406 h 489"/>
                <a:gd name="T76" fmla="*/ 232 w 263"/>
                <a:gd name="T77" fmla="*/ 442 h 489"/>
                <a:gd name="T78" fmla="*/ 229 w 263"/>
                <a:gd name="T79" fmla="*/ 447 h 489"/>
                <a:gd name="T80" fmla="*/ 203 w 263"/>
                <a:gd name="T81" fmla="*/ 447 h 489"/>
                <a:gd name="T82" fmla="*/ 203 w 263"/>
                <a:gd name="T83" fmla="*/ 483 h 489"/>
                <a:gd name="T84" fmla="*/ 199 w 263"/>
                <a:gd name="T85" fmla="*/ 488 h 489"/>
                <a:gd name="T86" fmla="*/ 88 w 263"/>
                <a:gd name="T87" fmla="*/ 488 h 489"/>
                <a:gd name="T88" fmla="*/ 84 w 263"/>
                <a:gd name="T89" fmla="*/ 483 h 489"/>
                <a:gd name="T90" fmla="*/ 84 w 263"/>
                <a:gd name="T91" fmla="*/ 447 h 489"/>
                <a:gd name="T92" fmla="*/ 33 w 263"/>
                <a:gd name="T93" fmla="*/ 447 h 489"/>
                <a:gd name="T94" fmla="*/ 29 w 263"/>
                <a:gd name="T95" fmla="*/ 442 h 489"/>
                <a:gd name="T96" fmla="*/ 29 w 263"/>
                <a:gd name="T97" fmla="*/ 365 h 489"/>
                <a:gd name="T98" fmla="*/ 5 w 263"/>
                <a:gd name="T99" fmla="*/ 365 h 489"/>
                <a:gd name="T100" fmla="*/ 0 w 263"/>
                <a:gd name="T101" fmla="*/ 360 h 489"/>
                <a:gd name="T102" fmla="*/ 0 w 263"/>
                <a:gd name="T103" fmla="*/ 123 h 489"/>
                <a:gd name="T104" fmla="*/ 5 w 263"/>
                <a:gd name="T105" fmla="*/ 116 h 489"/>
                <a:gd name="T106" fmla="*/ 29 w 263"/>
                <a:gd name="T107" fmla="*/ 116 h 489"/>
                <a:gd name="T108" fmla="*/ 29 w 263"/>
                <a:gd name="T109" fmla="*/ 39 h 489"/>
                <a:gd name="T110" fmla="*/ 33 w 263"/>
                <a:gd name="T111" fmla="*/ 34 h 489"/>
                <a:gd name="T112" fmla="*/ 84 w 263"/>
                <a:gd name="T113" fmla="*/ 34 h 489"/>
                <a:gd name="T114" fmla="*/ 84 w 263"/>
                <a:gd name="T115" fmla="*/ 5 h 489"/>
                <a:gd name="T116" fmla="*/ 88 w 263"/>
                <a:gd name="T11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" h="489">
                  <a:moveTo>
                    <a:pt x="88" y="39"/>
                  </a:moveTo>
                  <a:lnTo>
                    <a:pt x="171" y="39"/>
                  </a:lnTo>
                  <a:lnTo>
                    <a:pt x="171" y="75"/>
                  </a:lnTo>
                  <a:lnTo>
                    <a:pt x="175" y="82"/>
                  </a:lnTo>
                  <a:lnTo>
                    <a:pt x="199" y="82"/>
                  </a:lnTo>
                  <a:lnTo>
                    <a:pt x="199" y="158"/>
                  </a:lnTo>
                  <a:lnTo>
                    <a:pt x="62" y="158"/>
                  </a:lnTo>
                  <a:lnTo>
                    <a:pt x="62" y="82"/>
                  </a:lnTo>
                  <a:lnTo>
                    <a:pt x="84" y="82"/>
                  </a:lnTo>
                  <a:lnTo>
                    <a:pt x="88" y="75"/>
                  </a:lnTo>
                  <a:lnTo>
                    <a:pt x="88" y="39"/>
                  </a:lnTo>
                  <a:close/>
                  <a:moveTo>
                    <a:pt x="88" y="0"/>
                  </a:moveTo>
                  <a:lnTo>
                    <a:pt x="199" y="0"/>
                  </a:lnTo>
                  <a:lnTo>
                    <a:pt x="203" y="5"/>
                  </a:lnTo>
                  <a:lnTo>
                    <a:pt x="203" y="34"/>
                  </a:lnTo>
                  <a:lnTo>
                    <a:pt x="229" y="34"/>
                  </a:lnTo>
                  <a:lnTo>
                    <a:pt x="232" y="39"/>
                  </a:lnTo>
                  <a:lnTo>
                    <a:pt x="232" y="75"/>
                  </a:lnTo>
                  <a:lnTo>
                    <a:pt x="257" y="75"/>
                  </a:lnTo>
                  <a:lnTo>
                    <a:pt x="262" y="82"/>
                  </a:lnTo>
                  <a:lnTo>
                    <a:pt x="262" y="199"/>
                  </a:lnTo>
                  <a:lnTo>
                    <a:pt x="257" y="205"/>
                  </a:lnTo>
                  <a:lnTo>
                    <a:pt x="62" y="205"/>
                  </a:lnTo>
                  <a:lnTo>
                    <a:pt x="62" y="323"/>
                  </a:lnTo>
                  <a:lnTo>
                    <a:pt x="84" y="323"/>
                  </a:lnTo>
                  <a:lnTo>
                    <a:pt x="88" y="330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7" y="365"/>
                  </a:lnTo>
                  <a:lnTo>
                    <a:pt x="117" y="399"/>
                  </a:lnTo>
                  <a:lnTo>
                    <a:pt x="229" y="399"/>
                  </a:lnTo>
                  <a:lnTo>
                    <a:pt x="229" y="365"/>
                  </a:lnTo>
                  <a:lnTo>
                    <a:pt x="232" y="360"/>
                  </a:lnTo>
                  <a:lnTo>
                    <a:pt x="257" y="360"/>
                  </a:lnTo>
                  <a:lnTo>
                    <a:pt x="262" y="365"/>
                  </a:lnTo>
                  <a:lnTo>
                    <a:pt x="262" y="399"/>
                  </a:lnTo>
                  <a:lnTo>
                    <a:pt x="257" y="406"/>
                  </a:lnTo>
                  <a:lnTo>
                    <a:pt x="232" y="406"/>
                  </a:lnTo>
                  <a:lnTo>
                    <a:pt x="232" y="442"/>
                  </a:lnTo>
                  <a:lnTo>
                    <a:pt x="229" y="447"/>
                  </a:lnTo>
                  <a:lnTo>
                    <a:pt x="203" y="447"/>
                  </a:lnTo>
                  <a:lnTo>
                    <a:pt x="203" y="483"/>
                  </a:lnTo>
                  <a:lnTo>
                    <a:pt x="199" y="488"/>
                  </a:lnTo>
                  <a:lnTo>
                    <a:pt x="88" y="488"/>
                  </a:lnTo>
                  <a:lnTo>
                    <a:pt x="84" y="483"/>
                  </a:lnTo>
                  <a:lnTo>
                    <a:pt x="84" y="447"/>
                  </a:lnTo>
                  <a:lnTo>
                    <a:pt x="33" y="447"/>
                  </a:lnTo>
                  <a:lnTo>
                    <a:pt x="29" y="442"/>
                  </a:lnTo>
                  <a:lnTo>
                    <a:pt x="29" y="365"/>
                  </a:lnTo>
                  <a:lnTo>
                    <a:pt x="5" y="365"/>
                  </a:lnTo>
                  <a:lnTo>
                    <a:pt x="0" y="360"/>
                  </a:lnTo>
                  <a:lnTo>
                    <a:pt x="0" y="123"/>
                  </a:lnTo>
                  <a:lnTo>
                    <a:pt x="5" y="116"/>
                  </a:lnTo>
                  <a:lnTo>
                    <a:pt x="29" y="116"/>
                  </a:lnTo>
                  <a:lnTo>
                    <a:pt x="29" y="39"/>
                  </a:lnTo>
                  <a:lnTo>
                    <a:pt x="33" y="34"/>
                  </a:lnTo>
                  <a:lnTo>
                    <a:pt x="84" y="34"/>
                  </a:lnTo>
                  <a:lnTo>
                    <a:pt x="84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Freeform 50"/>
            <p:cNvSpPr>
              <a:spLocks noChangeArrowheads="1"/>
            </p:cNvSpPr>
            <p:nvPr/>
          </p:nvSpPr>
          <p:spPr bwMode="auto">
            <a:xfrm>
              <a:off x="4211" y="3119"/>
              <a:ext cx="45" cy="110"/>
            </a:xfrm>
            <a:custGeom>
              <a:avLst/>
              <a:gdLst>
                <a:gd name="T0" fmla="*/ 4 w 202"/>
                <a:gd name="T1" fmla="*/ 0 h 489"/>
                <a:gd name="T2" fmla="*/ 81 w 202"/>
                <a:gd name="T3" fmla="*/ 0 h 489"/>
                <a:gd name="T4" fmla="*/ 85 w 202"/>
                <a:gd name="T5" fmla="*/ 5 h 489"/>
                <a:gd name="T6" fmla="*/ 85 w 202"/>
                <a:gd name="T7" fmla="*/ 75 h 489"/>
                <a:gd name="T8" fmla="*/ 111 w 202"/>
                <a:gd name="T9" fmla="*/ 75 h 489"/>
                <a:gd name="T10" fmla="*/ 111 w 202"/>
                <a:gd name="T11" fmla="*/ 39 h 489"/>
                <a:gd name="T12" fmla="*/ 115 w 202"/>
                <a:gd name="T13" fmla="*/ 34 h 489"/>
                <a:gd name="T14" fmla="*/ 138 w 202"/>
                <a:gd name="T15" fmla="*/ 34 h 489"/>
                <a:gd name="T16" fmla="*/ 138 w 202"/>
                <a:gd name="T17" fmla="*/ 5 h 489"/>
                <a:gd name="T18" fmla="*/ 142 w 202"/>
                <a:gd name="T19" fmla="*/ 0 h 489"/>
                <a:gd name="T20" fmla="*/ 196 w 202"/>
                <a:gd name="T21" fmla="*/ 0 h 489"/>
                <a:gd name="T22" fmla="*/ 201 w 202"/>
                <a:gd name="T23" fmla="*/ 5 h 489"/>
                <a:gd name="T24" fmla="*/ 201 w 202"/>
                <a:gd name="T25" fmla="*/ 116 h 489"/>
                <a:gd name="T26" fmla="*/ 196 w 202"/>
                <a:gd name="T27" fmla="*/ 123 h 489"/>
                <a:gd name="T28" fmla="*/ 142 w 202"/>
                <a:gd name="T29" fmla="*/ 123 h 489"/>
                <a:gd name="T30" fmla="*/ 138 w 202"/>
                <a:gd name="T31" fmla="*/ 116 h 489"/>
                <a:gd name="T32" fmla="*/ 138 w 202"/>
                <a:gd name="T33" fmla="*/ 82 h 489"/>
                <a:gd name="T34" fmla="*/ 115 w 202"/>
                <a:gd name="T35" fmla="*/ 82 h 489"/>
                <a:gd name="T36" fmla="*/ 115 w 202"/>
                <a:gd name="T37" fmla="*/ 116 h 489"/>
                <a:gd name="T38" fmla="*/ 111 w 202"/>
                <a:gd name="T39" fmla="*/ 123 h 489"/>
                <a:gd name="T40" fmla="*/ 85 w 202"/>
                <a:gd name="T41" fmla="*/ 123 h 489"/>
                <a:gd name="T42" fmla="*/ 85 w 202"/>
                <a:gd name="T43" fmla="*/ 442 h 489"/>
                <a:gd name="T44" fmla="*/ 111 w 202"/>
                <a:gd name="T45" fmla="*/ 442 h 489"/>
                <a:gd name="T46" fmla="*/ 115 w 202"/>
                <a:gd name="T47" fmla="*/ 447 h 489"/>
                <a:gd name="T48" fmla="*/ 115 w 202"/>
                <a:gd name="T49" fmla="*/ 483 h 489"/>
                <a:gd name="T50" fmla="*/ 111 w 202"/>
                <a:gd name="T51" fmla="*/ 488 h 489"/>
                <a:gd name="T52" fmla="*/ 4 w 202"/>
                <a:gd name="T53" fmla="*/ 488 h 489"/>
                <a:gd name="T54" fmla="*/ 0 w 202"/>
                <a:gd name="T55" fmla="*/ 483 h 489"/>
                <a:gd name="T56" fmla="*/ 0 w 202"/>
                <a:gd name="T57" fmla="*/ 447 h 489"/>
                <a:gd name="T58" fmla="*/ 4 w 202"/>
                <a:gd name="T59" fmla="*/ 442 h 489"/>
                <a:gd name="T60" fmla="*/ 28 w 202"/>
                <a:gd name="T61" fmla="*/ 442 h 489"/>
                <a:gd name="T62" fmla="*/ 28 w 202"/>
                <a:gd name="T63" fmla="*/ 39 h 489"/>
                <a:gd name="T64" fmla="*/ 4 w 202"/>
                <a:gd name="T65" fmla="*/ 39 h 489"/>
                <a:gd name="T66" fmla="*/ 0 w 202"/>
                <a:gd name="T67" fmla="*/ 34 h 489"/>
                <a:gd name="T68" fmla="*/ 0 w 202"/>
                <a:gd name="T69" fmla="*/ 5 h 489"/>
                <a:gd name="T70" fmla="*/ 4 w 202"/>
                <a:gd name="T7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489">
                  <a:moveTo>
                    <a:pt x="4" y="0"/>
                  </a:moveTo>
                  <a:lnTo>
                    <a:pt x="81" y="0"/>
                  </a:lnTo>
                  <a:lnTo>
                    <a:pt x="85" y="5"/>
                  </a:lnTo>
                  <a:lnTo>
                    <a:pt x="85" y="75"/>
                  </a:lnTo>
                  <a:lnTo>
                    <a:pt x="111" y="75"/>
                  </a:lnTo>
                  <a:lnTo>
                    <a:pt x="111" y="39"/>
                  </a:lnTo>
                  <a:lnTo>
                    <a:pt x="115" y="34"/>
                  </a:lnTo>
                  <a:lnTo>
                    <a:pt x="138" y="34"/>
                  </a:lnTo>
                  <a:lnTo>
                    <a:pt x="138" y="5"/>
                  </a:lnTo>
                  <a:lnTo>
                    <a:pt x="142" y="0"/>
                  </a:lnTo>
                  <a:lnTo>
                    <a:pt x="196" y="0"/>
                  </a:lnTo>
                  <a:lnTo>
                    <a:pt x="201" y="5"/>
                  </a:lnTo>
                  <a:lnTo>
                    <a:pt x="201" y="116"/>
                  </a:lnTo>
                  <a:lnTo>
                    <a:pt x="196" y="123"/>
                  </a:lnTo>
                  <a:lnTo>
                    <a:pt x="142" y="123"/>
                  </a:lnTo>
                  <a:lnTo>
                    <a:pt x="138" y="116"/>
                  </a:lnTo>
                  <a:lnTo>
                    <a:pt x="138" y="82"/>
                  </a:lnTo>
                  <a:lnTo>
                    <a:pt x="115" y="82"/>
                  </a:lnTo>
                  <a:lnTo>
                    <a:pt x="115" y="116"/>
                  </a:lnTo>
                  <a:lnTo>
                    <a:pt x="111" y="123"/>
                  </a:lnTo>
                  <a:lnTo>
                    <a:pt x="85" y="123"/>
                  </a:lnTo>
                  <a:lnTo>
                    <a:pt x="85" y="442"/>
                  </a:lnTo>
                  <a:lnTo>
                    <a:pt x="111" y="442"/>
                  </a:lnTo>
                  <a:lnTo>
                    <a:pt x="115" y="447"/>
                  </a:lnTo>
                  <a:lnTo>
                    <a:pt x="115" y="483"/>
                  </a:lnTo>
                  <a:lnTo>
                    <a:pt x="111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28" y="442"/>
                  </a:lnTo>
                  <a:lnTo>
                    <a:pt x="28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Freeform 51"/>
            <p:cNvSpPr>
              <a:spLocks noChangeArrowheads="1"/>
            </p:cNvSpPr>
            <p:nvPr/>
          </p:nvSpPr>
          <p:spPr bwMode="auto">
            <a:xfrm>
              <a:off x="4266" y="3072"/>
              <a:ext cx="27" cy="157"/>
            </a:xfrm>
            <a:custGeom>
              <a:avLst/>
              <a:gdLst>
                <a:gd name="T0" fmla="*/ 4 w 125"/>
                <a:gd name="T1" fmla="*/ 209 h 698"/>
                <a:gd name="T2" fmla="*/ 88 w 125"/>
                <a:gd name="T3" fmla="*/ 209 h 698"/>
                <a:gd name="T4" fmla="*/ 92 w 125"/>
                <a:gd name="T5" fmla="*/ 214 h 698"/>
                <a:gd name="T6" fmla="*/ 92 w 125"/>
                <a:gd name="T7" fmla="*/ 651 h 698"/>
                <a:gd name="T8" fmla="*/ 119 w 125"/>
                <a:gd name="T9" fmla="*/ 651 h 698"/>
                <a:gd name="T10" fmla="*/ 124 w 125"/>
                <a:gd name="T11" fmla="*/ 656 h 698"/>
                <a:gd name="T12" fmla="*/ 124 w 125"/>
                <a:gd name="T13" fmla="*/ 692 h 698"/>
                <a:gd name="T14" fmla="*/ 119 w 125"/>
                <a:gd name="T15" fmla="*/ 697 h 698"/>
                <a:gd name="T16" fmla="*/ 4 w 125"/>
                <a:gd name="T17" fmla="*/ 697 h 698"/>
                <a:gd name="T18" fmla="*/ 0 w 125"/>
                <a:gd name="T19" fmla="*/ 692 h 698"/>
                <a:gd name="T20" fmla="*/ 0 w 125"/>
                <a:gd name="T21" fmla="*/ 656 h 698"/>
                <a:gd name="T22" fmla="*/ 4 w 125"/>
                <a:gd name="T23" fmla="*/ 651 h 698"/>
                <a:gd name="T24" fmla="*/ 31 w 125"/>
                <a:gd name="T25" fmla="*/ 651 h 698"/>
                <a:gd name="T26" fmla="*/ 31 w 125"/>
                <a:gd name="T27" fmla="*/ 248 h 698"/>
                <a:gd name="T28" fmla="*/ 4 w 125"/>
                <a:gd name="T29" fmla="*/ 248 h 698"/>
                <a:gd name="T30" fmla="*/ 0 w 125"/>
                <a:gd name="T31" fmla="*/ 243 h 698"/>
                <a:gd name="T32" fmla="*/ 0 w 125"/>
                <a:gd name="T33" fmla="*/ 214 h 698"/>
                <a:gd name="T34" fmla="*/ 4 w 125"/>
                <a:gd name="T35" fmla="*/ 209 h 698"/>
                <a:gd name="T36" fmla="*/ 35 w 125"/>
                <a:gd name="T37" fmla="*/ 0 h 698"/>
                <a:gd name="T38" fmla="*/ 88 w 125"/>
                <a:gd name="T39" fmla="*/ 0 h 698"/>
                <a:gd name="T40" fmla="*/ 92 w 125"/>
                <a:gd name="T41" fmla="*/ 7 h 698"/>
                <a:gd name="T42" fmla="*/ 92 w 125"/>
                <a:gd name="T43" fmla="*/ 84 h 698"/>
                <a:gd name="T44" fmla="*/ 88 w 125"/>
                <a:gd name="T45" fmla="*/ 89 h 698"/>
                <a:gd name="T46" fmla="*/ 35 w 125"/>
                <a:gd name="T47" fmla="*/ 89 h 698"/>
                <a:gd name="T48" fmla="*/ 31 w 125"/>
                <a:gd name="T49" fmla="*/ 84 h 698"/>
                <a:gd name="T50" fmla="*/ 31 w 125"/>
                <a:gd name="T51" fmla="*/ 7 h 698"/>
                <a:gd name="T52" fmla="*/ 35 w 125"/>
                <a:gd name="T5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698">
                  <a:moveTo>
                    <a:pt x="4" y="209"/>
                  </a:moveTo>
                  <a:lnTo>
                    <a:pt x="88" y="209"/>
                  </a:lnTo>
                  <a:lnTo>
                    <a:pt x="92" y="214"/>
                  </a:lnTo>
                  <a:lnTo>
                    <a:pt x="92" y="651"/>
                  </a:lnTo>
                  <a:lnTo>
                    <a:pt x="119" y="651"/>
                  </a:lnTo>
                  <a:lnTo>
                    <a:pt x="124" y="656"/>
                  </a:lnTo>
                  <a:lnTo>
                    <a:pt x="124" y="692"/>
                  </a:lnTo>
                  <a:lnTo>
                    <a:pt x="119" y="697"/>
                  </a:lnTo>
                  <a:lnTo>
                    <a:pt x="4" y="697"/>
                  </a:lnTo>
                  <a:lnTo>
                    <a:pt x="0" y="692"/>
                  </a:lnTo>
                  <a:lnTo>
                    <a:pt x="0" y="656"/>
                  </a:lnTo>
                  <a:lnTo>
                    <a:pt x="4" y="651"/>
                  </a:lnTo>
                  <a:lnTo>
                    <a:pt x="31" y="651"/>
                  </a:lnTo>
                  <a:lnTo>
                    <a:pt x="31" y="248"/>
                  </a:lnTo>
                  <a:lnTo>
                    <a:pt x="4" y="248"/>
                  </a:lnTo>
                  <a:lnTo>
                    <a:pt x="0" y="243"/>
                  </a:lnTo>
                  <a:lnTo>
                    <a:pt x="0" y="214"/>
                  </a:lnTo>
                  <a:lnTo>
                    <a:pt x="4" y="209"/>
                  </a:lnTo>
                  <a:close/>
                  <a:moveTo>
                    <a:pt x="35" y="0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84"/>
                  </a:lnTo>
                  <a:lnTo>
                    <a:pt x="88" y="89"/>
                  </a:lnTo>
                  <a:lnTo>
                    <a:pt x="35" y="89"/>
                  </a:lnTo>
                  <a:lnTo>
                    <a:pt x="31" y="84"/>
                  </a:lnTo>
                  <a:lnTo>
                    <a:pt x="31" y="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Freeform 52"/>
            <p:cNvSpPr>
              <a:spLocks noChangeArrowheads="1"/>
            </p:cNvSpPr>
            <p:nvPr/>
          </p:nvSpPr>
          <p:spPr bwMode="auto">
            <a:xfrm>
              <a:off x="4311" y="3119"/>
              <a:ext cx="73" cy="110"/>
            </a:xfrm>
            <a:custGeom>
              <a:avLst/>
              <a:gdLst>
                <a:gd name="T0" fmla="*/ 4 w 328"/>
                <a:gd name="T1" fmla="*/ 0 h 489"/>
                <a:gd name="T2" fmla="*/ 86 w 328"/>
                <a:gd name="T3" fmla="*/ 0 h 489"/>
                <a:gd name="T4" fmla="*/ 90 w 328"/>
                <a:gd name="T5" fmla="*/ 5 h 489"/>
                <a:gd name="T6" fmla="*/ 90 w 328"/>
                <a:gd name="T7" fmla="*/ 75 h 489"/>
                <a:gd name="T8" fmla="*/ 116 w 328"/>
                <a:gd name="T9" fmla="*/ 75 h 489"/>
                <a:gd name="T10" fmla="*/ 116 w 328"/>
                <a:gd name="T11" fmla="*/ 39 h 489"/>
                <a:gd name="T12" fmla="*/ 121 w 328"/>
                <a:gd name="T13" fmla="*/ 34 h 489"/>
                <a:gd name="T14" fmla="*/ 147 w 328"/>
                <a:gd name="T15" fmla="*/ 34 h 489"/>
                <a:gd name="T16" fmla="*/ 147 w 328"/>
                <a:gd name="T17" fmla="*/ 5 h 489"/>
                <a:gd name="T18" fmla="*/ 150 w 328"/>
                <a:gd name="T19" fmla="*/ 0 h 489"/>
                <a:gd name="T20" fmla="*/ 237 w 328"/>
                <a:gd name="T21" fmla="*/ 0 h 489"/>
                <a:gd name="T22" fmla="*/ 241 w 328"/>
                <a:gd name="T23" fmla="*/ 5 h 489"/>
                <a:gd name="T24" fmla="*/ 241 w 328"/>
                <a:gd name="T25" fmla="*/ 34 h 489"/>
                <a:gd name="T26" fmla="*/ 268 w 328"/>
                <a:gd name="T27" fmla="*/ 34 h 489"/>
                <a:gd name="T28" fmla="*/ 272 w 328"/>
                <a:gd name="T29" fmla="*/ 39 h 489"/>
                <a:gd name="T30" fmla="*/ 272 w 328"/>
                <a:gd name="T31" fmla="*/ 75 h 489"/>
                <a:gd name="T32" fmla="*/ 297 w 328"/>
                <a:gd name="T33" fmla="*/ 75 h 489"/>
                <a:gd name="T34" fmla="*/ 302 w 328"/>
                <a:gd name="T35" fmla="*/ 82 h 489"/>
                <a:gd name="T36" fmla="*/ 302 w 328"/>
                <a:gd name="T37" fmla="*/ 442 h 489"/>
                <a:gd name="T38" fmla="*/ 323 w 328"/>
                <a:gd name="T39" fmla="*/ 442 h 489"/>
                <a:gd name="T40" fmla="*/ 327 w 328"/>
                <a:gd name="T41" fmla="*/ 447 h 489"/>
                <a:gd name="T42" fmla="*/ 327 w 328"/>
                <a:gd name="T43" fmla="*/ 483 h 489"/>
                <a:gd name="T44" fmla="*/ 323 w 328"/>
                <a:gd name="T45" fmla="*/ 488 h 489"/>
                <a:gd name="T46" fmla="*/ 212 w 328"/>
                <a:gd name="T47" fmla="*/ 488 h 489"/>
                <a:gd name="T48" fmla="*/ 207 w 328"/>
                <a:gd name="T49" fmla="*/ 483 h 489"/>
                <a:gd name="T50" fmla="*/ 207 w 328"/>
                <a:gd name="T51" fmla="*/ 447 h 489"/>
                <a:gd name="T52" fmla="*/ 212 w 328"/>
                <a:gd name="T53" fmla="*/ 442 h 489"/>
                <a:gd name="T54" fmla="*/ 237 w 328"/>
                <a:gd name="T55" fmla="*/ 442 h 489"/>
                <a:gd name="T56" fmla="*/ 237 w 328"/>
                <a:gd name="T57" fmla="*/ 123 h 489"/>
                <a:gd name="T58" fmla="*/ 212 w 328"/>
                <a:gd name="T59" fmla="*/ 123 h 489"/>
                <a:gd name="T60" fmla="*/ 207 w 328"/>
                <a:gd name="T61" fmla="*/ 116 h 489"/>
                <a:gd name="T62" fmla="*/ 207 w 328"/>
                <a:gd name="T63" fmla="*/ 82 h 489"/>
                <a:gd name="T64" fmla="*/ 121 w 328"/>
                <a:gd name="T65" fmla="*/ 82 h 489"/>
                <a:gd name="T66" fmla="*/ 121 w 328"/>
                <a:gd name="T67" fmla="*/ 116 h 489"/>
                <a:gd name="T68" fmla="*/ 116 w 328"/>
                <a:gd name="T69" fmla="*/ 123 h 489"/>
                <a:gd name="T70" fmla="*/ 90 w 328"/>
                <a:gd name="T71" fmla="*/ 123 h 489"/>
                <a:gd name="T72" fmla="*/ 90 w 328"/>
                <a:gd name="T73" fmla="*/ 442 h 489"/>
                <a:gd name="T74" fmla="*/ 116 w 328"/>
                <a:gd name="T75" fmla="*/ 442 h 489"/>
                <a:gd name="T76" fmla="*/ 121 w 328"/>
                <a:gd name="T77" fmla="*/ 447 h 489"/>
                <a:gd name="T78" fmla="*/ 121 w 328"/>
                <a:gd name="T79" fmla="*/ 483 h 489"/>
                <a:gd name="T80" fmla="*/ 116 w 328"/>
                <a:gd name="T81" fmla="*/ 488 h 489"/>
                <a:gd name="T82" fmla="*/ 4 w 328"/>
                <a:gd name="T83" fmla="*/ 488 h 489"/>
                <a:gd name="T84" fmla="*/ 0 w 328"/>
                <a:gd name="T85" fmla="*/ 483 h 489"/>
                <a:gd name="T86" fmla="*/ 0 w 328"/>
                <a:gd name="T87" fmla="*/ 447 h 489"/>
                <a:gd name="T88" fmla="*/ 4 w 328"/>
                <a:gd name="T89" fmla="*/ 442 h 489"/>
                <a:gd name="T90" fmla="*/ 31 w 328"/>
                <a:gd name="T91" fmla="*/ 442 h 489"/>
                <a:gd name="T92" fmla="*/ 31 w 328"/>
                <a:gd name="T93" fmla="*/ 39 h 489"/>
                <a:gd name="T94" fmla="*/ 4 w 328"/>
                <a:gd name="T95" fmla="*/ 39 h 489"/>
                <a:gd name="T96" fmla="*/ 0 w 328"/>
                <a:gd name="T97" fmla="*/ 34 h 489"/>
                <a:gd name="T98" fmla="*/ 0 w 328"/>
                <a:gd name="T99" fmla="*/ 5 h 489"/>
                <a:gd name="T100" fmla="*/ 4 w 328"/>
                <a:gd name="T10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489">
                  <a:moveTo>
                    <a:pt x="4" y="0"/>
                  </a:moveTo>
                  <a:lnTo>
                    <a:pt x="86" y="0"/>
                  </a:lnTo>
                  <a:lnTo>
                    <a:pt x="90" y="5"/>
                  </a:lnTo>
                  <a:lnTo>
                    <a:pt x="90" y="75"/>
                  </a:lnTo>
                  <a:lnTo>
                    <a:pt x="116" y="75"/>
                  </a:lnTo>
                  <a:lnTo>
                    <a:pt x="116" y="39"/>
                  </a:lnTo>
                  <a:lnTo>
                    <a:pt x="121" y="34"/>
                  </a:lnTo>
                  <a:lnTo>
                    <a:pt x="147" y="34"/>
                  </a:lnTo>
                  <a:lnTo>
                    <a:pt x="147" y="5"/>
                  </a:lnTo>
                  <a:lnTo>
                    <a:pt x="150" y="0"/>
                  </a:lnTo>
                  <a:lnTo>
                    <a:pt x="237" y="0"/>
                  </a:lnTo>
                  <a:lnTo>
                    <a:pt x="241" y="5"/>
                  </a:lnTo>
                  <a:lnTo>
                    <a:pt x="241" y="34"/>
                  </a:lnTo>
                  <a:lnTo>
                    <a:pt x="268" y="34"/>
                  </a:lnTo>
                  <a:lnTo>
                    <a:pt x="272" y="39"/>
                  </a:lnTo>
                  <a:lnTo>
                    <a:pt x="272" y="75"/>
                  </a:lnTo>
                  <a:lnTo>
                    <a:pt x="297" y="75"/>
                  </a:lnTo>
                  <a:lnTo>
                    <a:pt x="302" y="82"/>
                  </a:lnTo>
                  <a:lnTo>
                    <a:pt x="302" y="442"/>
                  </a:lnTo>
                  <a:lnTo>
                    <a:pt x="323" y="442"/>
                  </a:lnTo>
                  <a:lnTo>
                    <a:pt x="327" y="447"/>
                  </a:lnTo>
                  <a:lnTo>
                    <a:pt x="327" y="483"/>
                  </a:lnTo>
                  <a:lnTo>
                    <a:pt x="323" y="488"/>
                  </a:lnTo>
                  <a:lnTo>
                    <a:pt x="212" y="488"/>
                  </a:lnTo>
                  <a:lnTo>
                    <a:pt x="207" y="483"/>
                  </a:lnTo>
                  <a:lnTo>
                    <a:pt x="207" y="447"/>
                  </a:lnTo>
                  <a:lnTo>
                    <a:pt x="212" y="442"/>
                  </a:lnTo>
                  <a:lnTo>
                    <a:pt x="237" y="442"/>
                  </a:lnTo>
                  <a:lnTo>
                    <a:pt x="237" y="123"/>
                  </a:lnTo>
                  <a:lnTo>
                    <a:pt x="212" y="123"/>
                  </a:lnTo>
                  <a:lnTo>
                    <a:pt x="207" y="116"/>
                  </a:lnTo>
                  <a:lnTo>
                    <a:pt x="207" y="82"/>
                  </a:lnTo>
                  <a:lnTo>
                    <a:pt x="121" y="82"/>
                  </a:lnTo>
                  <a:lnTo>
                    <a:pt x="121" y="116"/>
                  </a:lnTo>
                  <a:lnTo>
                    <a:pt x="116" y="123"/>
                  </a:lnTo>
                  <a:lnTo>
                    <a:pt x="90" y="123"/>
                  </a:lnTo>
                  <a:lnTo>
                    <a:pt x="90" y="442"/>
                  </a:lnTo>
                  <a:lnTo>
                    <a:pt x="116" y="442"/>
                  </a:lnTo>
                  <a:lnTo>
                    <a:pt x="121" y="447"/>
                  </a:lnTo>
                  <a:lnTo>
                    <a:pt x="121" y="483"/>
                  </a:lnTo>
                  <a:lnTo>
                    <a:pt x="116" y="488"/>
                  </a:lnTo>
                  <a:lnTo>
                    <a:pt x="4" y="488"/>
                  </a:lnTo>
                  <a:lnTo>
                    <a:pt x="0" y="483"/>
                  </a:lnTo>
                  <a:lnTo>
                    <a:pt x="0" y="447"/>
                  </a:lnTo>
                  <a:lnTo>
                    <a:pt x="4" y="442"/>
                  </a:lnTo>
                  <a:lnTo>
                    <a:pt x="31" y="442"/>
                  </a:lnTo>
                  <a:lnTo>
                    <a:pt x="31" y="39"/>
                  </a:lnTo>
                  <a:lnTo>
                    <a:pt x="4" y="39"/>
                  </a:lnTo>
                  <a:lnTo>
                    <a:pt x="0" y="34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Freeform 53"/>
            <p:cNvSpPr>
              <a:spLocks noChangeArrowheads="1"/>
            </p:cNvSpPr>
            <p:nvPr/>
          </p:nvSpPr>
          <p:spPr bwMode="auto">
            <a:xfrm>
              <a:off x="4393" y="3119"/>
              <a:ext cx="70" cy="156"/>
            </a:xfrm>
            <a:custGeom>
              <a:avLst/>
              <a:gdLst>
                <a:gd name="T0" fmla="*/ 170 w 315"/>
                <a:gd name="T1" fmla="*/ 39 h 691"/>
                <a:gd name="T2" fmla="*/ 173 w 315"/>
                <a:gd name="T3" fmla="*/ 82 h 691"/>
                <a:gd name="T4" fmla="*/ 198 w 315"/>
                <a:gd name="T5" fmla="*/ 241 h 691"/>
                <a:gd name="T6" fmla="*/ 170 w 315"/>
                <a:gd name="T7" fmla="*/ 246 h 691"/>
                <a:gd name="T8" fmla="*/ 116 w 315"/>
                <a:gd name="T9" fmla="*/ 282 h 691"/>
                <a:gd name="T10" fmla="*/ 112 w 315"/>
                <a:gd name="T11" fmla="*/ 241 h 691"/>
                <a:gd name="T12" fmla="*/ 87 w 315"/>
                <a:gd name="T13" fmla="*/ 82 h 691"/>
                <a:gd name="T14" fmla="*/ 116 w 315"/>
                <a:gd name="T15" fmla="*/ 75 h 691"/>
                <a:gd name="T16" fmla="*/ 87 w 315"/>
                <a:gd name="T17" fmla="*/ 488 h 691"/>
                <a:gd name="T18" fmla="*/ 256 w 315"/>
                <a:gd name="T19" fmla="*/ 524 h 691"/>
                <a:gd name="T20" fmla="*/ 284 w 315"/>
                <a:gd name="T21" fmla="*/ 531 h 691"/>
                <a:gd name="T22" fmla="*/ 260 w 315"/>
                <a:gd name="T23" fmla="*/ 565 h 691"/>
                <a:gd name="T24" fmla="*/ 256 w 315"/>
                <a:gd name="T25" fmla="*/ 608 h 691"/>
                <a:gd name="T26" fmla="*/ 198 w 315"/>
                <a:gd name="T27" fmla="*/ 613 h 691"/>
                <a:gd name="T28" fmla="*/ 116 w 315"/>
                <a:gd name="T29" fmla="*/ 644 h 691"/>
                <a:gd name="T30" fmla="*/ 112 w 315"/>
                <a:gd name="T31" fmla="*/ 608 h 691"/>
                <a:gd name="T32" fmla="*/ 63 w 315"/>
                <a:gd name="T33" fmla="*/ 531 h 691"/>
                <a:gd name="T34" fmla="*/ 87 w 315"/>
                <a:gd name="T35" fmla="*/ 524 h 691"/>
                <a:gd name="T36" fmla="*/ 87 w 315"/>
                <a:gd name="T37" fmla="*/ 0 h 691"/>
                <a:gd name="T38" fmla="*/ 289 w 315"/>
                <a:gd name="T39" fmla="*/ 5 h 691"/>
                <a:gd name="T40" fmla="*/ 284 w 315"/>
                <a:gd name="T41" fmla="*/ 39 h 691"/>
                <a:gd name="T42" fmla="*/ 232 w 315"/>
                <a:gd name="T43" fmla="*/ 75 h 691"/>
                <a:gd name="T44" fmla="*/ 260 w 315"/>
                <a:gd name="T45" fmla="*/ 82 h 691"/>
                <a:gd name="T46" fmla="*/ 256 w 315"/>
                <a:gd name="T47" fmla="*/ 246 h 691"/>
                <a:gd name="T48" fmla="*/ 232 w 315"/>
                <a:gd name="T49" fmla="*/ 282 h 691"/>
                <a:gd name="T50" fmla="*/ 202 w 315"/>
                <a:gd name="T51" fmla="*/ 287 h 691"/>
                <a:gd name="T52" fmla="*/ 198 w 315"/>
                <a:gd name="T53" fmla="*/ 330 h 691"/>
                <a:gd name="T54" fmla="*/ 116 w 315"/>
                <a:gd name="T55" fmla="*/ 360 h 691"/>
                <a:gd name="T56" fmla="*/ 87 w 315"/>
                <a:gd name="T57" fmla="*/ 365 h 691"/>
                <a:gd name="T58" fmla="*/ 227 w 315"/>
                <a:gd name="T59" fmla="*/ 399 h 691"/>
                <a:gd name="T60" fmla="*/ 232 w 315"/>
                <a:gd name="T61" fmla="*/ 442 h 691"/>
                <a:gd name="T62" fmla="*/ 289 w 315"/>
                <a:gd name="T63" fmla="*/ 447 h 691"/>
                <a:gd name="T64" fmla="*/ 310 w 315"/>
                <a:gd name="T65" fmla="*/ 483 h 691"/>
                <a:gd name="T66" fmla="*/ 314 w 315"/>
                <a:gd name="T67" fmla="*/ 608 h 691"/>
                <a:gd name="T68" fmla="*/ 289 w 315"/>
                <a:gd name="T69" fmla="*/ 613 h 691"/>
                <a:gd name="T70" fmla="*/ 284 w 315"/>
                <a:gd name="T71" fmla="*/ 649 h 691"/>
                <a:gd name="T72" fmla="*/ 232 w 315"/>
                <a:gd name="T73" fmla="*/ 683 h 691"/>
                <a:gd name="T74" fmla="*/ 63 w 315"/>
                <a:gd name="T75" fmla="*/ 690 h 691"/>
                <a:gd name="T76" fmla="*/ 58 w 315"/>
                <a:gd name="T77" fmla="*/ 649 h 691"/>
                <a:gd name="T78" fmla="*/ 0 w 315"/>
                <a:gd name="T79" fmla="*/ 644 h 691"/>
                <a:gd name="T80" fmla="*/ 4 w 315"/>
                <a:gd name="T81" fmla="*/ 524 h 691"/>
                <a:gd name="T82" fmla="*/ 30 w 315"/>
                <a:gd name="T83" fmla="*/ 488 h 691"/>
                <a:gd name="T84" fmla="*/ 58 w 315"/>
                <a:gd name="T85" fmla="*/ 483 h 691"/>
                <a:gd name="T86" fmla="*/ 34 w 315"/>
                <a:gd name="T87" fmla="*/ 447 h 691"/>
                <a:gd name="T88" fmla="*/ 30 w 315"/>
                <a:gd name="T89" fmla="*/ 365 h 691"/>
                <a:gd name="T90" fmla="*/ 58 w 315"/>
                <a:gd name="T91" fmla="*/ 360 h 691"/>
                <a:gd name="T92" fmla="*/ 34 w 315"/>
                <a:gd name="T93" fmla="*/ 246 h 691"/>
                <a:gd name="T94" fmla="*/ 30 w 315"/>
                <a:gd name="T95" fmla="*/ 82 h 691"/>
                <a:gd name="T96" fmla="*/ 58 w 315"/>
                <a:gd name="T97" fmla="*/ 75 h 691"/>
                <a:gd name="T98" fmla="*/ 63 w 315"/>
                <a:gd name="T99" fmla="*/ 34 h 691"/>
                <a:gd name="T100" fmla="*/ 83 w 315"/>
                <a:gd name="T101" fmla="*/ 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5" h="691">
                  <a:moveTo>
                    <a:pt x="116" y="39"/>
                  </a:moveTo>
                  <a:lnTo>
                    <a:pt x="170" y="39"/>
                  </a:lnTo>
                  <a:lnTo>
                    <a:pt x="170" y="75"/>
                  </a:lnTo>
                  <a:lnTo>
                    <a:pt x="173" y="82"/>
                  </a:lnTo>
                  <a:lnTo>
                    <a:pt x="198" y="82"/>
                  </a:lnTo>
                  <a:lnTo>
                    <a:pt x="198" y="241"/>
                  </a:lnTo>
                  <a:lnTo>
                    <a:pt x="173" y="241"/>
                  </a:lnTo>
                  <a:lnTo>
                    <a:pt x="170" y="246"/>
                  </a:lnTo>
                  <a:lnTo>
                    <a:pt x="170" y="282"/>
                  </a:lnTo>
                  <a:lnTo>
                    <a:pt x="116" y="282"/>
                  </a:lnTo>
                  <a:lnTo>
                    <a:pt x="116" y="246"/>
                  </a:lnTo>
                  <a:lnTo>
                    <a:pt x="112" y="241"/>
                  </a:lnTo>
                  <a:lnTo>
                    <a:pt x="87" y="241"/>
                  </a:lnTo>
                  <a:lnTo>
                    <a:pt x="87" y="82"/>
                  </a:lnTo>
                  <a:lnTo>
                    <a:pt x="112" y="82"/>
                  </a:lnTo>
                  <a:lnTo>
                    <a:pt x="116" y="75"/>
                  </a:lnTo>
                  <a:lnTo>
                    <a:pt x="116" y="39"/>
                  </a:lnTo>
                  <a:close/>
                  <a:moveTo>
                    <a:pt x="87" y="488"/>
                  </a:moveTo>
                  <a:lnTo>
                    <a:pt x="256" y="488"/>
                  </a:lnTo>
                  <a:lnTo>
                    <a:pt x="256" y="524"/>
                  </a:lnTo>
                  <a:lnTo>
                    <a:pt x="260" y="531"/>
                  </a:lnTo>
                  <a:lnTo>
                    <a:pt x="284" y="531"/>
                  </a:lnTo>
                  <a:lnTo>
                    <a:pt x="284" y="565"/>
                  </a:lnTo>
                  <a:lnTo>
                    <a:pt x="260" y="565"/>
                  </a:lnTo>
                  <a:lnTo>
                    <a:pt x="256" y="570"/>
                  </a:lnTo>
                  <a:lnTo>
                    <a:pt x="256" y="608"/>
                  </a:lnTo>
                  <a:lnTo>
                    <a:pt x="202" y="608"/>
                  </a:lnTo>
                  <a:lnTo>
                    <a:pt x="198" y="613"/>
                  </a:lnTo>
                  <a:lnTo>
                    <a:pt x="198" y="644"/>
                  </a:lnTo>
                  <a:lnTo>
                    <a:pt x="116" y="644"/>
                  </a:lnTo>
                  <a:lnTo>
                    <a:pt x="116" y="613"/>
                  </a:lnTo>
                  <a:lnTo>
                    <a:pt x="112" y="608"/>
                  </a:lnTo>
                  <a:lnTo>
                    <a:pt x="63" y="608"/>
                  </a:lnTo>
                  <a:lnTo>
                    <a:pt x="63" y="531"/>
                  </a:lnTo>
                  <a:lnTo>
                    <a:pt x="83" y="531"/>
                  </a:lnTo>
                  <a:lnTo>
                    <a:pt x="87" y="524"/>
                  </a:lnTo>
                  <a:lnTo>
                    <a:pt x="87" y="488"/>
                  </a:lnTo>
                  <a:close/>
                  <a:moveTo>
                    <a:pt x="87" y="0"/>
                  </a:moveTo>
                  <a:lnTo>
                    <a:pt x="284" y="0"/>
                  </a:lnTo>
                  <a:lnTo>
                    <a:pt x="289" y="5"/>
                  </a:lnTo>
                  <a:lnTo>
                    <a:pt x="289" y="34"/>
                  </a:lnTo>
                  <a:lnTo>
                    <a:pt x="284" y="39"/>
                  </a:lnTo>
                  <a:lnTo>
                    <a:pt x="232" y="39"/>
                  </a:lnTo>
                  <a:lnTo>
                    <a:pt x="232" y="75"/>
                  </a:lnTo>
                  <a:lnTo>
                    <a:pt x="256" y="75"/>
                  </a:lnTo>
                  <a:lnTo>
                    <a:pt x="260" y="82"/>
                  </a:lnTo>
                  <a:lnTo>
                    <a:pt x="260" y="241"/>
                  </a:lnTo>
                  <a:lnTo>
                    <a:pt x="256" y="246"/>
                  </a:lnTo>
                  <a:lnTo>
                    <a:pt x="232" y="246"/>
                  </a:lnTo>
                  <a:lnTo>
                    <a:pt x="232" y="282"/>
                  </a:lnTo>
                  <a:lnTo>
                    <a:pt x="227" y="287"/>
                  </a:lnTo>
                  <a:lnTo>
                    <a:pt x="202" y="287"/>
                  </a:lnTo>
                  <a:lnTo>
                    <a:pt x="202" y="323"/>
                  </a:lnTo>
                  <a:lnTo>
                    <a:pt x="198" y="330"/>
                  </a:lnTo>
                  <a:lnTo>
                    <a:pt x="116" y="330"/>
                  </a:lnTo>
                  <a:lnTo>
                    <a:pt x="116" y="360"/>
                  </a:lnTo>
                  <a:lnTo>
                    <a:pt x="112" y="365"/>
                  </a:lnTo>
                  <a:lnTo>
                    <a:pt x="87" y="365"/>
                  </a:lnTo>
                  <a:lnTo>
                    <a:pt x="87" y="399"/>
                  </a:lnTo>
                  <a:lnTo>
                    <a:pt x="227" y="399"/>
                  </a:lnTo>
                  <a:lnTo>
                    <a:pt x="232" y="406"/>
                  </a:lnTo>
                  <a:lnTo>
                    <a:pt x="232" y="442"/>
                  </a:lnTo>
                  <a:lnTo>
                    <a:pt x="284" y="442"/>
                  </a:lnTo>
                  <a:lnTo>
                    <a:pt x="289" y="447"/>
                  </a:lnTo>
                  <a:lnTo>
                    <a:pt x="289" y="483"/>
                  </a:lnTo>
                  <a:lnTo>
                    <a:pt x="310" y="483"/>
                  </a:lnTo>
                  <a:lnTo>
                    <a:pt x="314" y="488"/>
                  </a:lnTo>
                  <a:lnTo>
                    <a:pt x="314" y="608"/>
                  </a:lnTo>
                  <a:lnTo>
                    <a:pt x="310" y="613"/>
                  </a:lnTo>
                  <a:lnTo>
                    <a:pt x="289" y="613"/>
                  </a:lnTo>
                  <a:lnTo>
                    <a:pt x="289" y="644"/>
                  </a:lnTo>
                  <a:lnTo>
                    <a:pt x="284" y="649"/>
                  </a:lnTo>
                  <a:lnTo>
                    <a:pt x="232" y="649"/>
                  </a:lnTo>
                  <a:lnTo>
                    <a:pt x="232" y="683"/>
                  </a:lnTo>
                  <a:lnTo>
                    <a:pt x="227" y="690"/>
                  </a:lnTo>
                  <a:lnTo>
                    <a:pt x="63" y="690"/>
                  </a:lnTo>
                  <a:lnTo>
                    <a:pt x="58" y="683"/>
                  </a:lnTo>
                  <a:lnTo>
                    <a:pt x="58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531"/>
                  </a:lnTo>
                  <a:lnTo>
                    <a:pt x="4" y="524"/>
                  </a:lnTo>
                  <a:lnTo>
                    <a:pt x="30" y="524"/>
                  </a:lnTo>
                  <a:lnTo>
                    <a:pt x="30" y="488"/>
                  </a:lnTo>
                  <a:lnTo>
                    <a:pt x="34" y="483"/>
                  </a:lnTo>
                  <a:lnTo>
                    <a:pt x="58" y="483"/>
                  </a:lnTo>
                  <a:lnTo>
                    <a:pt x="58" y="447"/>
                  </a:lnTo>
                  <a:lnTo>
                    <a:pt x="34" y="447"/>
                  </a:lnTo>
                  <a:lnTo>
                    <a:pt x="30" y="442"/>
                  </a:lnTo>
                  <a:lnTo>
                    <a:pt x="30" y="365"/>
                  </a:lnTo>
                  <a:lnTo>
                    <a:pt x="34" y="360"/>
                  </a:lnTo>
                  <a:lnTo>
                    <a:pt x="58" y="360"/>
                  </a:lnTo>
                  <a:lnTo>
                    <a:pt x="58" y="246"/>
                  </a:lnTo>
                  <a:lnTo>
                    <a:pt x="34" y="246"/>
                  </a:lnTo>
                  <a:lnTo>
                    <a:pt x="30" y="241"/>
                  </a:lnTo>
                  <a:lnTo>
                    <a:pt x="30" y="82"/>
                  </a:lnTo>
                  <a:lnTo>
                    <a:pt x="34" y="75"/>
                  </a:lnTo>
                  <a:lnTo>
                    <a:pt x="58" y="75"/>
                  </a:lnTo>
                  <a:lnTo>
                    <a:pt x="58" y="39"/>
                  </a:lnTo>
                  <a:lnTo>
                    <a:pt x="63" y="34"/>
                  </a:lnTo>
                  <a:lnTo>
                    <a:pt x="83" y="34"/>
                  </a:lnTo>
                  <a:lnTo>
                    <a:pt x="83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206" name="AutoShape 54"/>
          <p:cNvSpPr>
            <a:spLocks noChangeArrowheads="1"/>
          </p:cNvSpPr>
          <p:nvPr/>
        </p:nvSpPr>
        <p:spPr bwMode="auto">
          <a:xfrm>
            <a:off x="4267200" y="2286000"/>
            <a:ext cx="3656013" cy="3046413"/>
          </a:xfrm>
          <a:prstGeom prst="roundRect">
            <a:avLst>
              <a:gd name="adj" fmla="val 51"/>
            </a:avLst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47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Autofit/>
          </a:bodyPr>
          <a:lstStyle/>
          <a:p>
            <a:r>
              <a:rPr lang="en-US" sz="2400" dirty="0"/>
              <a:t>The following suggestions may be useful for the modification of the legacy code: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Study Code well before attempting changes.</a:t>
            </a:r>
          </a:p>
          <a:p>
            <a:pPr algn="just"/>
            <a:r>
              <a:rPr lang="en-US" dirty="0"/>
              <a:t>Concentrate on </a:t>
            </a:r>
            <a:r>
              <a:rPr lang="en-US" b="1" dirty="0"/>
              <a:t>overall control flow </a:t>
            </a:r>
            <a:r>
              <a:rPr lang="en-US" dirty="0"/>
              <a:t>and not coding.</a:t>
            </a:r>
          </a:p>
          <a:p>
            <a:pPr algn="just"/>
            <a:r>
              <a:rPr lang="en-US" dirty="0"/>
              <a:t>Heavily </a:t>
            </a:r>
            <a:r>
              <a:rPr lang="en-US" b="1" dirty="0"/>
              <a:t>Comment internal code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Create </a:t>
            </a:r>
            <a:r>
              <a:rPr lang="en-US" b="1" dirty="0"/>
              <a:t>Cross References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Build </a:t>
            </a:r>
            <a:r>
              <a:rPr lang="en-US" b="1" dirty="0"/>
              <a:t>Symbol tables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Use </a:t>
            </a:r>
            <a:r>
              <a:rPr lang="en-US" b="1" dirty="0"/>
              <a:t>own variables, constants and declarations to localize the effect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Keep </a:t>
            </a:r>
            <a:r>
              <a:rPr lang="en-US" b="1" dirty="0"/>
              <a:t>Detailed Maintenance Document.</a:t>
            </a:r>
          </a:p>
          <a:p>
            <a:pPr algn="just"/>
            <a:r>
              <a:rPr lang="en-US" dirty="0"/>
              <a:t>Use </a:t>
            </a:r>
            <a:r>
              <a:rPr lang="en-US" b="1" dirty="0"/>
              <a:t>modern design techniques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9371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Restructuring a Program</a:t>
            </a:r>
          </a:p>
        </p:txBody>
      </p:sp>
      <p:pic>
        <p:nvPicPr>
          <p:cNvPr id="1433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9" y="1905000"/>
            <a:ext cx="91553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4332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Re-engineering is </a:t>
            </a:r>
            <a:r>
              <a:rPr lang="en-US" b="1" dirty="0"/>
              <a:t>a rebuilding activity</a:t>
            </a:r>
            <a:r>
              <a:rPr lang="en-US" dirty="0"/>
              <a:t>, and we can better understand the re-engineering of information systems if we consider an analogous activity: </a:t>
            </a:r>
            <a:r>
              <a:rPr lang="en-US" b="1" dirty="0"/>
              <a:t>the rebuilding of a house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Consider the following situation-</a:t>
            </a:r>
          </a:p>
          <a:p>
            <a:pPr lvl="1" algn="just"/>
            <a:r>
              <a:rPr lang="en-US" dirty="0"/>
              <a:t>You have purchased a house in another state. </a:t>
            </a:r>
          </a:p>
          <a:p>
            <a:pPr lvl="1" algn="just"/>
            <a:r>
              <a:rPr lang="en-US" dirty="0"/>
              <a:t>You’ve never actually seen the property, but you acquired it at an amazingly low price, with the warning that it might have to be completely rebuilt.</a:t>
            </a:r>
          </a:p>
          <a:p>
            <a:pPr lvl="1" algn="just"/>
            <a:r>
              <a:rPr lang="en-US" dirty="0"/>
              <a:t>How would you proceed? </a:t>
            </a:r>
          </a:p>
        </p:txBody>
      </p:sp>
    </p:spTree>
    <p:extLst>
      <p:ext uri="{BB962C8B-B14F-4D97-AF65-F5344CB8AC3E}">
        <p14:creationId xmlns:p14="http://schemas.microsoft.com/office/powerpoint/2010/main" val="10017146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 Software Re-engineering Process Model</a:t>
            </a:r>
          </a:p>
        </p:txBody>
      </p:sp>
      <p:pic>
        <p:nvPicPr>
          <p:cNvPr id="1638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33463"/>
            <a:ext cx="6970712" cy="48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5923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1376" y="1828800"/>
            <a:ext cx="8461248" cy="4495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dirty="0"/>
              <a:t>Software Maintenance is a very broad activity that  includes </a:t>
            </a:r>
            <a:r>
              <a:rPr lang="en-US" sz="3600" b="1" dirty="0"/>
              <a:t>Error corrections, Enhancements of Capabilities, Deletion of Obsolete Capabilities, and Optimization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/>
              <a:t>Software Maintenance is </a:t>
            </a:r>
            <a:r>
              <a:rPr lang="en-US" sz="3600" b="1" dirty="0"/>
              <a:t>Any modifications to a software product after it has been delivered to the customer.</a:t>
            </a:r>
          </a:p>
          <a:p>
            <a:pPr algn="just"/>
            <a:r>
              <a:rPr lang="en-GB" sz="3200" dirty="0"/>
              <a:t>Software Maintenance is an </a:t>
            </a:r>
            <a:r>
              <a:rPr lang="en-GB" sz="3200" b="1" dirty="0"/>
              <a:t>important activity</a:t>
            </a:r>
            <a:r>
              <a:rPr lang="en-GB" sz="3200" dirty="0"/>
              <a:t> for many organizations.</a:t>
            </a:r>
          </a:p>
          <a:p>
            <a:pPr algn="just">
              <a:spcBef>
                <a:spcPts val="800"/>
              </a:spcBef>
            </a:pPr>
            <a:r>
              <a:rPr lang="en-GB" sz="3600" dirty="0"/>
              <a:t>Maintenance is inevitable (expected) for almost any kind of product.</a:t>
            </a:r>
          </a:p>
          <a:p>
            <a:pPr algn="just">
              <a:spcBef>
                <a:spcPts val="1000"/>
              </a:spcBef>
            </a:pPr>
            <a:r>
              <a:rPr lang="en-GB" sz="3600" dirty="0"/>
              <a:t>Most Products</a:t>
            </a:r>
            <a:r>
              <a:rPr lang="en-GB" dirty="0"/>
              <a:t> need</a:t>
            </a:r>
            <a:r>
              <a:rPr lang="en-GB" sz="3600" dirty="0"/>
              <a:t> maintenance </a:t>
            </a:r>
            <a:r>
              <a:rPr lang="en-GB" sz="3400" b="1" dirty="0"/>
              <a:t>Due to wear and tear</a:t>
            </a:r>
            <a:r>
              <a:rPr lang="en-GB" sz="3400" dirty="0"/>
              <a:t> caused by use. But </a:t>
            </a:r>
            <a:r>
              <a:rPr lang="en-GB" sz="3600" dirty="0"/>
              <a:t>Software Products do not need maintenance on this count.</a:t>
            </a:r>
          </a:p>
          <a:p>
            <a:pPr algn="just"/>
            <a:endParaRPr lang="en-GB" sz="3200" dirty="0"/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138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536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0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7063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Reduced Risk-</a:t>
            </a:r>
          </a:p>
          <a:p>
            <a:pPr lvl="1" algn="just"/>
            <a:r>
              <a:rPr lang="en-US" dirty="0"/>
              <a:t>There is a high risk in new software development.</a:t>
            </a:r>
          </a:p>
          <a:p>
            <a:pPr lvl="1" algn="just"/>
            <a:r>
              <a:rPr lang="en-US" dirty="0"/>
              <a:t>There may be development problems, staffing problems and specification problems.</a:t>
            </a:r>
          </a:p>
          <a:p>
            <a:pPr algn="just"/>
            <a:r>
              <a:rPr lang="en-US" b="1" dirty="0"/>
              <a:t>Reduced Cost-</a:t>
            </a:r>
          </a:p>
          <a:p>
            <a:pPr lvl="1" algn="just"/>
            <a:r>
              <a:rPr lang="en-US" dirty="0"/>
              <a:t>The cost of re-engineering is often significantly less than the costs of developing new software.</a:t>
            </a:r>
          </a:p>
        </p:txBody>
      </p:sp>
    </p:spTree>
    <p:extLst>
      <p:ext uri="{BB962C8B-B14F-4D97-AF65-F5344CB8AC3E}">
        <p14:creationId xmlns:p14="http://schemas.microsoft.com/office/powerpoint/2010/main" val="84094831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DIFFERENCE BETWEEN REVERSE, FORWARD &amp; RE-ENGINEERING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7846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DIFFERENCE BETWEEN REVERSE, FORWARD &amp; RE-ENGINEERING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307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9067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8618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DIFFERENCE BETWEEN REVERSE, FORWARD &amp; RE-ENGINEERING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613648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Reverse Engineering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Performs Transformation from a Lower abstraction Level to Higher One.</a:t>
            </a:r>
          </a:p>
          <a:p>
            <a:pPr algn="just"/>
            <a:r>
              <a:rPr lang="en-US" b="1" dirty="0"/>
              <a:t>Forward Engineering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Performs Transformation a Higher Abstraction Level to Lower Abstraction Level</a:t>
            </a:r>
          </a:p>
          <a:p>
            <a:pPr algn="just"/>
            <a:r>
              <a:rPr lang="en-US" b="1" dirty="0"/>
              <a:t>Re-Engineering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It transform an existing software system into a new but more maintainable software system.</a:t>
            </a:r>
          </a:p>
          <a:p>
            <a:pPr algn="just"/>
            <a:r>
              <a:rPr lang="en-US" b="1" dirty="0"/>
              <a:t>Re-Structuring</a:t>
            </a:r>
            <a:r>
              <a:rPr lang="en-US" dirty="0"/>
              <a:t>- </a:t>
            </a:r>
          </a:p>
          <a:p>
            <a:pPr lvl="1" algn="just"/>
            <a:r>
              <a:rPr lang="en-US" dirty="0"/>
              <a:t>Performs Transformation within the same abstraction Level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2878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378" y="1563858"/>
            <a:ext cx="89154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Process of controlling the software development and maintenance is called configuration management. </a:t>
            </a:r>
          </a:p>
          <a:p>
            <a:pPr algn="just"/>
            <a:r>
              <a:rPr lang="en-US" dirty="0"/>
              <a:t>The Configuration  Management is different in development and maintenance phases of  life cycle due to different environments.</a:t>
            </a:r>
          </a:p>
          <a:p>
            <a:pPr algn="just"/>
            <a:r>
              <a:rPr lang="en-US" b="1" dirty="0"/>
              <a:t>Configuration Management Activities divided into four broad categories-</a:t>
            </a:r>
          </a:p>
          <a:p>
            <a:pPr lvl="1" algn="just"/>
            <a:r>
              <a:rPr lang="en-US" b="1" dirty="0"/>
              <a:t>The identification of the components and changes.</a:t>
            </a:r>
          </a:p>
          <a:p>
            <a:pPr lvl="2" algn="just"/>
            <a:r>
              <a:rPr lang="en-US" dirty="0"/>
              <a:t>(Identify Changes)</a:t>
            </a:r>
          </a:p>
          <a:p>
            <a:pPr lvl="1" algn="just"/>
            <a:r>
              <a:rPr lang="en-US" b="1" dirty="0"/>
              <a:t>The control of the way by which the changes are made.</a:t>
            </a:r>
          </a:p>
          <a:p>
            <a:pPr lvl="2" algn="just"/>
            <a:r>
              <a:rPr lang="en-US" dirty="0"/>
              <a:t>(Control Changes)</a:t>
            </a:r>
          </a:p>
          <a:p>
            <a:pPr lvl="1" algn="just"/>
            <a:r>
              <a:rPr lang="en-US" b="1" dirty="0"/>
              <a:t>Auditing the changes.</a:t>
            </a:r>
          </a:p>
          <a:p>
            <a:pPr lvl="1" algn="just"/>
            <a:r>
              <a:rPr lang="en-US" b="1" dirty="0"/>
              <a:t>Status accounting recording and documenting all the activities that have take place.</a:t>
            </a:r>
          </a:p>
        </p:txBody>
      </p:sp>
    </p:spTree>
    <p:extLst>
      <p:ext uri="{BB962C8B-B14F-4D97-AF65-F5344CB8AC3E}">
        <p14:creationId xmlns:p14="http://schemas.microsoft.com/office/powerpoint/2010/main" val="59007485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9460" name="Picture 4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59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8760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Configuration Management</a:t>
            </a:r>
          </a:p>
        </p:txBody>
      </p:sp>
      <p:pic>
        <p:nvPicPr>
          <p:cNvPr id="2048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345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1507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540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Version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2530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63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9303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051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" y="1828800"/>
            <a:ext cx="9144000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6355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CASE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" y="1530448"/>
            <a:ext cx="90678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CASE stands for </a:t>
            </a:r>
            <a:r>
              <a:rPr lang="en-US" sz="2800" b="1" dirty="0"/>
              <a:t>Computer-Aided Software Engineering.</a:t>
            </a:r>
          </a:p>
          <a:p>
            <a:pPr algn="just"/>
            <a:r>
              <a:rPr lang="en-US" sz="2800" dirty="0"/>
              <a:t>CASE is a tool that helps a </a:t>
            </a:r>
            <a:r>
              <a:rPr lang="en-US" sz="2800" b="1" dirty="0"/>
              <a:t>software engineer maintain and develop software.</a:t>
            </a:r>
          </a:p>
          <a:p>
            <a:pPr algn="just"/>
            <a:r>
              <a:rPr lang="en-US" sz="2800" dirty="0"/>
              <a:t>CASE is </a:t>
            </a:r>
            <a:r>
              <a:rPr lang="en-US" sz="2800" b="1" dirty="0"/>
              <a:t>an automated support tool </a:t>
            </a:r>
            <a:r>
              <a:rPr lang="en-US" sz="2800" dirty="0"/>
              <a:t>for</a:t>
            </a:r>
            <a:r>
              <a:rPr lang="en-US" sz="2800" b="1" dirty="0"/>
              <a:t> software engineers </a:t>
            </a:r>
            <a:r>
              <a:rPr lang="en-US" sz="2800" dirty="0"/>
              <a:t>in any </a:t>
            </a:r>
            <a:r>
              <a:rPr lang="en-US" sz="2800" b="1" dirty="0"/>
              <a:t>software-engineering process.</a:t>
            </a:r>
          </a:p>
          <a:p>
            <a:pPr algn="just"/>
            <a:r>
              <a:rPr lang="en-US" sz="2600" b="1" dirty="0"/>
              <a:t>Software engineering mainly includes the following Processes-</a:t>
            </a:r>
          </a:p>
          <a:p>
            <a:pPr lvl="2" algn="just"/>
            <a:r>
              <a:rPr lang="en-US" sz="2200" dirty="0"/>
              <a:t>Translation of user needs into software requirements.</a:t>
            </a:r>
          </a:p>
          <a:p>
            <a:pPr lvl="2" algn="just"/>
            <a:r>
              <a:rPr lang="en-US" sz="2200" dirty="0"/>
              <a:t>Transaction of software requirements into design specifications.</a:t>
            </a:r>
          </a:p>
          <a:p>
            <a:pPr lvl="2" algn="just"/>
            <a:r>
              <a:rPr lang="en-US" sz="2200" dirty="0"/>
              <a:t>Implementation of design into code.</a:t>
            </a:r>
          </a:p>
          <a:p>
            <a:pPr lvl="2" algn="just"/>
            <a:r>
              <a:rPr lang="en-US" sz="2200" dirty="0"/>
              <a:t>Testing of the code.</a:t>
            </a:r>
          </a:p>
          <a:p>
            <a:pPr lvl="2" algn="just"/>
            <a:r>
              <a:rPr lang="en-US" sz="2200" dirty="0"/>
              <a:t>Documentation.</a:t>
            </a:r>
          </a:p>
          <a:p>
            <a:pPr algn="just"/>
            <a:r>
              <a:rPr lang="en-US" sz="2800" dirty="0"/>
              <a:t>CASE technology provides software-process support by automating some </a:t>
            </a:r>
            <a:r>
              <a:rPr lang="en-US" sz="2500" dirty="0"/>
              <a:t>process activities and by providing information about the software being developed.</a:t>
            </a:r>
          </a:p>
        </p:txBody>
      </p:sp>
    </p:spTree>
    <p:extLst>
      <p:ext uri="{BB962C8B-B14F-4D97-AF65-F5344CB8AC3E}">
        <p14:creationId xmlns:p14="http://schemas.microsoft.com/office/powerpoint/2010/main" val="146840232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CASE  tools provides the software engineer with the ability to automate manual activities and to improve engineering task.</a:t>
            </a:r>
          </a:p>
          <a:p>
            <a:endParaRPr lang="en-US"/>
          </a:p>
          <a:p>
            <a:r>
              <a:rPr lang="en-US"/>
              <a:t>It can assist to perform various activities such as analysis, design, coding and testing.</a:t>
            </a:r>
          </a:p>
          <a:p>
            <a:endParaRPr lang="en-US"/>
          </a:p>
          <a:p>
            <a:r>
              <a:rPr lang="en-US"/>
              <a:t>With the help of CASE tools development process reduces the amount of effort.</a:t>
            </a:r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 Overview of CASE Tools</a:t>
            </a:r>
          </a:p>
        </p:txBody>
      </p:sp>
    </p:spTree>
    <p:extLst>
      <p:ext uri="{BB962C8B-B14F-4D97-AF65-F5344CB8AC3E}">
        <p14:creationId xmlns:p14="http://schemas.microsoft.com/office/powerpoint/2010/main" val="158097550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CASE tools are programs that automate or support one or more phases in a SW development life cycle</a:t>
            </a:r>
          </a:p>
          <a:p>
            <a:endParaRPr lang="en-US"/>
          </a:p>
          <a:p>
            <a:r>
              <a:rPr lang="en-US"/>
              <a:t>Purpose: </a:t>
            </a:r>
          </a:p>
          <a:p>
            <a:pPr lvl="1"/>
            <a:r>
              <a:rPr lang="en-US"/>
              <a:t>increase the speed of SW development activities</a:t>
            </a:r>
          </a:p>
          <a:p>
            <a:pPr lvl="1"/>
            <a:r>
              <a:rPr lang="en-US"/>
              <a:t>increase the SW productivity</a:t>
            </a:r>
          </a:p>
          <a:p>
            <a:pPr lvl="1"/>
            <a:r>
              <a:rPr lang="en-US"/>
              <a:t>improve the quality of the SW developed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 Overview of CASE Tools</a:t>
            </a:r>
          </a:p>
        </p:txBody>
      </p:sp>
    </p:spTree>
    <p:extLst>
      <p:ext uri="{BB962C8B-B14F-4D97-AF65-F5344CB8AC3E}">
        <p14:creationId xmlns:p14="http://schemas.microsoft.com/office/powerpoint/2010/main" val="47420265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lang="en-US"/>
              <a:t>CASE tools may exist as a single tools or a collection of multiple tools.</a:t>
            </a:r>
          </a:p>
          <a:p>
            <a:r>
              <a:rPr lang="en-US"/>
              <a:t>Tool must communicate with various element such as hardware, database, people, network, OS and so on.</a:t>
            </a:r>
          </a:p>
          <a:p>
            <a:r>
              <a:rPr lang="en-US"/>
              <a:t>In blocks, </a:t>
            </a:r>
            <a:r>
              <a:rPr lang="en-US" i="1" u="sng"/>
              <a:t>Environment architecture</a:t>
            </a:r>
            <a:r>
              <a:rPr lang="en-US"/>
              <a:t>, composed of the hardware platform and system support (including networking software, database management), lays the ground work for CASE.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 Overview of CASE Tools</a:t>
            </a:r>
          </a:p>
        </p:txBody>
      </p:sp>
    </p:spTree>
    <p:extLst>
      <p:ext uri="{BB962C8B-B14F-4D97-AF65-F5344CB8AC3E}">
        <p14:creationId xmlns:p14="http://schemas.microsoft.com/office/powerpoint/2010/main" val="61764949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723" y="1600200"/>
            <a:ext cx="7455877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 Overview of CASE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2966" y="5779406"/>
            <a:ext cx="369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Fig:Building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Block of CASE Tools</a:t>
            </a:r>
          </a:p>
        </p:txBody>
      </p:sp>
    </p:spTree>
    <p:extLst>
      <p:ext uri="{BB962C8B-B14F-4D97-AF65-F5344CB8AC3E}">
        <p14:creationId xmlns:p14="http://schemas.microsoft.com/office/powerpoint/2010/main" val="225641313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CASE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All CASE tools have the following Characteristics-</a:t>
            </a:r>
          </a:p>
          <a:p>
            <a:pPr lvl="1" algn="just"/>
            <a:r>
              <a:rPr lang="en-US" dirty="0"/>
              <a:t>A graphic interface to draw diagrams, charts, models (uppercase, middle case, lowercase).</a:t>
            </a:r>
          </a:p>
          <a:p>
            <a:pPr lvl="1" algn="just"/>
            <a:r>
              <a:rPr lang="en-US" dirty="0"/>
              <a:t>An information repository, a data dictionary for efficient information-management selection, usage, application, and storage.</a:t>
            </a:r>
          </a:p>
          <a:p>
            <a:pPr lvl="1" algn="just"/>
            <a:r>
              <a:rPr lang="en-US" dirty="0"/>
              <a:t>Common user interface for integration of multiple tools used in various Phases.</a:t>
            </a:r>
          </a:p>
          <a:p>
            <a:pPr lvl="1" algn="just"/>
            <a:r>
              <a:rPr lang="en-US" dirty="0"/>
              <a:t>Automatic code generators.</a:t>
            </a:r>
          </a:p>
          <a:p>
            <a:pPr lvl="1" algn="just"/>
            <a:r>
              <a:rPr lang="en-US" dirty="0"/>
              <a:t>Automatic testing tools.</a:t>
            </a:r>
          </a:p>
        </p:txBody>
      </p:sp>
    </p:spTree>
    <p:extLst>
      <p:ext uri="{BB962C8B-B14F-4D97-AF65-F5344CB8AC3E}">
        <p14:creationId xmlns:p14="http://schemas.microsoft.com/office/powerpoint/2010/main" val="361540494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CASE Tools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3556" name="Picture 4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6376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Objectives  or Advantages of CASE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-11723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Major Benefits of using CASE tools are-</a:t>
            </a:r>
          </a:p>
          <a:p>
            <a:pPr lvl="2"/>
            <a:r>
              <a:rPr lang="en-US" dirty="0"/>
              <a:t>Improved productivity.</a:t>
            </a:r>
          </a:p>
          <a:p>
            <a:pPr lvl="2"/>
            <a:r>
              <a:rPr lang="en-US" dirty="0"/>
              <a:t>Better documentation.</a:t>
            </a:r>
          </a:p>
          <a:p>
            <a:pPr lvl="2"/>
            <a:r>
              <a:rPr lang="en-US" dirty="0"/>
              <a:t>Improved accuracy.</a:t>
            </a:r>
          </a:p>
          <a:p>
            <a:pPr lvl="2"/>
            <a:r>
              <a:rPr lang="en-US" dirty="0"/>
              <a:t>Improved quality.</a:t>
            </a:r>
          </a:p>
          <a:p>
            <a:pPr lvl="2"/>
            <a:r>
              <a:rPr lang="en-US" dirty="0"/>
              <a:t>Reduced  maintenance.</a:t>
            </a:r>
          </a:p>
          <a:p>
            <a:pPr lvl="2"/>
            <a:r>
              <a:rPr lang="en-US" dirty="0"/>
              <a:t>Reduced cost of software.</a:t>
            </a:r>
          </a:p>
          <a:p>
            <a:pPr lvl="2"/>
            <a:r>
              <a:rPr lang="en-US" dirty="0"/>
              <a:t>Produce high-quality and consistent documents.</a:t>
            </a:r>
          </a:p>
          <a:p>
            <a:pPr lvl="2"/>
            <a:r>
              <a:rPr lang="en-US" dirty="0"/>
              <a:t>Impact on the style of a working of company.</a:t>
            </a:r>
          </a:p>
          <a:p>
            <a:pPr lvl="2"/>
            <a:r>
              <a:rPr lang="en-US" dirty="0"/>
              <a:t>Increase speed of processing.</a:t>
            </a:r>
          </a:p>
          <a:p>
            <a:pPr lvl="2"/>
            <a:r>
              <a:rPr lang="en-US" dirty="0"/>
              <a:t>Easy to program software.</a:t>
            </a:r>
          </a:p>
          <a:p>
            <a:pPr lvl="2"/>
            <a:r>
              <a:rPr lang="en-US" dirty="0"/>
              <a:t>Improved coordination among staff members who are working on a large software project.</a:t>
            </a:r>
          </a:p>
          <a:p>
            <a:pPr lvl="2"/>
            <a:r>
              <a:rPr lang="en-US" dirty="0"/>
              <a:t>An increase in project control through better planning, monitoring, and 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74834018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14300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CASE REPOSITORY</a:t>
            </a:r>
            <a:br>
              <a:rPr lang="en-US" sz="1800" dirty="0"/>
            </a:br>
            <a:r>
              <a:rPr lang="en-US" sz="1800" dirty="0"/>
              <a:t>(A CASE repository is a system-developer database. Synonyms include dictionary </a:t>
            </a:r>
            <a:br>
              <a:rPr lang="en-US" sz="1800" dirty="0"/>
            </a:br>
            <a:r>
              <a:rPr lang="en-US" sz="1800" dirty="0"/>
              <a:t>and encyclopedia. It is a place where developers can store system models, detailed </a:t>
            </a:r>
            <a:br>
              <a:rPr lang="en-US" sz="1800" dirty="0"/>
            </a:br>
            <a:r>
              <a:rPr lang="en-US" sz="1800" dirty="0"/>
              <a:t>descriptions and specifications, and other products of system development.)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5"/>
            <a:ext cx="8229599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72996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ERAJ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6424"/>
            <a:ext cx="73914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433387" y="152400"/>
            <a:ext cx="7948613" cy="99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/>
          <a:p>
            <a:pPr algn="ctr">
              <a:lnSpc>
                <a:spcPct val="63000"/>
              </a:lnSpc>
              <a:spcBef>
                <a:spcPts val="625"/>
              </a:spcBef>
            </a:pPr>
            <a:r>
              <a:rPr lang="en-GB" sz="2800" b="1" dirty="0">
                <a:latin typeface="Times" pitchFamily="18" charset="0"/>
                <a:cs typeface="Times" pitchFamily="18" charset="0"/>
              </a:rPr>
              <a:t>Schematic representation of architecture of CASE Environment</a:t>
            </a:r>
          </a:p>
        </p:txBody>
      </p:sp>
    </p:spTree>
    <p:extLst>
      <p:ext uri="{BB962C8B-B14F-4D97-AF65-F5344CB8AC3E}">
        <p14:creationId xmlns:p14="http://schemas.microsoft.com/office/powerpoint/2010/main" val="25448959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Software Maintenance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3075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15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Software Maintenance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" y="1528689"/>
            <a:ext cx="8991600" cy="5105400"/>
          </a:xfrm>
        </p:spPr>
        <p:txBody>
          <a:bodyPr>
            <a:noAutofit/>
          </a:bodyPr>
          <a:lstStyle/>
          <a:p>
            <a:pPr algn="just"/>
            <a:r>
              <a:rPr lang="en-US" sz="2300" dirty="0"/>
              <a:t>Software maintenance is becoming an important activity of a large number of software organizations. </a:t>
            </a:r>
          </a:p>
          <a:p>
            <a:pPr algn="just"/>
            <a:r>
              <a:rPr lang="en-US" sz="2300" dirty="0"/>
              <a:t>When the </a:t>
            </a:r>
            <a:r>
              <a:rPr lang="en-US" sz="2300" b="1" dirty="0"/>
              <a:t>Hardware platform is changed, and a software product performs some low-level functions, maintenance is necessary.</a:t>
            </a:r>
            <a:r>
              <a:rPr lang="en-US" sz="2300" dirty="0"/>
              <a:t> </a:t>
            </a:r>
          </a:p>
          <a:p>
            <a:pPr algn="just"/>
            <a:r>
              <a:rPr lang="en-US" sz="2300" dirty="0"/>
              <a:t>Also, whenever the </a:t>
            </a:r>
            <a:r>
              <a:rPr lang="en-US" sz="2300" b="1" dirty="0"/>
              <a:t>support environment of a software product changes</a:t>
            </a:r>
            <a:r>
              <a:rPr lang="en-US" sz="2300" dirty="0"/>
              <a:t>, the </a:t>
            </a:r>
            <a:r>
              <a:rPr lang="en-US" sz="2300" b="1" dirty="0"/>
              <a:t>software product requires rework to cope up with the newer interface</a:t>
            </a:r>
            <a:r>
              <a:rPr lang="en-US" sz="2300" dirty="0"/>
              <a:t>. </a:t>
            </a:r>
          </a:p>
          <a:p>
            <a:pPr algn="just"/>
            <a:r>
              <a:rPr lang="en-US" sz="2300" dirty="0"/>
              <a:t>For instance, a </a:t>
            </a:r>
            <a:r>
              <a:rPr lang="en-US" sz="2300" b="1" dirty="0"/>
              <a:t>software product may need to be maintained when the operating system changes. </a:t>
            </a:r>
          </a:p>
          <a:p>
            <a:pPr algn="just"/>
            <a:r>
              <a:rPr lang="en-US" sz="2300" dirty="0"/>
              <a:t>Thus, </a:t>
            </a:r>
            <a:r>
              <a:rPr lang="en-US" sz="2300" b="1" dirty="0"/>
              <a:t>Every software product continues to evolve after its development through maintenance efforts</a:t>
            </a:r>
            <a:r>
              <a:rPr lang="en-US" sz="2300" dirty="0"/>
              <a:t>. </a:t>
            </a:r>
          </a:p>
          <a:p>
            <a:pPr algn="just"/>
            <a:r>
              <a:rPr lang="en-US" sz="2300" dirty="0"/>
              <a:t>Therefore it can be stated that software maintenance is needed to correct errors, enhance features, port the software to new platforms, etc.</a:t>
            </a:r>
          </a:p>
        </p:txBody>
      </p:sp>
    </p:spTree>
    <p:extLst>
      <p:ext uri="{BB962C8B-B14F-4D97-AF65-F5344CB8AC3E}">
        <p14:creationId xmlns:p14="http://schemas.microsoft.com/office/powerpoint/2010/main" val="42003503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Types (Categories) of Software Maintenance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Maintenance may be classified into the four categories as follows: </a:t>
            </a:r>
          </a:p>
          <a:p>
            <a:pPr lvl="1" algn="just"/>
            <a:r>
              <a:rPr lang="en-US" sz="2500" b="1" dirty="0"/>
              <a:t>Corrective-</a:t>
            </a:r>
            <a:r>
              <a:rPr lang="en-US" sz="2500" dirty="0"/>
              <a:t> Reactive modifications to correct discovered problems. </a:t>
            </a:r>
          </a:p>
          <a:p>
            <a:pPr lvl="1" algn="just"/>
            <a:r>
              <a:rPr lang="en-US" sz="2500" b="1" dirty="0"/>
              <a:t>Adaptive- </a:t>
            </a:r>
            <a:r>
              <a:rPr lang="en-US" sz="2500" dirty="0"/>
              <a:t>Modifications to keep it usable in a changed or changing environment.</a:t>
            </a:r>
          </a:p>
          <a:p>
            <a:pPr lvl="1" algn="just"/>
            <a:r>
              <a:rPr lang="en-US" sz="2500" b="1" dirty="0"/>
              <a:t>Perfective-</a:t>
            </a:r>
            <a:r>
              <a:rPr lang="en-US" sz="2500" dirty="0"/>
              <a:t> Improve Performance or Maintainability. </a:t>
            </a:r>
          </a:p>
          <a:p>
            <a:pPr lvl="1" algn="just"/>
            <a:r>
              <a:rPr lang="en-US" sz="2500" b="1" dirty="0"/>
              <a:t>Preventive-</a:t>
            </a:r>
            <a:r>
              <a:rPr lang="en-US" sz="2500" dirty="0"/>
              <a:t> Modifications to Detect and Correct latent (hidden) faults.</a:t>
            </a:r>
          </a:p>
        </p:txBody>
      </p:sp>
    </p:spTree>
    <p:extLst>
      <p:ext uri="{BB962C8B-B14F-4D97-AF65-F5344CB8AC3E}">
        <p14:creationId xmlns:p14="http://schemas.microsoft.com/office/powerpoint/2010/main" val="13759394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F9A905-9932-4964-AC7D-C3249DAD7C85}" type="slidenum">
              <a:rPr lang="en-US"/>
              <a:pPr/>
              <a:t>9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1488"/>
              </a:spcBef>
            </a:pPr>
            <a:r>
              <a:rPr lang="en-GB" sz="4800" dirty="0"/>
              <a:t>Corrective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0813" cy="41132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sz="2400" dirty="0"/>
              <a:t>Corrective maintenance of a software product: </a:t>
            </a:r>
          </a:p>
          <a:p>
            <a:pPr lvl="1" algn="just">
              <a:spcBef>
                <a:spcPts val="888"/>
              </a:spcBef>
            </a:pPr>
            <a:r>
              <a:rPr lang="en-GB" sz="2400" dirty="0">
                <a:solidFill>
                  <a:srgbClr val="0000CC"/>
                </a:solidFill>
              </a:rPr>
              <a:t>to correct  bugs observed while the system is in use.</a:t>
            </a:r>
          </a:p>
          <a:p>
            <a:pPr lvl="1" algn="just">
              <a:spcBef>
                <a:spcPts val="888"/>
              </a:spcBef>
            </a:pPr>
            <a:r>
              <a:rPr lang="en-GB" sz="2400" dirty="0">
                <a:solidFill>
                  <a:srgbClr val="0000CC"/>
                </a:solidFill>
              </a:rPr>
              <a:t>to enhance performance of the product.</a:t>
            </a:r>
          </a:p>
          <a:p>
            <a:pPr algn="just">
              <a:spcBef>
                <a:spcPts val="888"/>
              </a:spcBef>
            </a:pPr>
            <a:r>
              <a:rPr lang="en-US" sz="2700" dirty="0"/>
              <a:t>Corrective maintenance means repairing processing or performance failures or making changes because of previously uncorrected problems. 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76809705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3989</TotalTime>
  <Words>2314</Words>
  <Application>Microsoft Office PowerPoint</Application>
  <PresentationFormat>On-screen Show (4:3)</PresentationFormat>
  <Paragraphs>269</Paragraphs>
  <Slides>59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Calibri</vt:lpstr>
      <vt:lpstr>Comic Sans MS</vt:lpstr>
      <vt:lpstr>Times</vt:lpstr>
      <vt:lpstr>Times New Roman</vt:lpstr>
      <vt:lpstr>Tw Cen MT</vt:lpstr>
      <vt:lpstr>Wingdings</vt:lpstr>
      <vt:lpstr>Wingdings 2</vt:lpstr>
      <vt:lpstr>Median</vt:lpstr>
      <vt:lpstr>UNIT-V KCS-601 Software engineering PART-I</vt:lpstr>
      <vt:lpstr>Syllabus</vt:lpstr>
      <vt:lpstr>SOFTWARE AS AN EVOLUTION ENTITY</vt:lpstr>
      <vt:lpstr>Software Maintenance</vt:lpstr>
      <vt:lpstr>Software Maintenance</vt:lpstr>
      <vt:lpstr>Need of Software Maintenance</vt:lpstr>
      <vt:lpstr>Need of Software Maintenance</vt:lpstr>
      <vt:lpstr>Types (Categories) of Software Maintenance </vt:lpstr>
      <vt:lpstr>Corrective</vt:lpstr>
      <vt:lpstr>Adaptive</vt:lpstr>
      <vt:lpstr>Perfective</vt:lpstr>
      <vt:lpstr>Preventive Maintenance.</vt:lpstr>
      <vt:lpstr>Maintenance Effort Distribution</vt:lpstr>
      <vt:lpstr>Problems Associated with Software Maintenance</vt:lpstr>
      <vt:lpstr>Software Maintenance Process</vt:lpstr>
      <vt:lpstr>Software Maintenance Process</vt:lpstr>
      <vt:lpstr>Cost of Maintenance</vt:lpstr>
      <vt:lpstr>Cost of Maintenance</vt:lpstr>
      <vt:lpstr>Modeling Maintenance Effort</vt:lpstr>
      <vt:lpstr>Modeling Maintenance Effort</vt:lpstr>
      <vt:lpstr>Modeling Maintenance Effort</vt:lpstr>
      <vt:lpstr>Modeling Maintenance Effort</vt:lpstr>
      <vt:lpstr>Modeling Maintenance Effort</vt:lpstr>
      <vt:lpstr>Factors Affecting Maintenance Cost</vt:lpstr>
      <vt:lpstr>Software Reverse Engineering</vt:lpstr>
      <vt:lpstr>Reverse Engineering</vt:lpstr>
      <vt:lpstr>Reverse Engineering</vt:lpstr>
      <vt:lpstr>Process model for Reverse Engineering</vt:lpstr>
      <vt:lpstr>Reverse Engineering</vt:lpstr>
      <vt:lpstr>Reverse Engineering</vt:lpstr>
      <vt:lpstr>Reverse Engineering Process</vt:lpstr>
      <vt:lpstr>Level of Abstraction in Reverse Engineering</vt:lpstr>
      <vt:lpstr>Software Re-Engineering</vt:lpstr>
      <vt:lpstr>Software Re-Engineering (Comparison of new software development with re-engineering)</vt:lpstr>
      <vt:lpstr>Software Re-Engineering (Comparison of new software development with re-engineering)</vt:lpstr>
      <vt:lpstr>The following suggestions may be useful for the modification of the legacy code:</vt:lpstr>
      <vt:lpstr>Restructuring a Program</vt:lpstr>
      <vt:lpstr>Re-Engineering</vt:lpstr>
      <vt:lpstr>A Software Re-engineering Process Model</vt:lpstr>
      <vt:lpstr>Re-engineering Process</vt:lpstr>
      <vt:lpstr>Re-Engineering Advantages</vt:lpstr>
      <vt:lpstr>DIFFERENCE BETWEEN REVERSE, FORWARD &amp; RE-ENGINEERING</vt:lpstr>
      <vt:lpstr>DIFFERENCE BETWEEN REVERSE, FORWARD &amp; RE-ENGINEERING</vt:lpstr>
      <vt:lpstr>DIFFERENCE BETWEEN REVERSE, FORWARD &amp; RE-ENGINEERING</vt:lpstr>
      <vt:lpstr>Software Configuration Management</vt:lpstr>
      <vt:lpstr>Software Configuration Management</vt:lpstr>
      <vt:lpstr>Software Configuration Management</vt:lpstr>
      <vt:lpstr>Change Control Process</vt:lpstr>
      <vt:lpstr>Software Version Control</vt:lpstr>
      <vt:lpstr>An Overview of CASE Tools</vt:lpstr>
      <vt:lpstr>PowerPoint Presentation</vt:lpstr>
      <vt:lpstr>PowerPoint Presentation</vt:lpstr>
      <vt:lpstr>PowerPoint Presentation</vt:lpstr>
      <vt:lpstr>PowerPoint Presentation</vt:lpstr>
      <vt:lpstr>CHARACTERISTICS OF CASE TOOLS</vt:lpstr>
      <vt:lpstr>List of CASE Tools</vt:lpstr>
      <vt:lpstr>Objectives  or Advantages of CASE Tools</vt:lpstr>
      <vt:lpstr>CASE REPOSITORY (A CASE repository is a system-developer database. Synonyms include dictionary  and encyclopedia. It is a place where developers can store system models, detailed  descriptions and specifications, and other products of system development.) </vt:lpstr>
      <vt:lpstr>Schematic representation of architecture of CASE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</dc:title>
  <dc:creator>NEERAJ</dc:creator>
  <cp:lastModifiedBy>Asus</cp:lastModifiedBy>
  <cp:revision>893</cp:revision>
  <dcterms:created xsi:type="dcterms:W3CDTF">2013-01-19T07:12:11Z</dcterms:created>
  <dcterms:modified xsi:type="dcterms:W3CDTF">2022-04-06T06:48:34Z</dcterms:modified>
</cp:coreProperties>
</file>