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379" r:id="rId2"/>
    <p:sldId id="380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41" r:id="rId14"/>
    <p:sldId id="463" r:id="rId15"/>
    <p:sldId id="466" r:id="rId16"/>
    <p:sldId id="442" r:id="rId17"/>
    <p:sldId id="443" r:id="rId18"/>
    <p:sldId id="465" r:id="rId19"/>
    <p:sldId id="444" r:id="rId20"/>
    <p:sldId id="445" r:id="rId21"/>
    <p:sldId id="446" r:id="rId22"/>
    <p:sldId id="447" r:id="rId23"/>
    <p:sldId id="464" r:id="rId24"/>
    <p:sldId id="448" r:id="rId25"/>
    <p:sldId id="449" r:id="rId26"/>
    <p:sldId id="450" r:id="rId27"/>
    <p:sldId id="451" r:id="rId28"/>
    <p:sldId id="455" r:id="rId29"/>
    <p:sldId id="456" r:id="rId30"/>
    <p:sldId id="457" r:id="rId31"/>
    <p:sldId id="459" r:id="rId32"/>
    <p:sldId id="460" r:id="rId33"/>
    <p:sldId id="452" r:id="rId34"/>
    <p:sldId id="453" r:id="rId35"/>
    <p:sldId id="454" r:id="rId36"/>
    <p:sldId id="461" r:id="rId37"/>
    <p:sldId id="46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E6411-6324-469A-A019-21E3726B354C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089C8-493C-47DD-8E82-571C36C096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4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027B8-527F-4132-8DC6-03244DE1140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C8EFADF-DE76-4D4A-9D9C-906B8D649B14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CSE@HCST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5144-9E70-416E-8CDA-10A1E8485205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CSE@HCST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33A8E11-6A58-4C12-85FE-CC248A71E0D3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/>
              <a:t>CSE@HCST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CSE@HCST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CFEA-39E4-458F-B9C8-26979908E739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CSE@HCST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66CBA8C-03DD-44BC-B765-D3CA529C920B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/>
              <a:t>CSE@HCST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5E40F76-CB34-4F50-80CB-278E1DAED65F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/>
              <a:t>CSE@HCST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7F68-563B-4DC7-B9E0-65B6A3CE1EA8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CSE@HCST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7CD1-B752-4665-BB78-11B5569D35C3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CSE@HCST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>
            <a:normAutofit/>
          </a:bodyPr>
          <a:lstStyle>
            <a:lvl1pPr algn="l">
              <a:buNone/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E6A8-825A-4D5D-92AB-C764AE3F77F7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CSE@HCST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21F87E0-8E0B-4D52-A18E-AEADBF861991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/>
              <a:t>CSE@HCST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AAAE420-4C6C-45A8-8003-08809F968C10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CSE@HCST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B45FC84-3AFC-48A2-9AE7-58D1B6113D0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828800"/>
            <a:ext cx="6477000" cy="2057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UNIT-V</a:t>
            </a:r>
            <a:b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KCS-601</a:t>
            </a:r>
            <a:br>
              <a:rPr 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Software engineering</a:t>
            </a:r>
            <a:b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PART-II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6006002"/>
            <a:ext cx="6705600" cy="68580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44242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6448" cy="990600"/>
          </a:xfrm>
        </p:spPr>
        <p:txBody>
          <a:bodyPr>
            <a:normAutofit/>
          </a:bodyPr>
          <a:lstStyle/>
          <a:p>
            <a:r>
              <a:rPr lang="en-US" sz="2800" dirty="0"/>
              <a:t>CONSTRUCTIVE COST MODEL (COCOMO)</a:t>
            </a:r>
          </a:p>
        </p:txBody>
      </p:sp>
      <p:pic>
        <p:nvPicPr>
          <p:cNvPr id="4098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752600"/>
            <a:ext cx="88011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24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6448" cy="990600"/>
          </a:xfrm>
        </p:spPr>
        <p:txBody>
          <a:bodyPr>
            <a:normAutofit/>
          </a:bodyPr>
          <a:lstStyle/>
          <a:p>
            <a:r>
              <a:rPr lang="en-US" sz="2800" dirty="0"/>
              <a:t>Basic COCOMO Model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5122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1534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30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6448" cy="990600"/>
          </a:xfrm>
        </p:spPr>
        <p:txBody>
          <a:bodyPr>
            <a:normAutofit/>
          </a:bodyPr>
          <a:lstStyle/>
          <a:p>
            <a:r>
              <a:rPr lang="en-US" sz="2800" dirty="0"/>
              <a:t>Basic COCOMO Model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6147" name="Picture 3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02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8194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3926"/>
            <a:ext cx="9144000" cy="68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64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Example-1</a:t>
            </a:r>
          </a:p>
        </p:txBody>
      </p:sp>
      <p:pic>
        <p:nvPicPr>
          <p:cNvPr id="1026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75" y="1524000"/>
            <a:ext cx="7899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120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Example-2</a:t>
            </a:r>
          </a:p>
        </p:txBody>
      </p:sp>
      <p:pic>
        <p:nvPicPr>
          <p:cNvPr id="1028" name="Picture 4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22" y="1600200"/>
            <a:ext cx="832217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294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9219" name="Picture 3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393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Risk Analysis &amp; Management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1026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93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Risk Analysis &amp; Management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00200"/>
            <a:ext cx="79248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705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Risk Analysis &amp; Management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3074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93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pic>
        <p:nvPicPr>
          <p:cNvPr id="6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915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320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Risk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4098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812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 Process And Plan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5122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235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Bohem Project Risk Model</a:t>
            </a: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3429" y="1828800"/>
            <a:ext cx="7322371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319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Bohem Project Risk Model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6146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" y="1524000"/>
            <a:ext cx="9141725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01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7630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SEI Risk Management Model And Risk Sources</a:t>
            </a:r>
          </a:p>
        </p:txBody>
      </p:sp>
      <p:pic>
        <p:nvPicPr>
          <p:cNvPr id="7171" name="Picture 3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915400" cy="480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426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Vs. Project Management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8194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823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412"/>
            <a:ext cx="8153400" cy="990600"/>
          </a:xfrm>
        </p:spPr>
        <p:txBody>
          <a:bodyPr/>
          <a:lstStyle/>
          <a:p>
            <a:r>
              <a:rPr lang="en-US" dirty="0"/>
              <a:t>Risk Management Process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9218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8200"/>
            <a:ext cx="9143999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410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 Process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10242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3999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490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 Process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14338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86868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318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84"/>
            <a:ext cx="8153400" cy="990600"/>
          </a:xfrm>
        </p:spPr>
        <p:txBody>
          <a:bodyPr/>
          <a:lstStyle/>
          <a:p>
            <a:r>
              <a:rPr lang="en-US" dirty="0"/>
              <a:t>Risk Management Process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3" name="Picture 3" descr="C:\Users\NEERAJ\Desktop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5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SOFTWARE-PROJECT ESTIMATION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Software-Project estimation is the </a:t>
            </a:r>
            <a:r>
              <a:rPr lang="en-US" b="1" dirty="0"/>
              <a:t>process of estimating various resources </a:t>
            </a:r>
            <a:r>
              <a:rPr lang="en-US" dirty="0"/>
              <a:t>required for the </a:t>
            </a:r>
            <a:r>
              <a:rPr lang="en-US" b="1" dirty="0"/>
              <a:t>completion of a project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Effective software-project estimation is an important activity in any software-development project.</a:t>
            </a:r>
          </a:p>
          <a:p>
            <a:pPr algn="just"/>
            <a:r>
              <a:rPr lang="en-US" b="1" dirty="0"/>
              <a:t>Underestimating</a:t>
            </a:r>
            <a:r>
              <a:rPr lang="en-US" dirty="0"/>
              <a:t> software projects and understaffing it often leads to low-quality deliverables, and the project misses the target deadline leading to customer dissatisfaction and loss of credibility to the company. </a:t>
            </a:r>
          </a:p>
        </p:txBody>
      </p:sp>
    </p:spTree>
    <p:extLst>
      <p:ext uri="{BB962C8B-B14F-4D97-AF65-F5344CB8AC3E}">
        <p14:creationId xmlns:p14="http://schemas.microsoft.com/office/powerpoint/2010/main" val="1521311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84"/>
            <a:ext cx="8153400" cy="990600"/>
          </a:xfrm>
        </p:spPr>
        <p:txBody>
          <a:bodyPr/>
          <a:lstStyle/>
          <a:p>
            <a:r>
              <a:rPr lang="en-US" dirty="0"/>
              <a:t>Risk Management Process Element</a:t>
            </a:r>
          </a:p>
        </p:txBody>
      </p:sp>
      <p:pic>
        <p:nvPicPr>
          <p:cNvPr id="16386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42" y="1676400"/>
            <a:ext cx="887331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590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84"/>
            <a:ext cx="8153400" cy="990600"/>
          </a:xfrm>
        </p:spPr>
        <p:txBody>
          <a:bodyPr/>
          <a:lstStyle/>
          <a:p>
            <a:r>
              <a:rPr lang="en-US" dirty="0"/>
              <a:t>Risk Management Process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17410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839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387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84"/>
            <a:ext cx="8153400" cy="990600"/>
          </a:xfrm>
        </p:spPr>
        <p:txBody>
          <a:bodyPr/>
          <a:lstStyle/>
          <a:p>
            <a:r>
              <a:rPr lang="en-US" dirty="0"/>
              <a:t>Risk Management Process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18434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9916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241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Managing Risk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11267" name="Picture 3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001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12290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763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157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315" name="Picture 3" descr="C:\Users\NEERAJ\Desktop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39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54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 Allocation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19458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0678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630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Allocation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20482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85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SOFTWARE-PROJECT ESTIMATION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800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On the other hand, </a:t>
            </a:r>
            <a:r>
              <a:rPr lang="en-US" b="1" dirty="0"/>
              <a:t>overstaffing a project without proper control will increase the cost of the project and reduce the competitiveness of the company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Software-Project estimation mainly encompasses the following steps-</a:t>
            </a:r>
          </a:p>
          <a:p>
            <a:pPr lvl="1" algn="just"/>
            <a:r>
              <a:rPr lang="en-US" dirty="0"/>
              <a:t>Estimating the </a:t>
            </a:r>
            <a:r>
              <a:rPr lang="en-US" b="1" dirty="0"/>
              <a:t>Size of the Project.</a:t>
            </a:r>
          </a:p>
          <a:p>
            <a:pPr lvl="1" algn="just"/>
            <a:r>
              <a:rPr lang="en-US" dirty="0"/>
              <a:t>Estimating </a:t>
            </a:r>
            <a:r>
              <a:rPr lang="en-US" b="1" dirty="0"/>
              <a:t>Efforts</a:t>
            </a:r>
            <a:r>
              <a:rPr lang="en-US" dirty="0"/>
              <a:t> Based on Person-months or Person-hours.</a:t>
            </a:r>
          </a:p>
          <a:p>
            <a:pPr lvl="1" algn="just"/>
            <a:r>
              <a:rPr lang="en-US" dirty="0"/>
              <a:t>Estimating </a:t>
            </a:r>
            <a:r>
              <a:rPr lang="en-US" b="1" dirty="0"/>
              <a:t>Schedule</a:t>
            </a:r>
            <a:r>
              <a:rPr lang="en-US" dirty="0"/>
              <a:t> in Calendar Days/Month/Year Based on Total Person-months Required and Manpower Allocated to the Project.</a:t>
            </a:r>
          </a:p>
          <a:p>
            <a:pPr lvl="1" algn="just"/>
            <a:r>
              <a:rPr lang="en-US" dirty="0"/>
              <a:t>Estimating </a:t>
            </a:r>
            <a:r>
              <a:rPr lang="en-US" b="1" dirty="0"/>
              <a:t>Total Cost </a:t>
            </a:r>
            <a:r>
              <a:rPr lang="en-US" dirty="0"/>
              <a:t>of the Project Depending on the Above and Other Resources.</a:t>
            </a:r>
          </a:p>
        </p:txBody>
      </p:sp>
    </p:spTree>
    <p:extLst>
      <p:ext uri="{BB962C8B-B14F-4D97-AF65-F5344CB8AC3E}">
        <p14:creationId xmlns:p14="http://schemas.microsoft.com/office/powerpoint/2010/main" val="284918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SOFTWARE-PROJECT ESTIMATION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2050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66874"/>
            <a:ext cx="838200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89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SOFTWARE-PROJECT ESTIMATION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537448" cy="5029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Estimating Size-</a:t>
            </a:r>
            <a:r>
              <a:rPr lang="en-US" dirty="0"/>
              <a:t>Estimating the size of the software to be developed is the </a:t>
            </a:r>
            <a:r>
              <a:rPr lang="en-US" b="1" dirty="0"/>
              <a:t>very first step </a:t>
            </a:r>
            <a:r>
              <a:rPr lang="en-US" dirty="0"/>
              <a:t>to make an effective estimation of the project.</a:t>
            </a:r>
          </a:p>
          <a:p>
            <a:pPr algn="just"/>
            <a:r>
              <a:rPr lang="en-US" b="1" dirty="0"/>
              <a:t>Estimating Effort-</a:t>
            </a:r>
            <a:r>
              <a:rPr lang="en-US" dirty="0"/>
              <a:t>Once the size of software is estimated, the </a:t>
            </a:r>
            <a:r>
              <a:rPr lang="en-US" b="1" dirty="0"/>
              <a:t>next step is to estimate the effort based on the size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Estimating Schedule-</a:t>
            </a:r>
            <a:r>
              <a:rPr lang="en-US" dirty="0"/>
              <a:t>The </a:t>
            </a:r>
            <a:r>
              <a:rPr lang="en-US" b="1" dirty="0"/>
              <a:t>next step in the estimation process </a:t>
            </a:r>
            <a:r>
              <a:rPr lang="en-US" dirty="0"/>
              <a:t>is estimating the project schedule from the effort estimated. The schedule for a project will generally </a:t>
            </a:r>
            <a:r>
              <a:rPr lang="en-US" b="1" dirty="0"/>
              <a:t>depend on human resources </a:t>
            </a:r>
            <a:r>
              <a:rPr lang="en-US" dirty="0"/>
              <a:t>involved in a process. </a:t>
            </a:r>
          </a:p>
          <a:p>
            <a:pPr algn="just"/>
            <a:r>
              <a:rPr lang="en-US" b="1" dirty="0"/>
              <a:t>Estimating Cost- </a:t>
            </a:r>
            <a:r>
              <a:rPr lang="en-US" dirty="0"/>
              <a:t>Cost estimation is the next step for projects. The cost of a project is derived </a:t>
            </a:r>
            <a:r>
              <a:rPr lang="en-US" b="1" dirty="0"/>
              <a:t>not only from the estimates of effort and size</a:t>
            </a:r>
            <a:r>
              <a:rPr lang="en-US" dirty="0"/>
              <a:t> but </a:t>
            </a:r>
            <a:r>
              <a:rPr lang="en-US" b="1" dirty="0"/>
              <a:t>from other parameters, such as hardware, travel expenses, telecommunication costs, training costs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08106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SOFTWARE-PROJECT ESTIMATION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pic>
        <p:nvPicPr>
          <p:cNvPr id="3074" name="Picture 2" descr="C:\Users\NEERAJ\Desktop\Untitled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5943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NEERAJ\Desktop\Untit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48251"/>
            <a:ext cx="7010400" cy="328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50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6448" cy="990600"/>
          </a:xfrm>
        </p:spPr>
        <p:txBody>
          <a:bodyPr>
            <a:normAutofit/>
          </a:bodyPr>
          <a:lstStyle/>
          <a:p>
            <a:r>
              <a:rPr lang="en-US" sz="2800" dirty="0"/>
              <a:t>CONSTRUCTIVE COST MODEL (COCOMO)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178EC-E3E1-43C5-B7FE-89F6E92F6AFE}" type="datetime1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CSE@HCST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839200" cy="46482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COCOMO stands for </a:t>
            </a:r>
            <a:r>
              <a:rPr lang="en-US" sz="2400" b="1" dirty="0"/>
              <a:t>Constructive Cost Model. </a:t>
            </a:r>
          </a:p>
          <a:p>
            <a:pPr algn="just"/>
            <a:r>
              <a:rPr lang="en-US" sz="2400" dirty="0"/>
              <a:t>It was introduced by </a:t>
            </a:r>
            <a:r>
              <a:rPr lang="en-US" sz="2400" b="1" dirty="0"/>
              <a:t>Barry Boehm in 1981. </a:t>
            </a:r>
          </a:p>
          <a:p>
            <a:pPr algn="just"/>
            <a:r>
              <a:rPr lang="en-US" sz="2400" dirty="0"/>
              <a:t>It is perhaps the best known and most thoroughly documented of all software-cost estimation models.</a:t>
            </a:r>
          </a:p>
          <a:p>
            <a:pPr algn="just"/>
            <a:r>
              <a:rPr lang="en-US" sz="2400" dirty="0"/>
              <a:t>It provides the following </a:t>
            </a:r>
            <a:r>
              <a:rPr lang="en-US" sz="2400" b="1" dirty="0"/>
              <a:t>Three levels of models</a:t>
            </a:r>
            <a:r>
              <a:rPr lang="en-US" sz="2400" dirty="0"/>
              <a:t>-</a:t>
            </a:r>
          </a:p>
          <a:p>
            <a:pPr lvl="1" algn="just"/>
            <a:r>
              <a:rPr lang="en-US" sz="2400" b="1" dirty="0"/>
              <a:t>Basic COCOMO: </a:t>
            </a:r>
            <a:r>
              <a:rPr lang="en-US" sz="2200" dirty="0"/>
              <a:t>A </a:t>
            </a:r>
            <a:r>
              <a:rPr lang="en-US" sz="2200" b="1" dirty="0"/>
              <a:t>single-value model </a:t>
            </a:r>
            <a:r>
              <a:rPr lang="en-US" sz="2200" dirty="0"/>
              <a:t>that </a:t>
            </a:r>
            <a:r>
              <a:rPr lang="en-US" sz="2200" b="1" dirty="0"/>
              <a:t>computes software-development costs</a:t>
            </a:r>
            <a:r>
              <a:rPr lang="en-US" sz="2200" dirty="0"/>
              <a:t> as a </a:t>
            </a:r>
            <a:r>
              <a:rPr lang="en-US" sz="2200" b="1" dirty="0"/>
              <a:t>function of an estimate of LOC</a:t>
            </a:r>
            <a:r>
              <a:rPr lang="en-US" sz="2200" dirty="0"/>
              <a:t>. </a:t>
            </a:r>
          </a:p>
          <a:p>
            <a:pPr lvl="1" algn="just"/>
            <a:r>
              <a:rPr lang="en-US" sz="2400" b="1" dirty="0"/>
              <a:t>Intermediate COCOMO: </a:t>
            </a:r>
            <a:r>
              <a:rPr lang="en-US" sz="2200" dirty="0"/>
              <a:t>This model </a:t>
            </a:r>
            <a:r>
              <a:rPr lang="en-US" sz="2200" b="1" dirty="0"/>
              <a:t>computes development costs and effort</a:t>
            </a:r>
            <a:r>
              <a:rPr lang="en-US" sz="2200" dirty="0"/>
              <a:t> as a function of program size (LOC) and a set of cost drivers.</a:t>
            </a:r>
            <a:endParaRPr lang="en-US" sz="2200" b="1" dirty="0"/>
          </a:p>
          <a:p>
            <a:pPr lvl="1" algn="just"/>
            <a:r>
              <a:rPr lang="en-US" sz="2400" b="1" dirty="0"/>
              <a:t>Complete COCOMO: </a:t>
            </a:r>
            <a:r>
              <a:rPr lang="en-US" sz="2200" dirty="0"/>
              <a:t>This model computes development effort and costs which incorporates </a:t>
            </a:r>
            <a:r>
              <a:rPr lang="en-US" sz="2200" b="1" dirty="0"/>
              <a:t>all characteristics of intermediate levels with assessment of cost</a:t>
            </a:r>
            <a:r>
              <a:rPr lang="en-US" sz="2200" dirty="0"/>
              <a:t> implications in each step of development (analysis, design, testing, etc.).</a:t>
            </a:r>
          </a:p>
        </p:txBody>
      </p:sp>
    </p:spTree>
    <p:extLst>
      <p:ext uri="{BB962C8B-B14F-4D97-AF65-F5344CB8AC3E}">
        <p14:creationId xmlns:p14="http://schemas.microsoft.com/office/powerpoint/2010/main" val="124673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6448" cy="990600"/>
          </a:xfrm>
        </p:spPr>
        <p:txBody>
          <a:bodyPr>
            <a:normAutofit/>
          </a:bodyPr>
          <a:lstStyle/>
          <a:p>
            <a:r>
              <a:rPr lang="en-US" sz="2800" dirty="0"/>
              <a:t>CONSTRUCTIVE COST MODEL (COCOMO)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839200" cy="51054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This model may be applied to three classes of software projects as given below:</a:t>
            </a:r>
          </a:p>
          <a:p>
            <a:pPr algn="just"/>
            <a:r>
              <a:rPr lang="en-US" sz="2400" b="1" dirty="0"/>
              <a:t>Organic-</a:t>
            </a:r>
          </a:p>
          <a:p>
            <a:pPr lvl="1" algn="just"/>
            <a:r>
              <a:rPr lang="en-US" sz="2000" b="1" dirty="0"/>
              <a:t>Small-size project</a:t>
            </a:r>
            <a:r>
              <a:rPr lang="en-US" sz="2000" dirty="0"/>
              <a:t>. </a:t>
            </a:r>
          </a:p>
          <a:p>
            <a:pPr lvl="1" algn="just"/>
            <a:r>
              <a:rPr lang="en-US" sz="2000" dirty="0"/>
              <a:t>A simple software project where the development team has good knowledge of the application.</a:t>
            </a:r>
          </a:p>
          <a:p>
            <a:pPr algn="just"/>
            <a:r>
              <a:rPr lang="en-US" sz="2400" b="1" dirty="0"/>
              <a:t>Semi-Detached-</a:t>
            </a:r>
          </a:p>
          <a:p>
            <a:pPr lvl="1" algn="just"/>
            <a:r>
              <a:rPr lang="en-US" sz="2000" b="1" dirty="0"/>
              <a:t>An intermediate-size project</a:t>
            </a:r>
            <a:r>
              <a:rPr lang="en-US" sz="2000" dirty="0"/>
              <a:t>, and the project is based on rigid and semi-rigid requirements.</a:t>
            </a:r>
          </a:p>
          <a:p>
            <a:pPr algn="just"/>
            <a:r>
              <a:rPr lang="en-US" sz="2400" b="1" dirty="0"/>
              <a:t>Embedded-</a:t>
            </a:r>
          </a:p>
          <a:p>
            <a:pPr lvl="1" algn="just"/>
            <a:r>
              <a:rPr lang="en-US" sz="2000" dirty="0"/>
              <a:t>The project is developed </a:t>
            </a:r>
            <a:r>
              <a:rPr lang="en-US" sz="2000" b="1" dirty="0"/>
              <a:t>under hardware, software, and operational constraints. </a:t>
            </a:r>
          </a:p>
          <a:p>
            <a:pPr lvl="1" algn="just"/>
            <a:r>
              <a:rPr lang="en-US" sz="2000" dirty="0"/>
              <a:t>Examples are embedded software and flight-control software..</a:t>
            </a:r>
          </a:p>
        </p:txBody>
      </p:sp>
    </p:spTree>
    <p:extLst>
      <p:ext uri="{BB962C8B-B14F-4D97-AF65-F5344CB8AC3E}">
        <p14:creationId xmlns:p14="http://schemas.microsoft.com/office/powerpoint/2010/main" val="1583372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3825</TotalTime>
  <Words>688</Words>
  <Application>Microsoft Office PowerPoint</Application>
  <PresentationFormat>On-screen Show (4:3)</PresentationFormat>
  <Paragraphs>115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Calibri</vt:lpstr>
      <vt:lpstr>Times New Roman</vt:lpstr>
      <vt:lpstr>Tw Cen MT</vt:lpstr>
      <vt:lpstr>Wingdings</vt:lpstr>
      <vt:lpstr>Wingdings 2</vt:lpstr>
      <vt:lpstr>Median</vt:lpstr>
      <vt:lpstr>UNIT-V KCS-601 Software engineering PART-II</vt:lpstr>
      <vt:lpstr>Syllabus</vt:lpstr>
      <vt:lpstr>SOFTWARE-PROJECT ESTIMATION</vt:lpstr>
      <vt:lpstr>SOFTWARE-PROJECT ESTIMATION</vt:lpstr>
      <vt:lpstr>SOFTWARE-PROJECT ESTIMATION</vt:lpstr>
      <vt:lpstr>SOFTWARE-PROJECT ESTIMATION</vt:lpstr>
      <vt:lpstr>SOFTWARE-PROJECT ESTIMATION</vt:lpstr>
      <vt:lpstr>CONSTRUCTIVE COST MODEL (COCOMO)</vt:lpstr>
      <vt:lpstr>CONSTRUCTIVE COST MODEL (COCOMO)</vt:lpstr>
      <vt:lpstr>CONSTRUCTIVE COST MODEL (COCOMO)</vt:lpstr>
      <vt:lpstr>Basic COCOMO Model</vt:lpstr>
      <vt:lpstr>Basic COCOMO Model</vt:lpstr>
      <vt:lpstr>PowerPoint Presentation</vt:lpstr>
      <vt:lpstr>Example-1</vt:lpstr>
      <vt:lpstr>Example-2</vt:lpstr>
      <vt:lpstr>PowerPoint Presentation</vt:lpstr>
      <vt:lpstr>Software Risk Analysis &amp; Management</vt:lpstr>
      <vt:lpstr>Software Risk Analysis &amp; Management</vt:lpstr>
      <vt:lpstr>Software Risk Analysis &amp; Management</vt:lpstr>
      <vt:lpstr>Type Of Risk</vt:lpstr>
      <vt:lpstr>Risk Management Process And Plan</vt:lpstr>
      <vt:lpstr>Bohem Project Risk Model</vt:lpstr>
      <vt:lpstr>Bohem Project Risk Model</vt:lpstr>
      <vt:lpstr>SEI Risk Management Model And Risk Sources</vt:lpstr>
      <vt:lpstr>Risk Vs. Project Management </vt:lpstr>
      <vt:lpstr>Risk Management Process</vt:lpstr>
      <vt:lpstr>Risk Management Process Element</vt:lpstr>
      <vt:lpstr>Risk Management Process Element</vt:lpstr>
      <vt:lpstr>Risk Management Process Element</vt:lpstr>
      <vt:lpstr>Risk Management Process Element</vt:lpstr>
      <vt:lpstr>Risk Management Process Element</vt:lpstr>
      <vt:lpstr>Risk Management Process Element</vt:lpstr>
      <vt:lpstr>Managing Risk</vt:lpstr>
      <vt:lpstr>Numerical</vt:lpstr>
      <vt:lpstr>PowerPoint Presentation</vt:lpstr>
      <vt:lpstr>Resource Allocation</vt:lpstr>
      <vt:lpstr>Resource Allocation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</dc:title>
  <dc:creator>NEERAJ</dc:creator>
  <cp:lastModifiedBy>Asus</cp:lastModifiedBy>
  <cp:revision>871</cp:revision>
  <dcterms:created xsi:type="dcterms:W3CDTF">2013-01-19T07:12:11Z</dcterms:created>
  <dcterms:modified xsi:type="dcterms:W3CDTF">2022-04-06T06:51:34Z</dcterms:modified>
</cp:coreProperties>
</file>