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df28fc74e3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df28fc74e3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71e989ab32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71e989ab32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71e989ab32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71e989ab32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71e989ab32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71e989ab32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71e989ab32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71e989ab32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71e989ab32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71e989ab32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71e989ab32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71e989ab32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1e989ab3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1e989ab3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1f7ec10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1f7ec10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f28fc74e3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f28fc74e3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f28fc74e3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f28fc74e3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f28fc74e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df28fc74e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f28fc74e3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f28fc74e3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df28fc74e3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df28fc74e3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df28fc74e3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df28fc74e3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1700" y="744575"/>
            <a:ext cx="8520600" cy="11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00"/>
              <a:t>   LENDING CLUB CASE STUDY</a:t>
            </a:r>
            <a:endParaRPr sz="43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06375" y="3754850"/>
            <a:ext cx="3470700" cy="10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Submitted by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SHAMBHAVI NIMBHORKAR                                                                                                                                TUSHAR SAHA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1297500" y="393750"/>
            <a:ext cx="70389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8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Analyzing of Revolving Line Utilization rate</a:t>
            </a:r>
            <a:endParaRPr sz="1800"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1297500" y="771000"/>
            <a:ext cx="70389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1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5247"/>
              <a:t>Borrowers having high Revolving line utilization have more </a:t>
            </a:r>
            <a:r>
              <a:rPr lang="en-GB" sz="5247"/>
              <a:t>possibility of getting charged off.</a:t>
            </a:r>
            <a:endParaRPr sz="5247"/>
          </a:p>
          <a:p>
            <a:pPr indent="-311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5247"/>
              <a:t>The revolving line utilization rate having value of 30 shows that borrowers exhibiting responsible behaviour as they are using only 30% of their available revolving credit.</a:t>
            </a:r>
            <a:endParaRPr sz="5247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7525" y="2181450"/>
            <a:ext cx="3644475" cy="274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81450"/>
            <a:ext cx="4001383" cy="28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1297500" y="393750"/>
            <a:ext cx="70389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8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Analyzing employment length</a:t>
            </a:r>
            <a:endParaRPr sz="1800"/>
          </a:p>
        </p:txBody>
      </p:sp>
      <p:sp>
        <p:nvSpPr>
          <p:cNvPr id="208" name="Google Shape;208;p23"/>
          <p:cNvSpPr txBox="1"/>
          <p:nvPr>
            <p:ph idx="1" type="body"/>
          </p:nvPr>
        </p:nvSpPr>
        <p:spPr>
          <a:xfrm>
            <a:off x="1297500" y="922650"/>
            <a:ext cx="7038900" cy="4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Default rate is highest where employment length is 10+ years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225" y="1735825"/>
            <a:ext cx="5462399" cy="30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1297500" y="393750"/>
            <a:ext cx="70389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Analyzing DTI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"/>
          <p:cNvSpPr txBox="1"/>
          <p:nvPr>
            <p:ph idx="1" type="body"/>
          </p:nvPr>
        </p:nvSpPr>
        <p:spPr>
          <a:xfrm>
            <a:off x="1297500" y="968400"/>
            <a:ext cx="6970500" cy="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098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5115"/>
              <a:t>DTI is a ratio calculated using the borrower’s total monthly debt payments on the total debt obligations, excluding mortgage and the requested LC loan, divided by the borrower’s self-reported monthly income.</a:t>
            </a:r>
            <a:endParaRPr sz="5115"/>
          </a:p>
          <a:p>
            <a:pPr indent="-3098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5115"/>
              <a:t>Default rate is maximum for dti group 12-18</a:t>
            </a:r>
            <a:endParaRPr sz="51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6400" y="2152250"/>
            <a:ext cx="4320424" cy="286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1297500" y="393750"/>
            <a:ext cx="70389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2022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Analyzing purpose</a:t>
            </a:r>
            <a:endParaRPr sz="2022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5"/>
          <p:cNvSpPr txBox="1"/>
          <p:nvPr>
            <p:ph idx="1" type="body"/>
          </p:nvPr>
        </p:nvSpPr>
        <p:spPr>
          <a:xfrm>
            <a:off x="1297500" y="995800"/>
            <a:ext cx="7038900" cy="34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As we can see in the graph below that most default happens when loan is taken to repay another loan</a:t>
            </a:r>
            <a:endParaRPr/>
          </a:p>
        </p:txBody>
      </p:sp>
      <p:pic>
        <p:nvPicPr>
          <p:cNvPr id="223" name="Google Shape;2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125" y="1754075"/>
            <a:ext cx="5600076" cy="253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>
            <p:ph type="title"/>
          </p:nvPr>
        </p:nvSpPr>
        <p:spPr>
          <a:xfrm>
            <a:off x="1297500" y="393750"/>
            <a:ext cx="7038900" cy="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8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Analyzing total accounts</a:t>
            </a:r>
            <a:endParaRPr sz="1800"/>
          </a:p>
        </p:txBody>
      </p:sp>
      <p:sp>
        <p:nvSpPr>
          <p:cNvPr id="229" name="Google Shape;229;p26"/>
          <p:cNvSpPr txBox="1"/>
          <p:nvPr>
            <p:ph idx="1" type="body"/>
          </p:nvPr>
        </p:nvSpPr>
        <p:spPr>
          <a:xfrm>
            <a:off x="1297500" y="867900"/>
            <a:ext cx="7038900" cy="3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Most default happens when the customers have around 10-19  loan accounts</a:t>
            </a:r>
            <a:endParaRPr/>
          </a:p>
        </p:txBody>
      </p:sp>
      <p:pic>
        <p:nvPicPr>
          <p:cNvPr id="230" name="Google Shape;2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825" y="1425200"/>
            <a:ext cx="4959925" cy="29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title"/>
          </p:nvPr>
        </p:nvSpPr>
        <p:spPr>
          <a:xfrm>
            <a:off x="1297500" y="393750"/>
            <a:ext cx="7038900" cy="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Analysing credit line age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7"/>
          <p:cNvSpPr txBox="1"/>
          <p:nvPr>
            <p:ph idx="1" type="body"/>
          </p:nvPr>
        </p:nvSpPr>
        <p:spPr>
          <a:xfrm>
            <a:off x="1297500" y="1004950"/>
            <a:ext cx="70389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-GB" sz="1307"/>
              <a:t>Older the credit line, more are the chances of loan repayment , that’s why we can see maximum default in </a:t>
            </a:r>
            <a:r>
              <a:rPr lang="en-GB" sz="1307"/>
              <a:t>initial</a:t>
            </a:r>
            <a:r>
              <a:rPr lang="en-GB" sz="1307"/>
              <a:t> years.</a:t>
            </a:r>
            <a:endParaRPr sz="1307"/>
          </a:p>
        </p:txBody>
      </p:sp>
      <p:pic>
        <p:nvPicPr>
          <p:cNvPr id="237" name="Google Shape;2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200" y="1943350"/>
            <a:ext cx="5524500" cy="273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Observation</a:t>
            </a:r>
            <a:endParaRPr/>
          </a:p>
        </p:txBody>
      </p:sp>
      <p:sp>
        <p:nvSpPr>
          <p:cNvPr id="243" name="Google Shape;243;p28"/>
          <p:cNvSpPr txBox="1"/>
          <p:nvPr>
            <p:ph idx="1" type="body"/>
          </p:nvPr>
        </p:nvSpPr>
        <p:spPr>
          <a:xfrm>
            <a:off x="981575" y="1307850"/>
            <a:ext cx="7038900" cy="3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Higher loan amounts are associated with a higher chance of default.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interest rate range of 13-17% has the highest default rates.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Borrowers with high incomes have fully paid their loans.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Borrowers belonging to Grade G have the highest annual income, and the majority of them have paid their loans.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Borrowers belonging to Grade B are prominent among defaulters.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default rate is highest when loans are taken for small businesses.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default rate is lowest when loan taken for vacation purpose.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Borrowers with rented or mortgaged homes have a high chance of defaulting.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Applicants with a recent credit history and having 10-19 loan accounts also have a high chance of defaulting.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703675" y="11564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1515"/>
              <a:t>A consumer finance company that specializes in providing various types of loans to urban customers wants to gain a deeper understanding of the driving factors behind loan defaults. Specifically, they are interested in identifying the key variables that serve as strong indicators of whether a borrower is likely to default on a loan. This analysis is crucial for the company as it can leverage this information to improve its portfolio management and risk assessment processes.</a:t>
            </a:r>
            <a:endParaRPr sz="151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GB" sz="1515"/>
              <a:t>Conduct a comprehensive analysis to identify and understand these driving factors.</a:t>
            </a:r>
            <a:endParaRPr sz="151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71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861150" y="50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pre-processing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0" y="1201075"/>
            <a:ext cx="8761200" cy="36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242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20"/>
              <a:buChar char="●"/>
            </a:pPr>
            <a:r>
              <a:rPr lang="en-GB" sz="1320"/>
              <a:t>The original size of the data is (39717,111).</a:t>
            </a:r>
            <a:endParaRPr sz="1320"/>
          </a:p>
          <a:p>
            <a:pPr indent="-31242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20"/>
              <a:buChar char="●"/>
            </a:pPr>
            <a:r>
              <a:rPr lang="en-GB" sz="1320"/>
              <a:t>During our initial analysis, we realized that not all parameters were essential for this particular analysis, so we have dropped them.</a:t>
            </a:r>
            <a:endParaRPr sz="1320"/>
          </a:p>
          <a:p>
            <a:pPr indent="-31242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20"/>
              <a:buChar char="●"/>
            </a:pPr>
            <a:r>
              <a:rPr lang="en-GB" sz="1320"/>
              <a:t>For columns with missing values, we applied the following approaches:</a:t>
            </a:r>
            <a:endParaRPr sz="1320"/>
          </a:p>
          <a:p>
            <a:pPr indent="0" lvl="0" marL="45720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20"/>
              <a:t>- If the missing values were greater than 40%, we dropped the column.</a:t>
            </a:r>
            <a:endParaRPr sz="1320"/>
          </a:p>
          <a:p>
            <a:pPr indent="0" lvl="0" marL="45720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20"/>
              <a:t> - If the missing values were less than 40%, we imputed the missing values with the appropriate statistical        measure (median/mode).</a:t>
            </a:r>
            <a:endParaRPr sz="1320"/>
          </a:p>
          <a:p>
            <a:pPr indent="-312420" lvl="0" marL="45720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20"/>
              <a:buChar char="●"/>
            </a:pPr>
            <a:r>
              <a:rPr lang="en-GB" sz="1320"/>
              <a:t>We corrected the data types for some variables that were not correct in original dataset.</a:t>
            </a:r>
            <a:endParaRPr sz="1320"/>
          </a:p>
          <a:p>
            <a:pPr indent="0" lvl="0" marL="45720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20"/>
              <a:t>For example-revol_util,int_rate</a:t>
            </a:r>
            <a:endParaRPr sz="1320"/>
          </a:p>
          <a:p>
            <a:pPr indent="-312420" lvl="0" marL="45720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20"/>
              <a:buChar char="●"/>
            </a:pPr>
            <a:r>
              <a:rPr lang="en-GB" sz="1320"/>
              <a:t>There are no duplicates in this dataset.</a:t>
            </a:r>
            <a:endParaRPr sz="1320"/>
          </a:p>
          <a:p>
            <a:pPr indent="-31242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20"/>
              <a:buChar char="●"/>
            </a:pPr>
            <a:r>
              <a:rPr lang="en-GB" sz="1320"/>
              <a:t> After data cleaning and preprocessing, we have shape of dataframe as (39667,27)</a:t>
            </a:r>
            <a:endParaRPr sz="13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422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861150" y="50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Understanding of Business Objective</a:t>
            </a:r>
            <a:endParaRPr sz="18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153475" y="964675"/>
            <a:ext cx="7628700" cy="10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483" lvl="0" marL="45720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321"/>
              <a:buChar char="●"/>
            </a:pPr>
            <a:r>
              <a:rPr lang="en-GB" sz="1321"/>
              <a:t>The below graph illustrates the loan status of borrowers. Our focus is on identifying patterns associated with defaults. Therefore, we will exclude borrowers with a loan status of current, and instead, concentrate on those categorized as charged off or fully paid.</a:t>
            </a:r>
            <a:endParaRPr sz="1321"/>
          </a:p>
          <a:p>
            <a:pPr indent="0" lvl="0" marL="457200" rtl="0" algn="just">
              <a:lnSpc>
                <a:spcPct val="8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221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0587" y="2212100"/>
            <a:ext cx="3702825" cy="273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8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Analyzing Funded amount</a:t>
            </a:r>
            <a:endParaRPr sz="1800"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922650"/>
            <a:ext cx="7425900" cy="7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27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5300"/>
              <a:t>Grade G borrowers have taken high loan as compared to other grades.</a:t>
            </a:r>
            <a:endParaRPr sz="5300"/>
          </a:p>
          <a:p>
            <a:pPr indent="-3127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5300"/>
              <a:t>Though </a:t>
            </a:r>
            <a:r>
              <a:rPr lang="en-GB" sz="5300"/>
              <a:t>verification</a:t>
            </a:r>
            <a:r>
              <a:rPr lang="en-GB" sz="5300"/>
              <a:t> is done , as the loan amount increases the chances of being charged off also increases.</a:t>
            </a:r>
            <a:endParaRPr sz="53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700" y="2476200"/>
            <a:ext cx="4021451" cy="241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1969" y="2476201"/>
            <a:ext cx="3801431" cy="241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8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Analyzing Home ownership</a:t>
            </a:r>
            <a:endParaRPr sz="1800"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922650"/>
            <a:ext cx="7425900" cy="7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27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5300"/>
              <a:t>Mortgage is leading among home ownership </a:t>
            </a:r>
            <a:r>
              <a:rPr lang="en-GB" sz="5300"/>
              <a:t>category</a:t>
            </a:r>
            <a:r>
              <a:rPr lang="en-GB" sz="5300"/>
              <a:t> in terms of loan amount..</a:t>
            </a:r>
            <a:endParaRPr sz="5300"/>
          </a:p>
          <a:p>
            <a:pPr indent="-3127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5300"/>
              <a:t>Borrowers having mortgage have high possibility of Bankruptcies.</a:t>
            </a:r>
            <a:endParaRPr sz="5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697" y="2280725"/>
            <a:ext cx="3925074" cy="252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1577" y="2217526"/>
            <a:ext cx="3881712" cy="252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8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Analyzing Issue Date</a:t>
            </a:r>
            <a:endParaRPr sz="1800"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922650"/>
            <a:ext cx="70389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Graph shows that there is increase in number of borrowers over the year and in the month of  Dec maximum loans are approved.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250" y="2464825"/>
            <a:ext cx="3634225" cy="221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275" y="2475727"/>
            <a:ext cx="3548124" cy="213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8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Analyzing Interest rate</a:t>
            </a:r>
            <a:endParaRPr sz="1800"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417825" y="922650"/>
            <a:ext cx="74007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3027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5318"/>
              <a:t>Graph shows when interest rate is high there are more chances of being charged off.</a:t>
            </a:r>
            <a:endParaRPr sz="5318"/>
          </a:p>
          <a:p>
            <a:pPr indent="-313027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5318"/>
              <a:t>Borrowers who are charged off fall under </a:t>
            </a:r>
            <a:r>
              <a:rPr lang="en-GB" sz="5318"/>
              <a:t>interest</a:t>
            </a:r>
            <a:r>
              <a:rPr lang="en-GB" sz="5318"/>
              <a:t> rate of 13-17%.</a:t>
            </a:r>
            <a:endParaRPr sz="5318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318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25" y="2387200"/>
            <a:ext cx="3945599" cy="24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2550" y="2387200"/>
            <a:ext cx="3884171" cy="23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1297500" y="393750"/>
            <a:ext cx="70389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8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Analyzing Grade and Income wise loan status</a:t>
            </a:r>
            <a:endParaRPr sz="1800"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1297500" y="922650"/>
            <a:ext cx="70389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30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5318"/>
              <a:t>Borrowers belonging to G grade have the maximum annual income and majority of them have paid loan</a:t>
            </a:r>
            <a:endParaRPr sz="5318"/>
          </a:p>
          <a:p>
            <a:pPr indent="-3130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5318"/>
              <a:t>Grade B has maximum number of Defaulters.</a:t>
            </a:r>
            <a:endParaRPr sz="5318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6375" y="2181450"/>
            <a:ext cx="3850749" cy="27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81450"/>
            <a:ext cx="4350426" cy="28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