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F4D389-9852-44F8-A979-EC173A059068}">
  <a:tblStyle styleId="{84F4D389-9852-44F8-A979-EC173A0590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dde49473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dde49473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dde49473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dde49473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dde49473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dde49473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dde49473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dde49473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dde49473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dde49473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dde49473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dde49473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dde49473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dde4947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dde49473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dde49473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dde49473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dde49473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dde49473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dde49473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dde49473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dde4947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dde4947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dde4947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dde4947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dde4947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dde4947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dde4947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dde4947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dde4947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dde4947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dde4947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dde49473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dde4947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dde49473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dde49473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Lead Scoring Case Study</a:t>
            </a:r>
            <a:endParaRPr/>
          </a:p>
        </p:txBody>
      </p:sp>
      <p:sp>
        <p:nvSpPr>
          <p:cNvPr id="55" name="Google Shape;55;p13"/>
          <p:cNvSpPr txBox="1"/>
          <p:nvPr/>
        </p:nvSpPr>
        <p:spPr>
          <a:xfrm>
            <a:off x="825250" y="3538550"/>
            <a:ext cx="3485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Submitted By:</a:t>
            </a:r>
            <a:endParaRPr sz="1800">
              <a:solidFill>
                <a:schemeClr val="dk2"/>
              </a:solidFill>
            </a:endParaRPr>
          </a:p>
          <a:p>
            <a:pPr indent="0" lvl="0" marL="0" rtl="0" algn="l">
              <a:spcBef>
                <a:spcPts val="0"/>
              </a:spcBef>
              <a:spcAft>
                <a:spcPts val="0"/>
              </a:spcAft>
              <a:buNone/>
            </a:pPr>
            <a:r>
              <a:rPr lang="en" sz="1800">
                <a:solidFill>
                  <a:schemeClr val="dk2"/>
                </a:solidFill>
              </a:rPr>
              <a:t>1. Tushar Nayak</a:t>
            </a:r>
            <a:endParaRPr sz="1800">
              <a:solidFill>
                <a:schemeClr val="dk2"/>
              </a:solidFill>
            </a:endParaRPr>
          </a:p>
          <a:p>
            <a:pPr indent="0" lvl="0" marL="0" rtl="0" algn="l">
              <a:spcBef>
                <a:spcPts val="0"/>
              </a:spcBef>
              <a:spcAft>
                <a:spcPts val="0"/>
              </a:spcAft>
              <a:buNone/>
            </a:pPr>
            <a:r>
              <a:rPr lang="en" sz="1800">
                <a:solidFill>
                  <a:schemeClr val="dk2"/>
                </a:solidFill>
              </a:rPr>
              <a:t>2. </a:t>
            </a:r>
            <a:r>
              <a:rPr lang="en" sz="1800">
                <a:solidFill>
                  <a:schemeClr val="dk2"/>
                </a:solidFill>
              </a:rPr>
              <a:t>Sumaiyya Sultana</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54075" y="3676975"/>
            <a:ext cx="85206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2"/>
                </a:solidFill>
              </a:rPr>
              <a:t>Observation: Most of the conversions happened through email and calls.</a:t>
            </a:r>
            <a:endParaRPr sz="2000">
              <a:solidFill>
                <a:schemeClr val="dk2"/>
              </a:solidFill>
            </a:endParaRPr>
          </a:p>
        </p:txBody>
      </p:sp>
      <p:pic>
        <p:nvPicPr>
          <p:cNvPr id="114" name="Google Shape;114;p22"/>
          <p:cNvPicPr preferRelativeResize="0"/>
          <p:nvPr/>
        </p:nvPicPr>
        <p:blipFill>
          <a:blip r:embed="rId3">
            <a:alphaModFix/>
          </a:blip>
          <a:stretch>
            <a:fillRect/>
          </a:stretch>
        </p:blipFill>
        <p:spPr>
          <a:xfrm>
            <a:off x="1425175" y="335050"/>
            <a:ext cx="2367697" cy="3372175"/>
          </a:xfrm>
          <a:prstGeom prst="rect">
            <a:avLst/>
          </a:prstGeom>
          <a:noFill/>
          <a:ln cap="flat" cmpd="sng" w="9525">
            <a:solidFill>
              <a:schemeClr val="dk2"/>
            </a:solidFill>
            <a:prstDash val="solid"/>
            <a:round/>
            <a:headEnd len="sm" w="sm" type="none"/>
            <a:tailEnd len="sm" w="sm" type="none"/>
          </a:ln>
        </p:spPr>
      </p:pic>
      <p:pic>
        <p:nvPicPr>
          <p:cNvPr id="115" name="Google Shape;115;p22"/>
          <p:cNvPicPr preferRelativeResize="0"/>
          <p:nvPr/>
        </p:nvPicPr>
        <p:blipFill>
          <a:blip r:embed="rId4">
            <a:alphaModFix/>
          </a:blip>
          <a:stretch>
            <a:fillRect/>
          </a:stretch>
        </p:blipFill>
        <p:spPr>
          <a:xfrm>
            <a:off x="4645172" y="273425"/>
            <a:ext cx="2367697" cy="3372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54075" y="3676975"/>
            <a:ext cx="85206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2"/>
                </a:solidFill>
              </a:rPr>
              <a:t>Observation: Most of the conversions was happened through Google. </a:t>
            </a:r>
            <a:endParaRPr sz="2000">
              <a:solidFill>
                <a:schemeClr val="dk2"/>
              </a:solidFill>
            </a:endParaRPr>
          </a:p>
        </p:txBody>
      </p:sp>
      <p:pic>
        <p:nvPicPr>
          <p:cNvPr id="121" name="Google Shape;121;p23"/>
          <p:cNvPicPr preferRelativeResize="0"/>
          <p:nvPr/>
        </p:nvPicPr>
        <p:blipFill>
          <a:blip r:embed="rId3">
            <a:alphaModFix/>
          </a:blip>
          <a:stretch>
            <a:fillRect/>
          </a:stretch>
        </p:blipFill>
        <p:spPr>
          <a:xfrm>
            <a:off x="471000" y="672800"/>
            <a:ext cx="8520600" cy="2539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54075" y="3676975"/>
            <a:ext cx="85206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2"/>
                </a:solidFill>
              </a:rPr>
              <a:t>Observation: Most of the conversions was happened through SMS sent last activity.</a:t>
            </a:r>
            <a:endParaRPr sz="2000">
              <a:solidFill>
                <a:schemeClr val="dk2"/>
              </a:solidFill>
            </a:endParaRPr>
          </a:p>
        </p:txBody>
      </p:sp>
      <p:pic>
        <p:nvPicPr>
          <p:cNvPr id="127" name="Google Shape;127;p24"/>
          <p:cNvPicPr preferRelativeResize="0"/>
          <p:nvPr/>
        </p:nvPicPr>
        <p:blipFill>
          <a:blip r:embed="rId3">
            <a:alphaModFix/>
          </a:blip>
          <a:stretch>
            <a:fillRect/>
          </a:stretch>
        </p:blipFill>
        <p:spPr>
          <a:xfrm>
            <a:off x="667924" y="152400"/>
            <a:ext cx="7144551" cy="33721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54075" y="3676975"/>
            <a:ext cx="85206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2"/>
                </a:solidFill>
              </a:rPr>
              <a:t>Observation: There is not a huge impact of conversion rates between search, digital advertisement and through recommendations</a:t>
            </a:r>
            <a:endParaRPr sz="2000">
              <a:solidFill>
                <a:schemeClr val="dk2"/>
              </a:solidFill>
            </a:endParaRPr>
          </a:p>
        </p:txBody>
      </p:sp>
      <p:pic>
        <p:nvPicPr>
          <p:cNvPr id="133" name="Google Shape;133;p25"/>
          <p:cNvPicPr preferRelativeResize="0"/>
          <p:nvPr/>
        </p:nvPicPr>
        <p:blipFill>
          <a:blip r:embed="rId3">
            <a:alphaModFix/>
          </a:blip>
          <a:stretch>
            <a:fillRect/>
          </a:stretch>
        </p:blipFill>
        <p:spPr>
          <a:xfrm>
            <a:off x="152400" y="152400"/>
            <a:ext cx="2713394" cy="3372175"/>
          </a:xfrm>
          <a:prstGeom prst="rect">
            <a:avLst/>
          </a:prstGeom>
          <a:noFill/>
          <a:ln cap="flat" cmpd="sng" w="9525">
            <a:solidFill>
              <a:schemeClr val="dk2"/>
            </a:solidFill>
            <a:prstDash val="solid"/>
            <a:round/>
            <a:headEnd len="sm" w="sm" type="none"/>
            <a:tailEnd len="sm" w="sm" type="none"/>
          </a:ln>
        </p:spPr>
      </p:pic>
      <p:pic>
        <p:nvPicPr>
          <p:cNvPr id="134" name="Google Shape;134;p25"/>
          <p:cNvPicPr preferRelativeResize="0"/>
          <p:nvPr/>
        </p:nvPicPr>
        <p:blipFill>
          <a:blip r:embed="rId4">
            <a:alphaModFix/>
          </a:blip>
          <a:stretch>
            <a:fillRect/>
          </a:stretch>
        </p:blipFill>
        <p:spPr>
          <a:xfrm>
            <a:off x="3018194" y="152400"/>
            <a:ext cx="2713394" cy="3372175"/>
          </a:xfrm>
          <a:prstGeom prst="rect">
            <a:avLst/>
          </a:prstGeom>
          <a:noFill/>
          <a:ln cap="flat" cmpd="sng" w="9525">
            <a:solidFill>
              <a:schemeClr val="dk2"/>
            </a:solidFill>
            <a:prstDash val="solid"/>
            <a:round/>
            <a:headEnd len="sm" w="sm" type="none"/>
            <a:tailEnd len="sm" w="sm" type="none"/>
          </a:ln>
        </p:spPr>
      </p:pic>
      <p:pic>
        <p:nvPicPr>
          <p:cNvPr id="135" name="Google Shape;135;p25"/>
          <p:cNvPicPr preferRelativeResize="0"/>
          <p:nvPr/>
        </p:nvPicPr>
        <p:blipFill>
          <a:blip r:embed="rId5">
            <a:alphaModFix/>
          </a:blip>
          <a:stretch>
            <a:fillRect/>
          </a:stretch>
        </p:blipFill>
        <p:spPr>
          <a:xfrm>
            <a:off x="5883989" y="152400"/>
            <a:ext cx="2785143" cy="3372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54075" y="3676975"/>
            <a:ext cx="85206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2"/>
                </a:solidFill>
              </a:rPr>
              <a:t>Observation: Most of the conversions was happened with people who are unemployed.</a:t>
            </a:r>
            <a:endParaRPr sz="2000">
              <a:solidFill>
                <a:schemeClr val="dk2"/>
              </a:solidFill>
            </a:endParaRPr>
          </a:p>
        </p:txBody>
      </p:sp>
      <p:pic>
        <p:nvPicPr>
          <p:cNvPr id="141" name="Google Shape;141;p26"/>
          <p:cNvPicPr preferRelativeResize="0"/>
          <p:nvPr/>
        </p:nvPicPr>
        <p:blipFill>
          <a:blip r:embed="rId3">
            <a:alphaModFix/>
          </a:blip>
          <a:stretch>
            <a:fillRect/>
          </a:stretch>
        </p:blipFill>
        <p:spPr>
          <a:xfrm>
            <a:off x="1056325" y="152400"/>
            <a:ext cx="7031344" cy="3372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Impacting the Conversion Rate</a:t>
            </a:r>
            <a:endParaRPr/>
          </a:p>
        </p:txBody>
      </p:sp>
      <p:sp>
        <p:nvSpPr>
          <p:cNvPr id="147" name="Google Shape;147;p27"/>
          <p:cNvSpPr txBox="1"/>
          <p:nvPr>
            <p:ph idx="1" type="body"/>
          </p:nvPr>
        </p:nvSpPr>
        <p:spPr>
          <a:xfrm>
            <a:off x="311700" y="1079850"/>
            <a:ext cx="8520600" cy="3892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700"/>
              <a:t>Total visits</a:t>
            </a:r>
            <a:endParaRPr sz="1700"/>
          </a:p>
          <a:p>
            <a:pPr indent="-298450" lvl="0" marL="457200" rtl="0" algn="l">
              <a:spcBef>
                <a:spcPts val="0"/>
              </a:spcBef>
              <a:spcAft>
                <a:spcPts val="0"/>
              </a:spcAft>
              <a:buSzPts val="1100"/>
              <a:buChar char="●"/>
            </a:pPr>
            <a:r>
              <a:rPr lang="en" sz="1700"/>
              <a:t>Total Time Spent on Website </a:t>
            </a:r>
            <a:endParaRPr sz="1700"/>
          </a:p>
          <a:p>
            <a:pPr indent="-298450" lvl="0" marL="457200" rtl="0" algn="l">
              <a:spcBef>
                <a:spcPts val="0"/>
              </a:spcBef>
              <a:spcAft>
                <a:spcPts val="0"/>
              </a:spcAft>
              <a:buSzPts val="1100"/>
              <a:buChar char="●"/>
            </a:pPr>
            <a:r>
              <a:rPr lang="en" sz="1700"/>
              <a:t> Page Views Per Visit</a:t>
            </a:r>
            <a:endParaRPr sz="1700"/>
          </a:p>
          <a:p>
            <a:pPr indent="-298450" lvl="0" marL="457200" rtl="0" algn="l">
              <a:spcBef>
                <a:spcPts val="0"/>
              </a:spcBef>
              <a:spcAft>
                <a:spcPts val="0"/>
              </a:spcAft>
              <a:buSzPts val="1100"/>
              <a:buChar char="●"/>
            </a:pPr>
            <a:r>
              <a:rPr lang="en" sz="1700"/>
              <a:t>Do not email</a:t>
            </a:r>
            <a:endParaRPr sz="1700"/>
          </a:p>
          <a:p>
            <a:pPr indent="-298450" lvl="0" marL="457200" rtl="0" algn="l">
              <a:spcBef>
                <a:spcPts val="0"/>
              </a:spcBef>
              <a:spcAft>
                <a:spcPts val="0"/>
              </a:spcAft>
              <a:buSzPts val="1100"/>
              <a:buChar char="●"/>
            </a:pPr>
            <a:r>
              <a:rPr lang="en" sz="1700"/>
              <a:t>Lead Origin – Lead Page Submission </a:t>
            </a:r>
            <a:endParaRPr sz="1700"/>
          </a:p>
          <a:p>
            <a:pPr indent="-298450" lvl="0" marL="457200" rtl="0" algn="l">
              <a:spcBef>
                <a:spcPts val="0"/>
              </a:spcBef>
              <a:spcAft>
                <a:spcPts val="0"/>
              </a:spcAft>
              <a:buSzPts val="1100"/>
              <a:buChar char="●"/>
            </a:pPr>
            <a:r>
              <a:rPr lang="en" sz="1700"/>
              <a:t>Lead Origin – Lead Add Form</a:t>
            </a:r>
            <a:endParaRPr sz="1700"/>
          </a:p>
          <a:p>
            <a:pPr indent="-298450" lvl="0" marL="457200" rtl="0" algn="l">
              <a:spcBef>
                <a:spcPts val="0"/>
              </a:spcBef>
              <a:spcAft>
                <a:spcPts val="0"/>
              </a:spcAft>
              <a:buSzPts val="1100"/>
              <a:buChar char="●"/>
            </a:pPr>
            <a:r>
              <a:rPr lang="en" sz="1700"/>
              <a:t>Last Activity – Email Opened</a:t>
            </a:r>
            <a:endParaRPr sz="1700"/>
          </a:p>
          <a:p>
            <a:pPr indent="-298450" lvl="0" marL="457200" rtl="0" algn="l">
              <a:spcBef>
                <a:spcPts val="0"/>
              </a:spcBef>
              <a:spcAft>
                <a:spcPts val="0"/>
              </a:spcAft>
              <a:buSzPts val="1100"/>
              <a:buChar char="●"/>
            </a:pPr>
            <a:r>
              <a:rPr lang="en" sz="1700"/>
              <a:t>Last Activity – SMS Sent</a:t>
            </a:r>
            <a:endParaRPr sz="1700"/>
          </a:p>
          <a:p>
            <a:pPr indent="-298450" lvl="0" marL="457200" rtl="0" algn="l">
              <a:spcBef>
                <a:spcPts val="0"/>
              </a:spcBef>
              <a:spcAft>
                <a:spcPts val="0"/>
              </a:spcAft>
              <a:buSzPts val="1100"/>
              <a:buChar char="●"/>
            </a:pPr>
            <a:r>
              <a:rPr lang="en" sz="1700"/>
              <a:t>Current Occupation – Unemployed</a:t>
            </a:r>
            <a:endParaRPr sz="1700"/>
          </a:p>
          <a:p>
            <a:pPr indent="-298450" lvl="0" marL="457200" rtl="0" algn="l">
              <a:spcBef>
                <a:spcPts val="0"/>
              </a:spcBef>
              <a:spcAft>
                <a:spcPts val="0"/>
              </a:spcAft>
              <a:buSzPts val="1100"/>
              <a:buChar char="●"/>
            </a:pPr>
            <a:r>
              <a:rPr lang="en" sz="1700"/>
              <a:t>Current Occupation – Professional</a:t>
            </a:r>
            <a:endParaRPr sz="1700"/>
          </a:p>
          <a:p>
            <a:pPr indent="-298450" lvl="0" marL="457200" rtl="0" algn="l">
              <a:spcBef>
                <a:spcPts val="0"/>
              </a:spcBef>
              <a:spcAft>
                <a:spcPts val="0"/>
              </a:spcAft>
              <a:buSzPts val="1100"/>
              <a:buChar char="●"/>
            </a:pPr>
            <a:r>
              <a:rPr lang="en" sz="1700"/>
              <a:t>Last Notable Activity – Email opened</a:t>
            </a:r>
            <a:endParaRPr sz="1700"/>
          </a:p>
          <a:p>
            <a:pPr indent="-298450" lvl="0" marL="457200" rtl="0" algn="l">
              <a:spcBef>
                <a:spcPts val="0"/>
              </a:spcBef>
              <a:spcAft>
                <a:spcPts val="0"/>
              </a:spcAft>
              <a:buSzPts val="1100"/>
              <a:buChar char="●"/>
            </a:pPr>
            <a:r>
              <a:rPr lang="en" sz="1700"/>
              <a:t>Last Notable Activity - SMS sent</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101475"/>
            <a:ext cx="85206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Model Evaluation - Sensitivity and Specificity on Train Data Set</a:t>
            </a:r>
            <a:endParaRPr sz="2320"/>
          </a:p>
        </p:txBody>
      </p:sp>
      <p:pic>
        <p:nvPicPr>
          <p:cNvPr id="153" name="Google Shape;153;p28"/>
          <p:cNvPicPr preferRelativeResize="0"/>
          <p:nvPr/>
        </p:nvPicPr>
        <p:blipFill>
          <a:blip r:embed="rId3">
            <a:alphaModFix/>
          </a:blip>
          <a:stretch>
            <a:fillRect/>
          </a:stretch>
        </p:blipFill>
        <p:spPr>
          <a:xfrm>
            <a:off x="412575" y="708675"/>
            <a:ext cx="4756899" cy="3460050"/>
          </a:xfrm>
          <a:prstGeom prst="rect">
            <a:avLst/>
          </a:prstGeom>
          <a:noFill/>
          <a:ln>
            <a:noFill/>
          </a:ln>
        </p:spPr>
      </p:pic>
      <p:sp>
        <p:nvSpPr>
          <p:cNvPr id="154" name="Google Shape;154;p28"/>
          <p:cNvSpPr txBox="1"/>
          <p:nvPr/>
        </p:nvSpPr>
        <p:spPr>
          <a:xfrm>
            <a:off x="353275" y="4168650"/>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The graph depicts an optimal cut off of approx 0.38 based on Accuracy, Sensitivity and Specificity</a:t>
            </a:r>
            <a:endParaRPr sz="1800">
              <a:solidFill>
                <a:schemeClr val="dk2"/>
              </a:solidFill>
            </a:endParaRPr>
          </a:p>
        </p:txBody>
      </p:sp>
      <p:sp>
        <p:nvSpPr>
          <p:cNvPr id="155" name="Google Shape;155;p28"/>
          <p:cNvSpPr txBox="1"/>
          <p:nvPr/>
        </p:nvSpPr>
        <p:spPr>
          <a:xfrm>
            <a:off x="5914300" y="791325"/>
            <a:ext cx="208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Confusion Matrix </a:t>
            </a:r>
            <a:endParaRPr sz="1800">
              <a:solidFill>
                <a:schemeClr val="dk2"/>
              </a:solidFill>
            </a:endParaRPr>
          </a:p>
        </p:txBody>
      </p:sp>
      <p:graphicFrame>
        <p:nvGraphicFramePr>
          <p:cNvPr id="156" name="Google Shape;156;p28"/>
          <p:cNvGraphicFramePr/>
          <p:nvPr/>
        </p:nvGraphicFramePr>
        <p:xfrm>
          <a:off x="6267225" y="1410150"/>
          <a:ext cx="3000000" cy="3000000"/>
        </p:xfrm>
        <a:graphic>
          <a:graphicData uri="http://schemas.openxmlformats.org/drawingml/2006/table">
            <a:tbl>
              <a:tblPr>
                <a:noFill/>
                <a:tableStyleId>{84F4D389-9852-44F8-A979-EC173A059068}</a:tableStyleId>
              </a:tblPr>
              <a:tblGrid>
                <a:gridCol w="599075"/>
                <a:gridCol w="599075"/>
              </a:tblGrid>
              <a:tr h="269125">
                <a:tc>
                  <a:txBody>
                    <a:bodyPr/>
                    <a:lstStyle/>
                    <a:p>
                      <a:pPr indent="0" lvl="0" marL="0" rtl="0" algn="ctr">
                        <a:spcBef>
                          <a:spcPts val="0"/>
                        </a:spcBef>
                        <a:spcAft>
                          <a:spcPts val="0"/>
                        </a:spcAft>
                        <a:buNone/>
                      </a:pPr>
                      <a:r>
                        <a:rPr lang="en"/>
                        <a:t>3132</a:t>
                      </a:r>
                      <a:endParaRPr/>
                    </a:p>
                  </a:txBody>
                  <a:tcPr marT="91425" marB="91425" marR="91425" marL="91425">
                    <a:solidFill>
                      <a:srgbClr val="EFEFEF"/>
                    </a:solidFill>
                  </a:tcPr>
                </a:tc>
                <a:tc>
                  <a:txBody>
                    <a:bodyPr/>
                    <a:lstStyle/>
                    <a:p>
                      <a:pPr indent="0" lvl="0" marL="0" rtl="0" algn="ctr">
                        <a:spcBef>
                          <a:spcPts val="0"/>
                        </a:spcBef>
                        <a:spcAft>
                          <a:spcPts val="0"/>
                        </a:spcAft>
                        <a:buNone/>
                      </a:pPr>
                      <a:r>
                        <a:rPr lang="en"/>
                        <a:t>700</a:t>
                      </a:r>
                      <a:endParaRPr/>
                    </a:p>
                  </a:txBody>
                  <a:tcPr marT="91425" marB="91425" marR="91425" marL="91425">
                    <a:solidFill>
                      <a:srgbClr val="EFEFEF"/>
                    </a:solidFill>
                  </a:tcPr>
                </a:tc>
              </a:tr>
              <a:tr h="269125">
                <a:tc>
                  <a:txBody>
                    <a:bodyPr/>
                    <a:lstStyle/>
                    <a:p>
                      <a:pPr indent="0" lvl="0" marL="0" rtl="0" algn="ctr">
                        <a:spcBef>
                          <a:spcPts val="0"/>
                        </a:spcBef>
                        <a:spcAft>
                          <a:spcPts val="0"/>
                        </a:spcAft>
                        <a:buNone/>
                      </a:pPr>
                      <a:r>
                        <a:rPr lang="en"/>
                        <a:t>503</a:t>
                      </a:r>
                      <a:endParaRPr/>
                    </a:p>
                  </a:txBody>
                  <a:tcPr marT="91425" marB="91425" marR="91425" marL="91425">
                    <a:solidFill>
                      <a:srgbClr val="EFEFEF"/>
                    </a:solidFill>
                  </a:tcPr>
                </a:tc>
                <a:tc>
                  <a:txBody>
                    <a:bodyPr/>
                    <a:lstStyle/>
                    <a:p>
                      <a:pPr indent="0" lvl="0" marL="0" rtl="0" algn="ctr">
                        <a:spcBef>
                          <a:spcPts val="0"/>
                        </a:spcBef>
                        <a:spcAft>
                          <a:spcPts val="0"/>
                        </a:spcAft>
                        <a:buNone/>
                      </a:pPr>
                      <a:r>
                        <a:rPr lang="en"/>
                        <a:t>1883</a:t>
                      </a:r>
                      <a:endParaRPr/>
                    </a:p>
                  </a:txBody>
                  <a:tcPr marT="91425" marB="91425" marR="91425" marL="91425">
                    <a:solidFill>
                      <a:srgbClr val="EFEFEF"/>
                    </a:solidFill>
                  </a:tcPr>
                </a:tc>
              </a:tr>
            </a:tbl>
          </a:graphicData>
        </a:graphic>
      </p:graphicFrame>
      <p:sp>
        <p:nvSpPr>
          <p:cNvPr id="157" name="Google Shape;157;p28"/>
          <p:cNvSpPr txBox="1"/>
          <p:nvPr/>
        </p:nvSpPr>
        <p:spPr>
          <a:xfrm>
            <a:off x="5406000" y="2425150"/>
            <a:ext cx="3390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Accuracy - 81% </a:t>
            </a:r>
            <a:endParaRPr/>
          </a:p>
          <a:p>
            <a:pPr indent="0" lvl="0" marL="0" rtl="0" algn="l">
              <a:spcBef>
                <a:spcPts val="0"/>
              </a:spcBef>
              <a:spcAft>
                <a:spcPts val="0"/>
              </a:spcAft>
              <a:buNone/>
            </a:pPr>
            <a:r>
              <a:rPr lang="en"/>
              <a:t>• Sensitivity - 79 % </a:t>
            </a:r>
            <a:endParaRPr/>
          </a:p>
          <a:p>
            <a:pPr indent="0" lvl="0" marL="0" rtl="0" algn="l">
              <a:spcBef>
                <a:spcPts val="0"/>
              </a:spcBef>
              <a:spcAft>
                <a:spcPts val="0"/>
              </a:spcAft>
              <a:buNone/>
            </a:pPr>
            <a:r>
              <a:rPr lang="en"/>
              <a:t>• Specificity - 82 % </a:t>
            </a:r>
            <a:endParaRPr/>
          </a:p>
          <a:p>
            <a:pPr indent="0" lvl="0" marL="0" rtl="0" algn="l">
              <a:spcBef>
                <a:spcPts val="0"/>
              </a:spcBef>
              <a:spcAft>
                <a:spcPts val="0"/>
              </a:spcAft>
              <a:buNone/>
            </a:pPr>
            <a:r>
              <a:rPr lang="en"/>
              <a:t>• False Positive Rate - 18 %</a:t>
            </a:r>
            <a:endParaRPr/>
          </a:p>
          <a:p>
            <a:pPr indent="0" lvl="0" marL="0" rtl="0" algn="l">
              <a:spcBef>
                <a:spcPts val="0"/>
              </a:spcBef>
              <a:spcAft>
                <a:spcPts val="0"/>
              </a:spcAft>
              <a:buNone/>
            </a:pPr>
            <a:r>
              <a:rPr lang="en"/>
              <a:t>• Positive Predictive Value - 73% </a:t>
            </a:r>
            <a:endParaRPr/>
          </a:p>
          <a:p>
            <a:pPr indent="0" lvl="0" marL="0" rtl="0" algn="l">
              <a:spcBef>
                <a:spcPts val="0"/>
              </a:spcBef>
              <a:spcAft>
                <a:spcPts val="0"/>
              </a:spcAft>
              <a:buNone/>
            </a:pPr>
            <a:r>
              <a:rPr lang="en"/>
              <a:t>• Negative Predictive Value – 86%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101475"/>
            <a:ext cx="85206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Model Evaluation- Precision and Recall on Train Dataset</a:t>
            </a:r>
            <a:endParaRPr sz="2320"/>
          </a:p>
        </p:txBody>
      </p:sp>
      <p:sp>
        <p:nvSpPr>
          <p:cNvPr id="163" name="Google Shape;163;p29"/>
          <p:cNvSpPr txBox="1"/>
          <p:nvPr/>
        </p:nvSpPr>
        <p:spPr>
          <a:xfrm>
            <a:off x="353275" y="4168650"/>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The graph depicts an optimal cut off of 0.42 based on Precision and Confusion Matrix Recall</a:t>
            </a:r>
            <a:endParaRPr sz="1800">
              <a:solidFill>
                <a:schemeClr val="dk2"/>
              </a:solidFill>
            </a:endParaRPr>
          </a:p>
        </p:txBody>
      </p:sp>
      <p:sp>
        <p:nvSpPr>
          <p:cNvPr id="164" name="Google Shape;164;p29"/>
          <p:cNvSpPr txBox="1"/>
          <p:nvPr/>
        </p:nvSpPr>
        <p:spPr>
          <a:xfrm>
            <a:off x="5914300" y="791325"/>
            <a:ext cx="208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Confusion Matrix </a:t>
            </a:r>
            <a:endParaRPr sz="1800">
              <a:solidFill>
                <a:schemeClr val="dk2"/>
              </a:solidFill>
            </a:endParaRPr>
          </a:p>
        </p:txBody>
      </p:sp>
      <p:graphicFrame>
        <p:nvGraphicFramePr>
          <p:cNvPr id="165" name="Google Shape;165;p29"/>
          <p:cNvGraphicFramePr/>
          <p:nvPr/>
        </p:nvGraphicFramePr>
        <p:xfrm>
          <a:off x="6267225" y="1410150"/>
          <a:ext cx="3000000" cy="3000000"/>
        </p:xfrm>
        <a:graphic>
          <a:graphicData uri="http://schemas.openxmlformats.org/drawingml/2006/table">
            <a:tbl>
              <a:tblPr>
                <a:noFill/>
                <a:tableStyleId>{84F4D389-9852-44F8-A979-EC173A059068}</a:tableStyleId>
              </a:tblPr>
              <a:tblGrid>
                <a:gridCol w="599075"/>
                <a:gridCol w="599075"/>
              </a:tblGrid>
              <a:tr h="269125">
                <a:tc>
                  <a:txBody>
                    <a:bodyPr/>
                    <a:lstStyle/>
                    <a:p>
                      <a:pPr indent="0" lvl="0" marL="0" rtl="0" algn="ctr">
                        <a:spcBef>
                          <a:spcPts val="0"/>
                        </a:spcBef>
                        <a:spcAft>
                          <a:spcPts val="0"/>
                        </a:spcAft>
                        <a:buNone/>
                      </a:pPr>
                      <a:r>
                        <a:rPr lang="en"/>
                        <a:t>3387</a:t>
                      </a:r>
                      <a:endParaRPr/>
                    </a:p>
                  </a:txBody>
                  <a:tcPr marT="91425" marB="91425" marR="91425" marL="91425">
                    <a:solidFill>
                      <a:srgbClr val="EFEFEF"/>
                    </a:solidFill>
                  </a:tcPr>
                </a:tc>
                <a:tc>
                  <a:txBody>
                    <a:bodyPr/>
                    <a:lstStyle/>
                    <a:p>
                      <a:pPr indent="0" lvl="0" marL="0" rtl="0" algn="ctr">
                        <a:spcBef>
                          <a:spcPts val="0"/>
                        </a:spcBef>
                        <a:spcAft>
                          <a:spcPts val="0"/>
                        </a:spcAft>
                        <a:buNone/>
                      </a:pPr>
                      <a:r>
                        <a:rPr lang="en"/>
                        <a:t>445</a:t>
                      </a:r>
                      <a:endParaRPr/>
                    </a:p>
                  </a:txBody>
                  <a:tcPr marT="91425" marB="91425" marR="91425" marL="91425">
                    <a:solidFill>
                      <a:srgbClr val="EFEFEF"/>
                    </a:solidFill>
                  </a:tcPr>
                </a:tc>
              </a:tr>
              <a:tr h="269125">
                <a:tc>
                  <a:txBody>
                    <a:bodyPr/>
                    <a:lstStyle/>
                    <a:p>
                      <a:pPr indent="0" lvl="0" marL="0" rtl="0" algn="l">
                        <a:spcBef>
                          <a:spcPts val="0"/>
                        </a:spcBef>
                        <a:spcAft>
                          <a:spcPts val="0"/>
                        </a:spcAft>
                        <a:buNone/>
                      </a:pPr>
                      <a:r>
                        <a:rPr lang="en"/>
                        <a:t> 742</a:t>
                      </a:r>
                      <a:endParaRPr/>
                    </a:p>
                  </a:txBody>
                  <a:tcPr marT="91425" marB="91425" marR="91425" marL="91425">
                    <a:solidFill>
                      <a:srgbClr val="EFEFEF"/>
                    </a:solidFill>
                  </a:tcPr>
                </a:tc>
                <a:tc>
                  <a:txBody>
                    <a:bodyPr/>
                    <a:lstStyle/>
                    <a:p>
                      <a:pPr indent="0" lvl="0" marL="0" rtl="0" algn="ctr">
                        <a:spcBef>
                          <a:spcPts val="0"/>
                        </a:spcBef>
                        <a:spcAft>
                          <a:spcPts val="0"/>
                        </a:spcAft>
                        <a:buNone/>
                      </a:pPr>
                      <a:r>
                        <a:rPr lang="en"/>
                        <a:t>1644</a:t>
                      </a:r>
                      <a:endParaRPr/>
                    </a:p>
                  </a:txBody>
                  <a:tcPr marT="91425" marB="91425" marR="91425" marL="91425">
                    <a:solidFill>
                      <a:srgbClr val="EFEFEF"/>
                    </a:solidFill>
                  </a:tcPr>
                </a:tc>
              </a:tr>
            </a:tbl>
          </a:graphicData>
        </a:graphic>
      </p:graphicFrame>
      <p:sp>
        <p:nvSpPr>
          <p:cNvPr id="166" name="Google Shape;166;p29"/>
          <p:cNvSpPr txBox="1"/>
          <p:nvPr/>
        </p:nvSpPr>
        <p:spPr>
          <a:xfrm>
            <a:off x="5797025" y="25545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Precision - 79% </a:t>
            </a:r>
            <a:endParaRPr/>
          </a:p>
          <a:p>
            <a:pPr indent="0" lvl="0" marL="0" rtl="0" algn="l">
              <a:spcBef>
                <a:spcPts val="0"/>
              </a:spcBef>
              <a:spcAft>
                <a:spcPts val="0"/>
              </a:spcAft>
              <a:buNone/>
            </a:pPr>
            <a:r>
              <a:rPr lang="en"/>
              <a:t>• Recall - 69%</a:t>
            </a:r>
            <a:endParaRPr/>
          </a:p>
        </p:txBody>
      </p:sp>
      <p:pic>
        <p:nvPicPr>
          <p:cNvPr id="167" name="Google Shape;167;p29"/>
          <p:cNvPicPr preferRelativeResize="0"/>
          <p:nvPr/>
        </p:nvPicPr>
        <p:blipFill>
          <a:blip r:embed="rId3">
            <a:alphaModFix/>
          </a:blip>
          <a:stretch>
            <a:fillRect/>
          </a:stretch>
        </p:blipFill>
        <p:spPr>
          <a:xfrm>
            <a:off x="311700" y="861075"/>
            <a:ext cx="4178889" cy="3155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101475"/>
            <a:ext cx="85206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Model Evaluation – Sensitivity and Specificity on Test Dataset</a:t>
            </a:r>
            <a:endParaRPr sz="2320"/>
          </a:p>
        </p:txBody>
      </p:sp>
      <p:sp>
        <p:nvSpPr>
          <p:cNvPr id="173" name="Google Shape;173;p30"/>
          <p:cNvSpPr txBox="1"/>
          <p:nvPr/>
        </p:nvSpPr>
        <p:spPr>
          <a:xfrm>
            <a:off x="353275" y="4168650"/>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The graph depicts an optimal cut off of 0.42 based on </a:t>
            </a:r>
            <a:r>
              <a:rPr lang="en" sz="1800">
                <a:solidFill>
                  <a:schemeClr val="dk2"/>
                </a:solidFill>
              </a:rPr>
              <a:t>based on Accuracy, Sensitivity and Specificity on Test Dataset</a:t>
            </a:r>
            <a:endParaRPr sz="1800">
              <a:solidFill>
                <a:schemeClr val="dk2"/>
              </a:solidFill>
            </a:endParaRPr>
          </a:p>
        </p:txBody>
      </p:sp>
      <p:sp>
        <p:nvSpPr>
          <p:cNvPr id="174" name="Google Shape;174;p30"/>
          <p:cNvSpPr txBox="1"/>
          <p:nvPr/>
        </p:nvSpPr>
        <p:spPr>
          <a:xfrm>
            <a:off x="5914300" y="791325"/>
            <a:ext cx="208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Confusion Matrix </a:t>
            </a:r>
            <a:endParaRPr sz="1800">
              <a:solidFill>
                <a:schemeClr val="dk2"/>
              </a:solidFill>
            </a:endParaRPr>
          </a:p>
        </p:txBody>
      </p:sp>
      <p:graphicFrame>
        <p:nvGraphicFramePr>
          <p:cNvPr id="175" name="Google Shape;175;p30"/>
          <p:cNvGraphicFramePr/>
          <p:nvPr/>
        </p:nvGraphicFramePr>
        <p:xfrm>
          <a:off x="6267225" y="1410150"/>
          <a:ext cx="3000000" cy="3000000"/>
        </p:xfrm>
        <a:graphic>
          <a:graphicData uri="http://schemas.openxmlformats.org/drawingml/2006/table">
            <a:tbl>
              <a:tblPr>
                <a:noFill/>
                <a:tableStyleId>{84F4D389-9852-44F8-A979-EC173A059068}</a:tableStyleId>
              </a:tblPr>
              <a:tblGrid>
                <a:gridCol w="599075"/>
                <a:gridCol w="599075"/>
              </a:tblGrid>
              <a:tr h="269125">
                <a:tc>
                  <a:txBody>
                    <a:bodyPr/>
                    <a:lstStyle/>
                    <a:p>
                      <a:pPr indent="0" lvl="0" marL="0" rtl="0" algn="ctr">
                        <a:spcBef>
                          <a:spcPts val="0"/>
                        </a:spcBef>
                        <a:spcAft>
                          <a:spcPts val="0"/>
                        </a:spcAft>
                        <a:buNone/>
                      </a:pPr>
                      <a:r>
                        <a:rPr lang="en"/>
                        <a:t>1392</a:t>
                      </a:r>
                      <a:endParaRPr/>
                    </a:p>
                  </a:txBody>
                  <a:tcPr marT="91425" marB="91425" marR="91425" marL="91425">
                    <a:solidFill>
                      <a:srgbClr val="EFEFEF"/>
                    </a:solidFill>
                  </a:tcPr>
                </a:tc>
                <a:tc>
                  <a:txBody>
                    <a:bodyPr/>
                    <a:lstStyle/>
                    <a:p>
                      <a:pPr indent="0" lvl="0" marL="0" rtl="0" algn="ctr">
                        <a:spcBef>
                          <a:spcPts val="0"/>
                        </a:spcBef>
                        <a:spcAft>
                          <a:spcPts val="0"/>
                        </a:spcAft>
                        <a:buNone/>
                      </a:pPr>
                      <a:r>
                        <a:rPr lang="en"/>
                        <a:t>288</a:t>
                      </a:r>
                      <a:endParaRPr/>
                    </a:p>
                  </a:txBody>
                  <a:tcPr marT="91425" marB="91425" marR="91425" marL="91425">
                    <a:solidFill>
                      <a:srgbClr val="EFEFEF"/>
                    </a:solidFill>
                  </a:tcPr>
                </a:tc>
              </a:tr>
              <a:tr h="269125">
                <a:tc>
                  <a:txBody>
                    <a:bodyPr/>
                    <a:lstStyle/>
                    <a:p>
                      <a:pPr indent="0" lvl="0" marL="0" rtl="0" algn="l">
                        <a:spcBef>
                          <a:spcPts val="0"/>
                        </a:spcBef>
                        <a:spcAft>
                          <a:spcPts val="0"/>
                        </a:spcAft>
                        <a:buNone/>
                      </a:pPr>
                      <a:r>
                        <a:rPr lang="en"/>
                        <a:t> </a:t>
                      </a:r>
                      <a:r>
                        <a:rPr lang="en"/>
                        <a:t>168</a:t>
                      </a:r>
                      <a:endParaRPr/>
                    </a:p>
                  </a:txBody>
                  <a:tcPr marT="91425" marB="91425" marR="91425" marL="91425">
                    <a:solidFill>
                      <a:srgbClr val="EFEFEF"/>
                    </a:solidFill>
                  </a:tcPr>
                </a:tc>
                <a:tc>
                  <a:txBody>
                    <a:bodyPr/>
                    <a:lstStyle/>
                    <a:p>
                      <a:pPr indent="0" lvl="0" marL="0" rtl="0" algn="ctr">
                        <a:spcBef>
                          <a:spcPts val="0"/>
                        </a:spcBef>
                        <a:spcAft>
                          <a:spcPts val="0"/>
                        </a:spcAft>
                        <a:buNone/>
                      </a:pPr>
                      <a:r>
                        <a:rPr lang="en"/>
                        <a:t>817</a:t>
                      </a:r>
                      <a:endParaRPr/>
                    </a:p>
                  </a:txBody>
                  <a:tcPr marT="91425" marB="91425" marR="91425" marL="91425">
                    <a:solidFill>
                      <a:srgbClr val="EFEFEF"/>
                    </a:solidFill>
                  </a:tcPr>
                </a:tc>
              </a:tr>
            </a:tbl>
          </a:graphicData>
        </a:graphic>
      </p:graphicFrame>
      <p:sp>
        <p:nvSpPr>
          <p:cNvPr id="176" name="Google Shape;176;p30"/>
          <p:cNvSpPr txBox="1"/>
          <p:nvPr/>
        </p:nvSpPr>
        <p:spPr>
          <a:xfrm>
            <a:off x="5797025" y="25545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Accuracy - 83%</a:t>
            </a:r>
            <a:endParaRPr/>
          </a:p>
          <a:p>
            <a:pPr indent="0" lvl="0" marL="0" rtl="0" algn="l">
              <a:spcBef>
                <a:spcPts val="0"/>
              </a:spcBef>
              <a:spcAft>
                <a:spcPts val="0"/>
              </a:spcAft>
              <a:buNone/>
            </a:pPr>
            <a:r>
              <a:rPr lang="en"/>
              <a:t> • Sensitivity - 83 % </a:t>
            </a:r>
            <a:endParaRPr/>
          </a:p>
          <a:p>
            <a:pPr indent="0" lvl="0" marL="0" rtl="0" algn="l">
              <a:spcBef>
                <a:spcPts val="0"/>
              </a:spcBef>
              <a:spcAft>
                <a:spcPts val="0"/>
              </a:spcAft>
              <a:buNone/>
            </a:pPr>
            <a:r>
              <a:rPr lang="en"/>
              <a:t>• Specificity - 83 %</a:t>
            </a:r>
            <a:endParaRPr/>
          </a:p>
        </p:txBody>
      </p:sp>
      <p:pic>
        <p:nvPicPr>
          <p:cNvPr id="177" name="Google Shape;177;p30"/>
          <p:cNvPicPr preferRelativeResize="0"/>
          <p:nvPr/>
        </p:nvPicPr>
        <p:blipFill>
          <a:blip r:embed="rId3">
            <a:alphaModFix/>
          </a:blip>
          <a:stretch>
            <a:fillRect/>
          </a:stretch>
        </p:blipFill>
        <p:spPr>
          <a:xfrm>
            <a:off x="582050" y="861075"/>
            <a:ext cx="4178889" cy="3155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While we have checked both Sensitivity-Specificity as well as Precision and Recall Metrics, we have considered the optimal cut off based on Sensitivity and Specificity for calculating the final prediction. </a:t>
            </a:r>
            <a:endParaRPr/>
          </a:p>
          <a:p>
            <a:pPr indent="-334327" lvl="0" marL="457200" rtl="0" algn="l">
              <a:spcBef>
                <a:spcPts val="1200"/>
              </a:spcBef>
              <a:spcAft>
                <a:spcPts val="0"/>
              </a:spcAft>
              <a:buSzPct val="100000"/>
              <a:buChar char="-"/>
            </a:pPr>
            <a:r>
              <a:rPr lang="en"/>
              <a:t>Accuracy, Sensitivity and Specificity values of test set are around 83% for all which are approximately closer to the respective values calculated using trained set. </a:t>
            </a:r>
            <a:endParaRPr/>
          </a:p>
          <a:p>
            <a:pPr indent="-334327" lvl="0" marL="457200" rtl="0" algn="l">
              <a:spcBef>
                <a:spcPts val="0"/>
              </a:spcBef>
              <a:spcAft>
                <a:spcPts val="0"/>
              </a:spcAft>
              <a:buSzPct val="100000"/>
              <a:buChar char="-"/>
            </a:pPr>
            <a:r>
              <a:rPr lang="en"/>
              <a:t>Also the lead score calculated shows the conversion rate on the final predicted model is around 79% (in train set) and 83% (in test set)</a:t>
            </a:r>
            <a:endParaRPr/>
          </a:p>
          <a:p>
            <a:pPr indent="-334327" lvl="0" marL="457200" rtl="0" algn="l">
              <a:spcBef>
                <a:spcPts val="0"/>
              </a:spcBef>
              <a:spcAft>
                <a:spcPts val="0"/>
              </a:spcAft>
              <a:buSzPct val="100000"/>
              <a:buChar char="-"/>
            </a:pPr>
            <a:r>
              <a:rPr lang="en"/>
              <a:t>The top 3 variables that contribute for lead getting converted in the model are </a:t>
            </a:r>
            <a:endParaRPr/>
          </a:p>
          <a:p>
            <a:pPr indent="-334327" lvl="0" marL="457200" rtl="0" algn="l">
              <a:spcBef>
                <a:spcPts val="0"/>
              </a:spcBef>
              <a:spcAft>
                <a:spcPts val="0"/>
              </a:spcAft>
              <a:buSzPct val="100000"/>
              <a:buAutoNum type="alphaLcPeriod"/>
            </a:pPr>
            <a:r>
              <a:rPr lang="en"/>
              <a:t>Total time spent on website </a:t>
            </a:r>
            <a:endParaRPr/>
          </a:p>
          <a:p>
            <a:pPr indent="-334327" lvl="0" marL="457200" rtl="0" algn="l">
              <a:spcBef>
                <a:spcPts val="0"/>
              </a:spcBef>
              <a:spcAft>
                <a:spcPts val="0"/>
              </a:spcAft>
              <a:buSzPct val="100000"/>
              <a:buAutoNum type="alphaLcPeriod"/>
            </a:pPr>
            <a:r>
              <a:rPr lang="en"/>
              <a:t>Lead Add Form from Lead Origin  </a:t>
            </a:r>
            <a:endParaRPr/>
          </a:p>
          <a:p>
            <a:pPr indent="-334327" lvl="0" marL="457200" rtl="0" algn="l">
              <a:spcBef>
                <a:spcPts val="0"/>
              </a:spcBef>
              <a:spcAft>
                <a:spcPts val="0"/>
              </a:spcAft>
              <a:buSzPct val="100000"/>
              <a:buAutoNum type="alphaLcPeriod"/>
            </a:pPr>
            <a:r>
              <a:rPr lang="en"/>
              <a:t>Working Professional from Current Occupation</a:t>
            </a:r>
            <a:endParaRPr/>
          </a:p>
          <a:p>
            <a:pPr indent="0" lvl="0" marL="0" rtl="0" algn="l">
              <a:spcBef>
                <a:spcPts val="1200"/>
              </a:spcBef>
              <a:spcAft>
                <a:spcPts val="1200"/>
              </a:spcAft>
              <a:buNone/>
            </a:pPr>
            <a:r>
              <a:rPr lang="en"/>
              <a:t>Hence overall this model seems to be good.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X Education sells online courses to industry professionals. The company markets its courses on several websites and search engines like Google. </a:t>
            </a:r>
            <a:endParaRPr/>
          </a:p>
          <a:p>
            <a:pPr indent="-342900" lvl="0" marL="457200" rtl="0" algn="l">
              <a:spcBef>
                <a:spcPts val="0"/>
              </a:spcBef>
              <a:spcAft>
                <a:spcPts val="0"/>
              </a:spcAft>
              <a:buSzPts val="1800"/>
              <a:buChar char="●"/>
            </a:pPr>
            <a:r>
              <a:rPr lang="en"/>
              <a:t>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a:t>
            </a:r>
            <a:endParaRPr/>
          </a:p>
          <a:p>
            <a:pPr indent="-342900" lvl="0" marL="457200" rtl="0" algn="l">
              <a:spcBef>
                <a:spcPts val="0"/>
              </a:spcBef>
              <a:spcAft>
                <a:spcPts val="0"/>
              </a:spcAft>
              <a:buSzPts val="1800"/>
              <a:buChar char="●"/>
            </a:pPr>
            <a:r>
              <a:rPr lang="en"/>
              <a:t>Once these leads are acquired, employees from the sales team start making calls, writing emails, etc. Through this process, some of the leads get converted while most do not. The typical lead conversion rate at X education is around 30%.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Goal: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X Education needs help in selecting the most promising leads, i.e. the leads that are most likely to convert into paying customers. </a:t>
            </a:r>
            <a:endParaRPr/>
          </a:p>
          <a:p>
            <a:pPr indent="-342900" lvl="0" marL="457200" rtl="0" algn="l">
              <a:spcBef>
                <a:spcPts val="0"/>
              </a:spcBef>
              <a:spcAft>
                <a:spcPts val="0"/>
              </a:spcAft>
              <a:buSzPts val="1800"/>
              <a:buChar char="●"/>
            </a:pPr>
            <a:r>
              <a:rPr lang="en"/>
              <a:t>The company needs a model wherein you a lead score is assigned to each of the leads such that the customers with higher lead score have a higher conversion chance and the customers with lower lead score have a lower conversion chance. </a:t>
            </a:r>
            <a:endParaRPr/>
          </a:p>
          <a:p>
            <a:pPr indent="-342900" lvl="0" marL="457200" rtl="0" algn="l">
              <a:spcBef>
                <a:spcPts val="0"/>
              </a:spcBef>
              <a:spcAft>
                <a:spcPts val="0"/>
              </a:spcAft>
              <a:buSzPts val="1800"/>
              <a:buChar char="●"/>
            </a:pPr>
            <a:r>
              <a:rPr lang="en"/>
              <a:t>The CEO, in particular, has given a ballpark of the target lead conversion rate to be around 79%.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 Steps: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Source the data for analysis </a:t>
            </a:r>
            <a:endParaRPr/>
          </a:p>
          <a:p>
            <a:pPr indent="-342900" lvl="0" marL="457200" rtl="0" algn="l">
              <a:spcBef>
                <a:spcPts val="0"/>
              </a:spcBef>
              <a:spcAft>
                <a:spcPts val="0"/>
              </a:spcAft>
              <a:buSzPts val="1800"/>
              <a:buAutoNum type="arabicPeriod"/>
            </a:pPr>
            <a:r>
              <a:rPr lang="en"/>
              <a:t>Clean and prepare the data  </a:t>
            </a:r>
            <a:endParaRPr/>
          </a:p>
          <a:p>
            <a:pPr indent="-342900" lvl="0" marL="457200" rtl="0" algn="l">
              <a:spcBef>
                <a:spcPts val="0"/>
              </a:spcBef>
              <a:spcAft>
                <a:spcPts val="0"/>
              </a:spcAft>
              <a:buSzPts val="1800"/>
              <a:buAutoNum type="arabicPeriod"/>
            </a:pPr>
            <a:r>
              <a:rPr lang="en"/>
              <a:t>Exploratory Data Analysis.  </a:t>
            </a:r>
            <a:endParaRPr/>
          </a:p>
          <a:p>
            <a:pPr indent="-342900" lvl="0" marL="457200" rtl="0" algn="l">
              <a:spcBef>
                <a:spcPts val="0"/>
              </a:spcBef>
              <a:spcAft>
                <a:spcPts val="0"/>
              </a:spcAft>
              <a:buSzPts val="1800"/>
              <a:buAutoNum type="arabicPeriod"/>
            </a:pPr>
            <a:r>
              <a:rPr lang="en"/>
              <a:t>Feature Scaling  </a:t>
            </a:r>
            <a:endParaRPr/>
          </a:p>
          <a:p>
            <a:pPr indent="-342900" lvl="0" marL="457200" rtl="0" algn="l">
              <a:spcBef>
                <a:spcPts val="0"/>
              </a:spcBef>
              <a:spcAft>
                <a:spcPts val="0"/>
              </a:spcAft>
              <a:buSzPts val="1800"/>
              <a:buAutoNum type="arabicPeriod"/>
            </a:pPr>
            <a:r>
              <a:rPr lang="en"/>
              <a:t>Splitting the data into Test and Train dataset. </a:t>
            </a:r>
            <a:endParaRPr/>
          </a:p>
          <a:p>
            <a:pPr indent="-342900" lvl="0" marL="457200" rtl="0" algn="l">
              <a:spcBef>
                <a:spcPts val="0"/>
              </a:spcBef>
              <a:spcAft>
                <a:spcPts val="0"/>
              </a:spcAft>
              <a:buSzPts val="1800"/>
              <a:buAutoNum type="arabicPeriod"/>
            </a:pPr>
            <a:r>
              <a:rPr lang="en"/>
              <a:t>Building a logistic Regression model and calculate Lead Score. </a:t>
            </a:r>
            <a:endParaRPr/>
          </a:p>
          <a:p>
            <a:pPr indent="-342900" lvl="0" marL="457200" rtl="0" algn="l">
              <a:spcBef>
                <a:spcPts val="0"/>
              </a:spcBef>
              <a:spcAft>
                <a:spcPts val="0"/>
              </a:spcAft>
              <a:buSzPts val="1800"/>
              <a:buAutoNum type="arabicPeriod"/>
            </a:pPr>
            <a:r>
              <a:rPr lang="en"/>
              <a:t>Evaluating the model by using different metrics - Specificity and Sensitivity or Precision and Recall. </a:t>
            </a:r>
            <a:endParaRPr/>
          </a:p>
          <a:p>
            <a:pPr indent="-342900" lvl="0" marL="457200" rtl="0" algn="l">
              <a:spcBef>
                <a:spcPts val="0"/>
              </a:spcBef>
              <a:spcAft>
                <a:spcPts val="0"/>
              </a:spcAft>
              <a:buSzPts val="1800"/>
              <a:buAutoNum type="arabicPeriod"/>
            </a:pPr>
            <a:r>
              <a:rPr lang="en"/>
              <a:t>Applying the best model in Test data based on the Sensitivity and Specificity Metrics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52775"/>
            <a:ext cx="8520600" cy="49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solving methodology followed</a:t>
            </a:r>
            <a:endParaRPr b="1"/>
          </a:p>
        </p:txBody>
      </p:sp>
      <p:sp>
        <p:nvSpPr>
          <p:cNvPr id="79" name="Google Shape;79;p17"/>
          <p:cNvSpPr txBox="1"/>
          <p:nvPr>
            <p:ph idx="1" type="body"/>
          </p:nvPr>
        </p:nvSpPr>
        <p:spPr>
          <a:xfrm>
            <a:off x="311700" y="1789775"/>
            <a:ext cx="8520600" cy="2160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 Read the Data from Source </a:t>
            </a:r>
            <a:endParaRPr/>
          </a:p>
          <a:p>
            <a:pPr indent="0" lvl="0" marL="0" rtl="0" algn="l">
              <a:spcBef>
                <a:spcPts val="1200"/>
              </a:spcBef>
              <a:spcAft>
                <a:spcPts val="0"/>
              </a:spcAft>
              <a:buNone/>
            </a:pPr>
            <a:r>
              <a:rPr lang="en"/>
              <a:t>• Convert data into clean format suitable for analysis </a:t>
            </a:r>
            <a:endParaRPr/>
          </a:p>
          <a:p>
            <a:pPr indent="0" lvl="0" marL="0" rtl="0" algn="l">
              <a:spcBef>
                <a:spcPts val="1200"/>
              </a:spcBef>
              <a:spcAft>
                <a:spcPts val="0"/>
              </a:spcAft>
              <a:buNone/>
            </a:pPr>
            <a:r>
              <a:rPr lang="en"/>
              <a:t>• Remove duplicate data </a:t>
            </a:r>
            <a:endParaRPr/>
          </a:p>
          <a:p>
            <a:pPr indent="0" lvl="0" marL="0" rtl="0" algn="l">
              <a:spcBef>
                <a:spcPts val="1200"/>
              </a:spcBef>
              <a:spcAft>
                <a:spcPts val="0"/>
              </a:spcAft>
              <a:buNone/>
            </a:pPr>
            <a:r>
              <a:rPr lang="en"/>
              <a:t>• Outlier Treatment</a:t>
            </a:r>
            <a:endParaRPr/>
          </a:p>
          <a:p>
            <a:pPr indent="0" lvl="0" marL="0" rtl="0" algn="l">
              <a:spcBef>
                <a:spcPts val="1200"/>
              </a:spcBef>
              <a:spcAft>
                <a:spcPts val="0"/>
              </a:spcAft>
              <a:buNone/>
            </a:pPr>
            <a:r>
              <a:rPr lang="en"/>
              <a:t>• Exploratory Data Analysis </a:t>
            </a:r>
            <a:endParaRPr/>
          </a:p>
          <a:p>
            <a:pPr indent="0" lvl="0" marL="0" rtl="0" algn="l">
              <a:spcBef>
                <a:spcPts val="1200"/>
              </a:spcBef>
              <a:spcAft>
                <a:spcPts val="1200"/>
              </a:spcAft>
              <a:buNone/>
            </a:pPr>
            <a:r>
              <a:rPr lang="en"/>
              <a:t>• Feature Standardization.</a:t>
            </a:r>
            <a:endParaRPr/>
          </a:p>
        </p:txBody>
      </p:sp>
      <p:sp>
        <p:nvSpPr>
          <p:cNvPr id="80" name="Google Shape;80;p17"/>
          <p:cNvSpPr txBox="1"/>
          <p:nvPr/>
        </p:nvSpPr>
        <p:spPr>
          <a:xfrm>
            <a:off x="214075" y="1017725"/>
            <a:ext cx="8405100" cy="5694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rgbClr val="000000"/>
              </a:buClr>
              <a:buSzPts val="2500"/>
              <a:buAutoNum type="arabicPeriod"/>
            </a:pPr>
            <a:r>
              <a:rPr lang="en" sz="2500"/>
              <a:t>Data Sourcing , Cleaning and Preparation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510600" y="445025"/>
            <a:ext cx="8321700" cy="67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2. </a:t>
            </a:r>
            <a:r>
              <a:rPr lang="en"/>
              <a:t>Feature Scaling and Splitting Train and Test Sets</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214900"/>
            <a:ext cx="8520600" cy="950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  </a:t>
            </a:r>
            <a:r>
              <a:rPr lang="en"/>
              <a:t>Feature Scaling of Numeric data </a:t>
            </a:r>
            <a:endParaRPr/>
          </a:p>
          <a:p>
            <a:pPr indent="0" lvl="0" marL="457200" rtl="0" algn="l">
              <a:spcBef>
                <a:spcPts val="1200"/>
              </a:spcBef>
              <a:spcAft>
                <a:spcPts val="1200"/>
              </a:spcAft>
              <a:buNone/>
            </a:pPr>
            <a:r>
              <a:rPr lang="en"/>
              <a:t>•  Splitting data into train and test set.</a:t>
            </a:r>
            <a:endParaRPr/>
          </a:p>
        </p:txBody>
      </p:sp>
      <p:sp>
        <p:nvSpPr>
          <p:cNvPr id="87" name="Google Shape;87;p18"/>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a:t>
            </a:r>
            <a:endParaRPr/>
          </a:p>
        </p:txBody>
      </p:sp>
      <p:sp>
        <p:nvSpPr>
          <p:cNvPr id="88" name="Google Shape;88;p18"/>
          <p:cNvSpPr txBox="1"/>
          <p:nvPr>
            <p:ph type="title"/>
          </p:nvPr>
        </p:nvSpPr>
        <p:spPr>
          <a:xfrm>
            <a:off x="464100" y="2570375"/>
            <a:ext cx="8520600" cy="4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a:t>
            </a:r>
            <a:r>
              <a:rPr lang="en"/>
              <a:t>Model Building</a:t>
            </a:r>
            <a:endParaRPr/>
          </a:p>
          <a:p>
            <a:pPr indent="0" lvl="0" marL="0" rtl="0" algn="l">
              <a:spcBef>
                <a:spcPts val="0"/>
              </a:spcBef>
              <a:spcAft>
                <a:spcPts val="0"/>
              </a:spcAft>
              <a:buNone/>
            </a:pPr>
            <a:r>
              <a:t/>
            </a:r>
            <a:endParaRPr/>
          </a:p>
        </p:txBody>
      </p:sp>
      <p:sp>
        <p:nvSpPr>
          <p:cNvPr id="89" name="Google Shape;89;p18"/>
          <p:cNvSpPr txBox="1"/>
          <p:nvPr/>
        </p:nvSpPr>
        <p:spPr>
          <a:xfrm>
            <a:off x="510600" y="3266250"/>
            <a:ext cx="6837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 Feature Selection using RFE </a:t>
            </a:r>
            <a:endParaRPr sz="1800">
              <a:solidFill>
                <a:schemeClr val="dk2"/>
              </a:solidFill>
            </a:endParaRPr>
          </a:p>
          <a:p>
            <a:pPr indent="0" lvl="0" marL="0" rtl="0" algn="l">
              <a:spcBef>
                <a:spcPts val="0"/>
              </a:spcBef>
              <a:spcAft>
                <a:spcPts val="0"/>
              </a:spcAft>
              <a:buNone/>
            </a:pPr>
            <a:r>
              <a:rPr lang="en" sz="1800">
                <a:solidFill>
                  <a:schemeClr val="dk2"/>
                </a:solidFill>
              </a:rPr>
              <a:t>• Determine the optimal model using Logistic Regression </a:t>
            </a:r>
            <a:endParaRPr sz="1800">
              <a:solidFill>
                <a:schemeClr val="dk2"/>
              </a:solidFill>
            </a:endParaRPr>
          </a:p>
          <a:p>
            <a:pPr indent="0" lvl="0" marL="0" rtl="0" algn="l">
              <a:spcBef>
                <a:spcPts val="0"/>
              </a:spcBef>
              <a:spcAft>
                <a:spcPts val="0"/>
              </a:spcAft>
              <a:buNone/>
            </a:pPr>
            <a:r>
              <a:rPr lang="en" sz="1800">
                <a:solidFill>
                  <a:schemeClr val="dk2"/>
                </a:solidFill>
              </a:rPr>
              <a:t>• Calculate various metrics like accuracy, sensitivity, specificity, precision and recall and evaluate the model.</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a:t>Result</a:t>
            </a:r>
            <a:endParaRPr/>
          </a:p>
        </p:txBody>
      </p:sp>
      <p:sp>
        <p:nvSpPr>
          <p:cNvPr id="95" name="Google Shape;95;p19"/>
          <p:cNvSpPr txBox="1"/>
          <p:nvPr>
            <p:ph idx="1" type="body"/>
          </p:nvPr>
        </p:nvSpPr>
        <p:spPr>
          <a:xfrm>
            <a:off x="311700" y="1152475"/>
            <a:ext cx="8520600" cy="17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Determine the lead score and check if target final predictions amounts to 80% conversion rate. </a:t>
            </a:r>
            <a:endParaRPr/>
          </a:p>
          <a:p>
            <a:pPr indent="0" lvl="0" marL="0" rtl="0" algn="l">
              <a:spcBef>
                <a:spcPts val="1200"/>
              </a:spcBef>
              <a:spcAft>
                <a:spcPts val="1200"/>
              </a:spcAft>
              <a:buNone/>
            </a:pPr>
            <a:r>
              <a:rPr lang="en"/>
              <a:t>• Evaluate the final prediction on the test set using cut off threshold from sensitivity and specificity metrics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Observation: Total visits, Total Time Spent on Website &amp; Page Views Per Visit was high during analysis.</a:t>
            </a:r>
            <a:endParaRPr/>
          </a:p>
        </p:txBody>
      </p:sp>
      <p:pic>
        <p:nvPicPr>
          <p:cNvPr id="102" name="Google Shape;102;p20"/>
          <p:cNvPicPr preferRelativeResize="0"/>
          <p:nvPr/>
        </p:nvPicPr>
        <p:blipFill>
          <a:blip r:embed="rId3">
            <a:alphaModFix/>
          </a:blip>
          <a:stretch>
            <a:fillRect/>
          </a:stretch>
        </p:blipFill>
        <p:spPr>
          <a:xfrm>
            <a:off x="571100" y="1178600"/>
            <a:ext cx="8261200" cy="2117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54075" y="3676975"/>
            <a:ext cx="85206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2"/>
                </a:solidFill>
              </a:rPr>
              <a:t>Observation: Maximum conversions </a:t>
            </a:r>
            <a:r>
              <a:rPr lang="en" sz="2000">
                <a:solidFill>
                  <a:schemeClr val="dk2"/>
                </a:solidFill>
              </a:rPr>
              <a:t>happened</a:t>
            </a:r>
            <a:r>
              <a:rPr lang="en" sz="2000">
                <a:solidFill>
                  <a:schemeClr val="dk2"/>
                </a:solidFill>
              </a:rPr>
              <a:t> through landing page submission</a:t>
            </a:r>
            <a:endParaRPr sz="2000">
              <a:solidFill>
                <a:schemeClr val="dk2"/>
              </a:solidFill>
            </a:endParaRPr>
          </a:p>
        </p:txBody>
      </p:sp>
      <p:pic>
        <p:nvPicPr>
          <p:cNvPr id="108" name="Google Shape;108;p21"/>
          <p:cNvPicPr preferRelativeResize="0"/>
          <p:nvPr/>
        </p:nvPicPr>
        <p:blipFill>
          <a:blip r:embed="rId3">
            <a:alphaModFix/>
          </a:blip>
          <a:stretch>
            <a:fillRect/>
          </a:stretch>
        </p:blipFill>
        <p:spPr>
          <a:xfrm>
            <a:off x="641275" y="216450"/>
            <a:ext cx="6985499" cy="30316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