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72" r:id="rId4"/>
    <p:sldId id="273" r:id="rId5"/>
    <p:sldId id="274" r:id="rId6"/>
    <p:sldId id="275" r:id="rId7"/>
    <p:sldId id="276" r:id="rId8"/>
    <p:sldId id="277" r:id="rId9"/>
    <p:sldId id="278" r:id="rId10"/>
    <p:sldId id="279" r:id="rId11"/>
    <p:sldId id="280" r:id="rId12"/>
    <p:sldId id="281" r:id="rId13"/>
    <p:sldId id="28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59" autoAdjust="0"/>
  </p:normalViewPr>
  <p:slideViewPr>
    <p:cSldViewPr>
      <p:cViewPr varScale="1">
        <p:scale>
          <a:sx n="72" d="100"/>
          <a:sy n="72" d="100"/>
        </p:scale>
        <p:origin x="176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[Book1]Sheet1!PivotTable1</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2315202988774747E-2"/>
          <c:y val="6.1101084687337104E-2"/>
          <c:w val="0.83410175257995389"/>
          <c:h val="0.89814814814814814"/>
        </c:manualLayout>
      </c:layout>
      <c:barChart>
        <c:barDir val="col"/>
        <c:grouping val="clustered"/>
        <c:varyColors val="0"/>
        <c:ser>
          <c:idx val="0"/>
          <c:order val="0"/>
          <c:tx>
            <c:strRef>
              <c:f>Sheet1!$H$2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Sheet1!$G$3:$G$6</c:f>
              <c:strCache>
                <c:ptCount val="3"/>
                <c:pt idx="0">
                  <c:v>A</c:v>
                </c:pt>
                <c:pt idx="1">
                  <c:v>B</c:v>
                </c:pt>
                <c:pt idx="2">
                  <c:v>C</c:v>
                </c:pt>
              </c:strCache>
            </c:strRef>
          </c:cat>
          <c:val>
            <c:numRef>
              <c:f>Sheet1!$H$3:$H$6</c:f>
              <c:numCache>
                <c:formatCode>General</c:formatCode>
                <c:ptCount val="3"/>
                <c:pt idx="0">
                  <c:v>1.6570143106306101</c:v>
                </c:pt>
                <c:pt idx="1">
                  <c:v>-3.4496409972530802</c:v>
                </c:pt>
                <c:pt idx="2">
                  <c:v>-2.8003921313266802</c:v>
                </c:pt>
              </c:numCache>
            </c:numRef>
          </c:val>
          <c:extLst>
            <c:ext xmlns:c16="http://schemas.microsoft.com/office/drawing/2014/chart" uri="{C3380CC4-5D6E-409C-BE32-E72D297353CC}">
              <c16:uniqueId val="{00000000-4135-43A5-A268-78399D07B1E6}"/>
            </c:ext>
          </c:extLst>
        </c:ser>
        <c:dLbls>
          <c:dLblPos val="outEnd"/>
          <c:showLegendKey val="0"/>
          <c:showVal val="1"/>
          <c:showCatName val="0"/>
          <c:showSerName val="0"/>
          <c:showPercent val="0"/>
          <c:showBubbleSize val="0"/>
        </c:dLbls>
        <c:gapWidth val="219"/>
        <c:overlap val="-27"/>
        <c:axId val="574580928"/>
        <c:axId val="574576128"/>
      </c:barChart>
      <c:catAx>
        <c:axId val="57458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76128"/>
        <c:crosses val="autoZero"/>
        <c:auto val="1"/>
        <c:lblAlgn val="ctr"/>
        <c:lblOffset val="100"/>
        <c:noMultiLvlLbl val="0"/>
      </c:catAx>
      <c:valAx>
        <c:axId val="57457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80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[Book1]Sheet2!PivotTable2</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Sheet2!$I$3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Sheet2!$H$4:$H$16</c:f>
              <c:multiLvlStrCache>
                <c:ptCount val="6"/>
                <c:lvl>
                  <c:pt idx="0">
                    <c:v>C</c:v>
                  </c:pt>
                  <c:pt idx="1">
                    <c:v>C</c:v>
                  </c:pt>
                  <c:pt idx="2">
                    <c:v>C</c:v>
                  </c:pt>
                  <c:pt idx="3">
                    <c:v>B</c:v>
                  </c:pt>
                  <c:pt idx="4">
                    <c:v>A</c:v>
                  </c:pt>
                  <c:pt idx="5">
                    <c:v>B</c:v>
                  </c:pt>
                </c:lvl>
                <c:lvl>
                  <c:pt idx="0">
                    <c:v>Electronic accessories</c:v>
                  </c:pt>
                  <c:pt idx="1">
                    <c:v>Fashion accessories</c:v>
                  </c:pt>
                  <c:pt idx="2">
                    <c:v>Food and beverages</c:v>
                  </c:pt>
                  <c:pt idx="3">
                    <c:v>Health and beauty</c:v>
                  </c:pt>
                  <c:pt idx="4">
                    <c:v>Home and lifestyle</c:v>
                  </c:pt>
                  <c:pt idx="5">
                    <c:v>Sports and travel</c:v>
                  </c:pt>
                </c:lvl>
              </c:multiLvlStrCache>
            </c:multiLvlStrRef>
          </c:cat>
          <c:val>
            <c:numRef>
              <c:f>Sheet2!$I$4:$I$16</c:f>
              <c:numCache>
                <c:formatCode>General</c:formatCode>
                <c:ptCount val="6"/>
                <c:pt idx="0">
                  <c:v>903.28449999999896</c:v>
                </c:pt>
                <c:pt idx="1">
                  <c:v>1026.67</c:v>
                </c:pt>
                <c:pt idx="2">
                  <c:v>1131.7549999999901</c:v>
                </c:pt>
                <c:pt idx="3">
                  <c:v>951.45999999999901</c:v>
                </c:pt>
                <c:pt idx="4">
                  <c:v>1067.48549999999</c:v>
                </c:pt>
                <c:pt idx="5">
                  <c:v>951.81899999999905</c:v>
                </c:pt>
              </c:numCache>
            </c:numRef>
          </c:val>
          <c:extLst>
            <c:ext xmlns:c16="http://schemas.microsoft.com/office/drawing/2014/chart" uri="{C3380CC4-5D6E-409C-BE32-E72D297353CC}">
              <c16:uniqueId val="{00000000-3EB2-4704-89E4-60F7647DC566}"/>
            </c:ext>
          </c:extLst>
        </c:ser>
        <c:dLbls>
          <c:dLblPos val="outEnd"/>
          <c:showLegendKey val="0"/>
          <c:showVal val="1"/>
          <c:showCatName val="0"/>
          <c:showSerName val="0"/>
          <c:showPercent val="0"/>
          <c:showBubbleSize val="0"/>
        </c:dLbls>
        <c:gapWidth val="219"/>
        <c:overlap val="-27"/>
        <c:axId val="737554624"/>
        <c:axId val="737553184"/>
      </c:barChart>
      <c:catAx>
        <c:axId val="73755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553184"/>
        <c:crosses val="autoZero"/>
        <c:auto val="1"/>
        <c:lblAlgn val="ctr"/>
        <c:lblOffset val="100"/>
        <c:noMultiLvlLbl val="0"/>
      </c:catAx>
      <c:valAx>
        <c:axId val="737553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55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[Book1]Sheet3!PivotTable3</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Sheet3!$H$3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Sheet3!$G$4:$G$13</c:f>
              <c:multiLvlStrCache>
                <c:ptCount val="6"/>
                <c:lvl>
                  <c:pt idx="0">
                    <c:v>Female</c:v>
                  </c:pt>
                  <c:pt idx="1">
                    <c:v>Male</c:v>
                  </c:pt>
                  <c:pt idx="2">
                    <c:v>Female</c:v>
                  </c:pt>
                  <c:pt idx="3">
                    <c:v>Male</c:v>
                  </c:pt>
                  <c:pt idx="4">
                    <c:v>Female</c:v>
                  </c:pt>
                  <c:pt idx="5">
                    <c:v>Male</c:v>
                  </c:pt>
                </c:lvl>
                <c:lvl>
                  <c:pt idx="0">
                    <c:v>1</c:v>
                  </c:pt>
                  <c:pt idx="2">
                    <c:v>2</c:v>
                  </c:pt>
                  <c:pt idx="4">
                    <c:v>3</c:v>
                  </c:pt>
                </c:lvl>
              </c:multiLvlStrCache>
            </c:multiLvlStrRef>
          </c:cat>
          <c:val>
            <c:numRef>
              <c:f>Sheet3!$H$4:$H$13</c:f>
              <c:numCache>
                <c:formatCode>General</c:formatCode>
                <c:ptCount val="6"/>
                <c:pt idx="0">
                  <c:v>176</c:v>
                </c:pt>
                <c:pt idx="1">
                  <c:v>176</c:v>
                </c:pt>
                <c:pt idx="2">
                  <c:v>164</c:v>
                </c:pt>
                <c:pt idx="3">
                  <c:v>139</c:v>
                </c:pt>
                <c:pt idx="4">
                  <c:v>161</c:v>
                </c:pt>
                <c:pt idx="5">
                  <c:v>184</c:v>
                </c:pt>
              </c:numCache>
            </c:numRef>
          </c:val>
          <c:extLst>
            <c:ext xmlns:c16="http://schemas.microsoft.com/office/drawing/2014/chart" uri="{C3380CC4-5D6E-409C-BE32-E72D297353CC}">
              <c16:uniqueId val="{00000000-843D-4126-ADAB-3FBBBB254164}"/>
            </c:ext>
          </c:extLst>
        </c:ser>
        <c:dLbls>
          <c:dLblPos val="outEnd"/>
          <c:showLegendKey val="0"/>
          <c:showVal val="1"/>
          <c:showCatName val="0"/>
          <c:showSerName val="0"/>
          <c:showPercent val="0"/>
          <c:showBubbleSize val="0"/>
        </c:dLbls>
        <c:gapWidth val="219"/>
        <c:overlap val="-27"/>
        <c:axId val="346732576"/>
        <c:axId val="346732096"/>
      </c:barChart>
      <c:catAx>
        <c:axId val="34673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732096"/>
        <c:crosses val="autoZero"/>
        <c:auto val="1"/>
        <c:lblAlgn val="ctr"/>
        <c:lblOffset val="100"/>
        <c:noMultiLvlLbl val="0"/>
      </c:catAx>
      <c:valAx>
        <c:axId val="34673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732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[Book1]Sheet4!PivotTable4</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Sheet4!$H$3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Sheet4!$G$4:$G$22</c:f>
              <c:multiLvlStrCache>
                <c:ptCount val="12"/>
                <c:lvl>
                  <c:pt idx="0">
                    <c:v>Member</c:v>
                  </c:pt>
                  <c:pt idx="1">
                    <c:v>Normal</c:v>
                  </c:pt>
                  <c:pt idx="2">
                    <c:v>Member</c:v>
                  </c:pt>
                  <c:pt idx="3">
                    <c:v>Normal</c:v>
                  </c:pt>
                  <c:pt idx="4">
                    <c:v>Member</c:v>
                  </c:pt>
                  <c:pt idx="5">
                    <c:v>Normal</c:v>
                  </c:pt>
                  <c:pt idx="6">
                    <c:v>Member</c:v>
                  </c:pt>
                  <c:pt idx="7">
                    <c:v>Normal</c:v>
                  </c:pt>
                  <c:pt idx="8">
                    <c:v>Member</c:v>
                  </c:pt>
                  <c:pt idx="9">
                    <c:v>Normal</c:v>
                  </c:pt>
                  <c:pt idx="10">
                    <c:v>Member</c:v>
                  </c:pt>
                  <c:pt idx="11">
                    <c:v>Normal</c:v>
                  </c:pt>
                </c:lvl>
                <c:lvl>
                  <c:pt idx="0">
                    <c:v>Electronic accessories</c:v>
                  </c:pt>
                  <c:pt idx="2">
                    <c:v>Fashion accessories</c:v>
                  </c:pt>
                  <c:pt idx="4">
                    <c:v>Food and beverages</c:v>
                  </c:pt>
                  <c:pt idx="6">
                    <c:v>Health and beauty</c:v>
                  </c:pt>
                  <c:pt idx="8">
                    <c:v>Home and lifestyle</c:v>
                  </c:pt>
                  <c:pt idx="10">
                    <c:v>Sports and travel</c:v>
                  </c:pt>
                </c:lvl>
              </c:multiLvlStrCache>
            </c:multiLvlStrRef>
          </c:cat>
          <c:val>
            <c:numRef>
              <c:f>Sheet4!$H$4:$H$22</c:f>
              <c:numCache>
                <c:formatCode>General</c:formatCode>
                <c:ptCount val="12"/>
                <c:pt idx="0">
                  <c:v>78</c:v>
                </c:pt>
                <c:pt idx="1">
                  <c:v>92</c:v>
                </c:pt>
                <c:pt idx="2">
                  <c:v>86</c:v>
                </c:pt>
                <c:pt idx="3">
                  <c:v>92</c:v>
                </c:pt>
                <c:pt idx="4">
                  <c:v>94</c:v>
                </c:pt>
                <c:pt idx="5">
                  <c:v>80</c:v>
                </c:pt>
                <c:pt idx="6">
                  <c:v>73</c:v>
                </c:pt>
                <c:pt idx="7">
                  <c:v>79</c:v>
                </c:pt>
                <c:pt idx="8">
                  <c:v>83</c:v>
                </c:pt>
                <c:pt idx="9">
                  <c:v>77</c:v>
                </c:pt>
                <c:pt idx="10">
                  <c:v>87</c:v>
                </c:pt>
                <c:pt idx="11">
                  <c:v>79</c:v>
                </c:pt>
              </c:numCache>
            </c:numRef>
          </c:val>
          <c:extLst>
            <c:ext xmlns:c16="http://schemas.microsoft.com/office/drawing/2014/chart" uri="{C3380CC4-5D6E-409C-BE32-E72D297353CC}">
              <c16:uniqueId val="{00000000-7EB0-47E2-A3D5-446BDFE9383A}"/>
            </c:ext>
          </c:extLst>
        </c:ser>
        <c:dLbls>
          <c:dLblPos val="outEnd"/>
          <c:showLegendKey val="0"/>
          <c:showVal val="1"/>
          <c:showCatName val="0"/>
          <c:showSerName val="0"/>
          <c:showPercent val="0"/>
          <c:showBubbleSize val="0"/>
        </c:dLbls>
        <c:gapWidth val="219"/>
        <c:overlap val="-27"/>
        <c:axId val="581777456"/>
        <c:axId val="581776976"/>
      </c:barChart>
      <c:catAx>
        <c:axId val="58177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776976"/>
        <c:crosses val="autoZero"/>
        <c:auto val="1"/>
        <c:lblAlgn val="ctr"/>
        <c:lblOffset val="100"/>
        <c:noMultiLvlLbl val="0"/>
      </c:catAx>
      <c:valAx>
        <c:axId val="581776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777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Sheet5!$H$3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Sheet5!$G$4:$G$9</c:f>
              <c:strCache>
                <c:ptCount val="5"/>
                <c:pt idx="0">
                  <c:v>8</c:v>
                </c:pt>
                <c:pt idx="1">
                  <c:v>3</c:v>
                </c:pt>
                <c:pt idx="2">
                  <c:v>2</c:v>
                </c:pt>
                <c:pt idx="3">
                  <c:v>15</c:v>
                </c:pt>
                <c:pt idx="4">
                  <c:v>1</c:v>
                </c:pt>
              </c:strCache>
            </c:strRef>
          </c:cat>
          <c:val>
            <c:numRef>
              <c:f>Sheet5!$H$4:$H$9</c:f>
              <c:numCache>
                <c:formatCode>General</c:formatCode>
                <c:ptCount val="5"/>
                <c:pt idx="0">
                  <c:v>26634.341999999899</c:v>
                </c:pt>
                <c:pt idx="1">
                  <c:v>23402.263499999899</c:v>
                </c:pt>
                <c:pt idx="2">
                  <c:v>23392.2779999999</c:v>
                </c:pt>
                <c:pt idx="3">
                  <c:v>22674.4559999999</c:v>
                </c:pt>
                <c:pt idx="4">
                  <c:v>22634.545499999898</c:v>
                </c:pt>
              </c:numCache>
            </c:numRef>
          </c:val>
          <c:extLst>
            <c:ext xmlns:c16="http://schemas.microsoft.com/office/drawing/2014/chart" uri="{C3380CC4-5D6E-409C-BE32-E72D297353CC}">
              <c16:uniqueId val="{00000000-88E4-45EC-9C11-FD6D065E867F}"/>
            </c:ext>
          </c:extLst>
        </c:ser>
        <c:dLbls>
          <c:dLblPos val="outEnd"/>
          <c:showLegendKey val="0"/>
          <c:showVal val="1"/>
          <c:showCatName val="0"/>
          <c:showSerName val="0"/>
          <c:showPercent val="0"/>
          <c:showBubbleSize val="0"/>
        </c:dLbls>
        <c:gapWidth val="219"/>
        <c:overlap val="-27"/>
        <c:axId val="520826096"/>
        <c:axId val="581779376"/>
      </c:barChart>
      <c:catAx>
        <c:axId val="52082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779376"/>
        <c:crosses val="autoZero"/>
        <c:auto val="1"/>
        <c:lblAlgn val="ctr"/>
        <c:lblOffset val="100"/>
        <c:noMultiLvlLbl val="0"/>
      </c:catAx>
      <c:valAx>
        <c:axId val="58177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82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[Book1]Sheet6!PivotTable6</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Sheet6!$G$4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Sheet6!$F$5:$F$12</c:f>
              <c:strCache>
                <c:ptCount val="7"/>
                <c:pt idx="0">
                  <c:v>Saturday</c:v>
                </c:pt>
                <c:pt idx="1">
                  <c:v>Tuesday</c:v>
                </c:pt>
                <c:pt idx="2">
                  <c:v>Thursday</c:v>
                </c:pt>
                <c:pt idx="3">
                  <c:v>Sunday</c:v>
                </c:pt>
                <c:pt idx="4">
                  <c:v>Friday</c:v>
                </c:pt>
                <c:pt idx="5">
                  <c:v>Wednesday</c:v>
                </c:pt>
                <c:pt idx="6">
                  <c:v>Monday</c:v>
                </c:pt>
              </c:strCache>
            </c:strRef>
          </c:cat>
          <c:val>
            <c:numRef>
              <c:f>Sheet6!$G$5:$G$12</c:f>
              <c:numCache>
                <c:formatCode>General</c:formatCode>
                <c:ptCount val="7"/>
                <c:pt idx="0">
                  <c:v>56120.809499999901</c:v>
                </c:pt>
                <c:pt idx="1">
                  <c:v>51482.245499999997</c:v>
                </c:pt>
                <c:pt idx="2">
                  <c:v>45349.248</c:v>
                </c:pt>
                <c:pt idx="3">
                  <c:v>44457.8924999999</c:v>
                </c:pt>
                <c:pt idx="4">
                  <c:v>43926.340499999998</c:v>
                </c:pt>
                <c:pt idx="5">
                  <c:v>43731.135000000002</c:v>
                </c:pt>
                <c:pt idx="6">
                  <c:v>37899.077999999899</c:v>
                </c:pt>
              </c:numCache>
            </c:numRef>
          </c:val>
          <c:extLst>
            <c:ext xmlns:c16="http://schemas.microsoft.com/office/drawing/2014/chart" uri="{C3380CC4-5D6E-409C-BE32-E72D297353CC}">
              <c16:uniqueId val="{00000000-6263-4D57-8D0E-485B161B5BEC}"/>
            </c:ext>
          </c:extLst>
        </c:ser>
        <c:dLbls>
          <c:dLblPos val="outEnd"/>
          <c:showLegendKey val="0"/>
          <c:showVal val="1"/>
          <c:showCatName val="0"/>
          <c:showSerName val="0"/>
          <c:showPercent val="0"/>
          <c:showBubbleSize val="0"/>
        </c:dLbls>
        <c:gapWidth val="219"/>
        <c:overlap val="-27"/>
        <c:axId val="356555072"/>
        <c:axId val="356557472"/>
      </c:barChart>
      <c:catAx>
        <c:axId val="35655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557472"/>
        <c:crosses val="autoZero"/>
        <c:auto val="1"/>
        <c:lblAlgn val="ctr"/>
        <c:lblOffset val="100"/>
        <c:noMultiLvlLbl val="0"/>
      </c:catAx>
      <c:valAx>
        <c:axId val="356557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555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0D658F-5648-4758-BAC6-DD3308B2C3DF}" type="datetimeFigureOut">
              <a:rPr lang="en-IN" smtClean="0"/>
              <a:pPr/>
              <a:t>24-11-2024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598DD-CC6B-4FB4-B5BD-1782C489135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FF7A69C-65E1-419D-BDB0-BB9209F29425}" type="datetimeFigureOut">
              <a:rPr lang="en-IN" smtClean="0"/>
              <a:pPr/>
              <a:t>24-11-2024</a:t>
            </a:fld>
            <a:endParaRPr lang="en-IN"/>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529E9B2-C144-4FA6-B719-B75AAD24720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F7A69C-65E1-419D-BDB0-BB9209F29425}" type="datetimeFigureOut">
              <a:rPr lang="en-IN" smtClean="0"/>
              <a:pPr/>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9E9B2-C144-4FA6-B719-B75AAD2472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3FF7A69C-65E1-419D-BDB0-BB9209F29425}" type="datetimeFigureOut">
              <a:rPr lang="en-IN" smtClean="0"/>
              <a:pPr/>
              <a:t>24-11-2024</a:t>
            </a:fld>
            <a:endParaRPr lang="en-IN"/>
          </a:p>
        </p:txBody>
      </p:sp>
      <p:sp>
        <p:nvSpPr>
          <p:cNvPr id="5" name="Footer Placeholder 4"/>
          <p:cNvSpPr>
            <a:spLocks noGrp="1"/>
          </p:cNvSpPr>
          <p:nvPr>
            <p:ph type="ftr" sz="quarter" idx="11"/>
          </p:nvPr>
        </p:nvSpPr>
        <p:spPr>
          <a:xfrm>
            <a:off x="457201" y="6248208"/>
            <a:ext cx="5573483" cy="365125"/>
          </a:xfrm>
        </p:spPr>
        <p:txBody>
          <a:bodyPr/>
          <a:lstStyle/>
          <a:p>
            <a:endParaRPr lang="en-IN"/>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F529E9B2-C144-4FA6-B719-B75AAD24720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FF7A69C-65E1-419D-BDB0-BB9209F29425}" type="datetimeFigureOut">
              <a:rPr lang="en-IN" smtClean="0"/>
              <a:pPr/>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529E9B2-C144-4FA6-B719-B75AAD24720D}"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3FF7A69C-65E1-419D-BDB0-BB9209F29425}" type="datetimeFigureOut">
              <a:rPr lang="en-IN" smtClean="0"/>
              <a:pPr/>
              <a:t>24-11-2024</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529E9B2-C144-4FA6-B719-B75AAD24720D}"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3FF7A69C-65E1-419D-BDB0-BB9209F29425}" type="datetimeFigureOut">
              <a:rPr lang="en-IN" smtClean="0"/>
              <a:pPr/>
              <a:t>24-11-2024</a:t>
            </a:fld>
            <a:endParaRPr lang="en-IN"/>
          </a:p>
        </p:txBody>
      </p:sp>
      <p:sp>
        <p:nvSpPr>
          <p:cNvPr id="10" name="Slide Number Placeholder 9"/>
          <p:cNvSpPr>
            <a:spLocks noGrp="1"/>
          </p:cNvSpPr>
          <p:nvPr>
            <p:ph type="sldNum" sz="quarter" idx="16"/>
          </p:nvPr>
        </p:nvSpPr>
        <p:spPr/>
        <p:txBody>
          <a:bodyPr rtlCol="0"/>
          <a:lstStyle/>
          <a:p>
            <a:fld id="{F529E9B2-C144-4FA6-B719-B75AAD24720D}"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3FF7A69C-65E1-419D-BDB0-BB9209F29425}" type="datetimeFigureOut">
              <a:rPr lang="en-IN" smtClean="0"/>
              <a:pPr/>
              <a:t>24-11-2024</a:t>
            </a:fld>
            <a:endParaRPr lang="en-IN"/>
          </a:p>
        </p:txBody>
      </p:sp>
      <p:sp>
        <p:nvSpPr>
          <p:cNvPr id="12" name="Slide Number Placeholder 11"/>
          <p:cNvSpPr>
            <a:spLocks noGrp="1"/>
          </p:cNvSpPr>
          <p:nvPr>
            <p:ph type="sldNum" sz="quarter" idx="16"/>
          </p:nvPr>
        </p:nvSpPr>
        <p:spPr/>
        <p:txBody>
          <a:bodyPr rtlCol="0"/>
          <a:lstStyle/>
          <a:p>
            <a:fld id="{F529E9B2-C144-4FA6-B719-B75AAD24720D}"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FF7A69C-65E1-419D-BDB0-BB9209F29425}" type="datetimeFigureOut">
              <a:rPr lang="en-IN" smtClean="0"/>
              <a:pPr/>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529E9B2-C144-4FA6-B719-B75AAD2472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7A69C-65E1-419D-BDB0-BB9209F29425}" type="datetimeFigureOut">
              <a:rPr lang="en-IN" smtClean="0"/>
              <a:pPr/>
              <a:t>24-11-2024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529E9B2-C144-4FA6-B719-B75AAD24720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3FF7A69C-65E1-419D-BDB0-BB9209F29425}" type="datetimeFigureOut">
              <a:rPr lang="en-IN" smtClean="0"/>
              <a:pPr/>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29E9B2-C144-4FA6-B719-B75AAD24720D}"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3FF7A69C-65E1-419D-BDB0-BB9209F29425}" type="datetimeFigureOut">
              <a:rPr lang="en-IN" smtClean="0"/>
              <a:pPr/>
              <a:t>24-11-2024</a:t>
            </a:fld>
            <a:endParaRPr lang="en-IN"/>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F529E9B2-C144-4FA6-B719-B75AAD24720D}" type="slidenum">
              <a:rPr lang="en-IN" smtClean="0"/>
              <a:pPr/>
              <a:t>‹#›</a:t>
            </a:fld>
            <a:endParaRPr lang="en-IN"/>
          </a:p>
        </p:txBody>
      </p:sp>
      <p:sp>
        <p:nvSpPr>
          <p:cNvPr id="14" name="Footer Placeholder 13"/>
          <p:cNvSpPr>
            <a:spLocks noGrp="1"/>
          </p:cNvSpPr>
          <p:nvPr>
            <p:ph type="ftr" sz="quarter" idx="12"/>
          </p:nvPr>
        </p:nvSpPr>
        <p:spPr>
          <a:xfrm>
            <a:off x="1600200" y="6248207"/>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FF7A69C-65E1-419D-BDB0-BB9209F29425}" type="datetimeFigureOut">
              <a:rPr lang="en-IN" smtClean="0"/>
              <a:pPr/>
              <a:t>24-11-2024</a:t>
            </a:fld>
            <a:endParaRPr lang="en-IN"/>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529E9B2-C144-4FA6-B719-B75AAD24720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2555776" y="5257800"/>
            <a:ext cx="6408712" cy="1339552"/>
          </a:xfrm>
        </p:spPr>
        <p:txBody>
          <a:bodyPr>
            <a:noAutofit/>
          </a:bodyPr>
          <a:lstStyle/>
          <a:p>
            <a:r>
              <a:rPr lang="en-US" sz="2000" b="1" i="0" u="none" strike="noStrike" baseline="0" dirty="0">
                <a:latin typeface="Arial-BoldMT"/>
              </a:rPr>
              <a:t>Task 11: PPT Presentation and Video Submission</a:t>
            </a:r>
            <a:br>
              <a:rPr lang="en-US" sz="2000" dirty="0"/>
            </a:br>
            <a:r>
              <a:rPr lang="en-US" sz="2000" dirty="0"/>
              <a:t>Name: Tushar Bhatnagar</a:t>
            </a:r>
          </a:p>
          <a:p>
            <a:r>
              <a:rPr lang="en-US" sz="2000" dirty="0"/>
              <a:t>Batch: 15</a:t>
            </a:r>
            <a:r>
              <a:rPr lang="en-US" sz="2000" baseline="30000" dirty="0"/>
              <a:t>th</a:t>
            </a:r>
            <a:r>
              <a:rPr lang="en-US" sz="2000" dirty="0"/>
              <a:t> September 2024</a:t>
            </a:r>
          </a:p>
          <a:p>
            <a:endParaRPr lang="en-US" sz="3200" dirty="0"/>
          </a:p>
          <a:p>
            <a:endParaRPr lang="en-US" sz="3200" dirty="0"/>
          </a:p>
          <a:p>
            <a:endParaRPr lang="en-US" sz="3200" dirty="0"/>
          </a:p>
          <a:p>
            <a:r>
              <a:rPr lang="en-US" sz="3200" dirty="0"/>
              <a:t>						</a:t>
            </a:r>
          </a:p>
          <a:p>
            <a:r>
              <a:rPr lang="en-US" sz="3200" dirty="0"/>
              <a:t>						TEAM- 3</a:t>
            </a:r>
          </a:p>
          <a:p>
            <a:endParaRPr lang="en-IN" sz="3200" dirty="0"/>
          </a:p>
        </p:txBody>
      </p:sp>
      <p:sp>
        <p:nvSpPr>
          <p:cNvPr id="2" name="Title 1"/>
          <p:cNvSpPr>
            <a:spLocks noGrp="1"/>
          </p:cNvSpPr>
          <p:nvPr>
            <p:ph type="title"/>
          </p:nvPr>
        </p:nvSpPr>
        <p:spPr/>
        <p:txBody>
          <a:bodyPr>
            <a:normAutofit/>
          </a:bodyPr>
          <a:lstStyle/>
          <a:p>
            <a:r>
              <a:rPr lang="en-US" sz="2800" b="0" i="0" u="none" strike="noStrike" baseline="0" dirty="0">
                <a:latin typeface="ArialMT"/>
              </a:rPr>
              <a:t>Sales Performance Analysis of Walmart Stores Using Advanced MySQL Techniques</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873C5-1309-C646-6B91-D378C72668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0DEDAA-1B1C-A6CA-61BC-43C11EB6F594}"/>
              </a:ext>
            </a:extLst>
          </p:cNvPr>
          <p:cNvSpPr>
            <a:spLocks noGrp="1"/>
          </p:cNvSpPr>
          <p:nvPr>
            <p:ph type="title"/>
          </p:nvPr>
        </p:nvSpPr>
        <p:spPr>
          <a:xfrm>
            <a:off x="467544" y="228600"/>
            <a:ext cx="8424936" cy="990600"/>
          </a:xfrm>
        </p:spPr>
        <p:txBody>
          <a:bodyPr>
            <a:normAutofit/>
          </a:bodyPr>
          <a:lstStyle/>
          <a:p>
            <a:pPr algn="l"/>
            <a:r>
              <a:rPr lang="en-US" sz="1800" b="1" i="0" u="none" strike="noStrike" baseline="0" dirty="0">
                <a:latin typeface="Arial-BoldMT"/>
              </a:rPr>
              <a:t>Task 9: Finding Top 5 Customers by Sales Volume </a:t>
            </a:r>
            <a:br>
              <a:rPr lang="en-US" sz="1800" b="1" i="0" u="none" strike="noStrike" baseline="0" dirty="0">
                <a:latin typeface="Arial-BoldMT"/>
              </a:rPr>
            </a:br>
            <a:r>
              <a:rPr lang="en-US" sz="1800" b="0" i="0" u="none" strike="noStrike" baseline="0" dirty="0">
                <a:latin typeface="ArialMT"/>
              </a:rPr>
              <a:t>Walmart wants to reward its top 5 customers who have generated the most sales Revenue.</a:t>
            </a:r>
            <a:endParaRPr lang="en-IN" sz="3600" b="1" dirty="0"/>
          </a:p>
        </p:txBody>
      </p:sp>
      <p:sp>
        <p:nvSpPr>
          <p:cNvPr id="5" name="Content Placeholder 4">
            <a:extLst>
              <a:ext uri="{FF2B5EF4-FFF2-40B4-BE49-F238E27FC236}">
                <a16:creationId xmlns:a16="http://schemas.microsoft.com/office/drawing/2014/main" id="{A070FCC5-538C-9534-B044-BE0198EF011B}"/>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B98CC9AE-514D-2441-B57A-D9815DABA83E}"/>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SELECT SUM(Total) as </a:t>
            </a:r>
            <a:r>
              <a:rPr lang="en-US" sz="1200" dirty="0" err="1">
                <a:latin typeface="Times New Roman" panose="02020603050405020304" pitchFamily="18" charset="0"/>
                <a:cs typeface="Times New Roman" panose="02020603050405020304" pitchFamily="18" charset="0"/>
              </a:rPr>
              <a:t>Total_Sales_Revenue</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Customer_ID</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Customer_ID</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ORDER BY SUM(Total) desc</a:t>
            </a:r>
          </a:p>
          <a:p>
            <a:r>
              <a:rPr lang="en-US" sz="1200" dirty="0">
                <a:latin typeface="Times New Roman" panose="02020603050405020304" pitchFamily="18" charset="0"/>
                <a:cs typeface="Times New Roman" panose="02020603050405020304" pitchFamily="18" charset="0"/>
              </a:rPr>
              <a:t>LIMIT 5;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303B364E-B328-308A-6CF2-3ACAB6267710}"/>
              </a:ext>
            </a:extLst>
          </p:cNvPr>
          <p:cNvSpPr txBox="1">
            <a:spLocks/>
          </p:cNvSpPr>
          <p:nvPr/>
        </p:nvSpPr>
        <p:spPr>
          <a:xfrm>
            <a:off x="4758550" y="1585374"/>
            <a:ext cx="2765778" cy="403466"/>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sp>
        <p:nvSpPr>
          <p:cNvPr id="16" name="Subtitle 2">
            <a:extLst>
              <a:ext uri="{FF2B5EF4-FFF2-40B4-BE49-F238E27FC236}">
                <a16:creationId xmlns:a16="http://schemas.microsoft.com/office/drawing/2014/main" id="{0DEA69E0-A635-88DF-43F0-1AE922E62A1F}"/>
              </a:ext>
            </a:extLst>
          </p:cNvPr>
          <p:cNvSpPr txBox="1">
            <a:spLocks/>
          </p:cNvSpPr>
          <p:nvPr/>
        </p:nvSpPr>
        <p:spPr>
          <a:xfrm>
            <a:off x="4910950" y="3658766"/>
            <a:ext cx="2765778" cy="32925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Graph</a:t>
            </a:r>
          </a:p>
        </p:txBody>
      </p:sp>
      <p:pic>
        <p:nvPicPr>
          <p:cNvPr id="6" name="Picture 5">
            <a:extLst>
              <a:ext uri="{FF2B5EF4-FFF2-40B4-BE49-F238E27FC236}">
                <a16:creationId xmlns:a16="http://schemas.microsoft.com/office/drawing/2014/main" id="{7EF840DA-E0CF-EB46-5D99-CF05B837F820}"/>
              </a:ext>
            </a:extLst>
          </p:cNvPr>
          <p:cNvPicPr>
            <a:picLocks noChangeAspect="1"/>
          </p:cNvPicPr>
          <p:nvPr/>
        </p:nvPicPr>
        <p:blipFill>
          <a:blip r:embed="rId2"/>
          <a:stretch>
            <a:fillRect/>
          </a:stretch>
        </p:blipFill>
        <p:spPr>
          <a:xfrm>
            <a:off x="4758550" y="2221818"/>
            <a:ext cx="2765778" cy="1279190"/>
          </a:xfrm>
          <a:prstGeom prst="rect">
            <a:avLst/>
          </a:prstGeom>
        </p:spPr>
      </p:pic>
      <p:graphicFrame>
        <p:nvGraphicFramePr>
          <p:cNvPr id="7" name="Chart 6">
            <a:extLst>
              <a:ext uri="{FF2B5EF4-FFF2-40B4-BE49-F238E27FC236}">
                <a16:creationId xmlns:a16="http://schemas.microsoft.com/office/drawing/2014/main" id="{01B910FF-B4AD-21B4-AB88-2910B1BB91D1}"/>
              </a:ext>
            </a:extLst>
          </p:cNvPr>
          <p:cNvGraphicFramePr>
            <a:graphicFrameLocks/>
          </p:cNvGraphicFramePr>
          <p:nvPr>
            <p:extLst>
              <p:ext uri="{D42A27DB-BD31-4B8C-83A1-F6EECF244321}">
                <p14:modId xmlns:p14="http://schemas.microsoft.com/office/powerpoint/2010/main" val="764227111"/>
              </p:ext>
            </p:extLst>
          </p:nvPr>
        </p:nvGraphicFramePr>
        <p:xfrm>
          <a:off x="3347864" y="3989244"/>
          <a:ext cx="5256584"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158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1E8BB-B5F8-C656-64E7-A1C2CFA0EA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9732D0-7CE2-57D3-1751-4924B2F5B07C}"/>
              </a:ext>
            </a:extLst>
          </p:cNvPr>
          <p:cNvSpPr>
            <a:spLocks noGrp="1"/>
          </p:cNvSpPr>
          <p:nvPr>
            <p:ph type="title"/>
          </p:nvPr>
        </p:nvSpPr>
        <p:spPr>
          <a:xfrm>
            <a:off x="467544" y="228600"/>
            <a:ext cx="8424936" cy="990600"/>
          </a:xfrm>
        </p:spPr>
        <p:txBody>
          <a:bodyPr>
            <a:normAutofit/>
          </a:bodyPr>
          <a:lstStyle/>
          <a:p>
            <a:r>
              <a:rPr lang="en-US" sz="1800" b="1" i="0" u="none" strike="noStrike" baseline="0" dirty="0">
                <a:latin typeface="Arial-BoldMT"/>
              </a:rPr>
              <a:t>Task 10: Analyzing Sales Trends by Day of the Week </a:t>
            </a:r>
            <a:br>
              <a:rPr lang="en-US" sz="1800" b="1" i="0" u="none" strike="noStrike" baseline="0" dirty="0">
                <a:latin typeface="Arial-BoldMT"/>
              </a:rPr>
            </a:br>
            <a:r>
              <a:rPr lang="en-US" sz="1800" b="0" i="0" u="none" strike="noStrike" baseline="0" dirty="0">
                <a:latin typeface="ArialMT"/>
              </a:rPr>
              <a:t>Walmart wants to analyze the sales patterns to determine which day of the week</a:t>
            </a:r>
            <a:br>
              <a:rPr lang="en-US" sz="1800" b="0" i="0" u="none" strike="noStrike" baseline="0" dirty="0">
                <a:latin typeface="ArialMT"/>
              </a:rPr>
            </a:br>
            <a:r>
              <a:rPr lang="en-IN" sz="1800" b="0" i="0" u="none" strike="noStrike" baseline="0" dirty="0">
                <a:latin typeface="ArialMT"/>
              </a:rPr>
              <a:t>brings the highest sales.</a:t>
            </a:r>
            <a:endParaRPr lang="en-IN" sz="3600" b="1" dirty="0"/>
          </a:p>
        </p:txBody>
      </p:sp>
      <p:sp>
        <p:nvSpPr>
          <p:cNvPr id="5" name="Content Placeholder 4">
            <a:extLst>
              <a:ext uri="{FF2B5EF4-FFF2-40B4-BE49-F238E27FC236}">
                <a16:creationId xmlns:a16="http://schemas.microsoft.com/office/drawing/2014/main" id="{295A9BC8-0C9E-47F9-B310-D75781082279}"/>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A1F90546-A5BF-7867-1FED-7545F96AF946}"/>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SELECT SUM(Total) as Sales,</a:t>
            </a:r>
          </a:p>
          <a:p>
            <a:r>
              <a:rPr lang="en-US" sz="1200" dirty="0" err="1">
                <a:latin typeface="Times New Roman" panose="02020603050405020304" pitchFamily="18" charset="0"/>
                <a:cs typeface="Times New Roman" panose="02020603050405020304" pitchFamily="18" charset="0"/>
              </a:rPr>
              <a:t>dayname</a:t>
            </a:r>
            <a:r>
              <a:rPr lang="en-US" sz="1200" dirty="0">
                <a:latin typeface="Times New Roman" panose="02020603050405020304" pitchFamily="18" charset="0"/>
                <a:cs typeface="Times New Roman" panose="02020603050405020304" pitchFamily="18" charset="0"/>
              </a:rPr>
              <a:t>(Date) as Day </a:t>
            </a: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dayname</a:t>
            </a:r>
            <a:r>
              <a:rPr lang="en-US" sz="1200" dirty="0">
                <a:latin typeface="Times New Roman" panose="02020603050405020304" pitchFamily="18" charset="0"/>
                <a:cs typeface="Times New Roman" panose="02020603050405020304" pitchFamily="18" charset="0"/>
              </a:rPr>
              <a:t>(Date)</a:t>
            </a:r>
          </a:p>
          <a:p>
            <a:r>
              <a:rPr lang="en-US" sz="1200" dirty="0">
                <a:latin typeface="Times New Roman" panose="02020603050405020304" pitchFamily="18" charset="0"/>
                <a:cs typeface="Times New Roman" panose="02020603050405020304" pitchFamily="18" charset="0"/>
              </a:rPr>
              <a:t>ORDER BY SUM(Total) desc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1831EB01-9092-F1A4-CC88-4C40406219D6}"/>
              </a:ext>
            </a:extLst>
          </p:cNvPr>
          <p:cNvSpPr txBox="1">
            <a:spLocks/>
          </p:cNvSpPr>
          <p:nvPr/>
        </p:nvSpPr>
        <p:spPr>
          <a:xfrm>
            <a:off x="4758550" y="1752600"/>
            <a:ext cx="2765778" cy="31681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sp>
        <p:nvSpPr>
          <p:cNvPr id="16" name="Subtitle 2">
            <a:extLst>
              <a:ext uri="{FF2B5EF4-FFF2-40B4-BE49-F238E27FC236}">
                <a16:creationId xmlns:a16="http://schemas.microsoft.com/office/drawing/2014/main" id="{2E9CEEBB-51AF-5902-3BA1-5716019FE611}"/>
              </a:ext>
            </a:extLst>
          </p:cNvPr>
          <p:cNvSpPr txBox="1">
            <a:spLocks/>
          </p:cNvSpPr>
          <p:nvPr/>
        </p:nvSpPr>
        <p:spPr>
          <a:xfrm>
            <a:off x="4910950" y="3904270"/>
            <a:ext cx="2765778" cy="31681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Graph</a:t>
            </a:r>
          </a:p>
        </p:txBody>
      </p:sp>
      <p:pic>
        <p:nvPicPr>
          <p:cNvPr id="6" name="Picture 5">
            <a:extLst>
              <a:ext uri="{FF2B5EF4-FFF2-40B4-BE49-F238E27FC236}">
                <a16:creationId xmlns:a16="http://schemas.microsoft.com/office/drawing/2014/main" id="{62B2320C-7C34-B792-2DD2-6C1BB792FD4F}"/>
              </a:ext>
            </a:extLst>
          </p:cNvPr>
          <p:cNvPicPr>
            <a:picLocks noChangeAspect="1"/>
          </p:cNvPicPr>
          <p:nvPr/>
        </p:nvPicPr>
        <p:blipFill>
          <a:blip r:embed="rId2"/>
          <a:stretch>
            <a:fillRect/>
          </a:stretch>
        </p:blipFill>
        <p:spPr>
          <a:xfrm>
            <a:off x="5004048" y="2189663"/>
            <a:ext cx="2765778" cy="1599377"/>
          </a:xfrm>
          <a:prstGeom prst="rect">
            <a:avLst/>
          </a:prstGeom>
        </p:spPr>
      </p:pic>
      <p:graphicFrame>
        <p:nvGraphicFramePr>
          <p:cNvPr id="7" name="Chart 6">
            <a:extLst>
              <a:ext uri="{FF2B5EF4-FFF2-40B4-BE49-F238E27FC236}">
                <a16:creationId xmlns:a16="http://schemas.microsoft.com/office/drawing/2014/main" id="{CAD4CC18-5C44-3501-A7BA-2E4E52EB989A}"/>
              </a:ext>
            </a:extLst>
          </p:cNvPr>
          <p:cNvGraphicFramePr>
            <a:graphicFrameLocks/>
          </p:cNvGraphicFramePr>
          <p:nvPr>
            <p:extLst>
              <p:ext uri="{D42A27DB-BD31-4B8C-83A1-F6EECF244321}">
                <p14:modId xmlns:p14="http://schemas.microsoft.com/office/powerpoint/2010/main" val="3347026457"/>
              </p:ext>
            </p:extLst>
          </p:nvPr>
        </p:nvGraphicFramePr>
        <p:xfrm>
          <a:off x="2271262" y="4336318"/>
          <a:ext cx="6260089" cy="2526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458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2856-F033-51D7-285B-765F0D990350}"/>
              </a:ext>
            </a:extLst>
          </p:cNvPr>
          <p:cNvSpPr>
            <a:spLocks noGrp="1"/>
          </p:cNvSpPr>
          <p:nvPr>
            <p:ph type="title"/>
          </p:nvPr>
        </p:nvSpPr>
        <p:spPr/>
        <p:txBody>
          <a:bodyPr>
            <a:normAutofit/>
          </a:bodyPr>
          <a:lstStyle/>
          <a:p>
            <a:r>
              <a:rPr lang="en-US" sz="3200" b="1" dirty="0"/>
              <a:t>Analysis &amp; Findings</a:t>
            </a:r>
            <a:endParaRPr lang="en-IN" sz="3200" b="1" dirty="0"/>
          </a:p>
        </p:txBody>
      </p:sp>
      <p:sp>
        <p:nvSpPr>
          <p:cNvPr id="3" name="Content Placeholder 2">
            <a:extLst>
              <a:ext uri="{FF2B5EF4-FFF2-40B4-BE49-F238E27FC236}">
                <a16:creationId xmlns:a16="http://schemas.microsoft.com/office/drawing/2014/main" id="{363E940A-7BDB-F2C6-F407-E8B4BA35E9E9}"/>
              </a:ext>
            </a:extLst>
          </p:cNvPr>
          <p:cNvSpPr>
            <a:spLocks noGrp="1"/>
          </p:cNvSpPr>
          <p:nvPr>
            <p:ph sz="quarter" idx="1"/>
          </p:nvPr>
        </p:nvSpPr>
        <p:spPr/>
        <p:txBody>
          <a:bodyPr>
            <a:normAutofit fontScale="77500" lnSpcReduction="20000"/>
          </a:bodyPr>
          <a:lstStyle/>
          <a:p>
            <a:r>
              <a:rPr lang="en-US" sz="1800" dirty="0">
                <a:latin typeface="Times New Roman" panose="02020603050405020304" pitchFamily="18" charset="0"/>
                <a:cs typeface="Times New Roman" panose="02020603050405020304" pitchFamily="18" charset="0"/>
              </a:rPr>
              <a:t>Branch </a:t>
            </a:r>
            <a:r>
              <a:rPr lang="en-US" sz="1800" b="0" i="0" u="none" strike="noStrike" baseline="0" dirty="0">
                <a:latin typeface="Times New Roman" panose="02020603050405020304" pitchFamily="18" charset="0"/>
                <a:cs typeface="Times New Roman" panose="02020603050405020304" pitchFamily="18" charset="0"/>
              </a:rPr>
              <a:t>A has exhibited the highest sales growth over time</a:t>
            </a:r>
          </a:p>
          <a:p>
            <a:r>
              <a:rPr lang="en-US" sz="1800" dirty="0">
                <a:latin typeface="Times New Roman" panose="02020603050405020304" pitchFamily="18" charset="0"/>
                <a:cs typeface="Times New Roman" panose="02020603050405020304" pitchFamily="18" charset="0"/>
              </a:rPr>
              <a:t>Electronic accessories, Fashion accessories, Food and beverages contributes the highest profit to Branch C, Health and beauty &amp; Sports and travel contributes the highest profit to Branch B and Home and lifestyle contributes the highest profit to Branch A </a:t>
            </a:r>
          </a:p>
          <a:p>
            <a:r>
              <a:rPr lang="en-US" sz="1800" dirty="0">
                <a:latin typeface="Times New Roman" panose="02020603050405020304" pitchFamily="18" charset="0"/>
                <a:cs typeface="Times New Roman" panose="02020603050405020304" pitchFamily="18" charset="0"/>
              </a:rPr>
              <a:t>We find customers 8,3,2 as high spenders, customers 15,1,12,11,13,14 as medium spenders and customers 10,6,7,9,5,4 as low spenders</a:t>
            </a:r>
          </a:p>
          <a:p>
            <a:r>
              <a:rPr lang="en-US" sz="1800" dirty="0">
                <a:latin typeface="Times New Roman" panose="02020603050405020304" pitchFamily="18" charset="0"/>
                <a:cs typeface="Times New Roman" panose="02020603050405020304" pitchFamily="18" charset="0"/>
              </a:rPr>
              <a:t>We detected anomalies based on whether the transaction amount was higher or lower by 80% of the average of product line.</a:t>
            </a:r>
          </a:p>
          <a:p>
            <a:r>
              <a:rPr lang="en-US" sz="1800" dirty="0">
                <a:latin typeface="Times New Roman" panose="02020603050405020304" pitchFamily="18" charset="0"/>
                <a:cs typeface="Times New Roman" panose="02020603050405020304" pitchFamily="18" charset="0"/>
              </a:rPr>
              <a:t>We found </a:t>
            </a:r>
            <a:r>
              <a:rPr lang="en-US" sz="1800" dirty="0" err="1">
                <a:latin typeface="Times New Roman" panose="02020603050405020304" pitchFamily="18" charset="0"/>
                <a:cs typeface="Times New Roman" panose="02020603050405020304" pitchFamily="18" charset="0"/>
              </a:rPr>
              <a:t>Ewallet</a:t>
            </a:r>
            <a:r>
              <a:rPr lang="en-US" sz="1800" dirty="0">
                <a:latin typeface="Times New Roman" panose="02020603050405020304" pitchFamily="18" charset="0"/>
                <a:cs typeface="Times New Roman" panose="02020603050405020304" pitchFamily="18" charset="0"/>
              </a:rPr>
              <a:t> as popular payment method for cities Yangon &amp; Mandalay and cash as popular payment method for city Naypyitaw</a:t>
            </a:r>
          </a:p>
          <a:p>
            <a:r>
              <a:rPr lang="en-US" sz="1800" dirty="0">
                <a:latin typeface="Times New Roman" panose="02020603050405020304" pitchFamily="18" charset="0"/>
                <a:cs typeface="Times New Roman" panose="02020603050405020304" pitchFamily="18" charset="0"/>
              </a:rPr>
              <a:t>We found equal distribution between male and female customers in first month, then more female customers than males in second month and then more male customers than female in third month</a:t>
            </a:r>
          </a:p>
          <a:p>
            <a:r>
              <a:rPr lang="en-US" sz="1800" dirty="0">
                <a:latin typeface="Times New Roman" panose="02020603050405020304" pitchFamily="18" charset="0"/>
                <a:cs typeface="Times New Roman" panose="02020603050405020304" pitchFamily="18" charset="0"/>
              </a:rPr>
              <a:t>we found for product line Food and </a:t>
            </a:r>
            <a:r>
              <a:rPr lang="en-US" sz="1800" dirty="0" err="1">
                <a:latin typeface="Times New Roman" panose="02020603050405020304" pitchFamily="18" charset="0"/>
                <a:cs typeface="Times New Roman" panose="02020603050405020304" pitchFamily="18" charset="0"/>
              </a:rPr>
              <a:t>beverages,Home</a:t>
            </a:r>
            <a:r>
              <a:rPr lang="en-US" sz="1800" dirty="0">
                <a:latin typeface="Times New Roman" panose="02020603050405020304" pitchFamily="18" charset="0"/>
                <a:cs typeface="Times New Roman" panose="02020603050405020304" pitchFamily="18" charset="0"/>
              </a:rPr>
              <a:t> and lifestyle &amp; Sports and travel, customer type members preferred more than normal customers. Similarly for product line Electronic </a:t>
            </a:r>
            <a:r>
              <a:rPr lang="en-US" sz="1800" dirty="0" err="1">
                <a:latin typeface="Times New Roman" panose="02020603050405020304" pitchFamily="18" charset="0"/>
                <a:cs typeface="Times New Roman" panose="02020603050405020304" pitchFamily="18" charset="0"/>
              </a:rPr>
              <a:t>accessories,Fashion</a:t>
            </a:r>
            <a:r>
              <a:rPr lang="en-US" sz="1800" dirty="0">
                <a:latin typeface="Times New Roman" panose="02020603050405020304" pitchFamily="18" charset="0"/>
                <a:cs typeface="Times New Roman" panose="02020603050405020304" pitchFamily="18" charset="0"/>
              </a:rPr>
              <a:t> accessories &amp; Health and beauty, normal customer type preferred more than members.</a:t>
            </a:r>
          </a:p>
          <a:p>
            <a:r>
              <a:rPr lang="en-US" sz="1800" dirty="0">
                <a:latin typeface="Times New Roman" panose="02020603050405020304" pitchFamily="18" charset="0"/>
                <a:cs typeface="Times New Roman" panose="02020603050405020304" pitchFamily="18" charset="0"/>
              </a:rPr>
              <a:t>We found customers 2,1,8,11,4,6,7 has made most number of repeat purchases within a shorter timeframe</a:t>
            </a:r>
          </a:p>
          <a:p>
            <a:r>
              <a:rPr lang="en-US" sz="1800" dirty="0">
                <a:latin typeface="Times New Roman" panose="02020603050405020304" pitchFamily="18" charset="0"/>
                <a:cs typeface="Times New Roman" panose="02020603050405020304" pitchFamily="18" charset="0"/>
              </a:rPr>
              <a:t>We find customers 8,3,2,15,1 as top 5 customers by sales volume</a:t>
            </a:r>
          </a:p>
          <a:p>
            <a:r>
              <a:rPr lang="en-US" sz="1800" dirty="0">
                <a:latin typeface="Times New Roman" panose="02020603050405020304" pitchFamily="18" charset="0"/>
                <a:cs typeface="Times New Roman" panose="02020603050405020304" pitchFamily="18" charset="0"/>
              </a:rPr>
              <a:t>We find Saturday as day of the week which brings the highest sales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89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81A8A-51FD-18AB-3695-803866AFE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0695C-8F1A-75ED-67B1-F9D6A48264B9}"/>
              </a:ext>
            </a:extLst>
          </p:cNvPr>
          <p:cNvSpPr>
            <a:spLocks noGrp="1"/>
          </p:cNvSpPr>
          <p:nvPr>
            <p:ph type="title"/>
          </p:nvPr>
        </p:nvSpPr>
        <p:spPr/>
        <p:txBody>
          <a:bodyPr>
            <a:normAutofit/>
          </a:bodyPr>
          <a:lstStyle/>
          <a:p>
            <a:r>
              <a:rPr lang="en-US" sz="3200" b="1" dirty="0"/>
              <a:t>Video Submission Link</a:t>
            </a:r>
            <a:endParaRPr lang="en-IN" sz="3200" b="1" dirty="0"/>
          </a:p>
        </p:txBody>
      </p:sp>
      <p:sp>
        <p:nvSpPr>
          <p:cNvPr id="3" name="Content Placeholder 2">
            <a:extLst>
              <a:ext uri="{FF2B5EF4-FFF2-40B4-BE49-F238E27FC236}">
                <a16:creationId xmlns:a16="http://schemas.microsoft.com/office/drawing/2014/main" id="{0EA345B3-C95E-C93D-9FB6-7F9EC007F4B9}"/>
              </a:ext>
            </a:extLst>
          </p:cNvPr>
          <p:cNvSpPr>
            <a:spLocks noGrp="1"/>
          </p:cNvSpPr>
          <p:nvPr>
            <p:ph sz="quarter" idx="1"/>
          </p:nvPr>
        </p:nvSpPr>
        <p:spPr/>
        <p:txBody>
          <a:bodyPr>
            <a:normAutofit/>
          </a:bodyPr>
          <a:lstStyle/>
          <a:p>
            <a:r>
              <a:rPr lang="en-IN" sz="1800" dirty="0">
                <a:latin typeface="Times New Roman" panose="02020603050405020304" pitchFamily="18" charset="0"/>
                <a:cs typeface="Times New Roman" panose="02020603050405020304" pitchFamily="18" charset="0"/>
                <a:hlinkClick r:id="rId2" action="ppaction://hlinksldjump"/>
              </a:rPr>
              <a:t>https://drive.google.com/file/d/1PkeZJlnkgqfbMwwmSod143eCCZbhriyp/view?usp=sharing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24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sz="1800" b="1" i="0" u="none" strike="noStrike" baseline="0" dirty="0">
                <a:latin typeface="Arial-BoldMT"/>
              </a:rPr>
              <a:t>Task 1: Identifying the Top Branch by Sales Growth Rate</a:t>
            </a:r>
            <a:br>
              <a:rPr lang="en-US" sz="1800" b="1" i="0" u="none" strike="noStrike" baseline="0" dirty="0">
                <a:latin typeface="Arial-BoldMT"/>
              </a:rPr>
            </a:br>
            <a:r>
              <a:rPr lang="en-US" sz="1800" b="0" i="0" u="none" strike="noStrike" baseline="0" dirty="0">
                <a:latin typeface="ArialMT"/>
              </a:rPr>
              <a:t>Walmart wants to identify which branch has exhibited the highest sales growth over time. Analyze the total sales for each branch and compare the growth rate across months to find the top performer.</a:t>
            </a:r>
            <a:endParaRPr lang="en-IN" sz="3600" b="1" dirty="0"/>
          </a:p>
        </p:txBody>
      </p:sp>
      <p:sp>
        <p:nvSpPr>
          <p:cNvPr id="5" name="Content Placeholder 4"/>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FDD1C434-00F2-B7ED-3C6C-37E633DB4E58}"/>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WITH </a:t>
            </a:r>
            <a:r>
              <a:rPr lang="en-US" sz="1200" dirty="0" err="1">
                <a:latin typeface="Times New Roman" panose="02020603050405020304" pitchFamily="18" charset="0"/>
                <a:cs typeface="Times New Roman" panose="02020603050405020304" pitchFamily="18" charset="0"/>
              </a:rPr>
              <a:t>monthly_sales</a:t>
            </a:r>
            <a:r>
              <a:rPr lang="en-US" sz="1200" dirty="0">
                <a:latin typeface="Times New Roman" panose="02020603050405020304" pitchFamily="18" charset="0"/>
                <a:cs typeface="Times New Roman" panose="02020603050405020304" pitchFamily="18" charset="0"/>
              </a:rPr>
              <a:t> AS (</a:t>
            </a:r>
          </a:p>
          <a:p>
            <a:pPr marL="0" indent="0">
              <a:buNone/>
            </a:pPr>
            <a:r>
              <a:rPr lang="en-US" sz="1200" dirty="0">
                <a:latin typeface="Times New Roman" panose="02020603050405020304" pitchFamily="18" charset="0"/>
                <a:cs typeface="Times New Roman" panose="02020603050405020304" pitchFamily="18" charset="0"/>
              </a:rPr>
              <a:t>SELECT  Branch,  month(Date) AS month, SUM(Total) AS </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GROUP BY Branch, month),</a:t>
            </a:r>
          </a:p>
          <a:p>
            <a:pPr marL="0" indent="0">
              <a:buNone/>
            </a:pPr>
            <a:r>
              <a:rPr lang="en-US" sz="1200" dirty="0" err="1">
                <a:latin typeface="Times New Roman" panose="02020603050405020304" pitchFamily="18" charset="0"/>
                <a:cs typeface="Times New Roman" panose="02020603050405020304" pitchFamily="18" charset="0"/>
              </a:rPr>
              <a:t>monthly_growth</a:t>
            </a:r>
            <a:r>
              <a:rPr lang="en-US" sz="1200" dirty="0">
                <a:latin typeface="Times New Roman" panose="02020603050405020304" pitchFamily="18" charset="0"/>
                <a:cs typeface="Times New Roman" panose="02020603050405020304" pitchFamily="18" charset="0"/>
              </a:rPr>
              <a:t> AS </a:t>
            </a: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Branch,month,total_sales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LAG(</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OVER (PARTITION BY Branch ORDER BY month) AS </a:t>
            </a:r>
            <a:r>
              <a:rPr lang="en-US" sz="1200" dirty="0" err="1">
                <a:latin typeface="Times New Roman" panose="02020603050405020304" pitchFamily="18" charset="0"/>
                <a:cs typeface="Times New Roman" panose="02020603050405020304" pitchFamily="18" charset="0"/>
              </a:rPr>
              <a:t>previous_month_sales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 LAG(</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OVER (PARTITION BY Branch ORDER BY month)) /  LAG(</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OVER (PARTITION BY Branch ORDER BY month) * 100 AS </a:t>
            </a:r>
            <a:r>
              <a:rPr lang="en-US" sz="1200" dirty="0" err="1">
                <a:latin typeface="Times New Roman" panose="02020603050405020304" pitchFamily="18" charset="0"/>
                <a:cs typeface="Times New Roman" panose="02020603050405020304" pitchFamily="18" charset="0"/>
              </a:rPr>
              <a:t>growth_rate</a:t>
            </a:r>
            <a:r>
              <a:rPr lang="en-US" sz="1200" dirty="0">
                <a:latin typeface="Times New Roman" panose="02020603050405020304" pitchFamily="18" charset="0"/>
                <a:cs typeface="Times New Roman" panose="02020603050405020304" pitchFamily="18" charset="0"/>
              </a:rPr>
              <a:t>    FROM </a:t>
            </a:r>
            <a:r>
              <a:rPr lang="en-US" sz="1200" dirty="0" err="1">
                <a:latin typeface="Times New Roman" panose="02020603050405020304" pitchFamily="18" charset="0"/>
                <a:cs typeface="Times New Roman" panose="02020603050405020304" pitchFamily="18" charset="0"/>
              </a:rPr>
              <a:t>monthly_sales</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SELECT     Branch,    AVG(</a:t>
            </a:r>
            <a:r>
              <a:rPr lang="en-US" sz="1200" dirty="0" err="1">
                <a:latin typeface="Times New Roman" panose="02020603050405020304" pitchFamily="18" charset="0"/>
                <a:cs typeface="Times New Roman" panose="02020603050405020304" pitchFamily="18" charset="0"/>
              </a:rPr>
              <a:t>growth_rate</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avg_growth_rate</a:t>
            </a:r>
            <a:r>
              <a:rPr lang="en-US" sz="1200" dirty="0">
                <a:latin typeface="Times New Roman" panose="02020603050405020304" pitchFamily="18" charset="0"/>
                <a:cs typeface="Times New Roman" panose="02020603050405020304" pitchFamily="18" charset="0"/>
              </a:rPr>
              <a:t> FROM </a:t>
            </a:r>
            <a:r>
              <a:rPr lang="en-US" sz="1200" dirty="0" err="1">
                <a:latin typeface="Times New Roman" panose="02020603050405020304" pitchFamily="18" charset="0"/>
                <a:cs typeface="Times New Roman" panose="02020603050405020304" pitchFamily="18" charset="0"/>
              </a:rPr>
              <a:t>monthly_growth</a:t>
            </a:r>
            <a:r>
              <a:rPr lang="en-US" sz="1200" dirty="0">
                <a:latin typeface="Times New Roman" panose="02020603050405020304" pitchFamily="18" charset="0"/>
                <a:cs typeface="Times New Roman" panose="02020603050405020304" pitchFamily="18" charset="0"/>
              </a:rPr>
              <a:t> GROUP BY Branch ORDER BY </a:t>
            </a:r>
            <a:r>
              <a:rPr lang="en-US" sz="1200" dirty="0" err="1">
                <a:latin typeface="Times New Roman" panose="02020603050405020304" pitchFamily="18" charset="0"/>
                <a:cs typeface="Times New Roman" panose="02020603050405020304" pitchFamily="18" charset="0"/>
              </a:rPr>
              <a:t>avg_growth_rate</a:t>
            </a:r>
            <a:r>
              <a:rPr lang="en-US" sz="1200" dirty="0">
                <a:latin typeface="Times New Roman" panose="02020603050405020304" pitchFamily="18" charset="0"/>
                <a:cs typeface="Times New Roman" panose="02020603050405020304" pitchFamily="18" charset="0"/>
              </a:rPr>
              <a:t> DESC</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CA0D25E-723C-23D8-DBD3-12E705793FEB}"/>
              </a:ext>
            </a:extLst>
          </p:cNvPr>
          <p:cNvPicPr>
            <a:picLocks noChangeAspect="1"/>
          </p:cNvPicPr>
          <p:nvPr/>
        </p:nvPicPr>
        <p:blipFill>
          <a:blip r:embed="rId2"/>
          <a:stretch>
            <a:fillRect/>
          </a:stretch>
        </p:blipFill>
        <p:spPr>
          <a:xfrm>
            <a:off x="4860032" y="2069418"/>
            <a:ext cx="2765778" cy="1120130"/>
          </a:xfrm>
          <a:prstGeom prst="rect">
            <a:avLst/>
          </a:prstGeom>
        </p:spPr>
      </p:pic>
      <p:graphicFrame>
        <p:nvGraphicFramePr>
          <p:cNvPr id="13" name="Chart 12">
            <a:extLst>
              <a:ext uri="{FF2B5EF4-FFF2-40B4-BE49-F238E27FC236}">
                <a16:creationId xmlns:a16="http://schemas.microsoft.com/office/drawing/2014/main" id="{52B9B1D5-EC36-6EA9-EAB7-A1DD3CAE116A}"/>
              </a:ext>
            </a:extLst>
          </p:cNvPr>
          <p:cNvGraphicFramePr>
            <a:graphicFrameLocks/>
          </p:cNvGraphicFramePr>
          <p:nvPr>
            <p:extLst>
              <p:ext uri="{D42A27DB-BD31-4B8C-83A1-F6EECF244321}">
                <p14:modId xmlns:p14="http://schemas.microsoft.com/office/powerpoint/2010/main" val="3719510741"/>
              </p:ext>
            </p:extLst>
          </p:nvPr>
        </p:nvGraphicFramePr>
        <p:xfrm>
          <a:off x="4729352" y="4369016"/>
          <a:ext cx="3587064" cy="1677565"/>
        </p:xfrm>
        <a:graphic>
          <a:graphicData uri="http://schemas.openxmlformats.org/drawingml/2006/chart">
            <c:chart xmlns:c="http://schemas.openxmlformats.org/drawingml/2006/chart" xmlns:r="http://schemas.openxmlformats.org/officeDocument/2006/relationships" r:id="rId3"/>
          </a:graphicData>
        </a:graphic>
      </p:graphicFrame>
      <p:sp>
        <p:nvSpPr>
          <p:cNvPr id="14" name="Subtitle 2">
            <a:extLst>
              <a:ext uri="{FF2B5EF4-FFF2-40B4-BE49-F238E27FC236}">
                <a16:creationId xmlns:a16="http://schemas.microsoft.com/office/drawing/2014/main" id="{22E27F2E-CE33-0E8A-2293-B1A181B73A9E}"/>
              </a:ext>
            </a:extLst>
          </p:cNvPr>
          <p:cNvSpPr txBox="1">
            <a:spLocks/>
          </p:cNvSpPr>
          <p:nvPr/>
        </p:nvSpPr>
        <p:spPr>
          <a:xfrm>
            <a:off x="4758550" y="1600200"/>
            <a:ext cx="2765778" cy="31663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sp>
        <p:nvSpPr>
          <p:cNvPr id="16" name="Subtitle 2">
            <a:extLst>
              <a:ext uri="{FF2B5EF4-FFF2-40B4-BE49-F238E27FC236}">
                <a16:creationId xmlns:a16="http://schemas.microsoft.com/office/drawing/2014/main" id="{BE6517E7-37EB-2643-6ED1-E8820004AF46}"/>
              </a:ext>
            </a:extLst>
          </p:cNvPr>
          <p:cNvSpPr txBox="1">
            <a:spLocks/>
          </p:cNvSpPr>
          <p:nvPr/>
        </p:nvSpPr>
        <p:spPr>
          <a:xfrm>
            <a:off x="4910950" y="3658766"/>
            <a:ext cx="2765778" cy="32925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Graph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0388C-1E32-5C5D-46BC-09557E66102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B58152-BDD9-E46C-A6B4-C57A0119471A}"/>
              </a:ext>
            </a:extLst>
          </p:cNvPr>
          <p:cNvSpPr>
            <a:spLocks noGrp="1"/>
          </p:cNvSpPr>
          <p:nvPr>
            <p:ph type="title"/>
          </p:nvPr>
        </p:nvSpPr>
        <p:spPr>
          <a:xfrm>
            <a:off x="467544" y="228600"/>
            <a:ext cx="8424936" cy="990600"/>
          </a:xfrm>
        </p:spPr>
        <p:txBody>
          <a:bodyPr>
            <a:normAutofit fontScale="90000"/>
          </a:bodyPr>
          <a:lstStyle/>
          <a:p>
            <a:pPr algn="l"/>
            <a:r>
              <a:rPr lang="en-US" sz="1800" b="1" i="0" u="none" strike="noStrike" baseline="0" dirty="0">
                <a:latin typeface="Arial-BoldMT"/>
              </a:rPr>
              <a:t>Task 2: Finding the Most Profitable Product Line for Each Branch </a:t>
            </a:r>
            <a:br>
              <a:rPr lang="en-US" sz="1800" b="1" i="0" u="none" strike="noStrike" baseline="0" dirty="0">
                <a:latin typeface="Arial-BoldMT"/>
              </a:rPr>
            </a:br>
            <a:r>
              <a:rPr lang="en-US" sz="1800" b="0" i="0" u="none" strike="noStrike" baseline="0" dirty="0">
                <a:latin typeface="ArialMT"/>
              </a:rPr>
              <a:t>Walmart needs to determine which product line contributes the highest profit to each branch. The profit margin should be calculated based on the difference between the gross income and cost of goods sold.</a:t>
            </a:r>
            <a:endParaRPr lang="en-IN" sz="3600" b="1" dirty="0"/>
          </a:p>
        </p:txBody>
      </p:sp>
      <p:sp>
        <p:nvSpPr>
          <p:cNvPr id="5" name="Content Placeholder 4">
            <a:extLst>
              <a:ext uri="{FF2B5EF4-FFF2-40B4-BE49-F238E27FC236}">
                <a16:creationId xmlns:a16="http://schemas.microsoft.com/office/drawing/2014/main" id="{335CF3D4-6CC0-5DA2-2472-EBB29E3A1EEE}"/>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F7BF914D-E011-0DF3-B124-84814611E4DA}"/>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Product_line,Branch</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SUM(</a:t>
            </a:r>
            <a:r>
              <a:rPr lang="en-US" sz="1200" dirty="0" err="1">
                <a:latin typeface="Times New Roman" panose="02020603050405020304" pitchFamily="18" charset="0"/>
                <a:cs typeface="Times New Roman" panose="02020603050405020304" pitchFamily="18" charset="0"/>
              </a:rPr>
              <a:t>gross_income</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Highest_Profit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RANK() OVER (PARTITION BY </a:t>
            </a:r>
            <a:r>
              <a:rPr lang="en-US" sz="1200" dirty="0" err="1">
                <a:latin typeface="Times New Roman" panose="02020603050405020304" pitchFamily="18" charset="0"/>
                <a:cs typeface="Times New Roman" panose="02020603050405020304" pitchFamily="18" charset="0"/>
              </a:rPr>
              <a:t>Product_line</a:t>
            </a:r>
            <a:r>
              <a:rPr lang="en-US" sz="1200" dirty="0">
                <a:latin typeface="Times New Roman" panose="02020603050405020304" pitchFamily="18" charset="0"/>
                <a:cs typeface="Times New Roman" panose="02020603050405020304" pitchFamily="18" charset="0"/>
              </a:rPr>
              <a:t> ORDER BY SUM(</a:t>
            </a:r>
            <a:r>
              <a:rPr lang="en-US" sz="1200" dirty="0" err="1">
                <a:latin typeface="Times New Roman" panose="02020603050405020304" pitchFamily="18" charset="0"/>
                <a:cs typeface="Times New Roman" panose="02020603050405020304" pitchFamily="18" charset="0"/>
              </a:rPr>
              <a:t>gross_income</a:t>
            </a:r>
            <a:r>
              <a:rPr lang="en-US" sz="1200" dirty="0">
                <a:latin typeface="Times New Roman" panose="02020603050405020304" pitchFamily="18" charset="0"/>
                <a:cs typeface="Times New Roman" panose="02020603050405020304" pitchFamily="18" charset="0"/>
              </a:rPr>
              <a:t>) desc) as </a:t>
            </a:r>
            <a:r>
              <a:rPr lang="en-US" sz="1200" dirty="0" err="1">
                <a:latin typeface="Times New Roman" panose="02020603050405020304" pitchFamily="18" charset="0"/>
                <a:cs typeface="Times New Roman" panose="02020603050405020304" pitchFamily="18" charset="0"/>
              </a:rPr>
              <a:t>rnk</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Product_line</a:t>
            </a:r>
            <a:r>
              <a:rPr lang="en-US" sz="1200" dirty="0">
                <a:latin typeface="Times New Roman" panose="02020603050405020304" pitchFamily="18" charset="0"/>
                <a:cs typeface="Times New Roman" panose="02020603050405020304" pitchFamily="18" charset="0"/>
              </a:rPr>
              <a:t>, Branch </a:t>
            </a:r>
          </a:p>
          <a:p>
            <a:r>
              <a:rPr lang="en-US" sz="1200" dirty="0">
                <a:latin typeface="Times New Roman" panose="02020603050405020304" pitchFamily="18" charset="0"/>
                <a:cs typeface="Times New Roman" panose="02020603050405020304" pitchFamily="18" charset="0"/>
              </a:rPr>
              <a:t>ORDER BY </a:t>
            </a:r>
            <a:r>
              <a:rPr lang="en-US" sz="1200" dirty="0" err="1">
                <a:latin typeface="Times New Roman" panose="02020603050405020304" pitchFamily="18" charset="0"/>
                <a:cs typeface="Times New Roman" panose="02020603050405020304" pitchFamily="18" charset="0"/>
              </a:rPr>
              <a:t>rnk</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LIMIT 6;</a:t>
            </a: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6E6010D0-D21B-AD2C-D4E1-7CE18F824486}"/>
              </a:ext>
            </a:extLst>
          </p:cNvPr>
          <p:cNvSpPr txBox="1">
            <a:spLocks/>
          </p:cNvSpPr>
          <p:nvPr/>
        </p:nvSpPr>
        <p:spPr>
          <a:xfrm>
            <a:off x="4758550" y="1578701"/>
            <a:ext cx="2765778" cy="410139"/>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sp>
        <p:nvSpPr>
          <p:cNvPr id="16" name="Subtitle 2">
            <a:extLst>
              <a:ext uri="{FF2B5EF4-FFF2-40B4-BE49-F238E27FC236}">
                <a16:creationId xmlns:a16="http://schemas.microsoft.com/office/drawing/2014/main" id="{7EFE6CFB-6887-7DB6-F0E3-0E34BDD85CEE}"/>
              </a:ext>
            </a:extLst>
          </p:cNvPr>
          <p:cNvSpPr txBox="1">
            <a:spLocks/>
          </p:cNvSpPr>
          <p:nvPr/>
        </p:nvSpPr>
        <p:spPr>
          <a:xfrm>
            <a:off x="4910950" y="3658766"/>
            <a:ext cx="2765778" cy="32925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Graph</a:t>
            </a:r>
          </a:p>
        </p:txBody>
      </p:sp>
      <p:pic>
        <p:nvPicPr>
          <p:cNvPr id="6" name="Picture 5">
            <a:extLst>
              <a:ext uri="{FF2B5EF4-FFF2-40B4-BE49-F238E27FC236}">
                <a16:creationId xmlns:a16="http://schemas.microsoft.com/office/drawing/2014/main" id="{97FE38FC-CC20-0B90-C210-AD5A2EE2126C}"/>
              </a:ext>
            </a:extLst>
          </p:cNvPr>
          <p:cNvPicPr>
            <a:picLocks noChangeAspect="1"/>
          </p:cNvPicPr>
          <p:nvPr/>
        </p:nvPicPr>
        <p:blipFill>
          <a:blip r:embed="rId2"/>
          <a:stretch>
            <a:fillRect/>
          </a:stretch>
        </p:blipFill>
        <p:spPr>
          <a:xfrm>
            <a:off x="4545066" y="2221819"/>
            <a:ext cx="3986286" cy="1387528"/>
          </a:xfrm>
          <a:prstGeom prst="rect">
            <a:avLst/>
          </a:prstGeom>
        </p:spPr>
      </p:pic>
      <p:graphicFrame>
        <p:nvGraphicFramePr>
          <p:cNvPr id="7" name="Chart 6">
            <a:extLst>
              <a:ext uri="{FF2B5EF4-FFF2-40B4-BE49-F238E27FC236}">
                <a16:creationId xmlns:a16="http://schemas.microsoft.com/office/drawing/2014/main" id="{FF2A7122-7ADB-DD89-9AD0-C4576C988FDA}"/>
              </a:ext>
            </a:extLst>
          </p:cNvPr>
          <p:cNvGraphicFramePr>
            <a:graphicFrameLocks/>
          </p:cNvGraphicFramePr>
          <p:nvPr>
            <p:extLst>
              <p:ext uri="{D42A27DB-BD31-4B8C-83A1-F6EECF244321}">
                <p14:modId xmlns:p14="http://schemas.microsoft.com/office/powerpoint/2010/main" val="1620298164"/>
              </p:ext>
            </p:extLst>
          </p:nvPr>
        </p:nvGraphicFramePr>
        <p:xfrm>
          <a:off x="2123728" y="4149080"/>
          <a:ext cx="6480720" cy="25900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0176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14160-2E8C-A642-B9F5-BE1DD9910A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10EB62-B7B1-1E78-A044-892F837C8503}"/>
              </a:ext>
            </a:extLst>
          </p:cNvPr>
          <p:cNvSpPr>
            <a:spLocks noGrp="1"/>
          </p:cNvSpPr>
          <p:nvPr>
            <p:ph type="title"/>
          </p:nvPr>
        </p:nvSpPr>
        <p:spPr>
          <a:xfrm>
            <a:off x="467544" y="228600"/>
            <a:ext cx="8424936" cy="990600"/>
          </a:xfrm>
        </p:spPr>
        <p:txBody>
          <a:bodyPr>
            <a:normAutofit fontScale="90000"/>
          </a:bodyPr>
          <a:lstStyle/>
          <a:p>
            <a:pPr algn="l"/>
            <a:r>
              <a:rPr lang="en-US" sz="1800" b="1" i="0" u="none" strike="noStrike" baseline="0" dirty="0">
                <a:latin typeface="Arial-BoldMT"/>
              </a:rPr>
              <a:t>Task 3: Analyzing Customer Segmentation Based on Spending </a:t>
            </a:r>
            <a:br>
              <a:rPr lang="en-US" sz="1800" b="1" i="0" u="none" strike="noStrike" baseline="0" dirty="0">
                <a:latin typeface="Arial-BoldMT"/>
              </a:rPr>
            </a:br>
            <a:r>
              <a:rPr lang="en-US" sz="1800" b="0" i="0" u="none" strike="noStrike" baseline="0" dirty="0">
                <a:latin typeface="ArialMT"/>
              </a:rPr>
              <a:t>Walmart wants to segment customers based on their average spending behavior. Classify customers into three tiers: High, Medium, and Low spenders based on their total purchase amounts.</a:t>
            </a:r>
            <a:endParaRPr lang="en-IN" sz="3600" b="1" dirty="0"/>
          </a:p>
        </p:txBody>
      </p:sp>
      <p:sp>
        <p:nvSpPr>
          <p:cNvPr id="5" name="Content Placeholder 4">
            <a:extLst>
              <a:ext uri="{FF2B5EF4-FFF2-40B4-BE49-F238E27FC236}">
                <a16:creationId xmlns:a16="http://schemas.microsoft.com/office/drawing/2014/main" id="{0FF64638-C9F4-26F2-C4EE-B3B9D19E3D71}"/>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E5994F0B-8F9A-FD70-0DFF-96C364EED1E6}"/>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SELECT SUM(Total) as </a:t>
            </a:r>
            <a:r>
              <a:rPr lang="en-US" sz="1200" dirty="0" err="1">
                <a:latin typeface="Times New Roman" panose="02020603050405020304" pitchFamily="18" charset="0"/>
                <a:cs typeface="Times New Roman" panose="02020603050405020304" pitchFamily="18" charset="0"/>
              </a:rPr>
              <a:t>Total_Purchase_Amount</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Customer_ID</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CASE </a:t>
            </a:r>
          </a:p>
          <a:p>
            <a:r>
              <a:rPr lang="en-US" sz="1200" dirty="0">
                <a:latin typeface="Times New Roman" panose="02020603050405020304" pitchFamily="18" charset="0"/>
                <a:cs typeface="Times New Roman" panose="02020603050405020304" pitchFamily="18" charset="0"/>
              </a:rPr>
              <a:t>WHEN SUM(Total)&gt;23000 THEN '</a:t>
            </a:r>
            <a:r>
              <a:rPr lang="en-US" sz="1200" dirty="0" err="1">
                <a:latin typeface="Times New Roman" panose="02020603050405020304" pitchFamily="18" charset="0"/>
                <a:cs typeface="Times New Roman" panose="02020603050405020304" pitchFamily="18" charset="0"/>
              </a:rPr>
              <a:t>High_Spender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WHEN SUM(Total)&gt;21000 THEN '</a:t>
            </a:r>
            <a:r>
              <a:rPr lang="en-US" sz="1200" dirty="0" err="1">
                <a:latin typeface="Times New Roman" panose="02020603050405020304" pitchFamily="18" charset="0"/>
                <a:cs typeface="Times New Roman" panose="02020603050405020304" pitchFamily="18" charset="0"/>
              </a:rPr>
              <a:t>Medium_Spender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Low_Spender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END AS </a:t>
            </a:r>
            <a:r>
              <a:rPr lang="en-US" sz="1200" dirty="0" err="1">
                <a:latin typeface="Times New Roman" panose="02020603050405020304" pitchFamily="18" charset="0"/>
                <a:cs typeface="Times New Roman" panose="02020603050405020304" pitchFamily="18" charset="0"/>
              </a:rPr>
              <a:t>Spender_Level</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Customer_ID</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ORDER BY SUM(Total) desc</a:t>
            </a:r>
          </a:p>
          <a:p>
            <a:pPr marL="0" indent="0">
              <a:buNone/>
            </a:pPr>
            <a:r>
              <a:rPr lang="en-US"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8B65C310-6CEB-CA42-FEFA-4104211BBA0F}"/>
              </a:ext>
            </a:extLst>
          </p:cNvPr>
          <p:cNvSpPr txBox="1">
            <a:spLocks/>
          </p:cNvSpPr>
          <p:nvPr/>
        </p:nvSpPr>
        <p:spPr>
          <a:xfrm>
            <a:off x="4758550" y="1600200"/>
            <a:ext cx="2765778" cy="29567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pic>
        <p:nvPicPr>
          <p:cNvPr id="8" name="Picture 7">
            <a:extLst>
              <a:ext uri="{FF2B5EF4-FFF2-40B4-BE49-F238E27FC236}">
                <a16:creationId xmlns:a16="http://schemas.microsoft.com/office/drawing/2014/main" id="{FD0452F9-9105-22A8-199A-6BF4360824DB}"/>
              </a:ext>
            </a:extLst>
          </p:cNvPr>
          <p:cNvPicPr>
            <a:picLocks noChangeAspect="1"/>
          </p:cNvPicPr>
          <p:nvPr/>
        </p:nvPicPr>
        <p:blipFill>
          <a:blip r:embed="rId2"/>
          <a:stretch>
            <a:fillRect/>
          </a:stretch>
        </p:blipFill>
        <p:spPr>
          <a:xfrm>
            <a:off x="4540470" y="2276872"/>
            <a:ext cx="3631930" cy="3528392"/>
          </a:xfrm>
          <a:prstGeom prst="rect">
            <a:avLst/>
          </a:prstGeom>
        </p:spPr>
      </p:pic>
    </p:spTree>
    <p:extLst>
      <p:ext uri="{BB962C8B-B14F-4D97-AF65-F5344CB8AC3E}">
        <p14:creationId xmlns:p14="http://schemas.microsoft.com/office/powerpoint/2010/main" val="293001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E9574-0C09-D593-DE4F-BB41DF76DA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EE88C68-B1E9-490E-4B1C-7B12E499CB06}"/>
              </a:ext>
            </a:extLst>
          </p:cNvPr>
          <p:cNvSpPr>
            <a:spLocks noGrp="1"/>
          </p:cNvSpPr>
          <p:nvPr>
            <p:ph type="title"/>
          </p:nvPr>
        </p:nvSpPr>
        <p:spPr>
          <a:xfrm>
            <a:off x="467544" y="228600"/>
            <a:ext cx="8424936" cy="990600"/>
          </a:xfrm>
        </p:spPr>
        <p:txBody>
          <a:bodyPr>
            <a:normAutofit/>
          </a:bodyPr>
          <a:lstStyle/>
          <a:p>
            <a:pPr algn="l"/>
            <a:r>
              <a:rPr lang="en-US" sz="1800" b="1" i="0" u="none" strike="noStrike" baseline="0" dirty="0">
                <a:latin typeface="Arial-BoldMT"/>
              </a:rPr>
              <a:t>Task 4: Detecting Anomalies in Sales Transactions (6 Marks)</a:t>
            </a:r>
            <a:br>
              <a:rPr lang="en-US" sz="1800" b="1" i="0" u="none" strike="noStrike" baseline="0" dirty="0">
                <a:latin typeface="Arial-BoldMT"/>
              </a:rPr>
            </a:br>
            <a:r>
              <a:rPr lang="en-US" sz="1800" b="0" i="0" u="none" strike="noStrike" baseline="0" dirty="0">
                <a:latin typeface="ArialMT"/>
              </a:rPr>
              <a:t>Walmart suspects that some transactions have unusually high or low sales compared to the average for the product line. Identify these anomalies.</a:t>
            </a:r>
            <a:endParaRPr lang="en-IN" sz="3600" b="1" dirty="0"/>
          </a:p>
        </p:txBody>
      </p:sp>
      <p:sp>
        <p:nvSpPr>
          <p:cNvPr id="5" name="Content Placeholder 4">
            <a:extLst>
              <a:ext uri="{FF2B5EF4-FFF2-40B4-BE49-F238E27FC236}">
                <a16:creationId xmlns:a16="http://schemas.microsoft.com/office/drawing/2014/main" id="{7C16FF62-C28D-DE0F-7483-8546FF3770BB}"/>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E3D80C20-ABAD-4B4B-F8C8-17F6AD97A44D}"/>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WITH </a:t>
            </a:r>
            <a:r>
              <a:rPr lang="en-US" sz="1200" dirty="0" err="1">
                <a:latin typeface="Times New Roman" panose="02020603050405020304" pitchFamily="18" charset="0"/>
                <a:cs typeface="Times New Roman" panose="02020603050405020304" pitchFamily="18" charset="0"/>
              </a:rPr>
              <a:t>ProductLineStats</a:t>
            </a:r>
            <a:r>
              <a:rPr lang="en-US" sz="1200" dirty="0">
                <a:latin typeface="Times New Roman" panose="02020603050405020304" pitchFamily="18" charset="0"/>
                <a:cs typeface="Times New Roman" panose="02020603050405020304" pitchFamily="18" charset="0"/>
              </a:rPr>
              <a:t> AS (</a:t>
            </a: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Product_line</a:t>
            </a:r>
            <a:r>
              <a:rPr lang="en-US" sz="1200" dirty="0">
                <a:latin typeface="Times New Roman" panose="02020603050405020304" pitchFamily="18" charset="0"/>
                <a:cs typeface="Times New Roman" panose="02020603050405020304" pitchFamily="18" charset="0"/>
              </a:rPr>
              <a:t>, AVG(Total) AS </a:t>
            </a:r>
            <a:r>
              <a:rPr lang="en-US" sz="1200" dirty="0" err="1">
                <a:latin typeface="Times New Roman" panose="02020603050405020304" pitchFamily="18" charset="0"/>
                <a:cs typeface="Times New Roman" panose="02020603050405020304" pitchFamily="18" charset="0"/>
              </a:rPr>
              <a:t>avg_total</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Product_line</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w.Product_line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w.Total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p.avg_total</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CASE         </a:t>
            </a:r>
          </a:p>
          <a:p>
            <a:pPr marL="0" indent="0">
              <a:buNone/>
            </a:pPr>
            <a:r>
              <a:rPr lang="en-US" sz="1200" dirty="0">
                <a:latin typeface="Times New Roman" panose="02020603050405020304" pitchFamily="18" charset="0"/>
                <a:cs typeface="Times New Roman" panose="02020603050405020304" pitchFamily="18" charset="0"/>
              </a:rPr>
              <a:t>WHEN </a:t>
            </a:r>
            <a:r>
              <a:rPr lang="en-US" sz="1200" dirty="0" err="1">
                <a:latin typeface="Times New Roman" panose="02020603050405020304" pitchFamily="18" charset="0"/>
                <a:cs typeface="Times New Roman" panose="02020603050405020304" pitchFamily="18" charset="0"/>
              </a:rPr>
              <a:t>w.Total</a:t>
            </a:r>
            <a:r>
              <a:rPr lang="en-US" sz="1200" dirty="0">
                <a:latin typeface="Times New Roman" panose="02020603050405020304" pitchFamily="18" charset="0"/>
                <a:cs typeface="Times New Roman" panose="02020603050405020304" pitchFamily="18" charset="0"/>
              </a:rPr>
              <a:t> &gt; </a:t>
            </a:r>
            <a:r>
              <a:rPr lang="en-US" sz="1200" dirty="0" err="1">
                <a:latin typeface="Times New Roman" panose="02020603050405020304" pitchFamily="18" charset="0"/>
                <a:cs typeface="Times New Roman" panose="02020603050405020304" pitchFamily="18" charset="0"/>
              </a:rPr>
              <a:t>p.avg_total</a:t>
            </a:r>
            <a:r>
              <a:rPr lang="en-US" sz="1200" dirty="0">
                <a:latin typeface="Times New Roman" panose="02020603050405020304" pitchFamily="18" charset="0"/>
                <a:cs typeface="Times New Roman" panose="02020603050405020304" pitchFamily="18" charset="0"/>
              </a:rPr>
              <a:t>*1.80 THEN 'High Anomaly'        WHEN </a:t>
            </a:r>
            <a:r>
              <a:rPr lang="en-US" sz="1200" dirty="0" err="1">
                <a:latin typeface="Times New Roman" panose="02020603050405020304" pitchFamily="18" charset="0"/>
                <a:cs typeface="Times New Roman" panose="02020603050405020304" pitchFamily="18" charset="0"/>
              </a:rPr>
              <a:t>w.Total</a:t>
            </a:r>
            <a:r>
              <a:rPr lang="en-US" sz="1200" dirty="0">
                <a:latin typeface="Times New Roman" panose="02020603050405020304" pitchFamily="18" charset="0"/>
                <a:cs typeface="Times New Roman" panose="02020603050405020304" pitchFamily="18" charset="0"/>
              </a:rPr>
              <a:t> &lt; </a:t>
            </a:r>
            <a:r>
              <a:rPr lang="en-US" sz="1200" dirty="0" err="1">
                <a:latin typeface="Times New Roman" panose="02020603050405020304" pitchFamily="18" charset="0"/>
                <a:cs typeface="Times New Roman" panose="02020603050405020304" pitchFamily="18" charset="0"/>
              </a:rPr>
              <a:t>p.avg_total</a:t>
            </a:r>
            <a:r>
              <a:rPr lang="en-US" sz="1200" dirty="0">
                <a:latin typeface="Times New Roman" panose="02020603050405020304" pitchFamily="18" charset="0"/>
                <a:cs typeface="Times New Roman" panose="02020603050405020304" pitchFamily="18" charset="0"/>
              </a:rPr>
              <a:t>*0.20 THEN 'Low Anomaly'        ELSE 'Normal'    </a:t>
            </a:r>
          </a:p>
          <a:p>
            <a:pPr marL="0" indent="0">
              <a:buNone/>
            </a:pPr>
            <a:r>
              <a:rPr lang="en-US" sz="1200" dirty="0">
                <a:latin typeface="Times New Roman" panose="02020603050405020304" pitchFamily="18" charset="0"/>
                <a:cs typeface="Times New Roman" panose="02020603050405020304" pitchFamily="18" charset="0"/>
              </a:rPr>
              <a:t>END AS </a:t>
            </a:r>
            <a:r>
              <a:rPr lang="en-US" sz="1200" dirty="0" err="1">
                <a:latin typeface="Times New Roman" panose="02020603050405020304" pitchFamily="18" charset="0"/>
                <a:cs typeface="Times New Roman" panose="02020603050405020304" pitchFamily="18" charset="0"/>
              </a:rPr>
              <a:t>Anomaly_Status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r>
              <a:rPr lang="en-US" sz="1200" dirty="0">
                <a:latin typeface="Times New Roman" panose="02020603050405020304" pitchFamily="18" charset="0"/>
                <a:cs typeface="Times New Roman" panose="02020603050405020304" pitchFamily="18" charset="0"/>
              </a:rPr>
              <a:t> w</a:t>
            </a:r>
          </a:p>
          <a:p>
            <a:pPr marL="0" indent="0">
              <a:buNone/>
            </a:pPr>
            <a:r>
              <a:rPr lang="en-US" sz="1200" dirty="0">
                <a:latin typeface="Times New Roman" panose="02020603050405020304" pitchFamily="18" charset="0"/>
                <a:cs typeface="Times New Roman" panose="02020603050405020304" pitchFamily="18" charset="0"/>
              </a:rPr>
              <a:t>JOIN     </a:t>
            </a:r>
            <a:r>
              <a:rPr lang="en-US" sz="1200" dirty="0" err="1">
                <a:latin typeface="Times New Roman" panose="02020603050405020304" pitchFamily="18" charset="0"/>
                <a:cs typeface="Times New Roman" panose="02020603050405020304" pitchFamily="18" charset="0"/>
              </a:rPr>
              <a:t>ProductLineStats</a:t>
            </a:r>
            <a:r>
              <a:rPr lang="en-US" sz="1200" dirty="0">
                <a:latin typeface="Times New Roman" panose="02020603050405020304" pitchFamily="18" charset="0"/>
                <a:cs typeface="Times New Roman" panose="02020603050405020304" pitchFamily="18" charset="0"/>
              </a:rPr>
              <a:t> p     </a:t>
            </a:r>
          </a:p>
          <a:p>
            <a:pPr marL="0" indent="0">
              <a:buNone/>
            </a:pPr>
            <a:r>
              <a:rPr lang="en-US" sz="1200" dirty="0">
                <a:latin typeface="Times New Roman" panose="02020603050405020304" pitchFamily="18" charset="0"/>
                <a:cs typeface="Times New Roman" panose="02020603050405020304" pitchFamily="18" charset="0"/>
              </a:rPr>
              <a:t>ON </a:t>
            </a:r>
            <a:r>
              <a:rPr lang="en-US" sz="1200" dirty="0" err="1">
                <a:latin typeface="Times New Roman" panose="02020603050405020304" pitchFamily="18" charset="0"/>
                <a:cs typeface="Times New Roman" panose="02020603050405020304" pitchFamily="18" charset="0"/>
              </a:rPr>
              <a:t>w.Product_line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p.Product_line</a:t>
            </a:r>
            <a:r>
              <a:rPr lang="en-US"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E541F39A-04FE-B2EB-F31B-9EC28D4DC646}"/>
              </a:ext>
            </a:extLst>
          </p:cNvPr>
          <p:cNvSpPr txBox="1">
            <a:spLocks/>
          </p:cNvSpPr>
          <p:nvPr/>
        </p:nvSpPr>
        <p:spPr>
          <a:xfrm>
            <a:off x="4758550" y="1600200"/>
            <a:ext cx="2765778" cy="31663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pic>
        <p:nvPicPr>
          <p:cNvPr id="6" name="Picture 5">
            <a:extLst>
              <a:ext uri="{FF2B5EF4-FFF2-40B4-BE49-F238E27FC236}">
                <a16:creationId xmlns:a16="http://schemas.microsoft.com/office/drawing/2014/main" id="{80AD6C83-4B0D-5DA9-CDC0-ECC8F4BFDA3C}"/>
              </a:ext>
            </a:extLst>
          </p:cNvPr>
          <p:cNvPicPr>
            <a:picLocks noChangeAspect="1"/>
          </p:cNvPicPr>
          <p:nvPr/>
        </p:nvPicPr>
        <p:blipFill>
          <a:blip r:embed="rId2"/>
          <a:stretch>
            <a:fillRect/>
          </a:stretch>
        </p:blipFill>
        <p:spPr>
          <a:xfrm>
            <a:off x="4588474" y="2441736"/>
            <a:ext cx="3942878" cy="3003487"/>
          </a:xfrm>
          <a:prstGeom prst="rect">
            <a:avLst/>
          </a:prstGeom>
        </p:spPr>
      </p:pic>
    </p:spTree>
    <p:extLst>
      <p:ext uri="{BB962C8B-B14F-4D97-AF65-F5344CB8AC3E}">
        <p14:creationId xmlns:p14="http://schemas.microsoft.com/office/powerpoint/2010/main" val="82805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99289-DD83-DAF4-27A6-BC7E15101F3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1F121B-7782-819D-CD1A-C5D289DBF328}"/>
              </a:ext>
            </a:extLst>
          </p:cNvPr>
          <p:cNvSpPr>
            <a:spLocks noGrp="1"/>
          </p:cNvSpPr>
          <p:nvPr>
            <p:ph type="title"/>
          </p:nvPr>
        </p:nvSpPr>
        <p:spPr>
          <a:xfrm>
            <a:off x="467544" y="228600"/>
            <a:ext cx="8424936" cy="990600"/>
          </a:xfrm>
        </p:spPr>
        <p:txBody>
          <a:bodyPr>
            <a:normAutofit/>
          </a:bodyPr>
          <a:lstStyle/>
          <a:p>
            <a:pPr algn="l"/>
            <a:r>
              <a:rPr lang="en-US" sz="1800" b="1" i="0" u="none" strike="noStrike" baseline="0" dirty="0">
                <a:latin typeface="Arial-BoldMT"/>
              </a:rPr>
              <a:t>Task 5: Most Popular Payment Method by City</a:t>
            </a:r>
            <a:br>
              <a:rPr lang="en-US" sz="1800" b="1" i="0" u="none" strike="noStrike" baseline="0" dirty="0">
                <a:latin typeface="Arial-BoldMT"/>
              </a:rPr>
            </a:br>
            <a:r>
              <a:rPr lang="en-US" sz="1800" b="0" i="0" u="none" strike="noStrike" baseline="0" dirty="0">
                <a:latin typeface="ArialMT"/>
              </a:rPr>
              <a:t>Walmart needs to determine the most popular payment method in each city to tailor marketing strategies.</a:t>
            </a:r>
            <a:endParaRPr lang="en-IN" sz="3600" b="1" dirty="0"/>
          </a:p>
        </p:txBody>
      </p:sp>
      <p:sp>
        <p:nvSpPr>
          <p:cNvPr id="5" name="Content Placeholder 4">
            <a:extLst>
              <a:ext uri="{FF2B5EF4-FFF2-40B4-BE49-F238E27FC236}">
                <a16:creationId xmlns:a16="http://schemas.microsoft.com/office/drawing/2014/main" id="{A154F880-8764-4A46-0345-C05D48375A53}"/>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491B6A54-D41C-C32D-5047-2D5D31410E1E}"/>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SELECT count(Payment),</a:t>
            </a:r>
          </a:p>
          <a:p>
            <a:r>
              <a:rPr lang="en-US" sz="1200" dirty="0">
                <a:latin typeface="Times New Roman" panose="02020603050405020304" pitchFamily="18" charset="0"/>
                <a:cs typeface="Times New Roman" panose="02020603050405020304" pitchFamily="18" charset="0"/>
              </a:rPr>
              <a:t>Payment as </a:t>
            </a:r>
            <a:r>
              <a:rPr lang="en-US" sz="1200" dirty="0" err="1">
                <a:latin typeface="Times New Roman" panose="02020603050405020304" pitchFamily="18" charset="0"/>
                <a:cs typeface="Times New Roman" panose="02020603050405020304" pitchFamily="18" charset="0"/>
              </a:rPr>
              <a:t>Popular_Payment_Method</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City </a:t>
            </a: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GROUP BY city, payment</a:t>
            </a:r>
          </a:p>
          <a:p>
            <a:r>
              <a:rPr lang="en-US" sz="1200" dirty="0">
                <a:latin typeface="Times New Roman" panose="02020603050405020304" pitchFamily="18" charset="0"/>
                <a:cs typeface="Times New Roman" panose="02020603050405020304" pitchFamily="18" charset="0"/>
              </a:rPr>
              <a:t>ORDER BY count(payment) desc,</a:t>
            </a:r>
          </a:p>
          <a:p>
            <a:r>
              <a:rPr lang="en-US" sz="1200" dirty="0" err="1">
                <a:latin typeface="Times New Roman" panose="02020603050405020304" pitchFamily="18" charset="0"/>
                <a:cs typeface="Times New Roman" panose="02020603050405020304" pitchFamily="18" charset="0"/>
              </a:rPr>
              <a:t>Payment,City</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LIMIT 3;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3C4DA6AA-C675-5CE1-05F8-765CFCB88716}"/>
              </a:ext>
            </a:extLst>
          </p:cNvPr>
          <p:cNvSpPr txBox="1">
            <a:spLocks/>
          </p:cNvSpPr>
          <p:nvPr/>
        </p:nvSpPr>
        <p:spPr>
          <a:xfrm>
            <a:off x="4758550" y="1600200"/>
            <a:ext cx="2765778" cy="38864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pic>
        <p:nvPicPr>
          <p:cNvPr id="6" name="Picture 5">
            <a:extLst>
              <a:ext uri="{FF2B5EF4-FFF2-40B4-BE49-F238E27FC236}">
                <a16:creationId xmlns:a16="http://schemas.microsoft.com/office/drawing/2014/main" id="{2DD8867A-00C4-4B81-78FA-9DF1BE04EF5D}"/>
              </a:ext>
            </a:extLst>
          </p:cNvPr>
          <p:cNvPicPr>
            <a:picLocks noChangeAspect="1"/>
          </p:cNvPicPr>
          <p:nvPr/>
        </p:nvPicPr>
        <p:blipFill>
          <a:blip r:embed="rId2"/>
          <a:stretch>
            <a:fillRect/>
          </a:stretch>
        </p:blipFill>
        <p:spPr>
          <a:xfrm>
            <a:off x="4680012" y="2221818"/>
            <a:ext cx="3851340" cy="1351198"/>
          </a:xfrm>
          <a:prstGeom prst="rect">
            <a:avLst/>
          </a:prstGeom>
        </p:spPr>
      </p:pic>
    </p:spTree>
    <p:extLst>
      <p:ext uri="{BB962C8B-B14F-4D97-AF65-F5344CB8AC3E}">
        <p14:creationId xmlns:p14="http://schemas.microsoft.com/office/powerpoint/2010/main" val="43116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73A7D-FDB1-23B8-50C1-4F8193B16C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DC0D30-8749-5F2C-4D3A-8883CA4885A3}"/>
              </a:ext>
            </a:extLst>
          </p:cNvPr>
          <p:cNvSpPr>
            <a:spLocks noGrp="1"/>
          </p:cNvSpPr>
          <p:nvPr>
            <p:ph type="title"/>
          </p:nvPr>
        </p:nvSpPr>
        <p:spPr>
          <a:xfrm>
            <a:off x="467544" y="228600"/>
            <a:ext cx="8424936" cy="990600"/>
          </a:xfrm>
        </p:spPr>
        <p:txBody>
          <a:bodyPr>
            <a:normAutofit/>
          </a:bodyPr>
          <a:lstStyle/>
          <a:p>
            <a:pPr algn="l"/>
            <a:r>
              <a:rPr lang="en-US" sz="1800" b="1" i="0" u="none" strike="noStrike" baseline="0" dirty="0">
                <a:latin typeface="Arial-BoldMT"/>
              </a:rPr>
              <a:t>Task 6: Monthly Sales Distribution by Gender </a:t>
            </a:r>
            <a:br>
              <a:rPr lang="en-US" sz="1800" b="1" i="0" u="none" strike="noStrike" baseline="0" dirty="0">
                <a:latin typeface="Arial-BoldMT"/>
              </a:rPr>
            </a:br>
            <a:r>
              <a:rPr lang="en-US" sz="1800" b="0" i="0" u="none" strike="noStrike" baseline="0" dirty="0">
                <a:latin typeface="ArialMT"/>
              </a:rPr>
              <a:t>Walmart wants to understand the sales distribution between male and female customers on a monthly basis.</a:t>
            </a:r>
            <a:endParaRPr lang="en-IN" sz="3600" b="1" dirty="0"/>
          </a:p>
        </p:txBody>
      </p:sp>
      <p:sp>
        <p:nvSpPr>
          <p:cNvPr id="5" name="Content Placeholder 4">
            <a:extLst>
              <a:ext uri="{FF2B5EF4-FFF2-40B4-BE49-F238E27FC236}">
                <a16:creationId xmlns:a16="http://schemas.microsoft.com/office/drawing/2014/main" id="{978525B5-A41E-9269-4A48-5E07CB39804C}"/>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23F47CAC-F5D8-AFE8-2239-0D31D6E1E4B4}"/>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Gender,count</a:t>
            </a:r>
            <a:r>
              <a:rPr lang="en-US" sz="1200" dirty="0">
                <a:latin typeface="Times New Roman" panose="02020603050405020304" pitchFamily="18" charset="0"/>
                <a:cs typeface="Times New Roman" panose="02020603050405020304" pitchFamily="18" charset="0"/>
              </a:rPr>
              <a:t>(Gender),month(Date) </a:t>
            </a: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GROUP BY Gender, month(Date)</a:t>
            </a:r>
          </a:p>
          <a:p>
            <a:r>
              <a:rPr lang="en-US" sz="1200" dirty="0">
                <a:latin typeface="Times New Roman" panose="02020603050405020304" pitchFamily="18" charset="0"/>
                <a:cs typeface="Times New Roman" panose="02020603050405020304" pitchFamily="18" charset="0"/>
              </a:rPr>
              <a:t>ORDER BY month(Date)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6962163B-1C0A-AB36-F48E-FE6869511F2D}"/>
              </a:ext>
            </a:extLst>
          </p:cNvPr>
          <p:cNvSpPr txBox="1">
            <a:spLocks/>
          </p:cNvSpPr>
          <p:nvPr/>
        </p:nvSpPr>
        <p:spPr>
          <a:xfrm>
            <a:off x="4758550" y="1631248"/>
            <a:ext cx="2765778" cy="31196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sp>
        <p:nvSpPr>
          <p:cNvPr id="16" name="Subtitle 2">
            <a:extLst>
              <a:ext uri="{FF2B5EF4-FFF2-40B4-BE49-F238E27FC236}">
                <a16:creationId xmlns:a16="http://schemas.microsoft.com/office/drawing/2014/main" id="{45F3B4C5-E277-80F9-F131-D12CFD85F874}"/>
              </a:ext>
            </a:extLst>
          </p:cNvPr>
          <p:cNvSpPr txBox="1">
            <a:spLocks/>
          </p:cNvSpPr>
          <p:nvPr/>
        </p:nvSpPr>
        <p:spPr>
          <a:xfrm>
            <a:off x="4910950" y="3658766"/>
            <a:ext cx="2765778" cy="32925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Graph</a:t>
            </a:r>
          </a:p>
        </p:txBody>
      </p:sp>
      <p:pic>
        <p:nvPicPr>
          <p:cNvPr id="6" name="Picture 5">
            <a:extLst>
              <a:ext uri="{FF2B5EF4-FFF2-40B4-BE49-F238E27FC236}">
                <a16:creationId xmlns:a16="http://schemas.microsoft.com/office/drawing/2014/main" id="{CAC5C8F5-D52E-9C6F-E4D9-D3391619A57F}"/>
              </a:ext>
            </a:extLst>
          </p:cNvPr>
          <p:cNvPicPr>
            <a:picLocks noChangeAspect="1"/>
          </p:cNvPicPr>
          <p:nvPr/>
        </p:nvPicPr>
        <p:blipFill>
          <a:blip r:embed="rId2"/>
          <a:stretch>
            <a:fillRect/>
          </a:stretch>
        </p:blipFill>
        <p:spPr>
          <a:xfrm>
            <a:off x="4572000" y="2132856"/>
            <a:ext cx="3240360" cy="1247302"/>
          </a:xfrm>
          <a:prstGeom prst="rect">
            <a:avLst/>
          </a:prstGeom>
        </p:spPr>
      </p:pic>
      <p:graphicFrame>
        <p:nvGraphicFramePr>
          <p:cNvPr id="7" name="Chart 6">
            <a:extLst>
              <a:ext uri="{FF2B5EF4-FFF2-40B4-BE49-F238E27FC236}">
                <a16:creationId xmlns:a16="http://schemas.microsoft.com/office/drawing/2014/main" id="{6F50C5D8-097B-AF63-E928-541F8A4D86A9}"/>
              </a:ext>
            </a:extLst>
          </p:cNvPr>
          <p:cNvGraphicFramePr>
            <a:graphicFrameLocks/>
          </p:cNvGraphicFramePr>
          <p:nvPr>
            <p:extLst>
              <p:ext uri="{D42A27DB-BD31-4B8C-83A1-F6EECF244321}">
                <p14:modId xmlns:p14="http://schemas.microsoft.com/office/powerpoint/2010/main" val="3267459319"/>
              </p:ext>
            </p:extLst>
          </p:nvPr>
        </p:nvGraphicFramePr>
        <p:xfrm>
          <a:off x="3347864" y="4001775"/>
          <a:ext cx="5334000" cy="26847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838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18590-C857-3C41-8CB1-9D9DFD5489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2F98FE-2668-89EF-EBD2-FE3165E87F36}"/>
              </a:ext>
            </a:extLst>
          </p:cNvPr>
          <p:cNvSpPr>
            <a:spLocks noGrp="1"/>
          </p:cNvSpPr>
          <p:nvPr>
            <p:ph type="title"/>
          </p:nvPr>
        </p:nvSpPr>
        <p:spPr>
          <a:xfrm>
            <a:off x="467544" y="228600"/>
            <a:ext cx="8424936" cy="990600"/>
          </a:xfrm>
        </p:spPr>
        <p:txBody>
          <a:bodyPr>
            <a:normAutofit/>
          </a:bodyPr>
          <a:lstStyle/>
          <a:p>
            <a:pPr algn="l"/>
            <a:r>
              <a:rPr lang="en-US" sz="1800" b="1" i="0" u="none" strike="noStrike" baseline="0" dirty="0">
                <a:latin typeface="Arial-BoldMT"/>
              </a:rPr>
              <a:t>Task 7: Best Product Line by Customer Type </a:t>
            </a:r>
            <a:br>
              <a:rPr lang="en-US" sz="1800" b="1" i="0" u="none" strike="noStrike" baseline="0" dirty="0">
                <a:latin typeface="Arial-BoldMT"/>
              </a:rPr>
            </a:br>
            <a:r>
              <a:rPr lang="en-US" sz="1800" b="0" i="0" u="none" strike="noStrike" baseline="0" dirty="0">
                <a:latin typeface="ArialMT"/>
              </a:rPr>
              <a:t>Walmart wants to know which product lines are preferred by different customer types(Member vs. Normal).</a:t>
            </a:r>
            <a:endParaRPr lang="en-IN" sz="3600" b="1" dirty="0"/>
          </a:p>
        </p:txBody>
      </p:sp>
      <p:sp>
        <p:nvSpPr>
          <p:cNvPr id="5" name="Content Placeholder 4">
            <a:extLst>
              <a:ext uri="{FF2B5EF4-FFF2-40B4-BE49-F238E27FC236}">
                <a16:creationId xmlns:a16="http://schemas.microsoft.com/office/drawing/2014/main" id="{175CF19D-0077-D0D0-171E-4EAECCFD0F2B}"/>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BF420D9B-BF3C-84A5-2932-E59E10C76390}"/>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Product_line</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Customer_type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Count(</a:t>
            </a:r>
            <a:r>
              <a:rPr lang="en-US" sz="1200" dirty="0" err="1">
                <a:latin typeface="Times New Roman" panose="02020603050405020304" pitchFamily="18" charset="0"/>
                <a:cs typeface="Times New Roman" panose="02020603050405020304" pitchFamily="18" charset="0"/>
              </a:rPr>
              <a:t>Customer_type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Product_line,Customer_type</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ORDER BY </a:t>
            </a:r>
            <a:r>
              <a:rPr lang="en-US" sz="1200" dirty="0" err="1">
                <a:latin typeface="Times New Roman" panose="02020603050405020304" pitchFamily="18" charset="0"/>
                <a:cs typeface="Times New Roman" panose="02020603050405020304" pitchFamily="18" charset="0"/>
              </a:rPr>
              <a:t>Product_line</a:t>
            </a:r>
            <a:r>
              <a:rPr lang="en-US"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10DD3770-2FD2-65C9-035D-5899F7AE83F4}"/>
              </a:ext>
            </a:extLst>
          </p:cNvPr>
          <p:cNvSpPr txBox="1">
            <a:spLocks/>
          </p:cNvSpPr>
          <p:nvPr/>
        </p:nvSpPr>
        <p:spPr>
          <a:xfrm>
            <a:off x="4758550" y="1600200"/>
            <a:ext cx="2765778" cy="38864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sp>
        <p:nvSpPr>
          <p:cNvPr id="16" name="Subtitle 2">
            <a:extLst>
              <a:ext uri="{FF2B5EF4-FFF2-40B4-BE49-F238E27FC236}">
                <a16:creationId xmlns:a16="http://schemas.microsoft.com/office/drawing/2014/main" id="{579B92EF-EB97-4141-48A3-E4796EDFB644}"/>
              </a:ext>
            </a:extLst>
          </p:cNvPr>
          <p:cNvSpPr txBox="1">
            <a:spLocks/>
          </p:cNvSpPr>
          <p:nvPr/>
        </p:nvSpPr>
        <p:spPr>
          <a:xfrm>
            <a:off x="279458" y="3933056"/>
            <a:ext cx="2765778" cy="46083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Graph</a:t>
            </a:r>
          </a:p>
        </p:txBody>
      </p:sp>
      <p:pic>
        <p:nvPicPr>
          <p:cNvPr id="6" name="Picture 5">
            <a:extLst>
              <a:ext uri="{FF2B5EF4-FFF2-40B4-BE49-F238E27FC236}">
                <a16:creationId xmlns:a16="http://schemas.microsoft.com/office/drawing/2014/main" id="{0FB5E69E-AF21-3E74-A41B-32C7B8B78C04}"/>
              </a:ext>
            </a:extLst>
          </p:cNvPr>
          <p:cNvPicPr>
            <a:picLocks noChangeAspect="1"/>
          </p:cNvPicPr>
          <p:nvPr/>
        </p:nvPicPr>
        <p:blipFill>
          <a:blip r:embed="rId2"/>
          <a:stretch>
            <a:fillRect/>
          </a:stretch>
        </p:blipFill>
        <p:spPr>
          <a:xfrm>
            <a:off x="4689166" y="2252484"/>
            <a:ext cx="3555242" cy="2141406"/>
          </a:xfrm>
          <a:prstGeom prst="rect">
            <a:avLst/>
          </a:prstGeom>
        </p:spPr>
      </p:pic>
      <p:graphicFrame>
        <p:nvGraphicFramePr>
          <p:cNvPr id="7" name="Chart 6">
            <a:extLst>
              <a:ext uri="{FF2B5EF4-FFF2-40B4-BE49-F238E27FC236}">
                <a16:creationId xmlns:a16="http://schemas.microsoft.com/office/drawing/2014/main" id="{56DABBAB-88CB-ECE1-109D-DB4376D50549}"/>
              </a:ext>
            </a:extLst>
          </p:cNvPr>
          <p:cNvGraphicFramePr>
            <a:graphicFrameLocks/>
          </p:cNvGraphicFramePr>
          <p:nvPr>
            <p:extLst>
              <p:ext uri="{D42A27DB-BD31-4B8C-83A1-F6EECF244321}">
                <p14:modId xmlns:p14="http://schemas.microsoft.com/office/powerpoint/2010/main" val="1132021249"/>
              </p:ext>
            </p:extLst>
          </p:nvPr>
        </p:nvGraphicFramePr>
        <p:xfrm>
          <a:off x="612648" y="4509120"/>
          <a:ext cx="6264696" cy="22176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795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4ABBE-0047-D45F-CAF2-D6818665D36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70A258-8836-9BE0-C5C7-F2885D9BE9A5}"/>
              </a:ext>
            </a:extLst>
          </p:cNvPr>
          <p:cNvSpPr>
            <a:spLocks noGrp="1"/>
          </p:cNvSpPr>
          <p:nvPr>
            <p:ph type="title"/>
          </p:nvPr>
        </p:nvSpPr>
        <p:spPr>
          <a:xfrm>
            <a:off x="467544" y="228600"/>
            <a:ext cx="8424936" cy="990600"/>
          </a:xfrm>
        </p:spPr>
        <p:txBody>
          <a:bodyPr>
            <a:normAutofit/>
          </a:bodyPr>
          <a:lstStyle/>
          <a:p>
            <a:r>
              <a:rPr lang="en-US" sz="1800" b="1" i="0" u="none" strike="noStrike" baseline="0" dirty="0">
                <a:latin typeface="Arial-BoldMT"/>
              </a:rPr>
              <a:t>Task 8: Identifying Repeat Customers </a:t>
            </a:r>
            <a:br>
              <a:rPr lang="en-US" sz="1800" b="1" i="0" u="none" strike="noStrike" baseline="0" dirty="0">
                <a:latin typeface="Arial-BoldMT"/>
              </a:rPr>
            </a:br>
            <a:r>
              <a:rPr lang="en-US" sz="1800" b="0" i="0" u="none" strike="noStrike" baseline="0" dirty="0">
                <a:latin typeface="ArialMT"/>
              </a:rPr>
              <a:t>Walmart needs to identify customers who made repeat purchases within a specific time frame (e.g., within 30 </a:t>
            </a:r>
            <a:r>
              <a:rPr lang="en-IN" sz="1800" b="0" i="0" u="none" strike="noStrike" baseline="0" dirty="0">
                <a:latin typeface="ArialMT"/>
              </a:rPr>
              <a:t>days).</a:t>
            </a:r>
            <a:endParaRPr lang="en-IN" sz="3600" b="1" dirty="0"/>
          </a:p>
        </p:txBody>
      </p:sp>
      <p:sp>
        <p:nvSpPr>
          <p:cNvPr id="5" name="Content Placeholder 4">
            <a:extLst>
              <a:ext uri="{FF2B5EF4-FFF2-40B4-BE49-F238E27FC236}">
                <a16:creationId xmlns:a16="http://schemas.microsoft.com/office/drawing/2014/main" id="{269F8362-8E32-A29F-C873-9FC7EDF74267}"/>
              </a:ext>
            </a:extLst>
          </p:cNvPr>
          <p:cNvSpPr>
            <a:spLocks noGrp="1"/>
          </p:cNvSpPr>
          <p:nvPr>
            <p:ph sz="quarter" idx="1"/>
          </p:nvPr>
        </p:nvSpPr>
        <p:spPr/>
        <p:txBody>
          <a:bodyPr>
            <a:normAutofit/>
          </a:bodyPr>
          <a:lstStyle/>
          <a:p>
            <a:pPr marL="0" indent="0">
              <a:buNone/>
            </a:pPr>
            <a:endParaRPr lang="en-US" sz="2800" dirty="0"/>
          </a:p>
          <a:p>
            <a:pPr>
              <a:buNone/>
            </a:pPr>
            <a:endParaRPr lang="en-US" sz="2800" dirty="0"/>
          </a:p>
          <a:p>
            <a:endParaRPr lang="en-IN" sz="2800" dirty="0"/>
          </a:p>
        </p:txBody>
      </p:sp>
      <p:sp>
        <p:nvSpPr>
          <p:cNvPr id="2" name="Subtitle 2">
            <a:extLst>
              <a:ext uri="{FF2B5EF4-FFF2-40B4-BE49-F238E27FC236}">
                <a16:creationId xmlns:a16="http://schemas.microsoft.com/office/drawing/2014/main" id="{44883B3A-08B3-3516-366F-728011C3C5CE}"/>
              </a:ext>
            </a:extLst>
          </p:cNvPr>
          <p:cNvSpPr txBox="1">
            <a:spLocks/>
          </p:cNvSpPr>
          <p:nvPr/>
        </p:nvSpPr>
        <p:spPr>
          <a:xfrm>
            <a:off x="251520" y="1600200"/>
            <a:ext cx="4104456" cy="442108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200" dirty="0">
                <a:latin typeface="Times New Roman" panose="02020603050405020304" pitchFamily="18" charset="0"/>
                <a:cs typeface="Times New Roman" panose="02020603050405020304" pitchFamily="18" charset="0"/>
              </a:rPr>
              <a:t>SQL SYNTAX:</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SELECT count( distinct Date) as </a:t>
            </a:r>
            <a:r>
              <a:rPr lang="en-US" sz="1200" dirty="0" err="1">
                <a:latin typeface="Times New Roman" panose="02020603050405020304" pitchFamily="18" charset="0"/>
                <a:cs typeface="Times New Roman" panose="02020603050405020304" pitchFamily="18" charset="0"/>
              </a:rPr>
              <a:t>Days_Interval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count(</a:t>
            </a:r>
            <a:r>
              <a:rPr lang="en-US" sz="1200" dirty="0" err="1">
                <a:latin typeface="Times New Roman" panose="02020603050405020304" pitchFamily="18" charset="0"/>
                <a:cs typeface="Times New Roman" panose="02020603050405020304" pitchFamily="18" charset="0"/>
              </a:rPr>
              <a:t>Invoice_ID</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Repeat_Purchase_Count</a:t>
            </a:r>
            <a:r>
              <a:rPr lang="en-US" sz="1200" dirty="0">
                <a:latin typeface="Times New Roman" panose="02020603050405020304" pitchFamily="18" charset="0"/>
                <a:cs typeface="Times New Roman" panose="02020603050405020304" pitchFamily="18" charset="0"/>
              </a:rPr>
              <a:t> ,</a:t>
            </a:r>
          </a:p>
          <a:p>
            <a:r>
              <a:rPr lang="en-US" sz="1200" dirty="0" err="1">
                <a:latin typeface="Times New Roman" panose="02020603050405020304" pitchFamily="18" charset="0"/>
                <a:cs typeface="Times New Roman" panose="02020603050405020304" pitchFamily="18" charset="0"/>
              </a:rPr>
              <a:t>Customer_ID</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walmartsales_dataset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Customer_ID</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ORDER BY count(distinct Date) </a:t>
            </a:r>
            <a:r>
              <a:rPr lang="en-US" sz="1200" dirty="0" err="1">
                <a:latin typeface="Times New Roman" panose="02020603050405020304" pitchFamily="18" charset="0"/>
                <a:cs typeface="Times New Roman" panose="02020603050405020304" pitchFamily="18" charset="0"/>
              </a:rPr>
              <a:t>asc</a:t>
            </a:r>
            <a:r>
              <a:rPr lang="en-US"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79B24949-DCE3-BB4B-C0B4-6D57695479EC}"/>
              </a:ext>
            </a:extLst>
          </p:cNvPr>
          <p:cNvSpPr txBox="1">
            <a:spLocks/>
          </p:cNvSpPr>
          <p:nvPr/>
        </p:nvSpPr>
        <p:spPr>
          <a:xfrm>
            <a:off x="4758550" y="1600200"/>
            <a:ext cx="2765778" cy="38864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Result</a:t>
            </a:r>
          </a:p>
        </p:txBody>
      </p:sp>
      <p:pic>
        <p:nvPicPr>
          <p:cNvPr id="6" name="Picture 5">
            <a:extLst>
              <a:ext uri="{FF2B5EF4-FFF2-40B4-BE49-F238E27FC236}">
                <a16:creationId xmlns:a16="http://schemas.microsoft.com/office/drawing/2014/main" id="{4131F51F-17A7-FDF1-AFDC-11B8340A186B}"/>
              </a:ext>
            </a:extLst>
          </p:cNvPr>
          <p:cNvPicPr>
            <a:picLocks noChangeAspect="1"/>
          </p:cNvPicPr>
          <p:nvPr/>
        </p:nvPicPr>
        <p:blipFill>
          <a:blip r:embed="rId2"/>
          <a:stretch>
            <a:fillRect/>
          </a:stretch>
        </p:blipFill>
        <p:spPr>
          <a:xfrm>
            <a:off x="4788026" y="2249425"/>
            <a:ext cx="3240358" cy="2619735"/>
          </a:xfrm>
          <a:prstGeom prst="rect">
            <a:avLst/>
          </a:prstGeom>
        </p:spPr>
      </p:pic>
    </p:spTree>
    <p:extLst>
      <p:ext uri="{BB962C8B-B14F-4D97-AF65-F5344CB8AC3E}">
        <p14:creationId xmlns:p14="http://schemas.microsoft.com/office/powerpoint/2010/main" val="23961835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741</TotalTime>
  <Words>1327</Words>
  <Application>Microsoft Office PowerPoint</Application>
  <PresentationFormat>On-screen Show (4:3)</PresentationFormat>
  <Paragraphs>156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Arial-BoldMT</vt:lpstr>
      <vt:lpstr>ArialMT</vt:lpstr>
      <vt:lpstr>Calibri</vt:lpstr>
      <vt:lpstr>Times New Roman</vt:lpstr>
      <vt:lpstr>Tw Cen MT</vt:lpstr>
      <vt:lpstr>Wingdings</vt:lpstr>
      <vt:lpstr>Wingdings 2</vt:lpstr>
      <vt:lpstr>Median</vt:lpstr>
      <vt:lpstr>Sales Performance Analysis of Walmart Stores Using Advanced MySQL Techniques</vt:lpstr>
      <vt:lpstr>Task 1: Identifying the Top Branch by Sales Growth Rate Walmart wants to identify which branch has exhibited the highest sales growth over time. Analyze the total sales for each branch and compare the growth rate across months to find the top performer.</vt:lpstr>
      <vt:lpstr>Task 2: Finding the Most Profitable Product Line for Each Branch  Walmart needs to determine which product line contributes the highest profit to each branch. The profit margin should be calculated based on the difference between the gross income and cost of goods sold.</vt:lpstr>
      <vt:lpstr>Task 3: Analyzing Customer Segmentation Based on Spending  Walmart wants to segment customers based on their average spending behavior. Classify customers into three tiers: High, Medium, and Low spenders based on their total purchase amounts.</vt:lpstr>
      <vt:lpstr>Task 4: Detecting Anomalies in Sales Transactions (6 Marks) Walmart suspects that some transactions have unusually high or low sales compared to the average for the product line. Identify these anomalies.</vt:lpstr>
      <vt:lpstr>Task 5: Most Popular Payment Method by City Walmart needs to determine the most popular payment method in each city to tailor marketing strategies.</vt:lpstr>
      <vt:lpstr>Task 6: Monthly Sales Distribution by Gender  Walmart wants to understand the sales distribution between male and female customers on a monthly basis.</vt:lpstr>
      <vt:lpstr>Task 7: Best Product Line by Customer Type  Walmart wants to know which product lines are preferred by different customer types(Member vs. Normal).</vt:lpstr>
      <vt:lpstr>Task 8: Identifying Repeat Customers  Walmart needs to identify customers who made repeat purchases within a specific time frame (e.g., within 30 days).</vt:lpstr>
      <vt:lpstr>Task 9: Finding Top 5 Customers by Sales Volume  Walmart wants to reward its top 5 customers who have generated the most sales Revenue.</vt:lpstr>
      <vt:lpstr>Task 10: Analyzing Sales Trends by Day of the Week  Walmart wants to analyze the sales patterns to determine which day of the week brings the highest sales.</vt:lpstr>
      <vt:lpstr>Analysis &amp; Findings</vt:lpstr>
      <vt:lpstr>Video Submission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OWNER</dc:creator>
  <cp:lastModifiedBy>Tushar Bhatnagar</cp:lastModifiedBy>
  <cp:revision>65</cp:revision>
  <dcterms:created xsi:type="dcterms:W3CDTF">2013-09-30T08:30:00Z</dcterms:created>
  <dcterms:modified xsi:type="dcterms:W3CDTF">2024-11-24T08:20:04Z</dcterms:modified>
</cp:coreProperties>
</file>