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1"/>
    <p:restoredTop sz="96327"/>
  </p:normalViewPr>
  <p:slideViewPr>
    <p:cSldViewPr snapToGrid="0">
      <p:cViewPr varScale="1">
        <p:scale>
          <a:sx n="147" d="100"/>
          <a:sy n="147" d="100"/>
        </p:scale>
        <p:origin x="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10/6/23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35C0-0D24-584D-1FA6-CEDBF1E40298}"/>
              </a:ext>
            </a:extLst>
          </p:cNvPr>
          <p:cNvSpPr>
            <a:spLocks noGrp="1"/>
          </p:cNvSpPr>
          <p:nvPr>
            <p:ph type="ctrTitle"/>
          </p:nvPr>
        </p:nvSpPr>
        <p:spPr/>
        <p:txBody>
          <a:bodyPr/>
          <a:lstStyle/>
          <a:p>
            <a:r>
              <a:rPr lang="en-US" dirty="0"/>
              <a:t>EIGHTFOLD-AI GEN-AI CONTEST</a:t>
            </a:r>
          </a:p>
        </p:txBody>
      </p:sp>
    </p:spTree>
    <p:extLst>
      <p:ext uri="{BB962C8B-B14F-4D97-AF65-F5344CB8AC3E}">
        <p14:creationId xmlns:p14="http://schemas.microsoft.com/office/powerpoint/2010/main" val="254255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8381-F733-014E-2658-DF789F86B08D}"/>
              </a:ext>
            </a:extLst>
          </p:cNvPr>
          <p:cNvSpPr>
            <a:spLocks noGrp="1"/>
          </p:cNvSpPr>
          <p:nvPr>
            <p:ph type="ctrTitle"/>
          </p:nvPr>
        </p:nvSpPr>
        <p:spPr/>
        <p:txBody>
          <a:bodyPr/>
          <a:lstStyle/>
          <a:p>
            <a:r>
              <a:rPr lang="en-US" dirty="0"/>
              <a:t>THANK YOU!</a:t>
            </a:r>
          </a:p>
        </p:txBody>
      </p:sp>
      <p:sp>
        <p:nvSpPr>
          <p:cNvPr id="4" name="TextBox 3">
            <a:extLst>
              <a:ext uri="{FF2B5EF4-FFF2-40B4-BE49-F238E27FC236}">
                <a16:creationId xmlns:a16="http://schemas.microsoft.com/office/drawing/2014/main" id="{BABF69E0-24F6-6746-8B8D-6EA9D5812009}"/>
              </a:ext>
            </a:extLst>
          </p:cNvPr>
          <p:cNvSpPr txBox="1"/>
          <p:nvPr/>
        </p:nvSpPr>
        <p:spPr>
          <a:xfrm>
            <a:off x="9253330" y="5136716"/>
            <a:ext cx="5297557" cy="1200329"/>
          </a:xfrm>
          <a:prstGeom prst="rect">
            <a:avLst/>
          </a:prstGeom>
          <a:noFill/>
        </p:spPr>
        <p:txBody>
          <a:bodyPr wrap="square" rtlCol="0">
            <a:spAutoFit/>
          </a:bodyPr>
          <a:lstStyle/>
          <a:p>
            <a:r>
              <a:rPr lang="en-US" dirty="0">
                <a:solidFill>
                  <a:schemeClr val="bg2"/>
                </a:solidFill>
              </a:rPr>
              <a:t>- YASHAS KEDIA</a:t>
            </a:r>
          </a:p>
          <a:p>
            <a:r>
              <a:rPr lang="en-US" dirty="0">
                <a:solidFill>
                  <a:schemeClr val="bg2"/>
                </a:solidFill>
              </a:rPr>
              <a:t>- LAKSH GUPTA</a:t>
            </a:r>
          </a:p>
          <a:p>
            <a:r>
              <a:rPr lang="en-US" dirty="0">
                <a:solidFill>
                  <a:schemeClr val="bg2"/>
                </a:solidFill>
              </a:rPr>
              <a:t>- TUSHITA PANDEY</a:t>
            </a:r>
          </a:p>
          <a:p>
            <a:r>
              <a:rPr lang="en-US" dirty="0">
                <a:solidFill>
                  <a:schemeClr val="bg2"/>
                </a:solidFill>
              </a:rPr>
              <a:t>- TUSHAR SETHI</a:t>
            </a:r>
          </a:p>
        </p:txBody>
      </p:sp>
    </p:spTree>
    <p:extLst>
      <p:ext uri="{BB962C8B-B14F-4D97-AF65-F5344CB8AC3E}">
        <p14:creationId xmlns:p14="http://schemas.microsoft.com/office/powerpoint/2010/main" val="72808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4077-5D19-A6DB-3162-145D0D4CAE3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013FFE8-3D0E-E11C-CF2D-F4196B6EB152}"/>
              </a:ext>
            </a:extLst>
          </p:cNvPr>
          <p:cNvSpPr>
            <a:spLocks noGrp="1"/>
          </p:cNvSpPr>
          <p:nvPr>
            <p:ph idx="1"/>
          </p:nvPr>
        </p:nvSpPr>
        <p:spPr/>
        <p:txBody>
          <a:bodyPr/>
          <a:lstStyle/>
          <a:p>
            <a:r>
              <a:rPr lang="en-IN" sz="3200" dirty="0">
                <a:effectLst/>
                <a:latin typeface="CMR10"/>
              </a:rPr>
              <a:t>Enhancing the HR (Human Resource) experience with Generative Artificial Intelligence </a:t>
            </a:r>
            <a:endParaRPr lang="en-IN" sz="3200" dirty="0"/>
          </a:p>
          <a:p>
            <a:endParaRPr lang="en-US" dirty="0"/>
          </a:p>
        </p:txBody>
      </p:sp>
    </p:spTree>
    <p:extLst>
      <p:ext uri="{BB962C8B-B14F-4D97-AF65-F5344CB8AC3E}">
        <p14:creationId xmlns:p14="http://schemas.microsoft.com/office/powerpoint/2010/main" val="214034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7C15-EA9C-77E0-D19D-33D97ECF76B5}"/>
              </a:ext>
            </a:extLst>
          </p:cNvPr>
          <p:cNvSpPr>
            <a:spLocks noGrp="1"/>
          </p:cNvSpPr>
          <p:nvPr>
            <p:ph type="title"/>
          </p:nvPr>
        </p:nvSpPr>
        <p:spPr/>
        <p:txBody>
          <a:bodyPr/>
          <a:lstStyle/>
          <a:p>
            <a:r>
              <a:rPr lang="en-IN" sz="3200" dirty="0">
                <a:effectLst/>
                <a:latin typeface="AkayaKanadaka" panose="02010502080401010103" pitchFamily="2" charset="77"/>
                <a:cs typeface="AkayaKanadaka" panose="02010502080401010103" pitchFamily="2" charset="77"/>
              </a:rPr>
              <a:t>Identifying Domains to work upon </a:t>
            </a:r>
            <a:br>
              <a:rPr lang="en-IN" dirty="0"/>
            </a:br>
            <a:endParaRPr lang="en-US" dirty="0"/>
          </a:p>
        </p:txBody>
      </p:sp>
      <p:sp>
        <p:nvSpPr>
          <p:cNvPr id="3" name="Content Placeholder 2">
            <a:extLst>
              <a:ext uri="{FF2B5EF4-FFF2-40B4-BE49-F238E27FC236}">
                <a16:creationId xmlns:a16="http://schemas.microsoft.com/office/drawing/2014/main" id="{18672101-DDE3-A89A-50A1-2D3EA35C195E}"/>
              </a:ext>
            </a:extLst>
          </p:cNvPr>
          <p:cNvSpPr>
            <a:spLocks noGrp="1"/>
          </p:cNvSpPr>
          <p:nvPr>
            <p:ph idx="1"/>
          </p:nvPr>
        </p:nvSpPr>
        <p:spPr/>
        <p:txBody>
          <a:bodyPr/>
          <a:lstStyle/>
          <a:p>
            <a:r>
              <a:rPr lang="en-IN" sz="1800" dirty="0">
                <a:effectLst/>
                <a:latin typeface="CMR10"/>
              </a:rPr>
              <a:t>The HR Department comprises of many verticals, each handling a key role in any company’s success. We initially researched and studied basic work of all possible domains inside HR department and then realistically identified following areas where generative AI can be very useful. </a:t>
            </a:r>
          </a:p>
          <a:p>
            <a:pPr lvl="1"/>
            <a:r>
              <a:rPr lang="en-IN" dirty="0">
                <a:effectLst/>
                <a:latin typeface="CMR10"/>
              </a:rPr>
              <a:t>Hiring/Recruitment</a:t>
            </a:r>
            <a:endParaRPr lang="en-IN" dirty="0"/>
          </a:p>
          <a:p>
            <a:pPr lvl="1"/>
            <a:r>
              <a:rPr lang="en-IN" dirty="0">
                <a:effectLst/>
                <a:latin typeface="CMR10"/>
              </a:rPr>
              <a:t>Training &amp; Development</a:t>
            </a:r>
            <a:endParaRPr lang="en-IN" dirty="0"/>
          </a:p>
          <a:p>
            <a:pPr lvl="1"/>
            <a:r>
              <a:rPr lang="en-IN" dirty="0">
                <a:effectLst/>
                <a:latin typeface="CMR10"/>
              </a:rPr>
              <a:t>Employees Progress Reporting/Performance audit </a:t>
            </a:r>
            <a:endParaRPr lang="en-IN" dirty="0"/>
          </a:p>
          <a:p>
            <a:pPr lvl="1"/>
            <a:r>
              <a:rPr lang="en-IN" dirty="0">
                <a:effectLst/>
                <a:latin typeface="CMR10"/>
              </a:rPr>
              <a:t>Employer-Employee Relationship </a:t>
            </a:r>
            <a:endParaRPr lang="en-IN" dirty="0"/>
          </a:p>
          <a:p>
            <a:endParaRPr lang="en-IN" dirty="0"/>
          </a:p>
        </p:txBody>
      </p:sp>
    </p:spTree>
    <p:extLst>
      <p:ext uri="{BB962C8B-B14F-4D97-AF65-F5344CB8AC3E}">
        <p14:creationId xmlns:p14="http://schemas.microsoft.com/office/powerpoint/2010/main" val="42030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4033-AA5C-2EB6-96F1-CC2DF80CAD87}"/>
              </a:ext>
            </a:extLst>
          </p:cNvPr>
          <p:cNvSpPr>
            <a:spLocks noGrp="1"/>
          </p:cNvSpPr>
          <p:nvPr>
            <p:ph type="title"/>
          </p:nvPr>
        </p:nvSpPr>
        <p:spPr/>
        <p:txBody>
          <a:bodyPr/>
          <a:lstStyle/>
          <a:p>
            <a:r>
              <a:rPr lang="en-IN" sz="3200" dirty="0">
                <a:effectLst/>
                <a:latin typeface="AkayaKanadaka" panose="02010502080401010103" pitchFamily="2" charset="77"/>
                <a:cs typeface="AkayaKanadaka" panose="02010502080401010103" pitchFamily="2" charset="77"/>
              </a:rPr>
              <a:t>Hiring/Recruitment </a:t>
            </a:r>
            <a:br>
              <a:rPr lang="en-IN" dirty="0"/>
            </a:br>
            <a:endParaRPr lang="en-US" dirty="0"/>
          </a:p>
        </p:txBody>
      </p:sp>
      <p:sp>
        <p:nvSpPr>
          <p:cNvPr id="3" name="Content Placeholder 2">
            <a:extLst>
              <a:ext uri="{FF2B5EF4-FFF2-40B4-BE49-F238E27FC236}">
                <a16:creationId xmlns:a16="http://schemas.microsoft.com/office/drawing/2014/main" id="{EA8336B7-9CCB-7C13-24D9-0D865166EB26}"/>
              </a:ext>
            </a:extLst>
          </p:cNvPr>
          <p:cNvSpPr>
            <a:spLocks noGrp="1"/>
          </p:cNvSpPr>
          <p:nvPr>
            <p:ph idx="1"/>
          </p:nvPr>
        </p:nvSpPr>
        <p:spPr/>
        <p:txBody>
          <a:bodyPr>
            <a:normAutofit fontScale="92500" lnSpcReduction="20000"/>
          </a:bodyPr>
          <a:lstStyle/>
          <a:p>
            <a:r>
              <a:rPr lang="en-IN" sz="1800" dirty="0">
                <a:effectLst/>
                <a:latin typeface="CMR10"/>
              </a:rPr>
              <a:t>This being one of the most time demanding jobs for HR people can be partially replaced by gen-AI tool that can come to the aid of following: </a:t>
            </a:r>
            <a:endParaRPr lang="en-IN" dirty="0"/>
          </a:p>
          <a:p>
            <a:r>
              <a:rPr lang="en-IN" sz="1800" dirty="0">
                <a:effectLst/>
                <a:latin typeface="CMBX10"/>
              </a:rPr>
              <a:t>CV shortlisting : </a:t>
            </a:r>
            <a:endParaRPr lang="en-IN" dirty="0"/>
          </a:p>
          <a:p>
            <a:pPr>
              <a:buFont typeface="Arial" panose="020B0604020202020204" pitchFamily="34" charset="0"/>
              <a:buChar char="•"/>
            </a:pPr>
            <a:r>
              <a:rPr lang="en-IN" sz="1800" dirty="0">
                <a:effectLst/>
                <a:latin typeface="CMR10"/>
              </a:rPr>
              <a:t>Sort CV in a particular order(say Branch, CGPA), Flag according to some specific keywords. </a:t>
            </a:r>
            <a:endParaRPr lang="en-IN" sz="1800" dirty="0">
              <a:effectLst/>
              <a:latin typeface="SFRM1000"/>
            </a:endParaRPr>
          </a:p>
          <a:p>
            <a:pPr>
              <a:buFont typeface="Arial" panose="020B0604020202020204" pitchFamily="34" charset="0"/>
              <a:buChar char="•"/>
            </a:pPr>
            <a:r>
              <a:rPr lang="en-IN" sz="1800" dirty="0">
                <a:effectLst/>
                <a:latin typeface="CMR10"/>
              </a:rPr>
              <a:t>Shortlists or Eliminate some candidates based on this sorting. </a:t>
            </a:r>
            <a:endParaRPr lang="en-IN" sz="1800" dirty="0">
              <a:effectLst/>
              <a:latin typeface="SFRM1000"/>
            </a:endParaRPr>
          </a:p>
          <a:p>
            <a:pPr>
              <a:buFont typeface="Arial" panose="020B0604020202020204" pitchFamily="34" charset="0"/>
              <a:buChar char="•"/>
            </a:pPr>
            <a:r>
              <a:rPr lang="en-IN" sz="1800" dirty="0">
                <a:effectLst/>
                <a:latin typeface="CMR10"/>
              </a:rPr>
              <a:t>Summarises whole page into limited words paragraph including specific details about that role, and(if) other key-details that company is looking for. </a:t>
            </a:r>
            <a:endParaRPr lang="en-IN" sz="1800" dirty="0">
              <a:effectLst/>
              <a:latin typeface="SFRM1000"/>
            </a:endParaRPr>
          </a:p>
          <a:p>
            <a:pPr>
              <a:buFont typeface="Arial" panose="020B0604020202020204" pitchFamily="34" charset="0"/>
              <a:buChar char="•"/>
            </a:pPr>
            <a:r>
              <a:rPr lang="en-IN" sz="1800" dirty="0">
                <a:effectLst/>
                <a:latin typeface="CMR10"/>
              </a:rPr>
              <a:t>A Human Resource person would then have a good time traversing to-the-point details about candidates. </a:t>
            </a:r>
            <a:endParaRPr lang="en-IN" sz="1800" dirty="0">
              <a:effectLst/>
              <a:latin typeface="SFRM1000"/>
            </a:endParaRPr>
          </a:p>
          <a:p>
            <a:pPr>
              <a:buFont typeface="Arial" panose="020B0604020202020204" pitchFamily="34" charset="0"/>
              <a:buChar char="•"/>
            </a:pPr>
            <a:r>
              <a:rPr lang="en-IN" sz="1800" dirty="0">
                <a:effectLst/>
                <a:latin typeface="CMR10"/>
              </a:rPr>
              <a:t>Consulting groups, for example, follow a strict points system to rate each CV and shortlist on the basis of same. A bot with utmost fairness can be highly beneficial for such task(s). </a:t>
            </a:r>
            <a:endParaRPr lang="en-IN" sz="1800" dirty="0">
              <a:effectLst/>
              <a:latin typeface="SFRM1000"/>
            </a:endParaRPr>
          </a:p>
          <a:p>
            <a:pPr>
              <a:buFont typeface="Arial" panose="020B0604020202020204" pitchFamily="34" charset="0"/>
              <a:buChar char="•"/>
            </a:pPr>
            <a:r>
              <a:rPr lang="en-IN" sz="1800" dirty="0">
                <a:effectLst/>
                <a:latin typeface="CMR10"/>
              </a:rPr>
              <a:t>Please note, this needs to be personalised for each university as we would need specific finite sections in CV to make a summary out of it. </a:t>
            </a:r>
            <a:endParaRPr lang="en-IN" sz="1800" dirty="0">
              <a:effectLst/>
              <a:latin typeface="SFRM1000"/>
            </a:endParaRPr>
          </a:p>
          <a:p>
            <a:endParaRPr lang="en-US" dirty="0"/>
          </a:p>
        </p:txBody>
      </p:sp>
    </p:spTree>
    <p:extLst>
      <p:ext uri="{BB962C8B-B14F-4D97-AF65-F5344CB8AC3E}">
        <p14:creationId xmlns:p14="http://schemas.microsoft.com/office/powerpoint/2010/main" val="122408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2BC02-FA5F-B3AF-E641-F5C0E49D34E8}"/>
              </a:ext>
            </a:extLst>
          </p:cNvPr>
          <p:cNvSpPr>
            <a:spLocks noGrp="1"/>
          </p:cNvSpPr>
          <p:nvPr>
            <p:ph idx="1"/>
          </p:nvPr>
        </p:nvSpPr>
        <p:spPr/>
        <p:txBody>
          <a:bodyPr/>
          <a:lstStyle/>
          <a:p>
            <a:pPr>
              <a:buFont typeface="Arial" panose="020B0604020202020204" pitchFamily="34" charset="0"/>
              <a:buChar char="•"/>
            </a:pPr>
            <a:r>
              <a:rPr lang="en-IN" sz="1800" dirty="0">
                <a:effectLst/>
                <a:latin typeface="CMR10"/>
              </a:rPr>
              <a:t>There is a need to bring out uniformity and save time of interviewers in the physical interviewing process. </a:t>
            </a:r>
            <a:endParaRPr lang="en-IN" sz="1800" dirty="0">
              <a:effectLst/>
              <a:latin typeface="SFRM1000"/>
            </a:endParaRPr>
          </a:p>
          <a:p>
            <a:pPr>
              <a:buFont typeface="Arial" panose="020B0604020202020204" pitchFamily="34" charset="0"/>
              <a:buChar char="•"/>
            </a:pPr>
            <a:r>
              <a:rPr lang="en-IN" sz="1800" dirty="0">
                <a:effectLst/>
                <a:latin typeface="CMR10"/>
              </a:rPr>
              <a:t>A personalized chat-bot will be catered for each candidate that can easily do the initial communication check(if required) using basic NLP. </a:t>
            </a:r>
            <a:endParaRPr lang="en-IN" sz="1800" dirty="0">
              <a:effectLst/>
              <a:latin typeface="SFRM1000"/>
            </a:endParaRPr>
          </a:p>
          <a:p>
            <a:pPr>
              <a:buFont typeface="Arial" panose="020B0604020202020204" pitchFamily="34" charset="0"/>
              <a:buChar char="•"/>
            </a:pPr>
            <a:r>
              <a:rPr lang="en-IN" sz="1800" dirty="0">
                <a:effectLst/>
                <a:latin typeface="CMR10"/>
              </a:rPr>
              <a:t>Let’s say we have a Technical round. A gen-AI that raises level of question depending on previous answers is basically what we need. </a:t>
            </a:r>
            <a:r>
              <a:rPr lang="en-IN" sz="1800" dirty="0" err="1">
                <a:effectLst/>
                <a:latin typeface="CMR10"/>
              </a:rPr>
              <a:t>Softwares</a:t>
            </a:r>
            <a:r>
              <a:rPr lang="en-IN" sz="1800" dirty="0">
                <a:effectLst/>
                <a:latin typeface="CMR10"/>
              </a:rPr>
              <a:t> like these might already exist but need to be implemented for such use cases. </a:t>
            </a:r>
            <a:endParaRPr lang="en-IN" sz="1800" dirty="0">
              <a:effectLst/>
              <a:latin typeface="SFRM1000"/>
            </a:endParaRPr>
          </a:p>
          <a:p>
            <a:endParaRPr lang="en-US" dirty="0"/>
          </a:p>
        </p:txBody>
      </p:sp>
      <p:sp>
        <p:nvSpPr>
          <p:cNvPr id="5" name="TextBox 4">
            <a:extLst>
              <a:ext uri="{FF2B5EF4-FFF2-40B4-BE49-F238E27FC236}">
                <a16:creationId xmlns:a16="http://schemas.microsoft.com/office/drawing/2014/main" id="{79A82160-F8BA-2723-707F-FE815C84BB9D}"/>
              </a:ext>
            </a:extLst>
          </p:cNvPr>
          <p:cNvSpPr txBox="1"/>
          <p:nvPr/>
        </p:nvSpPr>
        <p:spPr>
          <a:xfrm>
            <a:off x="735496" y="999201"/>
            <a:ext cx="6172200" cy="800219"/>
          </a:xfrm>
          <a:prstGeom prst="rect">
            <a:avLst/>
          </a:prstGeom>
          <a:noFill/>
        </p:spPr>
        <p:txBody>
          <a:bodyPr wrap="square" rtlCol="0">
            <a:spAutoFit/>
          </a:bodyPr>
          <a:lstStyle/>
          <a:p>
            <a:r>
              <a:rPr lang="en-IN" sz="2800" dirty="0">
                <a:solidFill>
                  <a:schemeClr val="bg2"/>
                </a:solidFill>
                <a:effectLst/>
                <a:latin typeface="CMBX10"/>
              </a:rPr>
              <a:t>Interviews</a:t>
            </a:r>
            <a:r>
              <a:rPr lang="en-IN" sz="2800" dirty="0">
                <a:effectLst/>
                <a:latin typeface="CMBX10"/>
              </a:rPr>
              <a:t> </a:t>
            </a:r>
            <a:endParaRPr lang="en-IN" sz="2800" dirty="0"/>
          </a:p>
          <a:p>
            <a:endParaRPr lang="en-US" dirty="0"/>
          </a:p>
        </p:txBody>
      </p:sp>
    </p:spTree>
    <p:extLst>
      <p:ext uri="{BB962C8B-B14F-4D97-AF65-F5344CB8AC3E}">
        <p14:creationId xmlns:p14="http://schemas.microsoft.com/office/powerpoint/2010/main" val="338207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A44D-A13E-ADE9-5900-A9430DF3CBFE}"/>
              </a:ext>
            </a:extLst>
          </p:cNvPr>
          <p:cNvSpPr>
            <a:spLocks noGrp="1"/>
          </p:cNvSpPr>
          <p:nvPr>
            <p:ph type="title"/>
          </p:nvPr>
        </p:nvSpPr>
        <p:spPr/>
        <p:txBody>
          <a:bodyPr/>
          <a:lstStyle/>
          <a:p>
            <a:r>
              <a:rPr lang="en-IN" sz="2800" dirty="0">
                <a:effectLst/>
                <a:latin typeface="CMBX12"/>
              </a:rPr>
              <a:t>Training &amp; Development </a:t>
            </a:r>
            <a:br>
              <a:rPr lang="en-IN" dirty="0"/>
            </a:br>
            <a:endParaRPr lang="en-US" dirty="0"/>
          </a:p>
        </p:txBody>
      </p:sp>
      <p:sp>
        <p:nvSpPr>
          <p:cNvPr id="3" name="Content Placeholder 2">
            <a:extLst>
              <a:ext uri="{FF2B5EF4-FFF2-40B4-BE49-F238E27FC236}">
                <a16:creationId xmlns:a16="http://schemas.microsoft.com/office/drawing/2014/main" id="{8328FB3F-EC73-6F7E-2BAD-D94E68AAA71F}"/>
              </a:ext>
            </a:extLst>
          </p:cNvPr>
          <p:cNvSpPr>
            <a:spLocks noGrp="1"/>
          </p:cNvSpPr>
          <p:nvPr>
            <p:ph idx="1"/>
          </p:nvPr>
        </p:nvSpPr>
        <p:spPr/>
        <p:txBody>
          <a:bodyPr/>
          <a:lstStyle/>
          <a:p>
            <a:r>
              <a:rPr lang="en-IN" sz="1800" dirty="0">
                <a:effectLst/>
                <a:latin typeface="CMR10"/>
              </a:rPr>
              <a:t>Employees training, for example, in probationary periods needs to be personalized and transparent. We can employ a Gen-AI tool that tracks each fresher’s progress using a bi-weekly session and suggests the interest goals or skills required to be apt for a particular goal. This makes it easy for company to assess each one and assign them to teams where they can contribute in a better way. </a:t>
            </a:r>
            <a:endParaRPr lang="en-IN" dirty="0"/>
          </a:p>
          <a:p>
            <a:endParaRPr lang="en-US" dirty="0"/>
          </a:p>
        </p:txBody>
      </p:sp>
    </p:spTree>
    <p:extLst>
      <p:ext uri="{BB962C8B-B14F-4D97-AF65-F5344CB8AC3E}">
        <p14:creationId xmlns:p14="http://schemas.microsoft.com/office/powerpoint/2010/main" val="280318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814E-25E5-853D-A7D3-F74E028F42C3}"/>
              </a:ext>
            </a:extLst>
          </p:cNvPr>
          <p:cNvSpPr>
            <a:spLocks noGrp="1"/>
          </p:cNvSpPr>
          <p:nvPr>
            <p:ph type="title"/>
          </p:nvPr>
        </p:nvSpPr>
        <p:spPr/>
        <p:txBody>
          <a:bodyPr/>
          <a:lstStyle/>
          <a:p>
            <a:r>
              <a:rPr lang="en-IN" sz="2800" dirty="0">
                <a:effectLst/>
                <a:latin typeface="CMBX12"/>
              </a:rPr>
              <a:t>Employees Progress Reporting/Performance audit </a:t>
            </a:r>
            <a:br>
              <a:rPr lang="en-IN" dirty="0"/>
            </a:br>
            <a:endParaRPr lang="en-US" dirty="0"/>
          </a:p>
        </p:txBody>
      </p:sp>
      <p:sp>
        <p:nvSpPr>
          <p:cNvPr id="3" name="Content Placeholder 2">
            <a:extLst>
              <a:ext uri="{FF2B5EF4-FFF2-40B4-BE49-F238E27FC236}">
                <a16:creationId xmlns:a16="http://schemas.microsoft.com/office/drawing/2014/main" id="{9A365F9F-C921-9258-B66F-237D86C0E6B2}"/>
              </a:ext>
            </a:extLst>
          </p:cNvPr>
          <p:cNvSpPr>
            <a:spLocks noGrp="1"/>
          </p:cNvSpPr>
          <p:nvPr>
            <p:ph idx="1"/>
          </p:nvPr>
        </p:nvSpPr>
        <p:spPr/>
        <p:txBody>
          <a:bodyPr/>
          <a:lstStyle/>
          <a:p>
            <a:r>
              <a:rPr lang="en-IN" sz="1800" dirty="0">
                <a:effectLst/>
                <a:latin typeface="CMR10"/>
              </a:rPr>
              <a:t>Inspired by the previous section we can also track progress of employees to decide further hierarchy in the company, erasing the infamous </a:t>
            </a:r>
            <a:r>
              <a:rPr lang="en-IN" sz="1800" dirty="0" err="1">
                <a:effectLst/>
                <a:latin typeface="CMR10"/>
              </a:rPr>
              <a:t>favouratism</a:t>
            </a:r>
            <a:r>
              <a:rPr lang="en-IN" sz="1800" dirty="0">
                <a:effectLst/>
                <a:latin typeface="CMR10"/>
              </a:rPr>
              <a:t> misconceptions and making the process more transparent. Meeting weekly goals, proper communication can be judgemental factors for our AI tool. </a:t>
            </a:r>
            <a:endParaRPr lang="en-IN" dirty="0"/>
          </a:p>
          <a:p>
            <a:endParaRPr lang="en-US" dirty="0"/>
          </a:p>
        </p:txBody>
      </p:sp>
    </p:spTree>
    <p:extLst>
      <p:ext uri="{BB962C8B-B14F-4D97-AF65-F5344CB8AC3E}">
        <p14:creationId xmlns:p14="http://schemas.microsoft.com/office/powerpoint/2010/main" val="340659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ECF3-3C49-06B4-8601-80775F8738E0}"/>
              </a:ext>
            </a:extLst>
          </p:cNvPr>
          <p:cNvSpPr>
            <a:spLocks noGrp="1"/>
          </p:cNvSpPr>
          <p:nvPr>
            <p:ph type="title"/>
          </p:nvPr>
        </p:nvSpPr>
        <p:spPr/>
        <p:txBody>
          <a:bodyPr/>
          <a:lstStyle/>
          <a:p>
            <a:r>
              <a:rPr lang="en-IN" sz="1800" dirty="0">
                <a:effectLst/>
                <a:latin typeface="CMBX12"/>
              </a:rPr>
              <a:t> </a:t>
            </a:r>
            <a:r>
              <a:rPr lang="en-IN" sz="2400" dirty="0">
                <a:effectLst/>
                <a:latin typeface="CMBX12"/>
              </a:rPr>
              <a:t>Employer-Employee Relationship </a:t>
            </a:r>
            <a:br>
              <a:rPr lang="en-IN" dirty="0"/>
            </a:br>
            <a:endParaRPr lang="en-US" dirty="0"/>
          </a:p>
        </p:txBody>
      </p:sp>
      <p:sp>
        <p:nvSpPr>
          <p:cNvPr id="3" name="Content Placeholder 2">
            <a:extLst>
              <a:ext uri="{FF2B5EF4-FFF2-40B4-BE49-F238E27FC236}">
                <a16:creationId xmlns:a16="http://schemas.microsoft.com/office/drawing/2014/main" id="{49FE3572-F5F4-BFE5-835A-13A9409B7493}"/>
              </a:ext>
            </a:extLst>
          </p:cNvPr>
          <p:cNvSpPr>
            <a:spLocks noGrp="1"/>
          </p:cNvSpPr>
          <p:nvPr>
            <p:ph idx="1"/>
          </p:nvPr>
        </p:nvSpPr>
        <p:spPr/>
        <p:txBody>
          <a:bodyPr/>
          <a:lstStyle/>
          <a:p>
            <a:r>
              <a:rPr lang="en-IN" sz="1800" dirty="0">
                <a:effectLst/>
                <a:latin typeface="CMR10"/>
              </a:rPr>
              <a:t>We were inspired to brainstorm about this section through an article(mentioned in useful links). For high- strength companies especially, sometimes it is difficult for HR department to listen to each employee of all levels regarding grievances. A bot that can cluster out common issues, rank them in priority, and speak it out loud to concerned employers will benefit everyone. Companies always seek something like this to address work related issues at all levels, and we are confident that this can be implemented quite easily and carry a lot of scope. </a:t>
            </a:r>
            <a:endParaRPr lang="en-IN" dirty="0"/>
          </a:p>
          <a:p>
            <a:endParaRPr lang="en-US" dirty="0"/>
          </a:p>
        </p:txBody>
      </p:sp>
    </p:spTree>
    <p:extLst>
      <p:ext uri="{BB962C8B-B14F-4D97-AF65-F5344CB8AC3E}">
        <p14:creationId xmlns:p14="http://schemas.microsoft.com/office/powerpoint/2010/main" val="313387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B80E-07F9-683A-6F3C-CB660EF9E7A7}"/>
              </a:ext>
            </a:extLst>
          </p:cNvPr>
          <p:cNvSpPr>
            <a:spLocks noGrp="1"/>
          </p:cNvSpPr>
          <p:nvPr>
            <p:ph type="title"/>
          </p:nvPr>
        </p:nvSpPr>
        <p:spPr/>
        <p:txBody>
          <a:bodyPr/>
          <a:lstStyle/>
          <a:p>
            <a:r>
              <a:rPr lang="en-US" dirty="0"/>
              <a:t>USE - CASES</a:t>
            </a:r>
          </a:p>
        </p:txBody>
      </p:sp>
      <p:sp>
        <p:nvSpPr>
          <p:cNvPr id="3" name="Content Placeholder 2">
            <a:extLst>
              <a:ext uri="{FF2B5EF4-FFF2-40B4-BE49-F238E27FC236}">
                <a16:creationId xmlns:a16="http://schemas.microsoft.com/office/drawing/2014/main" id="{985EAD21-A741-CF99-C48F-E92FE642C478}"/>
              </a:ext>
            </a:extLst>
          </p:cNvPr>
          <p:cNvSpPr>
            <a:spLocks noGrp="1"/>
          </p:cNvSpPr>
          <p:nvPr>
            <p:ph idx="1"/>
          </p:nvPr>
        </p:nvSpPr>
        <p:spPr/>
        <p:txBody>
          <a:bodyPr/>
          <a:lstStyle/>
          <a:p>
            <a:r>
              <a:rPr lang="en-IN" sz="1800" dirty="0">
                <a:effectLst/>
                <a:latin typeface="CMR10"/>
              </a:rPr>
              <a:t>We have tried to describe them with ideas(it looked more apt) but will jot down keywords here, </a:t>
            </a:r>
            <a:r>
              <a:rPr lang="en-IN" sz="1800" dirty="0">
                <a:effectLst/>
                <a:latin typeface="SFRM1000"/>
              </a:rPr>
              <a:t>• </a:t>
            </a:r>
            <a:r>
              <a:rPr lang="en-IN" sz="1800" dirty="0">
                <a:effectLst/>
                <a:latin typeface="CMR10"/>
              </a:rPr>
              <a:t>Hiring process(efficient, fair)</a:t>
            </a:r>
            <a:br>
              <a:rPr lang="en-IN" sz="1800" dirty="0">
                <a:effectLst/>
                <a:latin typeface="CMR10"/>
              </a:rPr>
            </a:br>
            <a:r>
              <a:rPr lang="en-IN" sz="1800" dirty="0">
                <a:effectLst/>
                <a:latin typeface="SFRM1000"/>
              </a:rPr>
              <a:t>• </a:t>
            </a:r>
            <a:r>
              <a:rPr lang="en-IN" sz="1800" dirty="0">
                <a:effectLst/>
                <a:latin typeface="CMR10"/>
              </a:rPr>
              <a:t>Grievances Portal</a:t>
            </a:r>
            <a:br>
              <a:rPr lang="en-IN" sz="1800" dirty="0">
                <a:effectLst/>
                <a:latin typeface="CMR10"/>
              </a:rPr>
            </a:br>
            <a:r>
              <a:rPr lang="en-IN" sz="1800" dirty="0">
                <a:effectLst/>
                <a:latin typeface="SFRM1000"/>
              </a:rPr>
              <a:t>• </a:t>
            </a:r>
            <a:r>
              <a:rPr lang="en-IN" sz="1800" dirty="0">
                <a:effectLst/>
                <a:latin typeface="CMR10"/>
              </a:rPr>
              <a:t>Replacing physical interviews partially </a:t>
            </a:r>
            <a:endParaRPr lang="en-IN" dirty="0"/>
          </a:p>
          <a:p>
            <a:r>
              <a:rPr lang="en-IN" sz="1800" dirty="0">
                <a:effectLst/>
                <a:latin typeface="SFRM1000"/>
              </a:rPr>
              <a:t>• </a:t>
            </a:r>
            <a:r>
              <a:rPr lang="en-IN" sz="1800" dirty="0">
                <a:effectLst/>
                <a:latin typeface="CMR10"/>
              </a:rPr>
              <a:t>Repetitive tasks(on-boarding training, payroll queries, etc) </a:t>
            </a:r>
            <a:r>
              <a:rPr lang="en-IN" sz="1800" dirty="0">
                <a:effectLst/>
                <a:latin typeface="SFRM1000"/>
              </a:rPr>
              <a:t>• </a:t>
            </a:r>
            <a:r>
              <a:rPr lang="en-IN" sz="1800" dirty="0">
                <a:effectLst/>
                <a:latin typeface="CMR10"/>
              </a:rPr>
              <a:t>Regular Employee progress check(personalised bot) </a:t>
            </a:r>
            <a:endParaRPr lang="en-IN" dirty="0"/>
          </a:p>
          <a:p>
            <a:endParaRPr lang="en-US" dirty="0"/>
          </a:p>
        </p:txBody>
      </p:sp>
    </p:spTree>
    <p:extLst>
      <p:ext uri="{BB962C8B-B14F-4D97-AF65-F5344CB8AC3E}">
        <p14:creationId xmlns:p14="http://schemas.microsoft.com/office/powerpoint/2010/main" val="20529112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31</TotalTime>
  <Words>651</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AkayaKanadaka</vt:lpstr>
      <vt:lpstr>Arial</vt:lpstr>
      <vt:lpstr>CMBX10</vt:lpstr>
      <vt:lpstr>CMBX12</vt:lpstr>
      <vt:lpstr>CMR10</vt:lpstr>
      <vt:lpstr>Gill Sans MT</vt:lpstr>
      <vt:lpstr>SFRM1000</vt:lpstr>
      <vt:lpstr>Wingdings 2</vt:lpstr>
      <vt:lpstr>Dividend</vt:lpstr>
      <vt:lpstr>EIGHTFOLD-AI GEN-AI CONTEST</vt:lpstr>
      <vt:lpstr>OBJECTIVE</vt:lpstr>
      <vt:lpstr>Identifying Domains to work upon  </vt:lpstr>
      <vt:lpstr>Hiring/Recruitment  </vt:lpstr>
      <vt:lpstr>PowerPoint Presentation</vt:lpstr>
      <vt:lpstr>Training &amp; Development  </vt:lpstr>
      <vt:lpstr>Employees Progress Reporting/Performance audit  </vt:lpstr>
      <vt:lpstr> Employer-Employee Relationship  </vt:lpstr>
      <vt:lpstr>USE -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EIGHTFOLD-AI GEN-AI CONTEST</dc:title>
  <dc:creator>Tushar Sethi</dc:creator>
  <cp:lastModifiedBy>Tushar Sethi</cp:lastModifiedBy>
  <cp:revision>1</cp:revision>
  <dcterms:created xsi:type="dcterms:W3CDTF">2023-10-06T07:59:25Z</dcterms:created>
  <dcterms:modified xsi:type="dcterms:W3CDTF">2023-10-06T08:31:03Z</dcterms:modified>
</cp:coreProperties>
</file>