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89" r:id="rId3"/>
    <p:sldId id="290" r:id="rId4"/>
    <p:sldId id="291" r:id="rId5"/>
    <p:sldId id="292" r:id="rId6"/>
    <p:sldId id="294" r:id="rId7"/>
    <p:sldId id="295" r:id="rId8"/>
    <p:sldId id="296" r:id="rId9"/>
    <p:sldId id="297" r:id="rId10"/>
    <p:sldId id="299" r:id="rId11"/>
    <p:sldId id="301" r:id="rId12"/>
  </p:sldIdLst>
  <p:sldSz cx="9144000" cy="5143500" type="screen16x9"/>
  <p:notesSz cx="6858000" cy="9144000"/>
  <p:embeddedFontLst>
    <p:embeddedFont>
      <p:font typeface="Anaheim" panose="020B0604020202020204" charset="0"/>
      <p:regular r:id="rId14"/>
      <p:bold r:id="rId15"/>
    </p:embeddedFont>
    <p:embeddedFont>
      <p:font typeface="DM Sans" pitchFamily="2"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Nunito Light" pitchFamily="2" charset="0"/>
      <p:regular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AD5765-A35C-48C1-995F-4BCA4A99694B}">
  <a:tblStyle styleId="{4CAD5765-A35C-48C1-995F-4BCA4A9969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212481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65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 name="Google Shape;10;p2"/>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 name="Google Shape;11;p2"/>
          <p:cNvSpPr txBox="1">
            <a:spLocks noGrp="1"/>
          </p:cNvSpPr>
          <p:nvPr>
            <p:ph type="ctrTitle"/>
          </p:nvPr>
        </p:nvSpPr>
        <p:spPr>
          <a:xfrm>
            <a:off x="713225" y="1083400"/>
            <a:ext cx="6649800" cy="1610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2787750"/>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1" name="Google Shape;51;p6"/>
          <p:cNvGrpSpPr/>
          <p:nvPr/>
        </p:nvGrpSpPr>
        <p:grpSpPr>
          <a:xfrm>
            <a:off x="-176484" y="1543675"/>
            <a:ext cx="9401449" cy="2525825"/>
            <a:chOff x="-176484" y="1543675"/>
            <a:chExt cx="9401449" cy="2525825"/>
          </a:xfrm>
        </p:grpSpPr>
        <p:grpSp>
          <p:nvGrpSpPr>
            <p:cNvPr id="52" name="Google Shape;52;p6"/>
            <p:cNvGrpSpPr/>
            <p:nvPr/>
          </p:nvGrpSpPr>
          <p:grpSpPr>
            <a:xfrm>
              <a:off x="8537191" y="1543675"/>
              <a:ext cx="687774" cy="247650"/>
              <a:chOff x="1962150" y="714375"/>
              <a:chExt cx="4333800" cy="247650"/>
            </a:xfrm>
          </p:grpSpPr>
          <p:cxnSp>
            <p:nvCxnSpPr>
              <p:cNvPr id="53" name="Google Shape;53;p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57" name="Google Shape;57;p6"/>
            <p:cNvGrpSpPr/>
            <p:nvPr/>
          </p:nvGrpSpPr>
          <p:grpSpPr>
            <a:xfrm>
              <a:off x="-176484" y="3821850"/>
              <a:ext cx="687774" cy="247650"/>
              <a:chOff x="1962150" y="714375"/>
              <a:chExt cx="4333800" cy="247650"/>
            </a:xfrm>
          </p:grpSpPr>
          <p:cxnSp>
            <p:nvCxnSpPr>
              <p:cNvPr id="58" name="Google Shape;58;p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59;p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60" name="Google Shape;60;p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61" name="Google Shape;61;p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
        <p:nvSpPr>
          <p:cNvPr id="62" name="Google Shape;62;p6"/>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2" name="Google Shape;8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500"/>
              <a:buNone/>
              <a:defRPr sz="4500"/>
            </a:lvl1pPr>
            <a:lvl2pPr lvl="1">
              <a:lnSpc>
                <a:spcPct val="100000"/>
              </a:lnSpc>
              <a:spcBef>
                <a:spcPts val="0"/>
              </a:spcBef>
              <a:spcAft>
                <a:spcPts val="0"/>
              </a:spcAft>
              <a:buSzPts val="4800"/>
              <a:buNone/>
              <a:defRPr sz="4800"/>
            </a:lvl2pPr>
            <a:lvl3pPr lvl="2">
              <a:lnSpc>
                <a:spcPct val="100000"/>
              </a:lnSpc>
              <a:spcBef>
                <a:spcPts val="0"/>
              </a:spcBef>
              <a:spcAft>
                <a:spcPts val="0"/>
              </a:spcAft>
              <a:buSzPts val="4800"/>
              <a:buNone/>
              <a:defRPr sz="4800"/>
            </a:lvl3pPr>
            <a:lvl4pPr lvl="3">
              <a:lnSpc>
                <a:spcPct val="100000"/>
              </a:lnSpc>
              <a:spcBef>
                <a:spcPts val="0"/>
              </a:spcBef>
              <a:spcAft>
                <a:spcPts val="0"/>
              </a:spcAft>
              <a:buSzPts val="4800"/>
              <a:buNone/>
              <a:defRPr sz="4800"/>
            </a:lvl4pPr>
            <a:lvl5pPr lvl="4">
              <a:lnSpc>
                <a:spcPct val="100000"/>
              </a:lnSpc>
              <a:spcBef>
                <a:spcPts val="0"/>
              </a:spcBef>
              <a:spcAft>
                <a:spcPts val="0"/>
              </a:spcAft>
              <a:buSzPts val="4800"/>
              <a:buNone/>
              <a:defRPr sz="4800"/>
            </a:lvl5pPr>
            <a:lvl6pPr lvl="5">
              <a:lnSpc>
                <a:spcPct val="100000"/>
              </a:lnSpc>
              <a:spcBef>
                <a:spcPts val="0"/>
              </a:spcBef>
              <a:spcAft>
                <a:spcPts val="0"/>
              </a:spcAft>
              <a:buSzPts val="4800"/>
              <a:buNone/>
              <a:defRPr sz="4800"/>
            </a:lvl6pPr>
            <a:lvl7pPr lvl="6">
              <a:lnSpc>
                <a:spcPct val="100000"/>
              </a:lnSpc>
              <a:spcBef>
                <a:spcPts val="0"/>
              </a:spcBef>
              <a:spcAft>
                <a:spcPts val="0"/>
              </a:spcAft>
              <a:buSzPts val="4800"/>
              <a:buNone/>
              <a:defRPr sz="4800"/>
            </a:lvl7pPr>
            <a:lvl8pPr lvl="7">
              <a:lnSpc>
                <a:spcPct val="100000"/>
              </a:lnSpc>
              <a:spcBef>
                <a:spcPts val="0"/>
              </a:spcBef>
              <a:spcAft>
                <a:spcPts val="0"/>
              </a:spcAft>
              <a:buSzPts val="4800"/>
              <a:buNone/>
              <a:defRPr sz="4800"/>
            </a:lvl8pPr>
            <a:lvl9pPr lvl="8">
              <a:lnSpc>
                <a:spcPct val="100000"/>
              </a:lnSpc>
              <a:spcBef>
                <a:spcPts val="0"/>
              </a:spcBef>
              <a:spcAft>
                <a:spcPts val="0"/>
              </a:spcAft>
              <a:buSzPts val="4800"/>
              <a:buNone/>
              <a:defRPr sz="4800"/>
            </a:lvl9pPr>
          </a:lstStyle>
          <a:p>
            <a:endParaRPr/>
          </a:p>
        </p:txBody>
      </p:sp>
      <p:sp>
        <p:nvSpPr>
          <p:cNvPr id="83" name="Google Shape;83;p8"/>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6" name="Google Shape;8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7" name="Google Shape;87;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9"/>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4" name="Google Shape;9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5" name="Google Shape;9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6" name="Google Shape;96;p11"/>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139"/>
        <p:cNvGrpSpPr/>
        <p:nvPr/>
      </p:nvGrpSpPr>
      <p:grpSpPr>
        <a:xfrm>
          <a:off x="0" y="0"/>
          <a:ext cx="0" cy="0"/>
          <a:chOff x="0" y="0"/>
          <a:chExt cx="0" cy="0"/>
        </a:xfrm>
      </p:grpSpPr>
      <p:sp>
        <p:nvSpPr>
          <p:cNvPr id="140" name="Google Shape;140;p15"/>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1" name="Google Shape;141;p15"/>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2" name="Google Shape;14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3" name="Google Shape;143;p15"/>
          <p:cNvSpPr txBox="1">
            <a:spLocks noGrp="1"/>
          </p:cNvSpPr>
          <p:nvPr>
            <p:ph type="body" idx="1"/>
          </p:nvPr>
        </p:nvSpPr>
        <p:spPr>
          <a:xfrm>
            <a:off x="720000" y="1154278"/>
            <a:ext cx="7704000" cy="2907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100"/>
            </a:lvl1pPr>
            <a:lvl2pPr marL="914400" lvl="1" indent="-298450" rtl="0">
              <a:lnSpc>
                <a:spcPct val="115000"/>
              </a:lnSpc>
              <a:spcBef>
                <a:spcPts val="0"/>
              </a:spcBef>
              <a:spcAft>
                <a:spcPts val="0"/>
              </a:spcAft>
              <a:buSzPts val="1100"/>
              <a:buFont typeface="Nunito Light"/>
              <a:buChar char="○"/>
              <a:defRPr sz="1100"/>
            </a:lvl2pPr>
            <a:lvl3pPr marL="1371600" lvl="2" indent="-298450" rtl="0">
              <a:lnSpc>
                <a:spcPct val="115000"/>
              </a:lnSpc>
              <a:spcBef>
                <a:spcPts val="0"/>
              </a:spcBef>
              <a:spcAft>
                <a:spcPts val="0"/>
              </a:spcAft>
              <a:buSzPts val="1100"/>
              <a:buFont typeface="Nunito Light"/>
              <a:buChar char="■"/>
              <a:defRPr sz="1100"/>
            </a:lvl3pPr>
            <a:lvl4pPr marL="1828800" lvl="3" indent="-298450" rtl="0">
              <a:lnSpc>
                <a:spcPct val="115000"/>
              </a:lnSpc>
              <a:spcBef>
                <a:spcPts val="0"/>
              </a:spcBef>
              <a:spcAft>
                <a:spcPts val="0"/>
              </a:spcAft>
              <a:buSzPts val="1100"/>
              <a:buFont typeface="Nunito Light"/>
              <a:buChar char="●"/>
              <a:defRPr sz="1100"/>
            </a:lvl4pPr>
            <a:lvl5pPr marL="2286000" lvl="4" indent="-298450" rtl="0">
              <a:lnSpc>
                <a:spcPct val="115000"/>
              </a:lnSpc>
              <a:spcBef>
                <a:spcPts val="0"/>
              </a:spcBef>
              <a:spcAft>
                <a:spcPts val="0"/>
              </a:spcAft>
              <a:buSzPts val="1100"/>
              <a:buFont typeface="Nunito Light"/>
              <a:buChar char="○"/>
              <a:defRPr sz="1100"/>
            </a:lvl5pPr>
            <a:lvl6pPr marL="2743200" lvl="5" indent="-298450" rtl="0">
              <a:lnSpc>
                <a:spcPct val="115000"/>
              </a:lnSpc>
              <a:spcBef>
                <a:spcPts val="0"/>
              </a:spcBef>
              <a:spcAft>
                <a:spcPts val="0"/>
              </a:spcAft>
              <a:buSzPts val="1100"/>
              <a:buFont typeface="Nunito Light"/>
              <a:buChar char="■"/>
              <a:defRPr sz="1100"/>
            </a:lvl6pPr>
            <a:lvl7pPr marL="3200400" lvl="6" indent="-298450" rtl="0">
              <a:lnSpc>
                <a:spcPct val="115000"/>
              </a:lnSpc>
              <a:spcBef>
                <a:spcPts val="0"/>
              </a:spcBef>
              <a:spcAft>
                <a:spcPts val="0"/>
              </a:spcAft>
              <a:buSzPts val="1100"/>
              <a:buFont typeface="Nunito Light"/>
              <a:buChar char="●"/>
              <a:defRPr sz="1100"/>
            </a:lvl7pPr>
            <a:lvl8pPr marL="3657600" lvl="7" indent="-298450" rtl="0">
              <a:lnSpc>
                <a:spcPct val="115000"/>
              </a:lnSpc>
              <a:spcBef>
                <a:spcPts val="0"/>
              </a:spcBef>
              <a:spcAft>
                <a:spcPts val="0"/>
              </a:spcAft>
              <a:buSzPts val="1100"/>
              <a:buFont typeface="Nunito Light"/>
              <a:buChar char="○"/>
              <a:defRPr sz="1100"/>
            </a:lvl8pPr>
            <a:lvl9pPr marL="4114800" lvl="8" indent="-298450" rtl="0">
              <a:lnSpc>
                <a:spcPct val="115000"/>
              </a:lnSpc>
              <a:spcBef>
                <a:spcPts val="0"/>
              </a:spcBef>
              <a:spcAft>
                <a:spcPts val="0"/>
              </a:spcAft>
              <a:buSzPts val="1100"/>
              <a:buFont typeface="Nunito Light"/>
              <a:buChar char="■"/>
              <a:defRPr sz="1100"/>
            </a:lvl9pPr>
          </a:lstStyle>
          <a:p>
            <a:endParaRPr/>
          </a:p>
        </p:txBody>
      </p:sp>
      <p:grpSp>
        <p:nvGrpSpPr>
          <p:cNvPr id="144" name="Google Shape;144;p15"/>
          <p:cNvGrpSpPr/>
          <p:nvPr/>
        </p:nvGrpSpPr>
        <p:grpSpPr>
          <a:xfrm>
            <a:off x="-273933" y="1750200"/>
            <a:ext cx="9560785" cy="2695575"/>
            <a:chOff x="-273933" y="1750200"/>
            <a:chExt cx="9560785" cy="2695575"/>
          </a:xfrm>
        </p:grpSpPr>
        <p:grpSp>
          <p:nvGrpSpPr>
            <p:cNvPr id="145" name="Google Shape;145;p15"/>
            <p:cNvGrpSpPr/>
            <p:nvPr/>
          </p:nvGrpSpPr>
          <p:grpSpPr>
            <a:xfrm>
              <a:off x="8423992" y="4198125"/>
              <a:ext cx="862860" cy="247650"/>
              <a:chOff x="1962150" y="714375"/>
              <a:chExt cx="4333800" cy="247650"/>
            </a:xfrm>
          </p:grpSpPr>
          <p:cxnSp>
            <p:nvCxnSpPr>
              <p:cNvPr id="146" name="Google Shape;146;p15"/>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15"/>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15"/>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15"/>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150" name="Google Shape;150;p15"/>
            <p:cNvGrpSpPr/>
            <p:nvPr/>
          </p:nvGrpSpPr>
          <p:grpSpPr>
            <a:xfrm>
              <a:off x="-273933" y="1750200"/>
              <a:ext cx="862860" cy="247650"/>
              <a:chOff x="1962150" y="714375"/>
              <a:chExt cx="4333800" cy="247650"/>
            </a:xfrm>
          </p:grpSpPr>
          <p:cxnSp>
            <p:nvCxnSpPr>
              <p:cNvPr id="151" name="Google Shape;151;p15"/>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52" name="Google Shape;152;p15"/>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53" name="Google Shape;153;p15"/>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54" name="Google Shape;154;p15"/>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
    <p:bg>
      <p:bgPr>
        <a:solidFill>
          <a:schemeClr val="dk1"/>
        </a:solidFill>
        <a:effectLst/>
      </p:bgPr>
    </p:bg>
    <p:spTree>
      <p:nvGrpSpPr>
        <p:cNvPr id="1" name="Shape 218"/>
        <p:cNvGrpSpPr/>
        <p:nvPr/>
      </p:nvGrpSpPr>
      <p:grpSpPr>
        <a:xfrm>
          <a:off x="0" y="0"/>
          <a:ext cx="0" cy="0"/>
          <a:chOff x="0" y="0"/>
          <a:chExt cx="0" cy="0"/>
        </a:xfrm>
      </p:grpSpPr>
      <p:sp>
        <p:nvSpPr>
          <p:cNvPr id="219" name="Google Shape;219;p21"/>
          <p:cNvSpPr/>
          <p:nvPr/>
        </p:nvSpPr>
        <p:spPr>
          <a:xfrm>
            <a:off x="228575" y="225300"/>
            <a:ext cx="8686800" cy="4692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_1">
    <p:bg>
      <p:bgPr>
        <a:solidFill>
          <a:schemeClr val="lt1"/>
        </a:solidFill>
        <a:effectLst/>
      </p:bgPr>
    </p:bg>
    <p:spTree>
      <p:nvGrpSpPr>
        <p:cNvPr id="1" name="Shape 220"/>
        <p:cNvGrpSpPr/>
        <p:nvPr/>
      </p:nvGrpSpPr>
      <p:grpSpPr>
        <a:xfrm>
          <a:off x="0" y="0"/>
          <a:ext cx="0" cy="0"/>
          <a:chOff x="0" y="0"/>
          <a:chExt cx="0" cy="0"/>
        </a:xfrm>
      </p:grpSpPr>
      <p:sp>
        <p:nvSpPr>
          <p:cNvPr id="221" name="Google Shape;221;p22"/>
          <p:cNvSpPr/>
          <p:nvPr/>
        </p:nvSpPr>
        <p:spPr>
          <a:xfrm>
            <a:off x="123900" y="133200"/>
            <a:ext cx="8896200" cy="4877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222" name="Google Shape;222;p22"/>
          <p:cNvGrpSpPr/>
          <p:nvPr/>
        </p:nvGrpSpPr>
        <p:grpSpPr>
          <a:xfrm>
            <a:off x="123900" y="133201"/>
            <a:ext cx="8896200" cy="4877129"/>
            <a:chOff x="123900" y="168749"/>
            <a:chExt cx="8896200" cy="4806000"/>
          </a:xfrm>
        </p:grpSpPr>
        <p:grpSp>
          <p:nvGrpSpPr>
            <p:cNvPr id="223" name="Google Shape;223;p22"/>
            <p:cNvGrpSpPr/>
            <p:nvPr/>
          </p:nvGrpSpPr>
          <p:grpSpPr>
            <a:xfrm>
              <a:off x="200100" y="168749"/>
              <a:ext cx="247650" cy="1663200"/>
              <a:chOff x="367125" y="261749"/>
              <a:chExt cx="247650" cy="1663200"/>
            </a:xfrm>
          </p:grpSpPr>
          <p:cxnSp>
            <p:nvCxnSpPr>
              <p:cNvPr id="224" name="Google Shape;22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6" name="Google Shape;22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28" name="Google Shape;228;p22"/>
            <p:cNvGrpSpPr/>
            <p:nvPr/>
          </p:nvGrpSpPr>
          <p:grpSpPr>
            <a:xfrm rot="-5400000" flipH="1">
              <a:off x="831675" y="3943124"/>
              <a:ext cx="247650" cy="1663200"/>
              <a:chOff x="367125" y="261749"/>
              <a:chExt cx="247650" cy="1663200"/>
            </a:xfrm>
          </p:grpSpPr>
          <p:cxnSp>
            <p:nvCxnSpPr>
              <p:cNvPr id="229" name="Google Shape;22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3" name="Google Shape;233;p22"/>
            <p:cNvGrpSpPr/>
            <p:nvPr/>
          </p:nvGrpSpPr>
          <p:grpSpPr>
            <a:xfrm rot="5400000">
              <a:off x="8064675" y="-462826"/>
              <a:ext cx="247650" cy="1663200"/>
              <a:chOff x="367125" y="261749"/>
              <a:chExt cx="247650" cy="1663200"/>
            </a:xfrm>
          </p:grpSpPr>
          <p:cxnSp>
            <p:nvCxnSpPr>
              <p:cNvPr id="234" name="Google Shape;23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5" name="Google Shape;23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8" name="Google Shape;238;p22"/>
            <p:cNvGrpSpPr/>
            <p:nvPr/>
          </p:nvGrpSpPr>
          <p:grpSpPr>
            <a:xfrm rot="10800000">
              <a:off x="8696250" y="3311549"/>
              <a:ext cx="247650" cy="1663200"/>
              <a:chOff x="367125" y="261749"/>
              <a:chExt cx="247650" cy="1663200"/>
            </a:xfrm>
          </p:grpSpPr>
          <p:cxnSp>
            <p:nvCxnSpPr>
              <p:cNvPr id="239" name="Google Shape;23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7" r:id="rId5"/>
    <p:sldLayoutId id="2147483658" r:id="rId6"/>
    <p:sldLayoutId id="2147483661"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ctrTitle"/>
          </p:nvPr>
        </p:nvSpPr>
        <p:spPr>
          <a:xfrm>
            <a:off x="425751" y="457767"/>
            <a:ext cx="8312728" cy="10867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Times New Roman" panose="02020603050405020304" pitchFamily="18" charset="0"/>
                <a:ea typeface="Microsoft YaHei UI" panose="020B0503020204020204" pitchFamily="34" charset="-122"/>
                <a:cs typeface="Times New Roman" panose="02020603050405020304" pitchFamily="18" charset="0"/>
              </a:rPr>
              <a:t>SMART RIDE CONNECT </a:t>
            </a:r>
            <a:endParaRPr sz="4000" dirty="0">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254" name="Google Shape;254;p26"/>
          <p:cNvSpPr txBox="1">
            <a:spLocks noGrp="1"/>
          </p:cNvSpPr>
          <p:nvPr>
            <p:ph type="subTitle" idx="1"/>
          </p:nvPr>
        </p:nvSpPr>
        <p:spPr>
          <a:xfrm>
            <a:off x="399656" y="1652910"/>
            <a:ext cx="8312728" cy="475800"/>
          </a:xfrm>
          <a:prstGeom prst="rect">
            <a:avLst/>
          </a:prstGeom>
        </p:spPr>
        <p:txBody>
          <a:bodyPr spcFirstLastPara="1" wrap="square" lIns="91425" tIns="91425" rIns="91425" bIns="91425" anchor="t" anchorCtr="0">
            <a:noAutofit/>
          </a:bodyPr>
          <a:lstStyle/>
          <a:p>
            <a:pPr marL="0" lvl="0" indent="0" algn="ctr"/>
            <a:r>
              <a:rPr lang="en-IN" sz="1800" dirty="0">
                <a:latin typeface="Times New Roman" panose="02020603050405020304" pitchFamily="18" charset="0"/>
                <a:cs typeface="Times New Roman" panose="02020603050405020304" pitchFamily="18" charset="0"/>
              </a:rPr>
              <a:t>Ride Smarter, Travel Together</a:t>
            </a:r>
            <a:endParaRPr sz="1800" dirty="0">
              <a:latin typeface="Times New Roman" panose="02020603050405020304" pitchFamily="18" charset="0"/>
              <a:cs typeface="Times New Roman" panose="02020603050405020304" pitchFamily="18" charset="0"/>
            </a:endParaRPr>
          </a:p>
        </p:txBody>
      </p:sp>
      <p:pic>
        <p:nvPicPr>
          <p:cNvPr id="255" name="Google Shape;255;p26"/>
          <p:cNvPicPr preferRelativeResize="0"/>
          <p:nvPr/>
        </p:nvPicPr>
        <p:blipFill>
          <a:blip r:embed="rId3">
            <a:alphaModFix/>
          </a:blip>
          <a:stretch>
            <a:fillRect/>
          </a:stretch>
        </p:blipFill>
        <p:spPr>
          <a:xfrm>
            <a:off x="4059958" y="2654300"/>
            <a:ext cx="4652426" cy="2171726"/>
          </a:xfrm>
          <a:prstGeom prst="rect">
            <a:avLst/>
          </a:prstGeom>
          <a:noFill/>
          <a:ln>
            <a:noFill/>
          </a:ln>
        </p:spPr>
      </p:pic>
      <p:grpSp>
        <p:nvGrpSpPr>
          <p:cNvPr id="256" name="Google Shape;256;p26"/>
          <p:cNvGrpSpPr/>
          <p:nvPr/>
        </p:nvGrpSpPr>
        <p:grpSpPr>
          <a:xfrm>
            <a:off x="8230728" y="2571750"/>
            <a:ext cx="989407" cy="247650"/>
            <a:chOff x="1962150" y="714375"/>
            <a:chExt cx="4333800" cy="247650"/>
          </a:xfrm>
        </p:grpSpPr>
        <p:cxnSp>
          <p:nvCxnSpPr>
            <p:cNvPr id="257" name="Google Shape;257;p2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2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59" name="Google Shape;259;p2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0" name="Google Shape;260;p2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261" name="Google Shape;261;p26"/>
          <p:cNvGrpSpPr/>
          <p:nvPr/>
        </p:nvGrpSpPr>
        <p:grpSpPr>
          <a:xfrm>
            <a:off x="-66750" y="415675"/>
            <a:ext cx="1751289" cy="247650"/>
            <a:chOff x="1962150" y="714375"/>
            <a:chExt cx="4333800" cy="247650"/>
          </a:xfrm>
        </p:grpSpPr>
        <p:cxnSp>
          <p:nvCxnSpPr>
            <p:cNvPr id="262" name="Google Shape;262;p2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2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4" name="Google Shape;264;p2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5" name="Google Shape;265;p2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
        <p:nvSpPr>
          <p:cNvPr id="3" name="TextBox 2">
            <a:extLst>
              <a:ext uri="{FF2B5EF4-FFF2-40B4-BE49-F238E27FC236}">
                <a16:creationId xmlns:a16="http://schemas.microsoft.com/office/drawing/2014/main" id="{BDE1ABCD-0F34-A881-CAE1-D285A2978BC7}"/>
              </a:ext>
            </a:extLst>
          </p:cNvPr>
          <p:cNvSpPr txBox="1"/>
          <p:nvPr/>
        </p:nvSpPr>
        <p:spPr>
          <a:xfrm>
            <a:off x="276571" y="2464392"/>
            <a:ext cx="3275636" cy="1708160"/>
          </a:xfrm>
          <a:prstGeom prst="rect">
            <a:avLst/>
          </a:prstGeom>
          <a:noFill/>
        </p:spPr>
        <p:txBody>
          <a:bodyPr wrap="square" rtlCol="0">
            <a:spAutoFit/>
          </a:bodyPr>
          <a:lstStyle/>
          <a:p>
            <a:pPr>
              <a:lnSpc>
                <a:spcPct val="150000"/>
              </a:lnSpc>
            </a:pPr>
            <a:r>
              <a:rPr lang="en-US" b="1" u="sng" dirty="0">
                <a:latin typeface="Times New Roman" panose="02020603050405020304" pitchFamily="18" charset="0"/>
                <a:cs typeface="Times New Roman" panose="02020603050405020304" pitchFamily="18" charset="0"/>
              </a:rPr>
              <a:t>Presented By:</a:t>
            </a:r>
          </a:p>
          <a:p>
            <a:pPr>
              <a:lnSpc>
                <a:spcPct val="150000"/>
              </a:lnSpc>
            </a:pPr>
            <a:r>
              <a:rPr lang="en-US" dirty="0" err="1">
                <a:latin typeface="Times New Roman" panose="02020603050405020304" pitchFamily="18" charset="0"/>
                <a:cs typeface="Times New Roman" panose="02020603050405020304" pitchFamily="18" charset="0"/>
              </a:rPr>
              <a:t>Amey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Rupune</a:t>
            </a:r>
            <a:r>
              <a:rPr lang="en-US" dirty="0">
                <a:latin typeface="Times New Roman" panose="02020603050405020304" pitchFamily="18" charset="0"/>
                <a:cs typeface="Times New Roman" panose="02020603050405020304" pitchFamily="18" charset="0"/>
              </a:rPr>
              <a:t> (250245920011)</a:t>
            </a:r>
          </a:p>
          <a:p>
            <a:pPr>
              <a:lnSpc>
                <a:spcPct val="150000"/>
              </a:lnSpc>
            </a:pPr>
            <a:r>
              <a:rPr lang="en-US" dirty="0" err="1">
                <a:latin typeface="Times New Roman" panose="02020603050405020304" pitchFamily="18" charset="0"/>
                <a:cs typeface="Times New Roman" panose="02020603050405020304" pitchFamily="18" charset="0"/>
              </a:rPr>
              <a:t>Rujula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Deshmukh</a:t>
            </a:r>
            <a:r>
              <a:rPr lang="en-US" dirty="0">
                <a:latin typeface="Times New Roman" panose="02020603050405020304" pitchFamily="18" charset="0"/>
                <a:cs typeface="Times New Roman" panose="02020603050405020304" pitchFamily="18" charset="0"/>
              </a:rPr>
              <a:t> (250245920021)</a:t>
            </a:r>
          </a:p>
          <a:p>
            <a:pPr>
              <a:lnSpc>
                <a:spcPct val="150000"/>
              </a:lnSpc>
            </a:pPr>
            <a:r>
              <a:rPr lang="en-US" dirty="0" err="1">
                <a:latin typeface="Times New Roman" panose="02020603050405020304" pitchFamily="18" charset="0"/>
                <a:cs typeface="Times New Roman" panose="02020603050405020304" pitchFamily="18" charset="0"/>
              </a:rPr>
              <a:t>Tushar</a:t>
            </a:r>
            <a:r>
              <a:rPr lang="en-US" dirty="0">
                <a:latin typeface="Times New Roman" panose="02020603050405020304" pitchFamily="18" charset="0"/>
                <a:cs typeface="Times New Roman" panose="02020603050405020304" pitchFamily="18" charset="0"/>
              </a:rPr>
              <a:t> Kale (250245920037)</a:t>
            </a:r>
          </a:p>
          <a:p>
            <a:pPr>
              <a:lnSpc>
                <a:spcPct val="150000"/>
              </a:lnSpc>
            </a:pPr>
            <a:r>
              <a:rPr lang="en-US" dirty="0">
                <a:latin typeface="Times New Roman" panose="02020603050405020304" pitchFamily="18" charset="0"/>
                <a:cs typeface="Times New Roman" panose="02020603050405020304" pitchFamily="18" charset="0"/>
              </a:rPr>
              <a:t>Sujata </a:t>
            </a:r>
            <a:r>
              <a:rPr lang="en-US" dirty="0" err="1">
                <a:latin typeface="Times New Roman" panose="02020603050405020304" pitchFamily="18" charset="0"/>
                <a:cs typeface="Times New Roman" panose="02020603050405020304" pitchFamily="18" charset="0"/>
              </a:rPr>
              <a:t>Yeole</a:t>
            </a:r>
            <a:r>
              <a:rPr lang="en-US" dirty="0">
                <a:latin typeface="Times New Roman" panose="02020603050405020304" pitchFamily="18" charset="0"/>
                <a:cs typeface="Times New Roman" panose="02020603050405020304" pitchFamily="18" charset="0"/>
              </a:rPr>
              <a:t> (250245920098)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ABAD-3FDC-44D8-4E29-5C7CBAB7FCE8}"/>
              </a:ext>
            </a:extLst>
          </p:cNvPr>
          <p:cNvSpPr>
            <a:spLocks noGrp="1"/>
          </p:cNvSpPr>
          <p:nvPr>
            <p:ph type="title"/>
          </p:nvPr>
        </p:nvSpPr>
        <p:spPr>
          <a:xfrm>
            <a:off x="417508" y="1637698"/>
            <a:ext cx="2246224" cy="1212790"/>
          </a:xfrm>
        </p:spPr>
        <p:txBody>
          <a:bodyPr/>
          <a:lstStyle/>
          <a:p>
            <a:pPr algn="ctr"/>
            <a:r>
              <a:rPr lang="en-US" sz="2800" dirty="0">
                <a:latin typeface="Times New Roman" panose="02020603050405020304" pitchFamily="18" charset="0"/>
                <a:cs typeface="Times New Roman" panose="02020603050405020304" pitchFamily="18" charset="0"/>
              </a:rPr>
              <a:t>Activity 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2AFC213-95A8-8521-5224-C337E61DD506}"/>
              </a:ext>
            </a:extLst>
          </p:cNvPr>
          <p:cNvPicPr>
            <a:picLocks noChangeAspect="1"/>
          </p:cNvPicPr>
          <p:nvPr/>
        </p:nvPicPr>
        <p:blipFill>
          <a:blip r:embed="rId2"/>
          <a:stretch>
            <a:fillRect/>
          </a:stretch>
        </p:blipFill>
        <p:spPr>
          <a:xfrm>
            <a:off x="3814913" y="252762"/>
            <a:ext cx="3469028" cy="4363844"/>
          </a:xfrm>
          <a:prstGeom prst="rect">
            <a:avLst/>
          </a:prstGeom>
        </p:spPr>
      </p:pic>
    </p:spTree>
    <p:extLst>
      <p:ext uri="{BB962C8B-B14F-4D97-AF65-F5344CB8AC3E}">
        <p14:creationId xmlns:p14="http://schemas.microsoft.com/office/powerpoint/2010/main" val="26655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C7600-B982-A1EA-6EC3-1623552586DE}"/>
              </a:ext>
            </a:extLst>
          </p:cNvPr>
          <p:cNvSpPr>
            <a:spLocks noGrp="1"/>
          </p:cNvSpPr>
          <p:nvPr>
            <p:ph type="title"/>
          </p:nvPr>
        </p:nvSpPr>
        <p:spPr>
          <a:xfrm>
            <a:off x="2317950" y="1265536"/>
            <a:ext cx="4508100" cy="2529300"/>
          </a:xfrm>
        </p:spPr>
        <p:txBody>
          <a:bodyPr/>
          <a:lstStyle/>
          <a:p>
            <a:r>
              <a:rPr lang="en-US" dirty="0">
                <a:latin typeface="Times New Roman" panose="02020603050405020304" pitchFamily="18" charset="0"/>
                <a:cs typeface="Times New Roman" panose="02020603050405020304" pitchFamily="18" charset="0"/>
              </a:rPr>
              <a:t>Thank You!!</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58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C45D-CD9A-E902-4FA6-CF5B65C67691}"/>
              </a:ext>
            </a:extLst>
          </p:cNvPr>
          <p:cNvSpPr>
            <a:spLocks noGrp="1"/>
          </p:cNvSpPr>
          <p:nvPr>
            <p:ph type="title"/>
          </p:nvPr>
        </p:nvSpPr>
        <p:spPr>
          <a:xfrm>
            <a:off x="380999" y="521225"/>
            <a:ext cx="8388927" cy="572700"/>
          </a:xfrm>
        </p:spPr>
        <p:txBody>
          <a:bodyPr/>
          <a:lstStyle/>
          <a:p>
            <a:pPr algn="ctr"/>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E4B4A39-F13D-2557-2F54-A10C38EC75B3}"/>
              </a:ext>
            </a:extLst>
          </p:cNvPr>
          <p:cNvSpPr>
            <a:spLocks noGrp="1"/>
          </p:cNvSpPr>
          <p:nvPr>
            <p:ph type="body" idx="1"/>
          </p:nvPr>
        </p:nvSpPr>
        <p:spPr>
          <a:xfrm>
            <a:off x="630382" y="1399310"/>
            <a:ext cx="7689274" cy="3082635"/>
          </a:xfrm>
        </p:spPr>
        <p:txBody>
          <a:bodyPr/>
          <a:lstStyle/>
          <a:p>
            <a:pPr marL="158750" indent="0" algn="just">
              <a:buNone/>
            </a:pPr>
            <a:r>
              <a:rPr lang="en-US" sz="1600" dirty="0">
                <a:latin typeface="Times New Roman" panose="02020603050405020304" pitchFamily="18" charset="0"/>
                <a:cs typeface="Times New Roman" panose="02020603050405020304" pitchFamily="18" charset="0"/>
              </a:rPr>
              <a:t>Smart Ride Connect is an innovative web-based platform that bridges the gap between drivers with available car seats and passengers seeking convenient and affordable travel options. Designed to make commuting smarter and more efficient, the application allows drivers to publish ride details such as departure location, destination, time, seat availability, and fare. Passengers can search for rides that match their preferences and request bookings directly through the platform. With real-time matching, secure communication, GPS-based route tracking, and post-trip ratings, Smart Ride Connect ensures a safe, reliable, and eco-friendly ride-sharing experience. Advanced Encryption Standard (AES) is used to safeguard user data, making the platform secure and trustworthy for everyday travel.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13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667D-7EBE-6CC6-2242-B701CD5AF85A}"/>
              </a:ext>
            </a:extLst>
          </p:cNvPr>
          <p:cNvSpPr>
            <a:spLocks noGrp="1"/>
          </p:cNvSpPr>
          <p:nvPr>
            <p:ph type="title"/>
          </p:nvPr>
        </p:nvSpPr>
        <p:spPr>
          <a:xfrm>
            <a:off x="422563" y="514298"/>
            <a:ext cx="8291946" cy="572700"/>
          </a:xfrm>
        </p:spPr>
        <p:txBody>
          <a:bodyPr/>
          <a:lstStyle/>
          <a:p>
            <a:pPr algn="ctr"/>
            <a:r>
              <a:rPr lang="en-IN" sz="2800" dirty="0">
                <a:latin typeface="Times New Roman" panose="02020603050405020304" pitchFamily="18" charset="0"/>
                <a:cs typeface="Times New Roman" panose="02020603050405020304" pitchFamily="18" charset="0"/>
              </a:rPr>
              <a:t>PROBLEM DEFINITION</a:t>
            </a:r>
          </a:p>
        </p:txBody>
      </p:sp>
      <p:sp>
        <p:nvSpPr>
          <p:cNvPr id="3" name="Text Placeholder 2">
            <a:extLst>
              <a:ext uri="{FF2B5EF4-FFF2-40B4-BE49-F238E27FC236}">
                <a16:creationId xmlns:a16="http://schemas.microsoft.com/office/drawing/2014/main" id="{CDB1130A-5D06-2DE4-DA07-4A72CDF8B60B}"/>
              </a:ext>
            </a:extLst>
          </p:cNvPr>
          <p:cNvSpPr>
            <a:spLocks noGrp="1"/>
          </p:cNvSpPr>
          <p:nvPr>
            <p:ph type="body" idx="1"/>
          </p:nvPr>
        </p:nvSpPr>
        <p:spPr>
          <a:xfrm>
            <a:off x="692291" y="1392381"/>
            <a:ext cx="7650849" cy="3179449"/>
          </a:xfrm>
        </p:spPr>
        <p:txBody>
          <a:bodyPr/>
          <a:lstStyle/>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Daily commuting leads to traffic congestion, high fuel costs, and empty vehicle            seats.</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Many people travel the same routes but have no safe way to connect for shared rides.</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Current ride-sharing platforms lack features, safety, or transparency.</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There is a need for a user-friendly system for ride-sharing.</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Drivers should be able to offer rides; passengers should easily find and book them.</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Important features include communication, ride tracking, and user ratings.</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b="1" dirty="0">
                <a:solidFill>
                  <a:schemeClr val="tx1"/>
                </a:solidFill>
                <a:latin typeface="Times New Roman" panose="02020603050405020304" pitchFamily="18" charset="0"/>
                <a:cs typeface="Times New Roman" panose="02020603050405020304" pitchFamily="18" charset="0"/>
              </a:rPr>
              <a:t>Smart Ride Connect</a:t>
            </a:r>
            <a:r>
              <a:rPr lang="en-US" altLang="en-US" sz="1600" dirty="0">
                <a:solidFill>
                  <a:schemeClr val="tx1"/>
                </a:solidFill>
                <a:latin typeface="Times New Roman" panose="02020603050405020304" pitchFamily="18" charset="0"/>
                <a:cs typeface="Times New Roman" panose="02020603050405020304" pitchFamily="18" charset="0"/>
              </a:rPr>
              <a:t> solves this by offering a secure, efficient, and web-based carpooling platform.</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It benefits both drivers and passengers and supports eco-friendly travel.</a:t>
            </a:r>
          </a:p>
          <a:p>
            <a:pPr marL="158750" indent="0">
              <a:buNone/>
            </a:pPr>
            <a:endParaRPr lang="en-IN" sz="1600" dirty="0"/>
          </a:p>
        </p:txBody>
      </p:sp>
    </p:spTree>
    <p:extLst>
      <p:ext uri="{BB962C8B-B14F-4D97-AF65-F5344CB8AC3E}">
        <p14:creationId xmlns:p14="http://schemas.microsoft.com/office/powerpoint/2010/main" val="268989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72FB-D784-4CF1-BA51-7E8F50EA5C3B}"/>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GOALS AND OBJECTIVES</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BC22D02-87B4-3819-6A90-F4FBD1620E92}"/>
              </a:ext>
            </a:extLst>
          </p:cNvPr>
          <p:cNvSpPr>
            <a:spLocks noGrp="1"/>
          </p:cNvSpPr>
          <p:nvPr>
            <p:ph type="body" idx="1"/>
          </p:nvPr>
        </p:nvSpPr>
        <p:spPr>
          <a:xfrm>
            <a:off x="491836" y="1385455"/>
            <a:ext cx="3960000" cy="2916000"/>
          </a:xfrm>
        </p:spPr>
        <p:style>
          <a:lnRef idx="1">
            <a:schemeClr val="dk1"/>
          </a:lnRef>
          <a:fillRef idx="2">
            <a:schemeClr val="dk1"/>
          </a:fillRef>
          <a:effectRef idx="1">
            <a:schemeClr val="dk1"/>
          </a:effectRef>
          <a:fontRef idx="minor">
            <a:schemeClr val="dk1"/>
          </a:fontRef>
        </p:style>
        <p:txBody>
          <a:bodyPr/>
          <a:lstStyle/>
          <a:p>
            <a:pPr marL="158750" indent="0" algn="ctr">
              <a:lnSpc>
                <a:spcPct val="150000"/>
              </a:lnSpc>
              <a:buNone/>
            </a:pPr>
            <a:r>
              <a:rPr lang="en-US" sz="2000" b="1" dirty="0">
                <a:latin typeface="Times New Roman" panose="02020603050405020304" pitchFamily="18" charset="0"/>
                <a:cs typeface="Times New Roman" panose="02020603050405020304" pitchFamily="18" charset="0"/>
              </a:rPr>
              <a:t>Goals</a:t>
            </a:r>
          </a:p>
          <a:p>
            <a:pPr marL="158750" indent="0">
              <a:lnSpc>
                <a:spcPct val="150000"/>
              </a:lnSpc>
              <a:buNone/>
            </a:pPr>
            <a:endParaRPr lang="en-US" sz="16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develop a secure and user-friendly web-based ride-sharing platform.</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connect drivers with available seats to passengers seeking travel options.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promote cost-effective, efficient, and eco-friendly commuting.</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D9B36FE-D199-C7B5-3803-D54B9E36295C}"/>
              </a:ext>
            </a:extLst>
          </p:cNvPr>
          <p:cNvSpPr txBox="1"/>
          <p:nvPr/>
        </p:nvSpPr>
        <p:spPr>
          <a:xfrm>
            <a:off x="4648200" y="1385455"/>
            <a:ext cx="3960000" cy="2916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Objectives</a:t>
            </a:r>
          </a:p>
          <a:p>
            <a:pPr algn="just">
              <a:lnSpc>
                <a:spcPct val="150000"/>
              </a:lnSpc>
            </a:pPr>
            <a:endParaRPr lang="en-IN" sz="1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allow drivers to publish ride details including route, date, time, seats, and pricing.</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implement a real-time ride matching and booking confirmation system.</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provide a post-trip rating and review mechanism for transparency and trust.</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7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2765-D4C6-7159-8700-9B9326EBA2F0}"/>
              </a:ext>
            </a:extLst>
          </p:cNvPr>
          <p:cNvSpPr>
            <a:spLocks noGrp="1"/>
          </p:cNvSpPr>
          <p:nvPr>
            <p:ph type="title"/>
          </p:nvPr>
        </p:nvSpPr>
        <p:spPr>
          <a:xfrm>
            <a:off x="720000" y="528153"/>
            <a:ext cx="7704000" cy="572700"/>
          </a:xfrm>
        </p:spPr>
        <p:txBody>
          <a:bodyPr/>
          <a:lstStyle/>
          <a:p>
            <a:pPr algn="ctr"/>
            <a:r>
              <a:rPr lang="en-US" sz="2800" dirty="0">
                <a:latin typeface="Times New Roman" panose="02020603050405020304" pitchFamily="18" charset="0"/>
                <a:cs typeface="Times New Roman" panose="02020603050405020304" pitchFamily="18" charset="0"/>
              </a:rPr>
              <a:t>SCOPE OF THE PROJECT</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560BACD-8417-B4E4-5BC2-4962829A89EF}"/>
              </a:ext>
            </a:extLst>
          </p:cNvPr>
          <p:cNvSpPr>
            <a:spLocks noGrp="1"/>
          </p:cNvSpPr>
          <p:nvPr>
            <p:ph type="body" idx="1"/>
          </p:nvPr>
        </p:nvSpPr>
        <p:spPr/>
        <p:txBody>
          <a:bodyPr/>
          <a:lstStyle/>
          <a:p>
            <a:pPr>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Build a web-based ride-sharing platform.</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Drivers can post rides with route, date, time, seats, and price.</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Passengers can search and request rides based on their needs.</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System matches rides and confirms bookings.</a:t>
            </a:r>
          </a:p>
          <a:p>
            <a:pPr>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Chat option for driver and passenger before the ride.</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Users can rate and review after the ride.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92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65EE0-B8A5-2D9A-0A65-9D3823A54FB1}"/>
              </a:ext>
            </a:extLst>
          </p:cNvPr>
          <p:cNvSpPr>
            <a:spLocks noGrp="1"/>
          </p:cNvSpPr>
          <p:nvPr>
            <p:ph type="title"/>
          </p:nvPr>
        </p:nvSpPr>
        <p:spPr>
          <a:xfrm>
            <a:off x="665379" y="240063"/>
            <a:ext cx="7704000" cy="572700"/>
          </a:xfrm>
        </p:spPr>
        <p:txBody>
          <a:bodyPr/>
          <a:lstStyle/>
          <a:p>
            <a:pPr algn="ctr"/>
            <a:r>
              <a:rPr lang="en-US" sz="2800" dirty="0">
                <a:latin typeface="Times New Roman" panose="02020603050405020304" pitchFamily="18" charset="0"/>
                <a:cs typeface="Times New Roman" panose="02020603050405020304" pitchFamily="18" charset="0"/>
              </a:rPr>
              <a:t>ER Diagram</a:t>
            </a:r>
            <a:endParaRPr lang="en-IN"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44F512B-05E8-2711-756B-BE0F17FB58C5}"/>
              </a:ext>
            </a:extLst>
          </p:cNvPr>
          <p:cNvPicPr>
            <a:picLocks noChangeAspect="1"/>
          </p:cNvPicPr>
          <p:nvPr/>
        </p:nvPicPr>
        <p:blipFill>
          <a:blip r:embed="rId2"/>
          <a:stretch>
            <a:fillRect/>
          </a:stretch>
        </p:blipFill>
        <p:spPr>
          <a:xfrm>
            <a:off x="470621" y="826411"/>
            <a:ext cx="8093516" cy="3778214"/>
          </a:xfrm>
          <a:prstGeom prst="rect">
            <a:avLst/>
          </a:prstGeom>
        </p:spPr>
      </p:pic>
    </p:spTree>
    <p:extLst>
      <p:ext uri="{BB962C8B-B14F-4D97-AF65-F5344CB8AC3E}">
        <p14:creationId xmlns:p14="http://schemas.microsoft.com/office/powerpoint/2010/main" val="274811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A509-3B51-0F0F-30EC-BAA496CDED50}"/>
              </a:ext>
            </a:extLst>
          </p:cNvPr>
          <p:cNvSpPr>
            <a:spLocks noGrp="1"/>
          </p:cNvSpPr>
          <p:nvPr>
            <p:ph type="title"/>
          </p:nvPr>
        </p:nvSpPr>
        <p:spPr>
          <a:xfrm>
            <a:off x="616091" y="1809476"/>
            <a:ext cx="1108800" cy="572700"/>
          </a:xfrm>
        </p:spPr>
        <p:txBody>
          <a:bodyPr/>
          <a:lstStyle/>
          <a:p>
            <a:pPr algn="ctr"/>
            <a:r>
              <a:rPr lang="en-US" sz="2800" dirty="0">
                <a:latin typeface="Times New Roman" panose="02020603050405020304" pitchFamily="18" charset="0"/>
                <a:cs typeface="Times New Roman" panose="02020603050405020304" pitchFamily="18" charset="0"/>
              </a:rPr>
              <a:t>DFD</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48993D-01ED-214A-2D6A-06065E270448}"/>
              </a:ext>
            </a:extLst>
          </p:cNvPr>
          <p:cNvPicPr>
            <a:picLocks noChangeAspect="1"/>
          </p:cNvPicPr>
          <p:nvPr/>
        </p:nvPicPr>
        <p:blipFill>
          <a:blip r:embed="rId2"/>
          <a:stretch>
            <a:fillRect/>
          </a:stretch>
        </p:blipFill>
        <p:spPr>
          <a:xfrm>
            <a:off x="2445327" y="367145"/>
            <a:ext cx="5978673" cy="4200881"/>
          </a:xfrm>
          <a:prstGeom prst="rect">
            <a:avLst/>
          </a:prstGeom>
          <a:ln w="12700">
            <a:solidFill>
              <a:schemeClr val="tx1"/>
            </a:solidFill>
          </a:ln>
        </p:spPr>
      </p:pic>
      <p:sp>
        <p:nvSpPr>
          <p:cNvPr id="7" name="TextBox 6">
            <a:extLst>
              <a:ext uri="{FF2B5EF4-FFF2-40B4-BE49-F238E27FC236}">
                <a16:creationId xmlns:a16="http://schemas.microsoft.com/office/drawing/2014/main" id="{CFE7EA90-1191-E9BB-E519-78C3667A4BE9}"/>
              </a:ext>
            </a:extLst>
          </p:cNvPr>
          <p:cNvSpPr txBox="1"/>
          <p:nvPr/>
        </p:nvSpPr>
        <p:spPr>
          <a:xfrm>
            <a:off x="2527610" y="2571750"/>
            <a:ext cx="1152292" cy="230832"/>
          </a:xfrm>
          <a:prstGeom prst="rect">
            <a:avLst/>
          </a:prstGeom>
          <a:noFill/>
        </p:spPr>
        <p:txBody>
          <a:bodyPr wrap="square" rtlCol="0">
            <a:spAutoFit/>
          </a:bodyPr>
          <a:lstStyle/>
          <a:p>
            <a:r>
              <a:rPr lang="en-US" sz="900" dirty="0"/>
              <a:t>(Driver/Passenger)</a:t>
            </a:r>
            <a:endParaRPr lang="en-IN" sz="900" dirty="0"/>
          </a:p>
        </p:txBody>
      </p:sp>
    </p:spTree>
    <p:extLst>
      <p:ext uri="{BB962C8B-B14F-4D97-AF65-F5344CB8AC3E}">
        <p14:creationId xmlns:p14="http://schemas.microsoft.com/office/powerpoint/2010/main" val="219980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26CA-3E46-7B02-826B-9E4AF655C8FF}"/>
              </a:ext>
            </a:extLst>
          </p:cNvPr>
          <p:cNvSpPr>
            <a:spLocks noGrp="1"/>
          </p:cNvSpPr>
          <p:nvPr>
            <p:ph type="title"/>
          </p:nvPr>
        </p:nvSpPr>
        <p:spPr>
          <a:xfrm>
            <a:off x="484910" y="1603343"/>
            <a:ext cx="1828799" cy="1313040"/>
          </a:xfrm>
        </p:spPr>
        <p:txBody>
          <a:bodyPr/>
          <a:lstStyle/>
          <a:p>
            <a:pPr algn="ctr"/>
            <a:r>
              <a:rPr lang="en-US" sz="2800" dirty="0">
                <a:latin typeface="Times New Roman" panose="02020603050405020304" pitchFamily="18" charset="0"/>
                <a:cs typeface="Times New Roman" panose="02020603050405020304" pitchFamily="18" charset="0"/>
              </a:rPr>
              <a:t>Use-Case 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E2A223-AB01-4BBE-BC8D-B16E6BAF7819}"/>
              </a:ext>
            </a:extLst>
          </p:cNvPr>
          <p:cNvPicPr>
            <a:picLocks noChangeAspect="1"/>
          </p:cNvPicPr>
          <p:nvPr/>
        </p:nvPicPr>
        <p:blipFill>
          <a:blip r:embed="rId2"/>
          <a:stretch>
            <a:fillRect/>
          </a:stretch>
        </p:blipFill>
        <p:spPr>
          <a:xfrm>
            <a:off x="2833256" y="340316"/>
            <a:ext cx="5604162" cy="4169339"/>
          </a:xfrm>
          <a:prstGeom prst="rect">
            <a:avLst/>
          </a:prstGeom>
          <a:ln w="12700">
            <a:solidFill>
              <a:schemeClr val="tx1"/>
            </a:solidFill>
          </a:ln>
        </p:spPr>
      </p:pic>
    </p:spTree>
    <p:extLst>
      <p:ext uri="{BB962C8B-B14F-4D97-AF65-F5344CB8AC3E}">
        <p14:creationId xmlns:p14="http://schemas.microsoft.com/office/powerpoint/2010/main" val="200361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2453-40BB-CB78-E62A-72E79ECC10E2}"/>
              </a:ext>
            </a:extLst>
          </p:cNvPr>
          <p:cNvSpPr>
            <a:spLocks noGrp="1"/>
          </p:cNvSpPr>
          <p:nvPr>
            <p:ph type="title"/>
          </p:nvPr>
        </p:nvSpPr>
        <p:spPr>
          <a:xfrm>
            <a:off x="1943793" y="248847"/>
            <a:ext cx="5256413" cy="1242526"/>
          </a:xfrm>
        </p:spPr>
        <p:txBody>
          <a:bodyPr/>
          <a:lstStyle/>
          <a:p>
            <a:pPr algn="ctr"/>
            <a:r>
              <a:rPr lang="en-US" sz="2800" dirty="0">
                <a:latin typeface="Times New Roman" panose="02020603050405020304" pitchFamily="18" charset="0"/>
                <a:cs typeface="Times New Roman" panose="02020603050405020304" pitchFamily="18" charset="0"/>
              </a:rPr>
              <a:t>Class Diagram</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3434752-9DEE-331B-8495-58F8A5BE7126}"/>
              </a:ext>
            </a:extLst>
          </p:cNvPr>
          <p:cNvPicPr>
            <a:picLocks noChangeAspect="1"/>
          </p:cNvPicPr>
          <p:nvPr/>
        </p:nvPicPr>
        <p:blipFill>
          <a:blip r:embed="rId2"/>
          <a:stretch>
            <a:fillRect/>
          </a:stretch>
        </p:blipFill>
        <p:spPr>
          <a:xfrm>
            <a:off x="533400" y="792480"/>
            <a:ext cx="7973290" cy="3825240"/>
          </a:xfrm>
          <a:prstGeom prst="rect">
            <a:avLst/>
          </a:prstGeom>
          <a:ln w="12700">
            <a:solidFill>
              <a:schemeClr val="tx1"/>
            </a:solidFill>
          </a:ln>
        </p:spPr>
      </p:pic>
    </p:spTree>
    <p:extLst>
      <p:ext uri="{BB962C8B-B14F-4D97-AF65-F5344CB8AC3E}">
        <p14:creationId xmlns:p14="http://schemas.microsoft.com/office/powerpoint/2010/main" val="1040769764"/>
      </p:ext>
    </p:extLst>
  </p:cSld>
  <p:clrMapOvr>
    <a:masterClrMapping/>
  </p:clrMapOvr>
</p:sld>
</file>

<file path=ppt/theme/theme1.xml><?xml version="1.0" encoding="utf-8"?>
<a:theme xmlns:a="http://schemas.openxmlformats.org/drawingml/2006/main" name="Automotive Industry Theme for Business by Slidesgo">
  <a:themeElements>
    <a:clrScheme name="Simple Light">
      <a:dk1>
        <a:srgbClr val="191919"/>
      </a:dk1>
      <a:lt1>
        <a:srgbClr val="F3F3F3"/>
      </a:lt1>
      <a:dk2>
        <a:srgbClr val="171783"/>
      </a:dk2>
      <a:lt2>
        <a:srgbClr val="B33636"/>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434</Words>
  <Application>Microsoft Office PowerPoint</Application>
  <PresentationFormat>On-screen Show (16:9)</PresentationFormat>
  <Paragraphs>44</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Nunito Light</vt:lpstr>
      <vt:lpstr>Montserrat</vt:lpstr>
      <vt:lpstr>Wingdings</vt:lpstr>
      <vt:lpstr>DM Sans</vt:lpstr>
      <vt:lpstr>Times New Roman</vt:lpstr>
      <vt:lpstr>Anaheim</vt:lpstr>
      <vt:lpstr>Arial</vt:lpstr>
      <vt:lpstr>Automotive Industry Theme for Business by Slidesgo</vt:lpstr>
      <vt:lpstr>SMART RIDE CONNECT </vt:lpstr>
      <vt:lpstr>INTRODUCTION</vt:lpstr>
      <vt:lpstr>PROBLEM DEFINITION</vt:lpstr>
      <vt:lpstr>GOALS AND OBJECTIVES</vt:lpstr>
      <vt:lpstr>SCOPE OF THE PROJECT</vt:lpstr>
      <vt:lpstr>ER Diagram</vt:lpstr>
      <vt:lpstr>DFD</vt:lpstr>
      <vt:lpstr>Use-Case Diagram</vt:lpstr>
      <vt:lpstr>Class Diagram</vt:lpstr>
      <vt:lpstr>Activity Diagram</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RIDE CONNECT</dc:title>
  <dc:creator>Rujula</dc:creator>
  <cp:lastModifiedBy>RUJULA DESHMUKH</cp:lastModifiedBy>
  <cp:revision>17</cp:revision>
  <dcterms:modified xsi:type="dcterms:W3CDTF">2025-06-29T17:52:01Z</dcterms:modified>
</cp:coreProperties>
</file>