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89" r:id="rId3"/>
    <p:sldId id="290" r:id="rId4"/>
    <p:sldId id="291" r:id="rId5"/>
    <p:sldId id="292" r:id="rId6"/>
    <p:sldId id="294" r:id="rId7"/>
    <p:sldId id="295" r:id="rId8"/>
    <p:sldId id="296" r:id="rId9"/>
    <p:sldId id="297" r:id="rId10"/>
    <p:sldId id="298" r:id="rId11"/>
    <p:sldId id="299" r:id="rId12"/>
    <p:sldId id="300" r:id="rId13"/>
    <p:sldId id="301" r:id="rId14"/>
  </p:sldIdLst>
  <p:sldSz cx="9144000" cy="5143500" type="screen16x9"/>
  <p:notesSz cx="6858000" cy="9144000"/>
  <p:embeddedFontLst>
    <p:embeddedFont>
      <p:font typeface="Nunito Light" panose="020B0604020202020204" charset="0"/>
      <p:regular r:id="rId16"/>
      <p:italic r:id="rId17"/>
    </p:embeddedFont>
    <p:embeddedFont>
      <p:font typeface="Montserrat" panose="020B0604020202020204" charset="0"/>
      <p:regular r:id="rId18"/>
      <p:bold r:id="rId19"/>
      <p:italic r:id="rId20"/>
      <p:boldItalic r:id="rId21"/>
    </p:embeddedFont>
    <p:embeddedFont>
      <p:font typeface="DM Sans" panose="020B0604020202020204" charset="0"/>
      <p:regular r:id="rId22"/>
      <p:bold r:id="rId23"/>
      <p:italic r:id="rId24"/>
      <p:boldItalic r:id="rId25"/>
    </p:embeddedFont>
    <p:embeddedFont>
      <p:font typeface="Anaheim" panose="020B0604020202020204" charset="0"/>
      <p:regular r:id="rId26"/>
      <p:bold r:id="rId27"/>
    </p:embeddedFont>
    <p:embeddedFont>
      <p:font typeface="Microsoft YaHei UI" panose="020B0503020204020204" pitchFamily="34" charset="-122"/>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5BE97B-4EC4-4F6B-A1D1-2E4AA562A3DE}" v="29" dt="2025-06-23T18:47:38.925"/>
  </p1510:revLst>
</p1510:revInfo>
</file>

<file path=ppt/tableStyles.xml><?xml version="1.0" encoding="utf-8"?>
<a:tblStyleLst xmlns:a="http://schemas.openxmlformats.org/drawingml/2006/main" def="{4CAD5765-A35C-48C1-995F-4BCA4A99694B}">
  <a:tblStyle styleId="{4CAD5765-A35C-48C1-995F-4BCA4A9969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12481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5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 name="Google Shape;10;p2"/>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 name="Google Shape;11;p2"/>
          <p:cNvSpPr txBox="1">
            <a:spLocks noGrp="1"/>
          </p:cNvSpPr>
          <p:nvPr>
            <p:ph type="ctrTitle"/>
          </p:nvPr>
        </p:nvSpPr>
        <p:spPr>
          <a:xfrm>
            <a:off x="713225" y="1083400"/>
            <a:ext cx="66498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278775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a:off x="-176484" y="1543675"/>
            <a:ext cx="9401449" cy="2525825"/>
            <a:chOff x="-176484" y="1543675"/>
            <a:chExt cx="9401449" cy="2525825"/>
          </a:xfrm>
        </p:grpSpPr>
        <p:grpSp>
          <p:nvGrpSpPr>
            <p:cNvPr id="52" name="Google Shape;52;p6"/>
            <p:cNvGrpSpPr/>
            <p:nvPr/>
          </p:nvGrpSpPr>
          <p:grpSpPr>
            <a:xfrm>
              <a:off x="8537191" y="1543675"/>
              <a:ext cx="687774" cy="247650"/>
              <a:chOff x="1962150" y="714375"/>
              <a:chExt cx="4333800" cy="247650"/>
            </a:xfrm>
          </p:grpSpPr>
          <p:cxnSp>
            <p:nvCxnSpPr>
              <p:cNvPr id="53" name="Google Shape;53;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57" name="Google Shape;57;p6"/>
            <p:cNvGrpSpPr/>
            <p:nvPr/>
          </p:nvGrpSpPr>
          <p:grpSpPr>
            <a:xfrm>
              <a:off x="-176484" y="3821850"/>
              <a:ext cx="687774" cy="247650"/>
              <a:chOff x="1962150" y="714375"/>
              <a:chExt cx="4333800" cy="247650"/>
            </a:xfrm>
          </p:grpSpPr>
          <p:cxnSp>
            <p:nvCxnSpPr>
              <p:cNvPr id="58" name="Google Shape;58;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60;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62" name="Google Shape;62;p6"/>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3" name="Google Shape;83;p8"/>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6" name="Google Shape;8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 name="Google Shape;8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6" name="Google Shape;96;p11"/>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139"/>
        <p:cNvGrpSpPr/>
        <p:nvPr/>
      </p:nvGrpSpPr>
      <p:grpSpPr>
        <a:xfrm>
          <a:off x="0" y="0"/>
          <a:ext cx="0" cy="0"/>
          <a:chOff x="0" y="0"/>
          <a:chExt cx="0" cy="0"/>
        </a:xfrm>
      </p:grpSpPr>
      <p:sp>
        <p:nvSpPr>
          <p:cNvPr id="140" name="Google Shape;140;p15"/>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1" name="Google Shape;141;p15"/>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2" name="Google Shape;1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5"/>
          <p:cNvSpPr txBox="1">
            <a:spLocks noGrp="1"/>
          </p:cNvSpPr>
          <p:nvPr>
            <p:ph type="body" idx="1"/>
          </p:nvPr>
        </p:nvSpPr>
        <p:spPr>
          <a:xfrm>
            <a:off x="720000" y="1154278"/>
            <a:ext cx="7704000" cy="2907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100"/>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0"/>
              </a:spcBef>
              <a:spcAft>
                <a:spcPts val="0"/>
              </a:spcAft>
              <a:buSzPts val="1100"/>
              <a:buFont typeface="Nunito Light"/>
              <a:buChar char="■"/>
              <a:defRPr sz="1100"/>
            </a:lvl3pPr>
            <a:lvl4pPr marL="1828800" lvl="3" indent="-298450" rtl="0">
              <a:lnSpc>
                <a:spcPct val="115000"/>
              </a:lnSpc>
              <a:spcBef>
                <a:spcPts val="0"/>
              </a:spcBef>
              <a:spcAft>
                <a:spcPts val="0"/>
              </a:spcAft>
              <a:buSzPts val="1100"/>
              <a:buFont typeface="Nunito Light"/>
              <a:buChar char="●"/>
              <a:defRPr sz="1100"/>
            </a:lvl4pPr>
            <a:lvl5pPr marL="2286000" lvl="4" indent="-298450" rtl="0">
              <a:lnSpc>
                <a:spcPct val="115000"/>
              </a:lnSpc>
              <a:spcBef>
                <a:spcPts val="0"/>
              </a:spcBef>
              <a:spcAft>
                <a:spcPts val="0"/>
              </a:spcAft>
              <a:buSzPts val="1100"/>
              <a:buFont typeface="Nunito Light"/>
              <a:buChar char="○"/>
              <a:defRPr sz="1100"/>
            </a:lvl5pPr>
            <a:lvl6pPr marL="2743200" lvl="5" indent="-298450" rtl="0">
              <a:lnSpc>
                <a:spcPct val="115000"/>
              </a:lnSpc>
              <a:spcBef>
                <a:spcPts val="0"/>
              </a:spcBef>
              <a:spcAft>
                <a:spcPts val="0"/>
              </a:spcAft>
              <a:buSzPts val="1100"/>
              <a:buFont typeface="Nunito Light"/>
              <a:buChar char="■"/>
              <a:defRPr sz="1100"/>
            </a:lvl6pPr>
            <a:lvl7pPr marL="3200400" lvl="6" indent="-298450" rtl="0">
              <a:lnSpc>
                <a:spcPct val="115000"/>
              </a:lnSpc>
              <a:spcBef>
                <a:spcPts val="0"/>
              </a:spcBef>
              <a:spcAft>
                <a:spcPts val="0"/>
              </a:spcAft>
              <a:buSzPts val="1100"/>
              <a:buFont typeface="Nunito Light"/>
              <a:buChar char="●"/>
              <a:defRPr sz="1100"/>
            </a:lvl7pPr>
            <a:lvl8pPr marL="3657600" lvl="7" indent="-298450" rtl="0">
              <a:lnSpc>
                <a:spcPct val="115000"/>
              </a:lnSpc>
              <a:spcBef>
                <a:spcPts val="0"/>
              </a:spcBef>
              <a:spcAft>
                <a:spcPts val="0"/>
              </a:spcAft>
              <a:buSzPts val="1100"/>
              <a:buFont typeface="Nunito Light"/>
              <a:buChar char="○"/>
              <a:defRPr sz="1100"/>
            </a:lvl8pPr>
            <a:lvl9pPr marL="4114800" lvl="8" indent="-298450" rtl="0">
              <a:lnSpc>
                <a:spcPct val="115000"/>
              </a:lnSpc>
              <a:spcBef>
                <a:spcPts val="0"/>
              </a:spcBef>
              <a:spcAft>
                <a:spcPts val="0"/>
              </a:spcAft>
              <a:buSzPts val="1100"/>
              <a:buFont typeface="Nunito Light"/>
              <a:buChar char="■"/>
              <a:defRPr sz="1100"/>
            </a:lvl9pPr>
          </a:lstStyle>
          <a:p>
            <a:endParaRPr/>
          </a:p>
        </p:txBody>
      </p:sp>
      <p:grpSp>
        <p:nvGrpSpPr>
          <p:cNvPr id="144" name="Google Shape;144;p15"/>
          <p:cNvGrpSpPr/>
          <p:nvPr/>
        </p:nvGrpSpPr>
        <p:grpSpPr>
          <a:xfrm>
            <a:off x="-273933" y="1750200"/>
            <a:ext cx="9560785" cy="2695575"/>
            <a:chOff x="-273933" y="1750200"/>
            <a:chExt cx="9560785" cy="2695575"/>
          </a:xfrm>
        </p:grpSpPr>
        <p:grpSp>
          <p:nvGrpSpPr>
            <p:cNvPr id="145" name="Google Shape;145;p15"/>
            <p:cNvGrpSpPr/>
            <p:nvPr/>
          </p:nvGrpSpPr>
          <p:grpSpPr>
            <a:xfrm>
              <a:off x="8423992" y="4198125"/>
              <a:ext cx="862860" cy="247650"/>
              <a:chOff x="1962150" y="714375"/>
              <a:chExt cx="4333800" cy="247650"/>
            </a:xfrm>
          </p:grpSpPr>
          <p:cxnSp>
            <p:nvCxnSpPr>
              <p:cNvPr id="146" name="Google Shape;146;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150" name="Google Shape;150;p15"/>
            <p:cNvGrpSpPr/>
            <p:nvPr/>
          </p:nvGrpSpPr>
          <p:grpSpPr>
            <a:xfrm>
              <a:off x="-273933" y="1750200"/>
              <a:ext cx="862860" cy="247650"/>
              <a:chOff x="1962150" y="714375"/>
              <a:chExt cx="4333800" cy="247650"/>
            </a:xfrm>
          </p:grpSpPr>
          <p:cxnSp>
            <p:nvCxnSpPr>
              <p:cNvPr id="151" name="Google Shape;151;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dk1"/>
        </a:solidFill>
        <a:effectLst/>
      </p:bgPr>
    </p:bg>
    <p:spTree>
      <p:nvGrpSpPr>
        <p:cNvPr id="1" name="Shape 218"/>
        <p:cNvGrpSpPr/>
        <p:nvPr/>
      </p:nvGrpSpPr>
      <p:grpSpPr>
        <a:xfrm>
          <a:off x="0" y="0"/>
          <a:ext cx="0" cy="0"/>
          <a:chOff x="0" y="0"/>
          <a:chExt cx="0" cy="0"/>
        </a:xfrm>
      </p:grpSpPr>
      <p:sp>
        <p:nvSpPr>
          <p:cNvPr id="219" name="Google Shape;219;p21"/>
          <p:cNvSpPr/>
          <p:nvPr/>
        </p:nvSpPr>
        <p:spPr>
          <a:xfrm>
            <a:off x="228575" y="225300"/>
            <a:ext cx="8686800" cy="469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_1">
    <p:bg>
      <p:bgPr>
        <a:solidFill>
          <a:schemeClr val="lt1"/>
        </a:solidFill>
        <a:effectLst/>
      </p:bgPr>
    </p:bg>
    <p:spTree>
      <p:nvGrpSpPr>
        <p:cNvPr id="1" name="Shape 220"/>
        <p:cNvGrpSpPr/>
        <p:nvPr/>
      </p:nvGrpSpPr>
      <p:grpSpPr>
        <a:xfrm>
          <a:off x="0" y="0"/>
          <a:ext cx="0" cy="0"/>
          <a:chOff x="0" y="0"/>
          <a:chExt cx="0" cy="0"/>
        </a:xfrm>
      </p:grpSpPr>
      <p:sp>
        <p:nvSpPr>
          <p:cNvPr id="221" name="Google Shape;221;p22"/>
          <p:cNvSpPr/>
          <p:nvPr/>
        </p:nvSpPr>
        <p:spPr>
          <a:xfrm>
            <a:off x="123900" y="133200"/>
            <a:ext cx="8896200" cy="4877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22" name="Google Shape;222;p22"/>
          <p:cNvGrpSpPr/>
          <p:nvPr/>
        </p:nvGrpSpPr>
        <p:grpSpPr>
          <a:xfrm>
            <a:off x="123900" y="133201"/>
            <a:ext cx="8896200" cy="4877129"/>
            <a:chOff x="123900" y="168749"/>
            <a:chExt cx="8896200" cy="4806000"/>
          </a:xfrm>
        </p:grpSpPr>
        <p:grpSp>
          <p:nvGrpSpPr>
            <p:cNvPr id="223" name="Google Shape;223;p22"/>
            <p:cNvGrpSpPr/>
            <p:nvPr/>
          </p:nvGrpSpPr>
          <p:grpSpPr>
            <a:xfrm>
              <a:off x="200100" y="168749"/>
              <a:ext cx="247650" cy="1663200"/>
              <a:chOff x="367125" y="261749"/>
              <a:chExt cx="247650" cy="1663200"/>
            </a:xfrm>
          </p:grpSpPr>
          <p:cxnSp>
            <p:nvCxnSpPr>
              <p:cNvPr id="224" name="Google Shape;22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2"/>
            <p:cNvGrpSpPr/>
            <p:nvPr/>
          </p:nvGrpSpPr>
          <p:grpSpPr>
            <a:xfrm rot="-5400000" flipH="1">
              <a:off x="831675" y="3943124"/>
              <a:ext cx="247650" cy="1663200"/>
              <a:chOff x="367125" y="261749"/>
              <a:chExt cx="247650" cy="1663200"/>
            </a:xfrm>
          </p:grpSpPr>
          <p:cxnSp>
            <p:nvCxnSpPr>
              <p:cNvPr id="229" name="Google Shape;22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3" name="Google Shape;233;p22"/>
            <p:cNvGrpSpPr/>
            <p:nvPr/>
          </p:nvGrpSpPr>
          <p:grpSpPr>
            <a:xfrm rot="5400000">
              <a:off x="8064675" y="-462826"/>
              <a:ext cx="247650" cy="1663200"/>
              <a:chOff x="367125" y="261749"/>
              <a:chExt cx="247650" cy="1663200"/>
            </a:xfrm>
          </p:grpSpPr>
          <p:cxnSp>
            <p:nvCxnSpPr>
              <p:cNvPr id="234" name="Google Shape;23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8" name="Google Shape;238;p22"/>
            <p:cNvGrpSpPr/>
            <p:nvPr/>
          </p:nvGrpSpPr>
          <p:grpSpPr>
            <a:xfrm rot="10800000">
              <a:off x="8696250" y="3311549"/>
              <a:ext cx="247650" cy="1663200"/>
              <a:chOff x="367125" y="261749"/>
              <a:chExt cx="247650" cy="1663200"/>
            </a:xfrm>
          </p:grpSpPr>
          <p:cxnSp>
            <p:nvCxnSpPr>
              <p:cNvPr id="239" name="Google Shape;23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8" r:id="rId6"/>
    <p:sldLayoutId id="2147483661"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ctrTitle"/>
          </p:nvPr>
        </p:nvSpPr>
        <p:spPr>
          <a:xfrm>
            <a:off x="425751" y="457767"/>
            <a:ext cx="8312728" cy="10867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ea typeface="Microsoft YaHei UI" panose="020B0503020204020204" pitchFamily="34" charset="-122"/>
                <a:cs typeface="Times New Roman" panose="02020603050405020304" pitchFamily="18" charset="0"/>
              </a:rPr>
              <a:t>SMART </a:t>
            </a:r>
            <a:r>
              <a:rPr lang="en" sz="4000" dirty="0" smtClean="0">
                <a:latin typeface="Times New Roman" panose="02020603050405020304" pitchFamily="18" charset="0"/>
                <a:ea typeface="Microsoft YaHei UI" panose="020B0503020204020204" pitchFamily="34" charset="-122"/>
                <a:cs typeface="Times New Roman" panose="02020603050405020304" pitchFamily="18" charset="0"/>
              </a:rPr>
              <a:t>RIDE CONNECT </a:t>
            </a:r>
            <a:endParaRPr sz="4000" dirty="0">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254" name="Google Shape;254;p26"/>
          <p:cNvSpPr txBox="1">
            <a:spLocks noGrp="1"/>
          </p:cNvSpPr>
          <p:nvPr>
            <p:ph type="subTitle" idx="1"/>
          </p:nvPr>
        </p:nvSpPr>
        <p:spPr>
          <a:xfrm>
            <a:off x="399656" y="1652910"/>
            <a:ext cx="8312728" cy="475800"/>
          </a:xfrm>
          <a:prstGeom prst="rect">
            <a:avLst/>
          </a:prstGeom>
        </p:spPr>
        <p:txBody>
          <a:bodyPr spcFirstLastPara="1" wrap="square" lIns="91425" tIns="91425" rIns="91425" bIns="91425" anchor="t" anchorCtr="0">
            <a:noAutofit/>
          </a:bodyPr>
          <a:lstStyle/>
          <a:p>
            <a:pPr marL="0" lvl="0" indent="0" algn="ctr"/>
            <a:r>
              <a:rPr lang="en-IN" sz="1800" dirty="0">
                <a:latin typeface="Times New Roman" panose="02020603050405020304" pitchFamily="18" charset="0"/>
                <a:cs typeface="Times New Roman" panose="02020603050405020304" pitchFamily="18" charset="0"/>
              </a:rPr>
              <a:t>Ride Smarter, Travel Together</a:t>
            </a:r>
            <a:endParaRPr sz="1800" dirty="0">
              <a:latin typeface="Times New Roman" panose="02020603050405020304" pitchFamily="18" charset="0"/>
              <a:cs typeface="Times New Roman" panose="02020603050405020304" pitchFamily="18" charset="0"/>
            </a:endParaRPr>
          </a:p>
        </p:txBody>
      </p:sp>
      <p:pic>
        <p:nvPicPr>
          <p:cNvPr id="255" name="Google Shape;255;p26"/>
          <p:cNvPicPr preferRelativeResize="0"/>
          <p:nvPr/>
        </p:nvPicPr>
        <p:blipFill>
          <a:blip r:embed="rId3">
            <a:alphaModFix/>
          </a:blip>
          <a:stretch>
            <a:fillRect/>
          </a:stretch>
        </p:blipFill>
        <p:spPr>
          <a:xfrm>
            <a:off x="4059958" y="2654300"/>
            <a:ext cx="4652426" cy="2171726"/>
          </a:xfrm>
          <a:prstGeom prst="rect">
            <a:avLst/>
          </a:prstGeom>
          <a:noFill/>
          <a:ln>
            <a:noFill/>
          </a:ln>
        </p:spPr>
      </p:pic>
      <p:grpSp>
        <p:nvGrpSpPr>
          <p:cNvPr id="256" name="Google Shape;256;p26"/>
          <p:cNvGrpSpPr/>
          <p:nvPr/>
        </p:nvGrpSpPr>
        <p:grpSpPr>
          <a:xfrm>
            <a:off x="8230728" y="2571750"/>
            <a:ext cx="989407" cy="247650"/>
            <a:chOff x="1962150" y="714375"/>
            <a:chExt cx="4333800" cy="247650"/>
          </a:xfrm>
        </p:grpSpPr>
        <p:cxnSp>
          <p:nvCxnSpPr>
            <p:cNvPr id="257" name="Google Shape;257;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6"/>
          <p:cNvGrpSpPr/>
          <p:nvPr/>
        </p:nvGrpSpPr>
        <p:grpSpPr>
          <a:xfrm>
            <a:off x="-66750" y="415675"/>
            <a:ext cx="1751289" cy="247650"/>
            <a:chOff x="1962150" y="714375"/>
            <a:chExt cx="4333800" cy="247650"/>
          </a:xfrm>
        </p:grpSpPr>
        <p:cxnSp>
          <p:nvCxnSpPr>
            <p:cNvPr id="262" name="Google Shape;262;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
        <p:nvSpPr>
          <p:cNvPr id="3" name="TextBox 2">
            <a:extLst>
              <a:ext uri="{FF2B5EF4-FFF2-40B4-BE49-F238E27FC236}">
                <a16:creationId xmlns:a16="http://schemas.microsoft.com/office/drawing/2014/main" xmlns="" id="{BDE1ABCD-0F34-A881-CAE1-D285A2978BC7}"/>
              </a:ext>
            </a:extLst>
          </p:cNvPr>
          <p:cNvSpPr txBox="1"/>
          <p:nvPr/>
        </p:nvSpPr>
        <p:spPr>
          <a:xfrm>
            <a:off x="276571" y="2464392"/>
            <a:ext cx="3275636" cy="1708160"/>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Presented By:</a:t>
            </a:r>
          </a:p>
          <a:p>
            <a:pPr>
              <a:lnSpc>
                <a:spcPct val="150000"/>
              </a:lnSpc>
            </a:pPr>
            <a:r>
              <a:rPr lang="en-US" dirty="0" err="1">
                <a:latin typeface="Times New Roman" panose="02020603050405020304" pitchFamily="18" charset="0"/>
                <a:cs typeface="Times New Roman" panose="02020603050405020304" pitchFamily="18" charset="0"/>
              </a:rPr>
              <a:t>Amey</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Rupune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(250245920011</a:t>
            </a:r>
            <a:r>
              <a:rPr lang="en-US"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Rujula</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Deshmukh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(250245920021</a:t>
            </a:r>
            <a:r>
              <a:rPr lang="en-US" dirty="0">
                <a:latin typeface="Times New Roman" panose="02020603050405020304" pitchFamily="18" charset="0"/>
                <a:cs typeface="Times New Roman" panose="02020603050405020304" pitchFamily="18" charset="0"/>
              </a:rPr>
              <a:t>)</a:t>
            </a:r>
          </a:p>
          <a:p>
            <a:pPr>
              <a:lnSpc>
                <a:spcPct val="150000"/>
              </a:lnSpc>
            </a:pPr>
            <a:r>
              <a:rPr lang="en-US" dirty="0" err="1">
                <a:latin typeface="Times New Roman" panose="02020603050405020304" pitchFamily="18" charset="0"/>
                <a:cs typeface="Times New Roman" panose="02020603050405020304" pitchFamily="18" charset="0"/>
              </a:rPr>
              <a:t>Tushar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Kale (250245920037</a:t>
            </a:r>
            <a:r>
              <a:rPr lang="en-US"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Sujata </a:t>
            </a:r>
            <a:r>
              <a:rPr lang="en-US" dirty="0" err="1" smtClean="0">
                <a:latin typeface="Times New Roman" panose="02020603050405020304" pitchFamily="18" charset="0"/>
                <a:cs typeface="Times New Roman" panose="02020603050405020304" pitchFamily="18" charset="0"/>
              </a:rPr>
              <a:t>Yeole</a:t>
            </a:r>
            <a:r>
              <a:rPr lang="en-US" dirty="0" smtClean="0">
                <a:latin typeface="Times New Roman" panose="02020603050405020304" pitchFamily="18" charset="0"/>
                <a:cs typeface="Times New Roman" panose="02020603050405020304" pitchFamily="18" charset="0"/>
              </a:rPr>
              <a:t> (250245920098</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24524-2B0B-E61C-C280-2CC4BA46A523}"/>
              </a:ext>
            </a:extLst>
          </p:cNvPr>
          <p:cNvSpPr>
            <a:spLocks noGrp="1"/>
          </p:cNvSpPr>
          <p:nvPr>
            <p:ph type="title"/>
          </p:nvPr>
        </p:nvSpPr>
        <p:spPr>
          <a:xfrm>
            <a:off x="422563" y="1618945"/>
            <a:ext cx="1898073" cy="1443248"/>
          </a:xfrm>
        </p:spPr>
        <p:txBody>
          <a:bodyPr/>
          <a:lstStyle/>
          <a:p>
            <a:pPr algn="ctr"/>
            <a:r>
              <a:rPr lang="en-IN" sz="2800" dirty="0">
                <a:latin typeface="Times New Roman" panose="02020603050405020304" pitchFamily="18" charset="0"/>
                <a:cs typeface="Times New Roman" panose="02020603050405020304" pitchFamily="18" charset="0"/>
              </a:rPr>
              <a:t>Sequence Diagram</a:t>
            </a:r>
          </a:p>
        </p:txBody>
      </p:sp>
      <p:pic>
        <p:nvPicPr>
          <p:cNvPr id="3" name="Content Placeholder 8">
            <a:extLst>
              <a:ext uri="{FF2B5EF4-FFF2-40B4-BE49-F238E27FC236}">
                <a16:creationId xmlns:a16="http://schemas.microsoft.com/office/drawing/2014/main" xmlns="" id="{E1D4455E-B4DD-55AF-7064-1915B17EF0CA}"/>
              </a:ext>
            </a:extLst>
          </p:cNvPr>
          <p:cNvPicPr>
            <a:picLocks noChangeAspect="1"/>
          </p:cNvPicPr>
          <p:nvPr/>
        </p:nvPicPr>
        <p:blipFill>
          <a:blip r:embed="rId2"/>
          <a:stretch>
            <a:fillRect/>
          </a:stretch>
        </p:blipFill>
        <p:spPr>
          <a:xfrm>
            <a:off x="3075710" y="311727"/>
            <a:ext cx="5265740" cy="4260119"/>
          </a:xfrm>
          <a:prstGeom prst="rect">
            <a:avLst/>
          </a:prstGeom>
          <a:ln w="12700">
            <a:solidFill>
              <a:schemeClr val="tx1"/>
            </a:solidFill>
          </a:ln>
        </p:spPr>
      </p:pic>
    </p:spTree>
    <p:extLst>
      <p:ext uri="{BB962C8B-B14F-4D97-AF65-F5344CB8AC3E}">
        <p14:creationId xmlns:p14="http://schemas.microsoft.com/office/powerpoint/2010/main" val="457821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2ABAD-3FDC-44D8-4E29-5C7CBAB7FCE8}"/>
              </a:ext>
            </a:extLst>
          </p:cNvPr>
          <p:cNvSpPr>
            <a:spLocks noGrp="1"/>
          </p:cNvSpPr>
          <p:nvPr>
            <p:ph type="title"/>
          </p:nvPr>
        </p:nvSpPr>
        <p:spPr>
          <a:xfrm>
            <a:off x="417508" y="1637698"/>
            <a:ext cx="2246224" cy="1212790"/>
          </a:xfrm>
        </p:spPr>
        <p:txBody>
          <a:bodyPr/>
          <a:lstStyle/>
          <a:p>
            <a:pPr algn="ctr"/>
            <a:r>
              <a:rPr lang="en-US" sz="2800" dirty="0">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xmlns="" id="{26AFABFB-9700-BBCA-401E-FC7F2024D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474" y="360217"/>
            <a:ext cx="5249000" cy="4149437"/>
          </a:xfrm>
          <a:prstGeom prst="rect">
            <a:avLst/>
          </a:prstGeom>
          <a:ln w="12700">
            <a:solidFill>
              <a:schemeClr val="tx1"/>
            </a:solidFill>
          </a:ln>
        </p:spPr>
      </p:pic>
    </p:spTree>
    <p:extLst>
      <p:ext uri="{BB962C8B-B14F-4D97-AF65-F5344CB8AC3E}">
        <p14:creationId xmlns:p14="http://schemas.microsoft.com/office/powerpoint/2010/main" val="266550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C6FC0-FE91-03DB-191B-54ED7D80F3D1}"/>
              </a:ext>
            </a:extLst>
          </p:cNvPr>
          <p:cNvSpPr>
            <a:spLocks noGrp="1"/>
          </p:cNvSpPr>
          <p:nvPr>
            <p:ph type="title"/>
          </p:nvPr>
        </p:nvSpPr>
        <p:spPr>
          <a:xfrm>
            <a:off x="290508" y="1573833"/>
            <a:ext cx="2127109" cy="1578076"/>
          </a:xfrm>
        </p:spPr>
        <p:txBody>
          <a:bodyPr/>
          <a:lstStyle/>
          <a:p>
            <a:pPr algn="ctr"/>
            <a:r>
              <a:rPr lang="en-US" sz="2800" dirty="0" smtClean="0">
                <a:latin typeface="Times New Roman" panose="02020603050405020304" pitchFamily="18" charset="0"/>
                <a:cs typeface="Times New Roman" panose="02020603050405020304" pitchFamily="18" charset="0"/>
              </a:rPr>
              <a:t>Deployment </a:t>
            </a:r>
            <a:r>
              <a:rPr lang="en-US" sz="2800" dirty="0">
                <a:latin typeface="Times New Roman" panose="02020603050405020304" pitchFamily="18" charset="0"/>
                <a:cs typeface="Times New Roman" panose="02020603050405020304" pitchFamily="18" charset="0"/>
              </a:rPr>
              <a:t>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1CCDB34-E972-D9FA-3C74-9D3182DCBD68}"/>
              </a:ext>
            </a:extLst>
          </p:cNvPr>
          <p:cNvPicPr>
            <a:picLocks noChangeAspect="1"/>
          </p:cNvPicPr>
          <p:nvPr/>
        </p:nvPicPr>
        <p:blipFill>
          <a:blip r:embed="rId2"/>
          <a:stretch>
            <a:fillRect/>
          </a:stretch>
        </p:blipFill>
        <p:spPr>
          <a:xfrm>
            <a:off x="2660072" y="387005"/>
            <a:ext cx="5825667" cy="4053377"/>
          </a:xfrm>
          <a:prstGeom prst="rect">
            <a:avLst/>
          </a:prstGeom>
          <a:ln w="12700">
            <a:solidFill>
              <a:schemeClr val="tx1"/>
            </a:solidFill>
          </a:ln>
        </p:spPr>
      </p:pic>
    </p:spTree>
    <p:extLst>
      <p:ext uri="{BB962C8B-B14F-4D97-AF65-F5344CB8AC3E}">
        <p14:creationId xmlns:p14="http://schemas.microsoft.com/office/powerpoint/2010/main" val="84714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C7600-B982-A1EA-6EC3-1623552586DE}"/>
              </a:ext>
            </a:extLst>
          </p:cNvPr>
          <p:cNvSpPr>
            <a:spLocks noGrp="1"/>
          </p:cNvSpPr>
          <p:nvPr>
            <p:ph type="title"/>
          </p:nvPr>
        </p:nvSpPr>
        <p:spPr>
          <a:xfrm>
            <a:off x="2317950" y="1265536"/>
            <a:ext cx="4508100" cy="2529300"/>
          </a:xfrm>
        </p:spPr>
        <p:txBody>
          <a:bodyPr/>
          <a:lstStyle/>
          <a:p>
            <a:r>
              <a:rPr lang="en-US" dirty="0">
                <a:latin typeface="Times New Roman" panose="02020603050405020304" pitchFamily="18" charset="0"/>
                <a:cs typeface="Times New Roman" panose="02020603050405020304" pitchFamily="18" charset="0"/>
              </a:rPr>
              <a:t>Thank </a:t>
            </a:r>
            <a:r>
              <a:rPr lang="en-US" dirty="0" smtClean="0">
                <a:latin typeface="Times New Roman" panose="02020603050405020304" pitchFamily="18" charset="0"/>
                <a:cs typeface="Times New Roman" panose="02020603050405020304" pitchFamily="18" charset="0"/>
              </a:rPr>
              <a:t>You!!</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8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EC45D-CD9A-E902-4FA6-CF5B65C67691}"/>
              </a:ext>
            </a:extLst>
          </p:cNvPr>
          <p:cNvSpPr>
            <a:spLocks noGrp="1"/>
          </p:cNvSpPr>
          <p:nvPr>
            <p:ph type="title"/>
          </p:nvPr>
        </p:nvSpPr>
        <p:spPr>
          <a:xfrm>
            <a:off x="380999" y="521225"/>
            <a:ext cx="8388927" cy="572700"/>
          </a:xfrm>
        </p:spPr>
        <p:txBody>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E4B4A39-F13D-2557-2F54-A10C38EC75B3}"/>
              </a:ext>
            </a:extLst>
          </p:cNvPr>
          <p:cNvSpPr>
            <a:spLocks noGrp="1"/>
          </p:cNvSpPr>
          <p:nvPr>
            <p:ph type="body" idx="1"/>
          </p:nvPr>
        </p:nvSpPr>
        <p:spPr>
          <a:xfrm>
            <a:off x="630382" y="1399310"/>
            <a:ext cx="7689274" cy="3082635"/>
          </a:xfrm>
        </p:spPr>
        <p:txBody>
          <a:bodyPr/>
          <a:lstStyle/>
          <a:p>
            <a:pPr marL="158750" indent="0" algn="just">
              <a:buNone/>
            </a:pPr>
            <a:r>
              <a:rPr lang="en-US" sz="1600" dirty="0">
                <a:latin typeface="Times New Roman" panose="02020603050405020304" pitchFamily="18" charset="0"/>
                <a:cs typeface="Times New Roman" panose="02020603050405020304" pitchFamily="18" charset="0"/>
              </a:rPr>
              <a:t>Smart Ride Connect is an innovative web-based platform that bridges the gap between drivers with available car seats and passengers seeking convenient and affordable travel options. Designed to make commuting smarter and more efficient, the application allows drivers to publish ride details such as departure location, destination, time, seat availability, and fare. Passengers can search for rides that match their preferences and request bookings directly through the platform. With real-time matching, secure communication, GPS-based route tracking, and post-trip ratings, Smart Ride Connect ensures a safe, reliable, and eco-friendly ride-sharing experience. Advanced Encryption Standard (AES) is used to safeguard user data, making the platform secure and trustworthy for everyday travel.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3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F667D-7EBE-6CC6-2242-B701CD5AF85A}"/>
              </a:ext>
            </a:extLst>
          </p:cNvPr>
          <p:cNvSpPr>
            <a:spLocks noGrp="1"/>
          </p:cNvSpPr>
          <p:nvPr>
            <p:ph type="title"/>
          </p:nvPr>
        </p:nvSpPr>
        <p:spPr>
          <a:xfrm>
            <a:off x="422563" y="514298"/>
            <a:ext cx="8291946" cy="572700"/>
          </a:xfrm>
        </p:spPr>
        <p:txBody>
          <a:bodyPr/>
          <a:lstStyle/>
          <a:p>
            <a:pPr algn="ctr"/>
            <a:r>
              <a:rPr lang="en-IN" sz="2800" dirty="0" smtClean="0">
                <a:latin typeface="Times New Roman" panose="02020603050405020304" pitchFamily="18" charset="0"/>
                <a:cs typeface="Times New Roman" panose="02020603050405020304" pitchFamily="18" charset="0"/>
              </a:rPr>
              <a:t>PROBLEM DEFINITION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CDB1130A-5D06-2DE4-DA07-4A72CDF8B60B}"/>
              </a:ext>
            </a:extLst>
          </p:cNvPr>
          <p:cNvSpPr>
            <a:spLocks noGrp="1"/>
          </p:cNvSpPr>
          <p:nvPr>
            <p:ph type="body" idx="1"/>
          </p:nvPr>
        </p:nvSpPr>
        <p:spPr>
          <a:xfrm>
            <a:off x="692291" y="1392381"/>
            <a:ext cx="7650849" cy="3179449"/>
          </a:xfrm>
        </p:spPr>
        <p:txBody>
          <a:bodyPr/>
          <a:lstStyle/>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Daily </a:t>
            </a:r>
            <a:r>
              <a:rPr lang="en-US" altLang="en-US" sz="1600" dirty="0">
                <a:solidFill>
                  <a:schemeClr val="tx1"/>
                </a:solidFill>
                <a:latin typeface="Times New Roman" panose="02020603050405020304" pitchFamily="18" charset="0"/>
                <a:cs typeface="Times New Roman" panose="02020603050405020304" pitchFamily="18" charset="0"/>
              </a:rPr>
              <a:t>commuting leads to traffic congestion, high fuel costs, and empty vehicle            </a:t>
            </a:r>
            <a:r>
              <a:rPr lang="en-US" altLang="en-US" sz="1600" dirty="0" smtClean="0">
                <a:solidFill>
                  <a:schemeClr val="tx1"/>
                </a:solidFill>
                <a:latin typeface="Times New Roman" panose="02020603050405020304" pitchFamily="18" charset="0"/>
                <a:cs typeface="Times New Roman" panose="02020603050405020304" pitchFamily="18" charset="0"/>
              </a:rPr>
              <a:t>seats.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Many people travel the same routes but have no safe way to connect for shared rides.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Current </a:t>
            </a:r>
            <a:r>
              <a:rPr lang="en-US" altLang="en-US" sz="1600" dirty="0">
                <a:solidFill>
                  <a:schemeClr val="tx1"/>
                </a:solidFill>
                <a:latin typeface="Times New Roman" panose="02020603050405020304" pitchFamily="18" charset="0"/>
                <a:cs typeface="Times New Roman" panose="02020603050405020304" pitchFamily="18" charset="0"/>
              </a:rPr>
              <a:t>ride-sharing platforms lack features, safety, or transparency.</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There </a:t>
            </a:r>
            <a:r>
              <a:rPr lang="en-US" altLang="en-US" sz="1600" dirty="0">
                <a:solidFill>
                  <a:schemeClr val="tx1"/>
                </a:solidFill>
                <a:latin typeface="Times New Roman" panose="02020603050405020304" pitchFamily="18" charset="0"/>
                <a:cs typeface="Times New Roman" panose="02020603050405020304" pitchFamily="18" charset="0"/>
              </a:rPr>
              <a:t>is a need for a user-friendly system for ride-sharing.</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Drivers </a:t>
            </a:r>
            <a:r>
              <a:rPr lang="en-US" altLang="en-US" sz="1600" dirty="0">
                <a:solidFill>
                  <a:schemeClr val="tx1"/>
                </a:solidFill>
                <a:latin typeface="Times New Roman" panose="02020603050405020304" pitchFamily="18" charset="0"/>
                <a:cs typeface="Times New Roman" panose="02020603050405020304" pitchFamily="18" charset="0"/>
              </a:rPr>
              <a:t>should be able to offer rides; passengers should easily find and book them.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Important </a:t>
            </a:r>
            <a:r>
              <a:rPr lang="en-US" altLang="en-US" sz="1600" dirty="0">
                <a:solidFill>
                  <a:schemeClr val="tx1"/>
                </a:solidFill>
                <a:latin typeface="Times New Roman" panose="02020603050405020304" pitchFamily="18" charset="0"/>
                <a:cs typeface="Times New Roman" panose="02020603050405020304" pitchFamily="18" charset="0"/>
              </a:rPr>
              <a:t>features include communication, ride tracking, and user ratings.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b="1" dirty="0" smtClean="0">
                <a:solidFill>
                  <a:schemeClr val="tx1"/>
                </a:solidFill>
                <a:latin typeface="Times New Roman" panose="02020603050405020304" pitchFamily="18" charset="0"/>
                <a:cs typeface="Times New Roman" panose="02020603050405020304" pitchFamily="18" charset="0"/>
              </a:rPr>
              <a:t>Smart </a:t>
            </a:r>
            <a:r>
              <a:rPr lang="en-US" altLang="en-US" sz="1600" b="1" dirty="0">
                <a:solidFill>
                  <a:schemeClr val="tx1"/>
                </a:solidFill>
                <a:latin typeface="Times New Roman" panose="02020603050405020304" pitchFamily="18" charset="0"/>
                <a:cs typeface="Times New Roman" panose="02020603050405020304" pitchFamily="18" charset="0"/>
              </a:rPr>
              <a:t>Ride Connect</a:t>
            </a:r>
            <a:r>
              <a:rPr lang="en-US" altLang="en-US" sz="1600" dirty="0">
                <a:solidFill>
                  <a:schemeClr val="tx1"/>
                </a:solidFill>
                <a:latin typeface="Times New Roman" panose="02020603050405020304" pitchFamily="18" charset="0"/>
                <a:cs typeface="Times New Roman" panose="02020603050405020304" pitchFamily="18" charset="0"/>
              </a:rPr>
              <a:t> solves this by offering a secure, efficient, and web-based carpooling platform.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smtClean="0">
                <a:solidFill>
                  <a:schemeClr val="tx1"/>
                </a:solidFill>
                <a:latin typeface="Times New Roman" panose="02020603050405020304" pitchFamily="18" charset="0"/>
                <a:cs typeface="Times New Roman" panose="02020603050405020304" pitchFamily="18" charset="0"/>
              </a:rPr>
              <a:t>It </a:t>
            </a:r>
            <a:r>
              <a:rPr lang="en-US" altLang="en-US" sz="1600" dirty="0">
                <a:solidFill>
                  <a:schemeClr val="tx1"/>
                </a:solidFill>
                <a:latin typeface="Times New Roman" panose="02020603050405020304" pitchFamily="18" charset="0"/>
                <a:cs typeface="Times New Roman" panose="02020603050405020304" pitchFamily="18" charset="0"/>
              </a:rPr>
              <a:t>benefits both drivers and passengers and supports eco-friendly travel.</a:t>
            </a:r>
          </a:p>
          <a:p>
            <a:pPr marL="158750" indent="0">
              <a:buNone/>
            </a:pPr>
            <a:endParaRPr lang="en-IN" sz="1600" dirty="0"/>
          </a:p>
        </p:txBody>
      </p:sp>
    </p:spTree>
    <p:extLst>
      <p:ext uri="{BB962C8B-B14F-4D97-AF65-F5344CB8AC3E}">
        <p14:creationId xmlns:p14="http://schemas.microsoft.com/office/powerpoint/2010/main" val="268989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172FB-D784-4CF1-BA51-7E8F50EA5C3B}"/>
              </a:ext>
            </a:extLst>
          </p:cNvPr>
          <p:cNvSpPr>
            <a:spLocks noGrp="1"/>
          </p:cNvSpPr>
          <p:nvPr>
            <p:ph type="title"/>
          </p:nvPr>
        </p:nvSpPr>
        <p:spPr/>
        <p:txBody>
          <a:bodyPr/>
          <a:lstStyle/>
          <a:p>
            <a:pPr algn="ctr"/>
            <a:r>
              <a:rPr lang="en-US" sz="2800" dirty="0" smtClean="0">
                <a:latin typeface="Times New Roman" panose="02020603050405020304" pitchFamily="18" charset="0"/>
                <a:cs typeface="Times New Roman" panose="02020603050405020304" pitchFamily="18" charset="0"/>
              </a:rPr>
              <a:t>GOALS AND OBJECTIVES</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BC22D02-87B4-3819-6A90-F4FBD1620E92}"/>
              </a:ext>
            </a:extLst>
          </p:cNvPr>
          <p:cNvSpPr>
            <a:spLocks noGrp="1"/>
          </p:cNvSpPr>
          <p:nvPr>
            <p:ph type="body" idx="1"/>
          </p:nvPr>
        </p:nvSpPr>
        <p:spPr>
          <a:xfrm>
            <a:off x="491836" y="1385455"/>
            <a:ext cx="3960000" cy="2916000"/>
          </a:xfrm>
        </p:spPr>
        <p:style>
          <a:lnRef idx="1">
            <a:schemeClr val="dk1"/>
          </a:lnRef>
          <a:fillRef idx="2">
            <a:schemeClr val="dk1"/>
          </a:fillRef>
          <a:effectRef idx="1">
            <a:schemeClr val="dk1"/>
          </a:effectRef>
          <a:fontRef idx="minor">
            <a:schemeClr val="dk1"/>
          </a:fontRef>
        </p:style>
        <p:txBody>
          <a:bodyPr/>
          <a:lstStyle/>
          <a:p>
            <a:pPr marL="158750" indent="0" algn="ctr">
              <a:lnSpc>
                <a:spcPct val="150000"/>
              </a:lnSpc>
              <a:buNone/>
            </a:pPr>
            <a:r>
              <a:rPr lang="en-US" sz="2000" b="1" dirty="0" smtClean="0">
                <a:latin typeface="Times New Roman" panose="02020603050405020304" pitchFamily="18" charset="0"/>
                <a:cs typeface="Times New Roman" panose="02020603050405020304" pitchFamily="18" charset="0"/>
              </a:rPr>
              <a:t>Goals</a:t>
            </a:r>
          </a:p>
          <a:p>
            <a:pPr marL="158750" indent="0">
              <a:lnSpc>
                <a:spcPct val="150000"/>
              </a:lnSpc>
              <a:buNone/>
            </a:pPr>
            <a:endParaRPr lang="en-US" sz="1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develop a secure and user-friendly web-based ride-sharing platform.</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connect drivers with available seats to passengers seeking travel options.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promote cost-effective, efficient, and eco-friendly commuting.</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D9B36FE-D199-C7B5-3803-D54B9E36295C}"/>
              </a:ext>
            </a:extLst>
          </p:cNvPr>
          <p:cNvSpPr txBox="1"/>
          <p:nvPr/>
        </p:nvSpPr>
        <p:spPr>
          <a:xfrm>
            <a:off x="4648200" y="1385455"/>
            <a:ext cx="3960000" cy="2916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50000"/>
              </a:lnSpc>
            </a:pPr>
            <a:r>
              <a:rPr lang="en-IN" sz="2000" b="1" dirty="0" smtClean="0">
                <a:latin typeface="Times New Roman" panose="02020603050405020304" pitchFamily="18" charset="0"/>
                <a:cs typeface="Times New Roman" panose="02020603050405020304" pitchFamily="18" charset="0"/>
              </a:rPr>
              <a:t>Objectives</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allow drivers to publish ride details including route, date, time, </a:t>
            </a:r>
            <a:r>
              <a:rPr lang="en-US" sz="1600" dirty="0" smtClean="0">
                <a:latin typeface="Times New Roman" panose="02020603050405020304" pitchFamily="18" charset="0"/>
                <a:cs typeface="Times New Roman" panose="02020603050405020304" pitchFamily="18" charset="0"/>
              </a:rPr>
              <a:t>seats, and </a:t>
            </a:r>
            <a:r>
              <a:rPr lang="en-US" sz="1600" dirty="0">
                <a:latin typeface="Times New Roman" panose="02020603050405020304" pitchFamily="18" charset="0"/>
                <a:cs typeface="Times New Roman" panose="02020603050405020304" pitchFamily="18" charset="0"/>
              </a:rPr>
              <a:t>pricing.</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implement a real-time ride matching and booking confirmation system.</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provide a post-trip rating and review mechanism for transparency and trust</a:t>
            </a:r>
            <a:r>
              <a:rPr lang="en-US" sz="1600" dirty="0" smtClean="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7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22765-D4C6-7159-8700-9B9326EBA2F0}"/>
              </a:ext>
            </a:extLst>
          </p:cNvPr>
          <p:cNvSpPr>
            <a:spLocks noGrp="1"/>
          </p:cNvSpPr>
          <p:nvPr>
            <p:ph type="title"/>
          </p:nvPr>
        </p:nvSpPr>
        <p:spPr>
          <a:xfrm>
            <a:off x="720000" y="528153"/>
            <a:ext cx="7704000" cy="572700"/>
          </a:xfrm>
        </p:spPr>
        <p:txBody>
          <a:bodyPr/>
          <a:lstStyle/>
          <a:p>
            <a:pPr algn="ctr"/>
            <a:r>
              <a:rPr lang="en-US" sz="2800" dirty="0" smtClean="0">
                <a:latin typeface="Times New Roman" panose="02020603050405020304" pitchFamily="18" charset="0"/>
                <a:cs typeface="Times New Roman" panose="02020603050405020304" pitchFamily="18" charset="0"/>
              </a:rPr>
              <a:t>SCOPE OF THE PROJECT</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560BACD-8417-B4E4-5BC2-4962829A89EF}"/>
              </a:ext>
            </a:extLst>
          </p:cNvPr>
          <p:cNvSpPr>
            <a:spLocks noGrp="1"/>
          </p:cNvSpPr>
          <p:nvPr>
            <p:ph type="body" idx="1"/>
          </p:nvPr>
        </p:nvSpPr>
        <p:spPr/>
        <p:txBody>
          <a:bodyPr/>
          <a:lstStyle/>
          <a:p>
            <a:pPr>
              <a:lnSpc>
                <a:spcPct val="150000"/>
              </a:lnSpc>
              <a:buFont typeface="Wingdings" panose="05000000000000000000" pitchFamily="2" charset="2"/>
              <a:buChar char="Ø"/>
            </a:pPr>
            <a:endParaRPr lang="en-US" sz="1600"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Build </a:t>
            </a:r>
            <a:r>
              <a:rPr lang="en-US" sz="1600" dirty="0">
                <a:latin typeface="Times New Roman" panose="02020603050405020304" pitchFamily="18" charset="0"/>
                <a:cs typeface="Times New Roman" panose="02020603050405020304" pitchFamily="18" charset="0"/>
              </a:rPr>
              <a:t>a web-based ride-sharing platform.</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Drivers can post rides with route, date, time, seats, and price.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Passengers can search and request rides based on their needs.</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System matches rides and confirms bookings.</a:t>
            </a:r>
          </a:p>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Chat option for driver and passenger before the ride.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Users can rate and review after the ride.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9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65EE0-B8A5-2D9A-0A65-9D3823A54FB1}"/>
              </a:ext>
            </a:extLst>
          </p:cNvPr>
          <p:cNvSpPr>
            <a:spLocks noGrp="1"/>
          </p:cNvSpPr>
          <p:nvPr>
            <p:ph type="title"/>
          </p:nvPr>
        </p:nvSpPr>
        <p:spPr>
          <a:xfrm>
            <a:off x="720000" y="253711"/>
            <a:ext cx="7704000" cy="572700"/>
          </a:xfrm>
        </p:spPr>
        <p:txBody>
          <a:bodyPr/>
          <a:lstStyle/>
          <a:p>
            <a:pPr algn="ctr"/>
            <a:r>
              <a:rPr lang="en-US" sz="2800" dirty="0">
                <a:latin typeface="Times New Roman" panose="02020603050405020304" pitchFamily="18" charset="0"/>
                <a:cs typeface="Times New Roman" panose="02020603050405020304" pitchFamily="18" charset="0"/>
              </a:rPr>
              <a:t>ER Diagram</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9F2BF92-57C4-1D55-E4F2-50E878322CF8}"/>
              </a:ext>
            </a:extLst>
          </p:cNvPr>
          <p:cNvPicPr>
            <a:picLocks noChangeAspect="1"/>
          </p:cNvPicPr>
          <p:nvPr/>
        </p:nvPicPr>
        <p:blipFill>
          <a:blip r:embed="rId2"/>
          <a:stretch>
            <a:fillRect/>
          </a:stretch>
        </p:blipFill>
        <p:spPr>
          <a:xfrm>
            <a:off x="630382" y="892098"/>
            <a:ext cx="7869382" cy="3612996"/>
          </a:xfrm>
          <a:prstGeom prst="rect">
            <a:avLst/>
          </a:prstGeom>
          <a:ln w="12700">
            <a:solidFill>
              <a:schemeClr val="tx1"/>
            </a:solidFill>
          </a:ln>
        </p:spPr>
      </p:pic>
    </p:spTree>
    <p:extLst>
      <p:ext uri="{BB962C8B-B14F-4D97-AF65-F5344CB8AC3E}">
        <p14:creationId xmlns:p14="http://schemas.microsoft.com/office/powerpoint/2010/main" val="274811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A509-3B51-0F0F-30EC-BAA496CDED50}"/>
              </a:ext>
            </a:extLst>
          </p:cNvPr>
          <p:cNvSpPr>
            <a:spLocks noGrp="1"/>
          </p:cNvSpPr>
          <p:nvPr>
            <p:ph type="title"/>
          </p:nvPr>
        </p:nvSpPr>
        <p:spPr>
          <a:xfrm>
            <a:off x="616091" y="1809476"/>
            <a:ext cx="1108800" cy="572700"/>
          </a:xfrm>
        </p:spPr>
        <p:txBody>
          <a:bodyPr/>
          <a:lstStyle/>
          <a:p>
            <a:pPr algn="ctr"/>
            <a:r>
              <a:rPr lang="en-US" sz="2800" dirty="0">
                <a:latin typeface="Times New Roman" panose="02020603050405020304" pitchFamily="18" charset="0"/>
                <a:cs typeface="Times New Roman" panose="02020603050405020304" pitchFamily="18" charset="0"/>
              </a:rPr>
              <a:t>DFD</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CE48993D-01ED-214A-2D6A-06065E270448}"/>
              </a:ext>
            </a:extLst>
          </p:cNvPr>
          <p:cNvPicPr>
            <a:picLocks noChangeAspect="1"/>
          </p:cNvPicPr>
          <p:nvPr/>
        </p:nvPicPr>
        <p:blipFill>
          <a:blip r:embed="rId2"/>
          <a:stretch>
            <a:fillRect/>
          </a:stretch>
        </p:blipFill>
        <p:spPr>
          <a:xfrm>
            <a:off x="2445327" y="367145"/>
            <a:ext cx="5978673" cy="4200881"/>
          </a:xfrm>
          <a:prstGeom prst="rect">
            <a:avLst/>
          </a:prstGeom>
          <a:ln w="12700">
            <a:solidFill>
              <a:schemeClr val="tx1"/>
            </a:solidFill>
          </a:ln>
        </p:spPr>
      </p:pic>
      <p:sp>
        <p:nvSpPr>
          <p:cNvPr id="7" name="TextBox 6">
            <a:extLst>
              <a:ext uri="{FF2B5EF4-FFF2-40B4-BE49-F238E27FC236}">
                <a16:creationId xmlns:a16="http://schemas.microsoft.com/office/drawing/2014/main" xmlns="" id="{CFE7EA90-1191-E9BB-E519-78C3667A4BE9}"/>
              </a:ext>
            </a:extLst>
          </p:cNvPr>
          <p:cNvSpPr txBox="1"/>
          <p:nvPr/>
        </p:nvSpPr>
        <p:spPr>
          <a:xfrm>
            <a:off x="2527610" y="2571750"/>
            <a:ext cx="1152292" cy="230832"/>
          </a:xfrm>
          <a:prstGeom prst="rect">
            <a:avLst/>
          </a:prstGeom>
          <a:noFill/>
        </p:spPr>
        <p:txBody>
          <a:bodyPr wrap="square" rtlCol="0">
            <a:spAutoFit/>
          </a:bodyPr>
          <a:lstStyle/>
          <a:p>
            <a:r>
              <a:rPr lang="en-US" sz="900" dirty="0"/>
              <a:t>(Driver/Passenger)</a:t>
            </a:r>
            <a:endParaRPr lang="en-IN" sz="900" dirty="0"/>
          </a:p>
        </p:txBody>
      </p:sp>
    </p:spTree>
    <p:extLst>
      <p:ext uri="{BB962C8B-B14F-4D97-AF65-F5344CB8AC3E}">
        <p14:creationId xmlns:p14="http://schemas.microsoft.com/office/powerpoint/2010/main" val="219980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226CA-3E46-7B02-826B-9E4AF655C8FF}"/>
              </a:ext>
            </a:extLst>
          </p:cNvPr>
          <p:cNvSpPr>
            <a:spLocks noGrp="1"/>
          </p:cNvSpPr>
          <p:nvPr>
            <p:ph type="title"/>
          </p:nvPr>
        </p:nvSpPr>
        <p:spPr>
          <a:xfrm>
            <a:off x="484910" y="1603343"/>
            <a:ext cx="1828799" cy="1313040"/>
          </a:xfrm>
        </p:spPr>
        <p:txBody>
          <a:bodyPr/>
          <a:lstStyle/>
          <a:p>
            <a:pPr algn="ctr"/>
            <a:r>
              <a:rPr lang="en-US" sz="2800" dirty="0">
                <a:latin typeface="Times New Roman" panose="02020603050405020304" pitchFamily="18" charset="0"/>
                <a:cs typeface="Times New Roman" panose="02020603050405020304" pitchFamily="18" charset="0"/>
              </a:rPr>
              <a:t>Use-Case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DE2A223-AB01-4BBE-BC8D-B16E6BAF7819}"/>
              </a:ext>
            </a:extLst>
          </p:cNvPr>
          <p:cNvPicPr>
            <a:picLocks noChangeAspect="1"/>
          </p:cNvPicPr>
          <p:nvPr/>
        </p:nvPicPr>
        <p:blipFill>
          <a:blip r:embed="rId2"/>
          <a:stretch>
            <a:fillRect/>
          </a:stretch>
        </p:blipFill>
        <p:spPr>
          <a:xfrm>
            <a:off x="2833256" y="340316"/>
            <a:ext cx="5604162" cy="4169339"/>
          </a:xfrm>
          <a:prstGeom prst="rect">
            <a:avLst/>
          </a:prstGeom>
          <a:ln w="12700">
            <a:solidFill>
              <a:schemeClr val="tx1"/>
            </a:solidFill>
          </a:ln>
        </p:spPr>
      </p:pic>
    </p:spTree>
    <p:extLst>
      <p:ext uri="{BB962C8B-B14F-4D97-AF65-F5344CB8AC3E}">
        <p14:creationId xmlns:p14="http://schemas.microsoft.com/office/powerpoint/2010/main" val="20036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F2453-40BB-CB78-E62A-72E79ECC10E2}"/>
              </a:ext>
            </a:extLst>
          </p:cNvPr>
          <p:cNvSpPr>
            <a:spLocks noGrp="1"/>
          </p:cNvSpPr>
          <p:nvPr>
            <p:ph type="title"/>
          </p:nvPr>
        </p:nvSpPr>
        <p:spPr>
          <a:xfrm>
            <a:off x="370595" y="1551867"/>
            <a:ext cx="1652169" cy="1242526"/>
          </a:xfrm>
        </p:spPr>
        <p:txBody>
          <a:bodyPr/>
          <a:lstStyle/>
          <a:p>
            <a:pPr algn="ctr"/>
            <a:r>
              <a:rPr lang="en-US" sz="2800" dirty="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22EB355-E143-BE65-D3AB-B1956E0DD47F}"/>
              </a:ext>
            </a:extLst>
          </p:cNvPr>
          <p:cNvPicPr>
            <a:picLocks noChangeAspect="1"/>
          </p:cNvPicPr>
          <p:nvPr/>
        </p:nvPicPr>
        <p:blipFill>
          <a:blip r:embed="rId2"/>
          <a:stretch>
            <a:fillRect/>
          </a:stretch>
        </p:blipFill>
        <p:spPr>
          <a:xfrm>
            <a:off x="2209799" y="381001"/>
            <a:ext cx="6269182" cy="4059382"/>
          </a:xfrm>
          <a:prstGeom prst="rect">
            <a:avLst/>
          </a:prstGeom>
          <a:ln w="12700">
            <a:solidFill>
              <a:schemeClr val="tx1"/>
            </a:solidFill>
          </a:ln>
        </p:spPr>
      </p:pic>
    </p:spTree>
    <p:extLst>
      <p:ext uri="{BB962C8B-B14F-4D97-AF65-F5344CB8AC3E}">
        <p14:creationId xmlns:p14="http://schemas.microsoft.com/office/powerpoint/2010/main" val="1040769764"/>
      </p:ext>
    </p:extLst>
  </p:cSld>
  <p:clrMapOvr>
    <a:masterClrMapping/>
  </p:clrMapOvr>
</p:sld>
</file>

<file path=ppt/theme/theme1.xml><?xml version="1.0" encoding="utf-8"?>
<a:theme xmlns:a="http://schemas.openxmlformats.org/drawingml/2006/main" name="Automotive Industry Theme for Business by Slidesgo">
  <a:themeElements>
    <a:clrScheme name="Simple Light">
      <a:dk1>
        <a:srgbClr val="191919"/>
      </a:dk1>
      <a:lt1>
        <a:srgbClr val="F3F3F3"/>
      </a:lt1>
      <a:dk2>
        <a:srgbClr val="171783"/>
      </a:dk2>
      <a:lt2>
        <a:srgbClr val="B3363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433</Words>
  <Application>Microsoft Office PowerPoint</Application>
  <PresentationFormat>On-screen Show (16:9)</PresentationFormat>
  <Paragraphs>46</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Wingdings</vt:lpstr>
      <vt:lpstr>Nunito Light</vt:lpstr>
      <vt:lpstr>Times New Roman</vt:lpstr>
      <vt:lpstr>Montserrat</vt:lpstr>
      <vt:lpstr>DM Sans</vt:lpstr>
      <vt:lpstr>Anaheim</vt:lpstr>
      <vt:lpstr>Arial</vt:lpstr>
      <vt:lpstr>Microsoft YaHei UI</vt:lpstr>
      <vt:lpstr>Automotive Industry Theme for Business by Slidesgo</vt:lpstr>
      <vt:lpstr>SMART RIDE CONNECT </vt:lpstr>
      <vt:lpstr>INTRODUCTION</vt:lpstr>
      <vt:lpstr>PROBLEM DEFINITION</vt:lpstr>
      <vt:lpstr>GOALS AND OBJECTIVES</vt:lpstr>
      <vt:lpstr>SCOPE OF THE PROJECT</vt:lpstr>
      <vt:lpstr>ER Diagram</vt:lpstr>
      <vt:lpstr>DFD</vt:lpstr>
      <vt:lpstr>Use-Case Diagram</vt:lpstr>
      <vt:lpstr>Class Diagram</vt:lpstr>
      <vt:lpstr>Sequence Diagram</vt:lpstr>
      <vt:lpstr>Activity Diagram</vt:lpstr>
      <vt:lpstr>Deployment Diagram</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RIDE CONNECT</dc:title>
  <dc:creator>Rujula</dc:creator>
  <cp:lastModifiedBy>Hii</cp:lastModifiedBy>
  <cp:revision>14</cp:revision>
  <dcterms:modified xsi:type="dcterms:W3CDTF">2025-06-24T18:01:08Z</dcterms:modified>
</cp:coreProperties>
</file>