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83" r:id="rId3"/>
    <p:sldId id="284" r:id="rId4"/>
    <p:sldId id="285" r:id="rId5"/>
    <p:sldId id="279" r:id="rId6"/>
    <p:sldId id="280" r:id="rId7"/>
    <p:sldId id="281" r:id="rId8"/>
    <p:sldId id="282" r:id="rId9"/>
    <p:sldId id="286" r:id="rId10"/>
    <p:sldId id="287" r:id="rId11"/>
    <p:sldId id="288" r:id="rId12"/>
    <p:sldId id="289"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5ADB8B-3FB0-4246-94E4-2F5F213DD9E7}">
          <p14:sldIdLst>
            <p14:sldId id="278"/>
            <p14:sldId id="283"/>
            <p14:sldId id="284"/>
            <p14:sldId id="285"/>
            <p14:sldId id="279"/>
            <p14:sldId id="280"/>
            <p14:sldId id="281"/>
            <p14:sldId id="282"/>
            <p14:sldId id="286"/>
            <p14:sldId id="287"/>
            <p14:sldId id="288"/>
            <p14:sldId id="289"/>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1" d="100"/>
          <a:sy n="81" d="100"/>
        </p:scale>
        <p:origin x="754"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Patil" userId="1b7e16d083332ae8" providerId="LiveId" clId="{17BFD002-E796-4DE6-B048-555027EE0DA5}"/>
    <pc:docChg chg="custSel modSld">
      <pc:chgData name="Tushar Patil" userId="1b7e16d083332ae8" providerId="LiveId" clId="{17BFD002-E796-4DE6-B048-555027EE0DA5}" dt="2023-07-23T19:30:59.421" v="0" actId="21"/>
      <pc:docMkLst>
        <pc:docMk/>
      </pc:docMkLst>
      <pc:sldChg chg="delSp mod">
        <pc:chgData name="Tushar Patil" userId="1b7e16d083332ae8" providerId="LiveId" clId="{17BFD002-E796-4DE6-B048-555027EE0DA5}" dt="2023-07-23T19:30:59.421" v="0" actId="21"/>
        <pc:sldMkLst>
          <pc:docMk/>
          <pc:sldMk cId="2131568492" sldId="278"/>
        </pc:sldMkLst>
        <pc:spChg chg="del">
          <ac:chgData name="Tushar Patil" userId="1b7e16d083332ae8" providerId="LiveId" clId="{17BFD002-E796-4DE6-B048-555027EE0DA5}" dt="2023-07-23T19:30:59.421" v="0" actId="21"/>
          <ac:spMkLst>
            <pc:docMk/>
            <pc:sldMk cId="2131568492" sldId="278"/>
            <ac:spMk id="3" creationId="{86C1060B-300F-3CE3-E5AA-D8E29791C9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Az-900</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D55C-21E2-214B-AFFB-EEBF69C575FD}"/>
              </a:ext>
            </a:extLst>
          </p:cNvPr>
          <p:cNvSpPr>
            <a:spLocks noGrp="1"/>
          </p:cNvSpPr>
          <p:nvPr>
            <p:ph type="title"/>
          </p:nvPr>
        </p:nvSpPr>
        <p:spPr>
          <a:xfrm>
            <a:off x="161010" y="197104"/>
            <a:ext cx="5693664" cy="1330038"/>
          </a:xfrm>
        </p:spPr>
        <p:txBody>
          <a:bodyPr/>
          <a:lstStyle/>
          <a:p>
            <a:r>
              <a:rPr lang="en-IN" sz="4000" dirty="0"/>
              <a:t>Azure Virtual Networks:-</a:t>
            </a:r>
          </a:p>
        </p:txBody>
      </p:sp>
      <p:sp>
        <p:nvSpPr>
          <p:cNvPr id="3" name="Content Placeholder 2">
            <a:extLst>
              <a:ext uri="{FF2B5EF4-FFF2-40B4-BE49-F238E27FC236}">
                <a16:creationId xmlns:a16="http://schemas.microsoft.com/office/drawing/2014/main" id="{150A0F04-E95C-7EC7-031C-3850A4F5E03D}"/>
              </a:ext>
            </a:extLst>
          </p:cNvPr>
          <p:cNvSpPr>
            <a:spLocks noGrp="1"/>
          </p:cNvSpPr>
          <p:nvPr>
            <p:ph idx="1"/>
          </p:nvPr>
        </p:nvSpPr>
        <p:spPr>
          <a:xfrm>
            <a:off x="161010" y="1527142"/>
            <a:ext cx="7785032" cy="5260157"/>
          </a:xfrm>
        </p:spPr>
        <p:txBody>
          <a:bodyPr/>
          <a:lstStyle/>
          <a:p>
            <a:r>
              <a:rPr lang="en-US" sz="1600" dirty="0"/>
              <a:t>Azure Virtual Networks (</a:t>
            </a:r>
            <a:r>
              <a:rPr lang="en-US" sz="1600" dirty="0" err="1"/>
              <a:t>VNets</a:t>
            </a:r>
            <a:r>
              <a:rPr lang="en-US" sz="1600" dirty="0"/>
              <a:t>) are crucial components of Microsoft Azure's networking infrastructure. They provide the fundamental building blocks for creating private, isolated network environments in the cloud. With Azure </a:t>
            </a:r>
            <a:r>
              <a:rPr lang="en-US" sz="1600" dirty="0" err="1"/>
              <a:t>VNets</a:t>
            </a:r>
            <a:r>
              <a:rPr lang="en-US" sz="1600" dirty="0"/>
              <a:t>, you can securely connect and control the flow of network traffic between Azure resources, on-premises networks, and the internet. Here are the key features and functionalities of Azure Virtual Networks:</a:t>
            </a:r>
          </a:p>
          <a:p>
            <a:r>
              <a:rPr lang="en-US" sz="1600" u="sng" dirty="0"/>
              <a:t>Isolation:</a:t>
            </a:r>
            <a:r>
              <a:rPr lang="en-US" sz="1600" dirty="0"/>
              <a:t> </a:t>
            </a:r>
            <a:r>
              <a:rPr lang="en-US" sz="1600" dirty="0" err="1"/>
              <a:t>VNets</a:t>
            </a:r>
            <a:r>
              <a:rPr lang="en-US" sz="1600" dirty="0"/>
              <a:t> allow you to create isolated network environments within Azure, ensuring that resources within one </a:t>
            </a:r>
            <a:r>
              <a:rPr lang="en-US" sz="1600" dirty="0" err="1"/>
              <a:t>VNet</a:t>
            </a:r>
            <a:r>
              <a:rPr lang="en-US" sz="1600" dirty="0"/>
              <a:t> cannot directly access resources in another unless explicitly configured.</a:t>
            </a:r>
          </a:p>
          <a:p>
            <a:r>
              <a:rPr lang="en-US" sz="1600" u="sng" dirty="0"/>
              <a:t>IP Addressing: </a:t>
            </a:r>
            <a:r>
              <a:rPr lang="en-US" sz="1600" dirty="0"/>
              <a:t>When creating a </a:t>
            </a:r>
            <a:r>
              <a:rPr lang="en-US" sz="1600" dirty="0" err="1"/>
              <a:t>VNet</a:t>
            </a:r>
            <a:r>
              <a:rPr lang="en-US" sz="1600" dirty="0"/>
              <a:t>, you define a private IP address space for the </a:t>
            </a:r>
            <a:r>
              <a:rPr lang="en-US" sz="1600" dirty="0" err="1"/>
              <a:t>VNet</a:t>
            </a:r>
            <a:r>
              <a:rPr lang="en-US" sz="1600" dirty="0"/>
              <a:t>, and Azure assigns IP addresses from that range to resources deployed within the </a:t>
            </a:r>
            <a:r>
              <a:rPr lang="en-US" sz="1600" dirty="0" err="1"/>
              <a:t>VNet</a:t>
            </a:r>
            <a:r>
              <a:rPr lang="en-US" sz="1600" dirty="0"/>
              <a:t>.</a:t>
            </a:r>
          </a:p>
          <a:p>
            <a:r>
              <a:rPr lang="en-US" sz="1600" u="sng" dirty="0"/>
              <a:t>Subnets</a:t>
            </a:r>
            <a:r>
              <a:rPr lang="en-US" sz="1600" dirty="0"/>
              <a:t>: Within a </a:t>
            </a:r>
            <a:r>
              <a:rPr lang="en-US" sz="1600" dirty="0" err="1"/>
              <a:t>VNet</a:t>
            </a:r>
            <a:r>
              <a:rPr lang="en-US" sz="1600" dirty="0"/>
              <a:t>, you can divide the IP address space into smaller subnets. Subnets enable you to organize and segment your resources based on different security or functional requirements.</a:t>
            </a:r>
            <a:endParaRPr lang="en-IN" sz="1600" dirty="0"/>
          </a:p>
        </p:txBody>
      </p:sp>
    </p:spTree>
    <p:extLst>
      <p:ext uri="{BB962C8B-B14F-4D97-AF65-F5344CB8AC3E}">
        <p14:creationId xmlns:p14="http://schemas.microsoft.com/office/powerpoint/2010/main" val="239246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0E13-B3DA-5284-A87E-E1170AE255A2}"/>
              </a:ext>
            </a:extLst>
          </p:cNvPr>
          <p:cNvSpPr>
            <a:spLocks noGrp="1"/>
          </p:cNvSpPr>
          <p:nvPr>
            <p:ph type="title"/>
          </p:nvPr>
        </p:nvSpPr>
        <p:spPr>
          <a:xfrm>
            <a:off x="85595" y="110859"/>
            <a:ext cx="5693664" cy="1331441"/>
          </a:xfrm>
        </p:spPr>
        <p:txBody>
          <a:bodyPr/>
          <a:lstStyle/>
          <a:p>
            <a:r>
              <a:rPr lang="en-IN" sz="4000" dirty="0"/>
              <a:t>Azure Storage Accounts:-</a:t>
            </a:r>
          </a:p>
        </p:txBody>
      </p:sp>
      <p:sp>
        <p:nvSpPr>
          <p:cNvPr id="3" name="Content Placeholder 2">
            <a:extLst>
              <a:ext uri="{FF2B5EF4-FFF2-40B4-BE49-F238E27FC236}">
                <a16:creationId xmlns:a16="http://schemas.microsoft.com/office/drawing/2014/main" id="{C8F5B41A-9356-9FB8-B904-08F0B2592AEF}"/>
              </a:ext>
            </a:extLst>
          </p:cNvPr>
          <p:cNvSpPr>
            <a:spLocks noGrp="1"/>
          </p:cNvSpPr>
          <p:nvPr>
            <p:ph idx="1"/>
          </p:nvPr>
        </p:nvSpPr>
        <p:spPr>
          <a:xfrm>
            <a:off x="85594" y="1375465"/>
            <a:ext cx="7578397" cy="5371676"/>
          </a:xfrm>
        </p:spPr>
        <p:txBody>
          <a:bodyPr/>
          <a:lstStyle/>
          <a:p>
            <a:pPr marL="285750" indent="-285750">
              <a:buFont typeface="Arial" panose="020B0604020202020204" pitchFamily="34" charset="0"/>
              <a:buChar char="•"/>
            </a:pPr>
            <a:r>
              <a:rPr lang="en-US" sz="1600" dirty="0"/>
              <a:t>Azure Storage Accounts are cloud-based data storage solutions provided by Microsoft Azure. They are a fundamental component of the Microsoft Azure cloud platform and offer a variety of storage services for storing and managing data in the cloud. Azure Storage Accounts provide a scalable, secure, and highly available way to store different types of data, including unstructured, structured, and semi-structured data.</a:t>
            </a:r>
          </a:p>
          <a:p>
            <a:endParaRPr lang="en-US" sz="1600" dirty="0"/>
          </a:p>
          <a:p>
            <a:pPr marL="285750" indent="-285750">
              <a:buFont typeface="Arial" panose="020B0604020202020204" pitchFamily="34" charset="0"/>
              <a:buChar char="•"/>
            </a:pPr>
            <a:r>
              <a:rPr lang="en-US" sz="1600" dirty="0"/>
              <a:t>Azure Storage Accounts can also take advantage of additional features like Data Replication to ensure data availability and durability, and the integration with Azure Virtual Networks to enable secure communication.</a:t>
            </a:r>
            <a:endParaRPr lang="en-IN" sz="1600" dirty="0"/>
          </a:p>
        </p:txBody>
      </p:sp>
    </p:spTree>
    <p:extLst>
      <p:ext uri="{BB962C8B-B14F-4D97-AF65-F5344CB8AC3E}">
        <p14:creationId xmlns:p14="http://schemas.microsoft.com/office/powerpoint/2010/main" val="299860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0010-6E14-2C5E-002B-4A1B8343AEDB}"/>
              </a:ext>
            </a:extLst>
          </p:cNvPr>
          <p:cNvSpPr>
            <a:spLocks noGrp="1"/>
          </p:cNvSpPr>
          <p:nvPr>
            <p:ph type="title"/>
          </p:nvPr>
        </p:nvSpPr>
        <p:spPr>
          <a:xfrm>
            <a:off x="-8674" y="-1"/>
            <a:ext cx="5985267" cy="1348033"/>
          </a:xfrm>
        </p:spPr>
        <p:txBody>
          <a:bodyPr/>
          <a:lstStyle/>
          <a:p>
            <a:r>
              <a:rPr lang="en-IN" sz="4000" dirty="0"/>
              <a:t>Azure Database Services:-</a:t>
            </a:r>
          </a:p>
        </p:txBody>
      </p:sp>
      <p:sp>
        <p:nvSpPr>
          <p:cNvPr id="3" name="Content Placeholder 2">
            <a:extLst>
              <a:ext uri="{FF2B5EF4-FFF2-40B4-BE49-F238E27FC236}">
                <a16:creationId xmlns:a16="http://schemas.microsoft.com/office/drawing/2014/main" id="{D00034F5-B93A-CEDA-52BC-943B99F2CACA}"/>
              </a:ext>
            </a:extLst>
          </p:cNvPr>
          <p:cNvSpPr>
            <a:spLocks noGrp="1"/>
          </p:cNvSpPr>
          <p:nvPr>
            <p:ph idx="1"/>
          </p:nvPr>
        </p:nvSpPr>
        <p:spPr>
          <a:xfrm>
            <a:off x="137127" y="1281196"/>
            <a:ext cx="7470304" cy="5468395"/>
          </a:xfrm>
        </p:spPr>
        <p:txBody>
          <a:bodyPr/>
          <a:lstStyle/>
          <a:p>
            <a:r>
              <a:rPr lang="en-US" sz="1600" dirty="0"/>
              <a:t>Azure offers various database services that cater to different data storage and management needs. These services are designed to be scalable, reliable, and fully managed, making it easier for developers and businesses to focus on their applications without worrying about database infrastructure maintenance. Some of the key Azure database services include:</a:t>
            </a:r>
          </a:p>
          <a:p>
            <a:pPr marL="342900" indent="-342900">
              <a:buFont typeface="+mj-lt"/>
              <a:buAutoNum type="arabicPeriod"/>
            </a:pPr>
            <a:r>
              <a:rPr lang="en-US" sz="1600" dirty="0"/>
              <a:t>Azure SQL Database: Azure SQL Database is a fully managed relational database service based on Microsoft SQL Server. It provides high availability, automatic backups, and built-in intelligence to optimize performance and security. It supports various SQL Server features and is suitable for both small and large-scale applications.</a:t>
            </a:r>
          </a:p>
          <a:p>
            <a:pPr marL="342900" indent="-342900">
              <a:buFont typeface="+mj-lt"/>
              <a:buAutoNum type="arabicPeriod"/>
            </a:pPr>
            <a:r>
              <a:rPr lang="en-US" sz="1600" dirty="0"/>
              <a:t>Azure Cosmos DB: Azure Cosmos DB is a globally distributed, multi-model database service designed to handle high throughput and low-latency workloads. It supports NoSQL data models, including document, key-value, graph, column-family, and table storage. </a:t>
            </a:r>
            <a:endParaRPr lang="en-IN" sz="1600" dirty="0"/>
          </a:p>
        </p:txBody>
      </p:sp>
    </p:spTree>
    <p:extLst>
      <p:ext uri="{BB962C8B-B14F-4D97-AF65-F5344CB8AC3E}">
        <p14:creationId xmlns:p14="http://schemas.microsoft.com/office/powerpoint/2010/main" val="69658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B489-80B1-D4AB-AFC2-EA02BEEF8FD5}"/>
              </a:ext>
            </a:extLst>
          </p:cNvPr>
          <p:cNvSpPr>
            <a:spLocks noGrp="1"/>
          </p:cNvSpPr>
          <p:nvPr>
            <p:ph type="title"/>
          </p:nvPr>
        </p:nvSpPr>
        <p:spPr>
          <a:xfrm>
            <a:off x="405353" y="965199"/>
            <a:ext cx="6797354" cy="1363221"/>
          </a:xfrm>
        </p:spPr>
        <p:txBody>
          <a:bodyPr/>
          <a:lstStyle/>
          <a:p>
            <a:r>
              <a:rPr lang="en-IN" dirty="0"/>
              <a:t>Fundamentals of Azure :-</a:t>
            </a:r>
          </a:p>
        </p:txBody>
      </p:sp>
      <p:sp>
        <p:nvSpPr>
          <p:cNvPr id="3" name="Content Placeholder 2">
            <a:extLst>
              <a:ext uri="{FF2B5EF4-FFF2-40B4-BE49-F238E27FC236}">
                <a16:creationId xmlns:a16="http://schemas.microsoft.com/office/drawing/2014/main" id="{0A41D2C5-DCD5-338B-916B-C9760F71429B}"/>
              </a:ext>
            </a:extLst>
          </p:cNvPr>
          <p:cNvSpPr>
            <a:spLocks noGrp="1"/>
          </p:cNvSpPr>
          <p:nvPr>
            <p:ph idx="1"/>
          </p:nvPr>
        </p:nvSpPr>
        <p:spPr>
          <a:xfrm>
            <a:off x="405353" y="2525534"/>
            <a:ext cx="6645896" cy="4176923"/>
          </a:xfrm>
        </p:spPr>
        <p:txBody>
          <a:bodyPr/>
          <a:lstStyle/>
          <a:p>
            <a:pPr algn="l">
              <a:buFont typeface="Arial" panose="020B0604020202020204" pitchFamily="34" charset="0"/>
              <a:buChar char="•"/>
            </a:pPr>
            <a:r>
              <a:rPr lang="en-US" sz="1800" b="1" i="0" dirty="0">
                <a:solidFill>
                  <a:schemeClr val="accent3">
                    <a:lumMod val="50000"/>
                  </a:schemeClr>
                </a:solidFill>
                <a:effectLst/>
                <a:latin typeface="Helvetica" panose="020B0604020202020204" pitchFamily="34" charset="0"/>
              </a:rPr>
              <a:t>scalability</a:t>
            </a:r>
            <a:r>
              <a:rPr lang="en-US" sz="1800" b="0" i="0" dirty="0">
                <a:solidFill>
                  <a:schemeClr val="accent3">
                    <a:lumMod val="50000"/>
                  </a:schemeClr>
                </a:solidFill>
                <a:effectLst/>
                <a:latin typeface="Helvetica" panose="020B0604020202020204" pitchFamily="34" charset="0"/>
              </a:rPr>
              <a:t> is the ability to scale, so allocate and deallocate resources at any time</a:t>
            </a:r>
          </a:p>
          <a:p>
            <a:pPr algn="l">
              <a:buFont typeface="Arial" panose="020B0604020202020204" pitchFamily="34" charset="0"/>
              <a:buChar char="•"/>
            </a:pPr>
            <a:r>
              <a:rPr lang="en-US" sz="1800" b="1" i="0" dirty="0">
                <a:solidFill>
                  <a:schemeClr val="accent3">
                    <a:lumMod val="50000"/>
                  </a:schemeClr>
                </a:solidFill>
                <a:effectLst/>
                <a:latin typeface="Helvetica" panose="020B0604020202020204" pitchFamily="34" charset="0"/>
              </a:rPr>
              <a:t>elasticity</a:t>
            </a:r>
            <a:r>
              <a:rPr lang="en-US" sz="1800" b="0" i="0" dirty="0">
                <a:solidFill>
                  <a:schemeClr val="accent3">
                    <a:lumMod val="50000"/>
                  </a:schemeClr>
                </a:solidFill>
                <a:effectLst/>
                <a:latin typeface="Helvetica" panose="020B0604020202020204" pitchFamily="34" charset="0"/>
              </a:rPr>
              <a:t> is the ability to scale dynamically</a:t>
            </a:r>
          </a:p>
          <a:p>
            <a:pPr algn="l">
              <a:buFont typeface="Arial" panose="020B0604020202020204" pitchFamily="34" charset="0"/>
              <a:buChar char="•"/>
            </a:pPr>
            <a:r>
              <a:rPr lang="en-US" sz="1800" b="1" i="0" dirty="0">
                <a:solidFill>
                  <a:schemeClr val="accent3">
                    <a:lumMod val="50000"/>
                  </a:schemeClr>
                </a:solidFill>
                <a:effectLst/>
                <a:latin typeface="Helvetica" panose="020B0604020202020204" pitchFamily="34" charset="0"/>
              </a:rPr>
              <a:t>agility</a:t>
            </a:r>
            <a:r>
              <a:rPr lang="en-US" sz="1800" b="0" i="0" dirty="0">
                <a:solidFill>
                  <a:schemeClr val="accent3">
                    <a:lumMod val="50000"/>
                  </a:schemeClr>
                </a:solidFill>
                <a:effectLst/>
                <a:latin typeface="Helvetica" panose="020B0604020202020204" pitchFamily="34" charset="0"/>
              </a:rPr>
              <a:t> is the ability to react fast (scale quickly)</a:t>
            </a:r>
          </a:p>
          <a:p>
            <a:pPr algn="l">
              <a:buFont typeface="Arial" panose="020B0604020202020204" pitchFamily="34" charset="0"/>
              <a:buChar char="•"/>
            </a:pPr>
            <a:r>
              <a:rPr lang="en-US" sz="1800" b="1" i="0" dirty="0">
                <a:solidFill>
                  <a:schemeClr val="accent3">
                    <a:lumMod val="50000"/>
                  </a:schemeClr>
                </a:solidFill>
                <a:effectLst/>
                <a:latin typeface="Helvetica" panose="020B0604020202020204" pitchFamily="34" charset="0"/>
              </a:rPr>
              <a:t>fault tolerance</a:t>
            </a:r>
            <a:r>
              <a:rPr lang="en-US" sz="1800" b="0" i="0" dirty="0">
                <a:solidFill>
                  <a:schemeClr val="accent3">
                    <a:lumMod val="50000"/>
                  </a:schemeClr>
                </a:solidFill>
                <a:effectLst/>
                <a:latin typeface="Helvetica" panose="020B0604020202020204" pitchFamily="34" charset="0"/>
              </a:rPr>
              <a:t> is the ability to maintain system uptime while physical and service component failures happen</a:t>
            </a:r>
          </a:p>
          <a:p>
            <a:pPr algn="l">
              <a:buFont typeface="Arial" panose="020B0604020202020204" pitchFamily="34" charset="0"/>
              <a:buChar char="•"/>
            </a:pPr>
            <a:r>
              <a:rPr lang="en-US" sz="1800" b="1" i="0" dirty="0">
                <a:solidFill>
                  <a:schemeClr val="accent3">
                    <a:lumMod val="50000"/>
                  </a:schemeClr>
                </a:solidFill>
                <a:effectLst/>
                <a:latin typeface="Helvetica" panose="020B0604020202020204" pitchFamily="34" charset="0"/>
              </a:rPr>
              <a:t>disaster recovery</a:t>
            </a:r>
            <a:r>
              <a:rPr lang="en-US" sz="1800" b="0" i="0" dirty="0">
                <a:solidFill>
                  <a:schemeClr val="accent3">
                    <a:lumMod val="50000"/>
                  </a:schemeClr>
                </a:solidFill>
                <a:effectLst/>
                <a:latin typeface="Helvetica" panose="020B0604020202020204" pitchFamily="34" charset="0"/>
              </a:rPr>
              <a:t> is the process and design principle which allows a system to recovers from natural or human induced disasters</a:t>
            </a:r>
          </a:p>
          <a:p>
            <a:endParaRPr lang="en-IN" sz="1800" dirty="0">
              <a:solidFill>
                <a:schemeClr val="accent3">
                  <a:lumMod val="50000"/>
                </a:schemeClr>
              </a:solidFill>
            </a:endParaRPr>
          </a:p>
        </p:txBody>
      </p:sp>
    </p:spTree>
    <p:extLst>
      <p:ext uri="{BB962C8B-B14F-4D97-AF65-F5344CB8AC3E}">
        <p14:creationId xmlns:p14="http://schemas.microsoft.com/office/powerpoint/2010/main" val="39763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35F66-4F1D-E367-D0B7-166801C2F4FD}"/>
              </a:ext>
            </a:extLst>
          </p:cNvPr>
          <p:cNvSpPr>
            <a:spLocks noGrp="1"/>
          </p:cNvSpPr>
          <p:nvPr>
            <p:ph idx="1"/>
          </p:nvPr>
        </p:nvSpPr>
        <p:spPr>
          <a:xfrm>
            <a:off x="132729" y="102846"/>
            <a:ext cx="7097630" cy="6627892"/>
          </a:xfrm>
        </p:spPr>
        <p:txBody>
          <a:bodyPr/>
          <a:lstStyle/>
          <a:p>
            <a:pPr lvl="1"/>
            <a:r>
              <a:rPr lang="en-US" sz="1600" b="1" i="0" dirty="0">
                <a:solidFill>
                  <a:schemeClr val="accent3">
                    <a:lumMod val="50000"/>
                  </a:schemeClr>
                </a:solidFill>
                <a:effectLst/>
                <a:latin typeface="Helvetica" panose="020B0604020202020204" pitchFamily="34" charset="0"/>
              </a:rPr>
              <a:t>high availability</a:t>
            </a:r>
            <a:r>
              <a:rPr lang="en-US" sz="1600" b="0" i="0" dirty="0">
                <a:solidFill>
                  <a:schemeClr val="accent3">
                    <a:lumMod val="50000"/>
                  </a:schemeClr>
                </a:solidFill>
                <a:effectLst/>
                <a:latin typeface="Helvetica" panose="020B0604020202020204" pitchFamily="34" charset="0"/>
              </a:rPr>
              <a:t> is the agreed level of operational uptime for the system. It is a simple calculation of system uptime versus whole lifetime of the system.</a:t>
            </a:r>
          </a:p>
          <a:p>
            <a:pPr marL="0" lvl="1" indent="0">
              <a:buNone/>
            </a:pPr>
            <a:r>
              <a:rPr lang="en-US" sz="1600" dirty="0">
                <a:solidFill>
                  <a:schemeClr val="accent3">
                    <a:lumMod val="50000"/>
                  </a:schemeClr>
                </a:solidFill>
                <a:latin typeface="Helvetica" panose="020B0604020202020204" pitchFamily="34" charset="0"/>
              </a:rPr>
              <a:t>         </a:t>
            </a:r>
            <a:r>
              <a:rPr lang="en-US" sz="1600" b="0" i="0" dirty="0">
                <a:solidFill>
                  <a:schemeClr val="accent3">
                    <a:lumMod val="50000"/>
                  </a:schemeClr>
                </a:solidFill>
                <a:effectLst/>
                <a:latin typeface="Helvetica" panose="020B0604020202020204" pitchFamily="34" charset="0"/>
              </a:rPr>
              <a:t>availability = uptime/(uptime + downtime)</a:t>
            </a:r>
          </a:p>
          <a:p>
            <a:pPr lvl="1"/>
            <a:r>
              <a:rPr lang="en-US" sz="1600" b="1" i="0" dirty="0">
                <a:solidFill>
                  <a:schemeClr val="accent3">
                    <a:lumMod val="50000"/>
                  </a:schemeClr>
                </a:solidFill>
                <a:effectLst/>
                <a:latin typeface="Helvetica" panose="020B0604020202020204" pitchFamily="34" charset="0"/>
              </a:rPr>
              <a:t>Infrastructure-as-a-Service (IaaS):-</a:t>
            </a:r>
            <a:r>
              <a:rPr lang="en-US" sz="1600" b="0" i="0" dirty="0">
                <a:solidFill>
                  <a:schemeClr val="accent3">
                    <a:lumMod val="50000"/>
                  </a:schemeClr>
                </a:solidFill>
                <a:effectLst/>
                <a:latin typeface="Helvetica" panose="020B0604020202020204" pitchFamily="34" charset="0"/>
              </a:rPr>
              <a:t> Infrastructure-as-a-Service (IaaS) is a cloud computing model that provides virtualized computing resources over the internet. In an IaaS environment, cloud providers deliver essential IT infrastructure components, including virtual machines (VMs), storage, and networking capabilities, to customers as a service. This eliminates the need for organizations to manage and maintain physical hardware on-site.</a:t>
            </a:r>
          </a:p>
          <a:p>
            <a:pPr lvl="1"/>
            <a:r>
              <a:rPr lang="en-US" sz="1600" b="1" i="0" dirty="0">
                <a:solidFill>
                  <a:schemeClr val="accent3">
                    <a:lumMod val="50000"/>
                  </a:schemeClr>
                </a:solidFill>
                <a:effectLst/>
                <a:latin typeface="Helvetica" panose="020B0604020202020204" pitchFamily="34" charset="0"/>
              </a:rPr>
              <a:t>Platform-as-a-Service (PaaS):- </a:t>
            </a:r>
            <a:r>
              <a:rPr lang="en-US" sz="1600" b="0" i="0" dirty="0">
                <a:solidFill>
                  <a:schemeClr val="accent3">
                    <a:lumMod val="50000"/>
                  </a:schemeClr>
                </a:solidFill>
                <a:effectLst/>
                <a:latin typeface="Helvetica" panose="020B0604020202020204" pitchFamily="34" charset="0"/>
              </a:rPr>
              <a:t>Platform-as-a-Service (PaaS) is a cloud computing model that provides a platform and environment for developers to build, deploy, and manage applications without the complexity of managing underlying infrastructure. PaaS abstracts away the hardware and networking layers, allowing developers to focus on application development and functionality.</a:t>
            </a:r>
          </a:p>
          <a:p>
            <a:pPr marL="795528" lvl="2" indent="0">
              <a:buNone/>
            </a:pPr>
            <a:endParaRPr lang="en-US" sz="1600" b="0" i="0" dirty="0">
              <a:solidFill>
                <a:schemeClr val="accent3">
                  <a:lumMod val="50000"/>
                </a:schemeClr>
              </a:solidFill>
              <a:effectLst/>
              <a:latin typeface="Helvetica" panose="020B0604020202020204" pitchFamily="34" charset="0"/>
            </a:endParaRPr>
          </a:p>
          <a:p>
            <a:endParaRPr lang="en-IN" sz="2800" dirty="0">
              <a:solidFill>
                <a:schemeClr val="accent3">
                  <a:lumMod val="50000"/>
                </a:schemeClr>
              </a:solidFill>
            </a:endParaRPr>
          </a:p>
        </p:txBody>
      </p:sp>
    </p:spTree>
    <p:extLst>
      <p:ext uri="{BB962C8B-B14F-4D97-AF65-F5344CB8AC3E}">
        <p14:creationId xmlns:p14="http://schemas.microsoft.com/office/powerpoint/2010/main" val="209345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4D654-A864-08DD-1CD6-F01E22D7D99C}"/>
              </a:ext>
            </a:extLst>
          </p:cNvPr>
          <p:cNvSpPr>
            <a:spLocks noGrp="1"/>
          </p:cNvSpPr>
          <p:nvPr>
            <p:ph idx="1"/>
          </p:nvPr>
        </p:nvSpPr>
        <p:spPr>
          <a:xfrm>
            <a:off x="95021" y="102845"/>
            <a:ext cx="7484130" cy="6618465"/>
          </a:xfrm>
        </p:spPr>
        <p:txBody>
          <a:bodyPr/>
          <a:lstStyle/>
          <a:p>
            <a:pPr marL="342900" indent="-342900">
              <a:buFont typeface="Arial" panose="020B0604020202020204" pitchFamily="34" charset="0"/>
              <a:buChar char="•"/>
            </a:pPr>
            <a:r>
              <a:rPr lang="en-US" sz="1800" b="1" dirty="0"/>
              <a:t>Software-as-a-Service (SaaS):- </a:t>
            </a:r>
            <a:r>
              <a:rPr lang="en-US" sz="1800" dirty="0"/>
              <a:t>Software-as-a-Service (SaaS) is a cloud computing model that delivers software applications over the internet. With SaaS, users can access and use software applications hosted on remote servers via a web browser or application interface without the need for local installation or maintenance.</a:t>
            </a:r>
            <a:endParaRPr lang="en-IN" sz="1800" dirty="0"/>
          </a:p>
        </p:txBody>
      </p:sp>
    </p:spTree>
    <p:extLst>
      <p:ext uri="{BB962C8B-B14F-4D97-AF65-F5344CB8AC3E}">
        <p14:creationId xmlns:p14="http://schemas.microsoft.com/office/powerpoint/2010/main" val="60571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E314-168D-79A7-7C18-DCF9869024D6}"/>
              </a:ext>
            </a:extLst>
          </p:cNvPr>
          <p:cNvSpPr>
            <a:spLocks noGrp="1"/>
          </p:cNvSpPr>
          <p:nvPr>
            <p:ph type="title"/>
          </p:nvPr>
        </p:nvSpPr>
        <p:spPr>
          <a:xfrm>
            <a:off x="887627" y="1835964"/>
            <a:ext cx="5693664" cy="768096"/>
          </a:xfrm>
        </p:spPr>
        <p:txBody>
          <a:bodyPr/>
          <a:lstStyle/>
          <a:p>
            <a:r>
              <a:rPr lang="en-IN" dirty="0"/>
              <a:t>What is Azure?</a:t>
            </a:r>
          </a:p>
        </p:txBody>
      </p:sp>
      <p:sp>
        <p:nvSpPr>
          <p:cNvPr id="3" name="Content Placeholder 2">
            <a:extLst>
              <a:ext uri="{FF2B5EF4-FFF2-40B4-BE49-F238E27FC236}">
                <a16:creationId xmlns:a16="http://schemas.microsoft.com/office/drawing/2014/main" id="{96FB5A94-9BDC-A004-8D6E-885C4A665FE0}"/>
              </a:ext>
            </a:extLst>
          </p:cNvPr>
          <p:cNvSpPr>
            <a:spLocks noGrp="1"/>
          </p:cNvSpPr>
          <p:nvPr>
            <p:ph idx="1"/>
          </p:nvPr>
        </p:nvSpPr>
        <p:spPr>
          <a:xfrm>
            <a:off x="830312" y="2770632"/>
            <a:ext cx="6437753" cy="3752716"/>
          </a:xfrm>
        </p:spPr>
        <p:txBody>
          <a:bodyPr/>
          <a:lstStyle/>
          <a:p>
            <a:r>
              <a:rPr lang="en-US" sz="2000" dirty="0"/>
              <a:t>Azure is a comprehensive cloud computing platform and a collection of cloud services provided by Microsoft. It enables individuals and organizations to build, deploy, and </a:t>
            </a:r>
            <a:r>
              <a:rPr lang="en-US" sz="2000" dirty="0">
                <a:solidFill>
                  <a:schemeClr val="accent3">
                    <a:lumMod val="50000"/>
                  </a:schemeClr>
                </a:solidFill>
              </a:rPr>
              <a:t>manage</a:t>
            </a:r>
            <a:r>
              <a:rPr lang="en-US" sz="2000" dirty="0"/>
              <a:t> applications and services through a vast network of data centers located worldwide.</a:t>
            </a:r>
          </a:p>
          <a:p>
            <a:r>
              <a:rPr lang="en-US" sz="2000" b="1" dirty="0"/>
              <a:t>Example-</a:t>
            </a:r>
            <a:r>
              <a:rPr lang="en-US" sz="2000" dirty="0"/>
              <a:t> Creating Web Application, Developing Web Application, Connecting to Database, Pushing code to Azure</a:t>
            </a:r>
            <a:endParaRPr lang="en-IN" sz="2000" dirty="0"/>
          </a:p>
        </p:txBody>
      </p:sp>
    </p:spTree>
    <p:extLst>
      <p:ext uri="{BB962C8B-B14F-4D97-AF65-F5344CB8AC3E}">
        <p14:creationId xmlns:p14="http://schemas.microsoft.com/office/powerpoint/2010/main" val="192672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7804-E507-ADCF-26DF-96BA078D800C}"/>
              </a:ext>
            </a:extLst>
          </p:cNvPr>
          <p:cNvSpPr>
            <a:spLocks noGrp="1"/>
          </p:cNvSpPr>
          <p:nvPr>
            <p:ph type="title"/>
          </p:nvPr>
        </p:nvSpPr>
        <p:spPr>
          <a:xfrm>
            <a:off x="943435" y="1232648"/>
            <a:ext cx="6051254" cy="768096"/>
          </a:xfrm>
        </p:spPr>
        <p:txBody>
          <a:bodyPr/>
          <a:lstStyle/>
          <a:p>
            <a:r>
              <a:rPr lang="en-US" sz="4400" dirty="0"/>
              <a:t>Azure Regions :-</a:t>
            </a:r>
            <a:endParaRPr lang="en-IN" dirty="0"/>
          </a:p>
        </p:txBody>
      </p:sp>
      <p:sp>
        <p:nvSpPr>
          <p:cNvPr id="3" name="Content Placeholder 2">
            <a:extLst>
              <a:ext uri="{FF2B5EF4-FFF2-40B4-BE49-F238E27FC236}">
                <a16:creationId xmlns:a16="http://schemas.microsoft.com/office/drawing/2014/main" id="{8F3CF4D6-9455-CB6E-5B63-C994DC7BBFE5}"/>
              </a:ext>
            </a:extLst>
          </p:cNvPr>
          <p:cNvSpPr>
            <a:spLocks noGrp="1"/>
          </p:cNvSpPr>
          <p:nvPr>
            <p:ph idx="1"/>
          </p:nvPr>
        </p:nvSpPr>
        <p:spPr>
          <a:xfrm>
            <a:off x="943435" y="2101329"/>
            <a:ext cx="6295597" cy="3790424"/>
          </a:xfrm>
        </p:spPr>
        <p:txBody>
          <a:bodyPr/>
          <a:lstStyle/>
          <a:p>
            <a:r>
              <a:rPr lang="en-US" sz="1800" dirty="0"/>
              <a:t>Azure Regions refer to the physical locations around the world where Microsoft Azure data centers are located. Each Azure Region is a separate geographic area with one or more data centers that are strategically placed to provide high availability, fault tolerance, and low-latency access to Azure services for users and applications.</a:t>
            </a:r>
          </a:p>
          <a:p>
            <a:r>
              <a:rPr lang="en-US" sz="1800" b="1" dirty="0"/>
              <a:t>Example -</a:t>
            </a:r>
            <a:r>
              <a:rPr lang="en-US" sz="1800" dirty="0"/>
              <a:t> West Europe: Positioned in Western Europe, this region serves customers in countries like the United Kingdom, Germany, France, and others in the surrounding region.</a:t>
            </a:r>
            <a:endParaRPr lang="en-IN" sz="1800" dirty="0"/>
          </a:p>
        </p:txBody>
      </p:sp>
    </p:spTree>
    <p:extLst>
      <p:ext uri="{BB962C8B-B14F-4D97-AF65-F5344CB8AC3E}">
        <p14:creationId xmlns:p14="http://schemas.microsoft.com/office/powerpoint/2010/main" val="293477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2360-D57E-2ED4-ED77-01AC78D791B6}"/>
              </a:ext>
            </a:extLst>
          </p:cNvPr>
          <p:cNvSpPr>
            <a:spLocks noGrp="1"/>
          </p:cNvSpPr>
          <p:nvPr>
            <p:ph type="title"/>
          </p:nvPr>
        </p:nvSpPr>
        <p:spPr>
          <a:xfrm>
            <a:off x="329938" y="855576"/>
            <a:ext cx="6863342" cy="1377727"/>
          </a:xfrm>
        </p:spPr>
        <p:txBody>
          <a:bodyPr/>
          <a:lstStyle/>
          <a:p>
            <a:r>
              <a:rPr lang="en-IN" dirty="0"/>
              <a:t>Azure Availability Zones :-</a:t>
            </a:r>
          </a:p>
        </p:txBody>
      </p:sp>
      <p:sp>
        <p:nvSpPr>
          <p:cNvPr id="3" name="Content Placeholder 2">
            <a:extLst>
              <a:ext uri="{FF2B5EF4-FFF2-40B4-BE49-F238E27FC236}">
                <a16:creationId xmlns:a16="http://schemas.microsoft.com/office/drawing/2014/main" id="{340864F6-D89E-CF20-AA28-EBC460F721A9}"/>
              </a:ext>
            </a:extLst>
          </p:cNvPr>
          <p:cNvSpPr>
            <a:spLocks noGrp="1"/>
          </p:cNvSpPr>
          <p:nvPr>
            <p:ph idx="1"/>
          </p:nvPr>
        </p:nvSpPr>
        <p:spPr>
          <a:xfrm>
            <a:off x="329938" y="2233302"/>
            <a:ext cx="6863342" cy="3769121"/>
          </a:xfrm>
        </p:spPr>
        <p:txBody>
          <a:bodyPr/>
          <a:lstStyle/>
          <a:p>
            <a:r>
              <a:rPr lang="en-US" sz="1800" dirty="0"/>
              <a:t>Azure Availability Zones are a high-availability feature provided by Microsoft Azure. They are separate physical data center locations within an Azure region that are strategically positioned to offer redundancy and fault tolerance. The primary purpose of Availability Zones is to ensure that your applications and data remain available and operational even if there is a failure in one of the data centers or a specific zone within a region.</a:t>
            </a:r>
            <a:endParaRPr lang="en-IN" sz="1800" dirty="0"/>
          </a:p>
        </p:txBody>
      </p:sp>
    </p:spTree>
    <p:extLst>
      <p:ext uri="{BB962C8B-B14F-4D97-AF65-F5344CB8AC3E}">
        <p14:creationId xmlns:p14="http://schemas.microsoft.com/office/powerpoint/2010/main" val="336680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69AE-6F3E-B37C-CBE0-07B1D59AA76E}"/>
              </a:ext>
            </a:extLst>
          </p:cNvPr>
          <p:cNvSpPr>
            <a:spLocks noGrp="1"/>
          </p:cNvSpPr>
          <p:nvPr>
            <p:ph type="title"/>
          </p:nvPr>
        </p:nvSpPr>
        <p:spPr>
          <a:xfrm>
            <a:off x="85594" y="94457"/>
            <a:ext cx="7267311" cy="1253576"/>
          </a:xfrm>
        </p:spPr>
        <p:txBody>
          <a:bodyPr/>
          <a:lstStyle/>
          <a:p>
            <a:r>
              <a:rPr lang="en-US" dirty="0"/>
              <a:t>Most Important Resources in Azure</a:t>
            </a:r>
            <a:endParaRPr lang="en-IN" dirty="0"/>
          </a:p>
        </p:txBody>
      </p:sp>
      <p:sp>
        <p:nvSpPr>
          <p:cNvPr id="3" name="Content Placeholder 2">
            <a:extLst>
              <a:ext uri="{FF2B5EF4-FFF2-40B4-BE49-F238E27FC236}">
                <a16:creationId xmlns:a16="http://schemas.microsoft.com/office/drawing/2014/main" id="{A728575E-799F-CF5D-AA0C-76FD043DBC82}"/>
              </a:ext>
            </a:extLst>
          </p:cNvPr>
          <p:cNvSpPr>
            <a:spLocks noGrp="1"/>
          </p:cNvSpPr>
          <p:nvPr>
            <p:ph idx="1"/>
          </p:nvPr>
        </p:nvSpPr>
        <p:spPr>
          <a:xfrm>
            <a:off x="85595" y="1573426"/>
            <a:ext cx="7267311" cy="4883933"/>
          </a:xfrm>
        </p:spPr>
        <p:txBody>
          <a:bodyPr/>
          <a:lstStyle/>
          <a:p>
            <a:r>
              <a:rPr lang="en-US" sz="1600" b="1" dirty="0"/>
              <a:t>Virtual Machines (VMs):- </a:t>
            </a:r>
            <a:r>
              <a:rPr lang="en-US" sz="1600" dirty="0"/>
              <a:t>Azure provides scalable virtual machines that allow you to run Windows or Linux servers in the cloud, giving you flexibility and control over your computing resources.</a:t>
            </a:r>
          </a:p>
          <a:p>
            <a:r>
              <a:rPr lang="en-US" sz="1600" b="1" dirty="0"/>
              <a:t>Azure App Service:-</a:t>
            </a:r>
            <a:r>
              <a:rPr lang="en-US" sz="1600" dirty="0"/>
              <a:t> A platform-as-a-service (PaaS) offering that enables you to deploy, manage, and scale web applications and APIs easily.</a:t>
            </a:r>
          </a:p>
          <a:p>
            <a:r>
              <a:rPr lang="en-US" sz="1600" b="1" dirty="0"/>
              <a:t>Azure Blob Storage:- </a:t>
            </a:r>
            <a:r>
              <a:rPr lang="en-US" sz="1600" dirty="0"/>
              <a:t>A massively scalable object storage service that allows you to store and manage unstructured data such as documents, images, videos, and backups.</a:t>
            </a:r>
          </a:p>
          <a:p>
            <a:r>
              <a:rPr lang="en-US" sz="1600" b="1" dirty="0"/>
              <a:t>Azure SQL Database:- </a:t>
            </a:r>
            <a:r>
              <a:rPr lang="en-US" sz="1600" dirty="0"/>
              <a:t>A fully managed relational database service that provides high availability, security, and automated backups for your SQL databases.</a:t>
            </a:r>
          </a:p>
          <a:p>
            <a:r>
              <a:rPr lang="en-US" sz="1600" b="1" dirty="0"/>
              <a:t>Azure Virtual Network:- </a:t>
            </a:r>
            <a:r>
              <a:rPr lang="en-US" sz="1600" dirty="0"/>
              <a:t>Allows you to create private, isolated network environments in Azure, enabling you to connect and secure resources across different Azure services.</a:t>
            </a:r>
            <a:endParaRPr lang="en-IN" sz="1600" dirty="0"/>
          </a:p>
        </p:txBody>
      </p:sp>
    </p:spTree>
    <p:extLst>
      <p:ext uri="{BB962C8B-B14F-4D97-AF65-F5344CB8AC3E}">
        <p14:creationId xmlns:p14="http://schemas.microsoft.com/office/powerpoint/2010/main" val="88147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907A-1EAE-1BF5-66E9-239C91D5CBDC}"/>
              </a:ext>
            </a:extLst>
          </p:cNvPr>
          <p:cNvSpPr>
            <a:spLocks noGrp="1"/>
          </p:cNvSpPr>
          <p:nvPr>
            <p:ph type="title"/>
          </p:nvPr>
        </p:nvSpPr>
        <p:spPr>
          <a:xfrm>
            <a:off x="142156" y="210029"/>
            <a:ext cx="5693664" cy="1307686"/>
          </a:xfrm>
        </p:spPr>
        <p:txBody>
          <a:bodyPr/>
          <a:lstStyle/>
          <a:p>
            <a:r>
              <a:rPr lang="en-IN" dirty="0"/>
              <a:t>Azure Virtual Machines:-</a:t>
            </a:r>
          </a:p>
        </p:txBody>
      </p:sp>
      <p:sp>
        <p:nvSpPr>
          <p:cNvPr id="3" name="Content Placeholder 2">
            <a:extLst>
              <a:ext uri="{FF2B5EF4-FFF2-40B4-BE49-F238E27FC236}">
                <a16:creationId xmlns:a16="http://schemas.microsoft.com/office/drawing/2014/main" id="{540D9336-4647-0D8C-DDE1-C618A5DFFE90}"/>
              </a:ext>
            </a:extLst>
          </p:cNvPr>
          <p:cNvSpPr>
            <a:spLocks noGrp="1"/>
          </p:cNvSpPr>
          <p:nvPr>
            <p:ph idx="1"/>
          </p:nvPr>
        </p:nvSpPr>
        <p:spPr>
          <a:xfrm>
            <a:off x="217571" y="1658269"/>
            <a:ext cx="7418140" cy="4989702"/>
          </a:xfrm>
        </p:spPr>
        <p:txBody>
          <a:bodyPr/>
          <a:lstStyle/>
          <a:p>
            <a:pPr marL="285750" indent="-285750">
              <a:buFont typeface="Arial" panose="020B0604020202020204" pitchFamily="34" charset="0"/>
              <a:buChar char="•"/>
            </a:pPr>
            <a:r>
              <a:rPr lang="en-US" sz="1800" dirty="0"/>
              <a:t>Azure Virtual Machines (VMs) are one of the foundational and essential services in Microsoft Azure. They provide the capability to create and run virtualized computing instances in the cloud. </a:t>
            </a:r>
          </a:p>
          <a:p>
            <a:pPr marL="285750" indent="-285750">
              <a:buFont typeface="Arial" panose="020B0604020202020204" pitchFamily="34" charset="0"/>
              <a:buChar char="•"/>
            </a:pPr>
            <a:r>
              <a:rPr lang="en-US" sz="1800" dirty="0"/>
              <a:t>Azure VMs are commonly used for various purposes, including development and testing environments, hosting web applications, running databases, deploying enterprise applications, and supporting disaster recovery scenarios.</a:t>
            </a:r>
          </a:p>
          <a:p>
            <a:endParaRPr lang="en-IN" sz="2000" b="1" dirty="0"/>
          </a:p>
          <a:p>
            <a:endParaRPr lang="en-IN" sz="2000" b="1" u="sng" dirty="0"/>
          </a:p>
        </p:txBody>
      </p:sp>
    </p:spTree>
    <p:extLst>
      <p:ext uri="{BB962C8B-B14F-4D97-AF65-F5344CB8AC3E}">
        <p14:creationId xmlns:p14="http://schemas.microsoft.com/office/powerpoint/2010/main" val="339705082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{59F2FF1D-F8D5-45EA-B028-4A13565BF3C7}tf78438558_win32</Template>
  <TotalTime>3626</TotalTime>
  <Words>1164</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Helvetica</vt:lpstr>
      <vt:lpstr>Sabon Next LT</vt:lpstr>
      <vt:lpstr>Office Theme</vt:lpstr>
      <vt:lpstr>Az-900 </vt:lpstr>
      <vt:lpstr>Fundamentals of Azure :-</vt:lpstr>
      <vt:lpstr>PowerPoint Presentation</vt:lpstr>
      <vt:lpstr>PowerPoint Presentation</vt:lpstr>
      <vt:lpstr>What is Azure?</vt:lpstr>
      <vt:lpstr>Azure Regions :-</vt:lpstr>
      <vt:lpstr>Azure Availability Zones :-</vt:lpstr>
      <vt:lpstr>Most Important Resources in Azure</vt:lpstr>
      <vt:lpstr>Azure Virtual Machines:-</vt:lpstr>
      <vt:lpstr>Azure Virtual Networks:-</vt:lpstr>
      <vt:lpstr>Azure Storage Accounts:-</vt:lpstr>
      <vt:lpstr>Azure Database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 </dc:title>
  <dc:subject/>
  <dc:creator>Tushar Patil</dc:creator>
  <cp:lastModifiedBy>Tushar Patil</cp:lastModifiedBy>
  <cp:revision>1</cp:revision>
  <dcterms:created xsi:type="dcterms:W3CDTF">2023-07-21T07:04:08Z</dcterms:created>
  <dcterms:modified xsi:type="dcterms:W3CDTF">2023-07-23T19:31:08Z</dcterms:modified>
</cp:coreProperties>
</file>