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Final.xlsx]YEAR SALES (HIGH &amp; LOW)!PivotTable1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TOTAL SALES OF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'YEAR SALES (HIGH &amp; LOW)'!$B$6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'YEAR SALES (HIGH &amp; LOW)'!$A$7:$A$16</c:f>
              <c:strCache>
                <c:ptCount val="9"/>
                <c:pt idx="0">
                  <c:v>1985</c:v>
                </c:pt>
                <c:pt idx="1">
                  <c:v>1997</c:v>
                </c:pt>
                <c:pt idx="2">
                  <c:v>2002</c:v>
                </c:pt>
                <c:pt idx="3">
                  <c:v>2004</c:v>
                </c:pt>
                <c:pt idx="4">
                  <c:v>2007</c:v>
                </c:pt>
                <c:pt idx="5">
                  <c:v>1999</c:v>
                </c:pt>
                <c:pt idx="6">
                  <c:v>1987</c:v>
                </c:pt>
                <c:pt idx="7">
                  <c:v>2009</c:v>
                </c:pt>
                <c:pt idx="8">
                  <c:v>1998</c:v>
                </c:pt>
              </c:strCache>
            </c:strRef>
          </c:cat>
          <c:val>
            <c:numRef>
              <c:f>'YEAR SALES (HIGH &amp; LOW)'!$B$7:$B$16</c:f>
              <c:numCache>
                <c:formatCode>General</c:formatCode>
                <c:ptCount val="9"/>
                <c:pt idx="0">
                  <c:v>461927</c:v>
                </c:pt>
                <c:pt idx="1">
                  <c:v>263903</c:v>
                </c:pt>
                <c:pt idx="2">
                  <c:v>260375</c:v>
                </c:pt>
                <c:pt idx="3">
                  <c:v>259471</c:v>
                </c:pt>
                <c:pt idx="4">
                  <c:v>245314</c:v>
                </c:pt>
                <c:pt idx="5">
                  <c:v>243257</c:v>
                </c:pt>
                <c:pt idx="6">
                  <c:v>239919</c:v>
                </c:pt>
                <c:pt idx="7">
                  <c:v>195710</c:v>
                </c:pt>
                <c:pt idx="8">
                  <c:v>20765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2A-4703-AAC8-FECBF4208A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1793248"/>
        <c:axId val="21787760"/>
      </c:barChart>
      <c:catAx>
        <c:axId val="21793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87760"/>
        <c:crosses val="autoZero"/>
        <c:auto val="1"/>
        <c:lblAlgn val="ctr"/>
        <c:lblOffset val="100"/>
        <c:noMultiLvlLbl val="0"/>
      </c:catAx>
      <c:valAx>
        <c:axId val="21787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93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[Big Mart Sales Final.xlsx]COUNT OF OUTLET TYPE!PivotTable1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TOTAL COUNT OF OUTLET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3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4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5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6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8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9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0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1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3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4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5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6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8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9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20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9945756780402452E-2"/>
          <c:y val="0.33050061743166526"/>
          <c:w val="0.60781202349706287"/>
          <c:h val="0.57950242718885947"/>
        </c:manualLayout>
      </c:layout>
      <c:pie3DChart>
        <c:varyColors val="1"/>
        <c:ser>
          <c:idx val="0"/>
          <c:order val="0"/>
          <c:tx>
            <c:strRef>
              <c:f>'COUNT OF OUTLET TYPE'!$B$5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2000"/>
                    </a:schemeClr>
                  </a:gs>
                  <a:gs pos="100000">
                    <a:schemeClr val="accent1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FF42-4663-A4CC-6F88C06EDE8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2000"/>
                    </a:schemeClr>
                  </a:gs>
                  <a:gs pos="100000">
                    <a:schemeClr val="accent3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3-FF42-4663-A4CC-6F88C06EDE8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2000"/>
                    </a:schemeClr>
                  </a:gs>
                  <a:gs pos="100000">
                    <a:schemeClr val="accent5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5-FF42-4663-A4CC-6F88C06EDE8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2000"/>
                    </a:schemeClr>
                  </a:gs>
                  <a:gs pos="100000">
                    <a:schemeClr val="accent1">
                      <a:lumMod val="60000"/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7-FF42-4663-A4CC-6F88C06EDE8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'COUNT OF OUTLET TYPE'!$A$6:$A$10</c:f>
              <c:strCache>
                <c:ptCount val="4"/>
                <c:pt idx="0">
                  <c:v>Supermarket Type1</c:v>
                </c:pt>
                <c:pt idx="1">
                  <c:v>Supermarket Type3</c:v>
                </c:pt>
                <c:pt idx="2">
                  <c:v>Grocery Store</c:v>
                </c:pt>
                <c:pt idx="3">
                  <c:v>Supermarket Type2</c:v>
                </c:pt>
              </c:strCache>
            </c:strRef>
          </c:cat>
          <c:val>
            <c:numRef>
              <c:f>'COUNT OF OUTLET TYPE'!$B$6:$B$10</c:f>
              <c:numCache>
                <c:formatCode>General</c:formatCode>
                <c:ptCount val="4"/>
                <c:pt idx="0">
                  <c:v>655</c:v>
                </c:pt>
                <c:pt idx="1">
                  <c:v>125</c:v>
                </c:pt>
                <c:pt idx="2">
                  <c:v>124</c:v>
                </c:pt>
                <c:pt idx="3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F42-4663-A4CC-6F88C06EDE8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Final.xlsx]SALES OF LOCATION!PivotTable1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TOTAL SALES OF LOCATION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'SALES OF LOCATION'!$B$4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'SALES OF LOCATION'!$A$5:$A$8</c:f>
              <c:strCache>
                <c:ptCount val="3"/>
                <c:pt idx="0">
                  <c:v>Tier 3</c:v>
                </c:pt>
                <c:pt idx="1">
                  <c:v>Tier 2</c:v>
                </c:pt>
                <c:pt idx="2">
                  <c:v>Tier 1</c:v>
                </c:pt>
              </c:strCache>
            </c:strRef>
          </c:cat>
          <c:val>
            <c:numRef>
              <c:f>'SALES OF LOCATION'!$B$5:$B$8</c:f>
              <c:numCache>
                <c:formatCode>General</c:formatCode>
                <c:ptCount val="3"/>
                <c:pt idx="0">
                  <c:v>899190</c:v>
                </c:pt>
                <c:pt idx="1">
                  <c:v>765160</c:v>
                </c:pt>
                <c:pt idx="2">
                  <c:v>526291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CC-4344-B029-A5CA540B672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35112608"/>
        <c:axId val="235114568"/>
      </c:barChart>
      <c:catAx>
        <c:axId val="235112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35114568"/>
        <c:crosses val="autoZero"/>
        <c:auto val="1"/>
        <c:lblAlgn val="ctr"/>
        <c:lblOffset val="100"/>
        <c:noMultiLvlLbl val="0"/>
      </c:catAx>
      <c:valAx>
        <c:axId val="235114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35112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Final.xlsx]ITEM TYPE SALES (H &amp; L)!PivotTable1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ITEM TYPE SALES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'ITEM TYPE SALES (H &amp; L)'!$B$5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Ref>
              <c:f>'ITEM TYPE SALES (H &amp; L)'!$A$6:$A$22</c:f>
              <c:strCache>
                <c:ptCount val="16"/>
                <c:pt idx="0">
                  <c:v>Fruits and Vegetables</c:v>
                </c:pt>
                <c:pt idx="1">
                  <c:v>Snack Foods</c:v>
                </c:pt>
                <c:pt idx="2">
                  <c:v>Household</c:v>
                </c:pt>
                <c:pt idx="3">
                  <c:v>Dairy</c:v>
                </c:pt>
                <c:pt idx="4">
                  <c:v>Frozen Foods</c:v>
                </c:pt>
                <c:pt idx="5">
                  <c:v>Canned</c:v>
                </c:pt>
                <c:pt idx="6">
                  <c:v>Baking Goods</c:v>
                </c:pt>
                <c:pt idx="7">
                  <c:v>Meat</c:v>
                </c:pt>
                <c:pt idx="8">
                  <c:v>Soft Drinks</c:v>
                </c:pt>
                <c:pt idx="9">
                  <c:v>Health and Hygiene</c:v>
                </c:pt>
                <c:pt idx="10">
                  <c:v>Breads</c:v>
                </c:pt>
                <c:pt idx="11">
                  <c:v>Others</c:v>
                </c:pt>
                <c:pt idx="12">
                  <c:v>Hard Drinks</c:v>
                </c:pt>
                <c:pt idx="13">
                  <c:v>Starchy Foods</c:v>
                </c:pt>
                <c:pt idx="14">
                  <c:v>Breakfast</c:v>
                </c:pt>
                <c:pt idx="15">
                  <c:v>Seafood</c:v>
                </c:pt>
              </c:strCache>
            </c:strRef>
          </c:cat>
          <c:val>
            <c:numRef>
              <c:f>'ITEM TYPE SALES (H &amp; L)'!$B$6:$B$22</c:f>
              <c:numCache>
                <c:formatCode>General</c:formatCode>
                <c:ptCount val="16"/>
                <c:pt idx="0">
                  <c:v>356826</c:v>
                </c:pt>
                <c:pt idx="1">
                  <c:v>317198</c:v>
                </c:pt>
                <c:pt idx="2">
                  <c:v>238650</c:v>
                </c:pt>
                <c:pt idx="3">
                  <c:v>201404</c:v>
                </c:pt>
                <c:pt idx="4">
                  <c:v>195425</c:v>
                </c:pt>
                <c:pt idx="5">
                  <c:v>176532</c:v>
                </c:pt>
                <c:pt idx="6">
                  <c:v>132582</c:v>
                </c:pt>
                <c:pt idx="7">
                  <c:v>131136</c:v>
                </c:pt>
                <c:pt idx="8">
                  <c:v>100315</c:v>
                </c:pt>
                <c:pt idx="9">
                  <c:v>98129</c:v>
                </c:pt>
                <c:pt idx="10">
                  <c:v>55704</c:v>
                </c:pt>
                <c:pt idx="11">
                  <c:v>49916</c:v>
                </c:pt>
                <c:pt idx="12">
                  <c:v>46886</c:v>
                </c:pt>
                <c:pt idx="13">
                  <c:v>45088</c:v>
                </c:pt>
                <c:pt idx="14">
                  <c:v>30476</c:v>
                </c:pt>
                <c:pt idx="15">
                  <c:v>14374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C6-4C86-942C-8A9A96D395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21790112"/>
        <c:axId val="21786976"/>
      </c:barChart>
      <c:catAx>
        <c:axId val="21790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86976"/>
        <c:crosses val="autoZero"/>
        <c:auto val="1"/>
        <c:lblAlgn val="ctr"/>
        <c:lblOffset val="100"/>
        <c:noMultiLvlLbl val="0"/>
      </c:catAx>
      <c:valAx>
        <c:axId val="21786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90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Final.xlsx]ITEM TYPE WEIGHT (MAX &amp; MIN)!PivotTable1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pPr>
            <a:r>
              <a:rPr lang="en-US"/>
              <a:t>WEIGHT OF ITEM TYPE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lt1">
                  <a:lumMod val="8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>
            <a:gsLst>
              <a:gs pos="100000">
                <a:schemeClr val="accent3"/>
              </a:gs>
              <a:gs pos="0">
                <a:schemeClr val="accent3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100000">
                <a:schemeClr val="accent3"/>
              </a:gs>
              <a:gs pos="0">
                <a:schemeClr val="accent3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100000">
                <a:schemeClr val="accent3"/>
              </a:gs>
              <a:gs pos="0">
                <a:schemeClr val="accent3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>
            <a:gsLst>
              <a:gs pos="100000">
                <a:schemeClr val="accent3"/>
              </a:gs>
              <a:gs pos="0">
                <a:schemeClr val="accent3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>
            <a:gsLst>
              <a:gs pos="100000">
                <a:schemeClr val="accent3"/>
              </a:gs>
              <a:gs pos="0">
                <a:schemeClr val="accent3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'ITEM TYPE WEIGHT (MAX &amp; MIN)'!$B$4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100000">
                  <a:schemeClr val="accent3"/>
                </a:gs>
                <a:gs pos="0">
                  <a:schemeClr val="accent3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innerShdw dist="12700" dir="16200000">
                <a:schemeClr val="lt1">
                  <a:alpha val="75000"/>
                </a:schemeClr>
              </a:inn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'ITEM TYPE WEIGHT (MAX &amp; MIN)'!$A$5:$A$21</c:f>
              <c:strCache>
                <c:ptCount val="16"/>
                <c:pt idx="0">
                  <c:v>Fruits and Vegetables</c:v>
                </c:pt>
                <c:pt idx="1">
                  <c:v>Snack Foods</c:v>
                </c:pt>
                <c:pt idx="2">
                  <c:v>Household</c:v>
                </c:pt>
                <c:pt idx="3">
                  <c:v>Frozen Foods</c:v>
                </c:pt>
                <c:pt idx="4">
                  <c:v>Dairy</c:v>
                </c:pt>
                <c:pt idx="5">
                  <c:v>Canned</c:v>
                </c:pt>
                <c:pt idx="6">
                  <c:v>Meat</c:v>
                </c:pt>
                <c:pt idx="7">
                  <c:v>Health and Hygiene</c:v>
                </c:pt>
                <c:pt idx="8">
                  <c:v>Soft Drinks</c:v>
                </c:pt>
                <c:pt idx="9">
                  <c:v>Baking Goods</c:v>
                </c:pt>
                <c:pt idx="10">
                  <c:v>Breads</c:v>
                </c:pt>
                <c:pt idx="11">
                  <c:v>Others</c:v>
                </c:pt>
                <c:pt idx="12">
                  <c:v>Hard Drinks</c:v>
                </c:pt>
                <c:pt idx="13">
                  <c:v>Starchy Foods</c:v>
                </c:pt>
                <c:pt idx="14">
                  <c:v>Breakfast</c:v>
                </c:pt>
                <c:pt idx="15">
                  <c:v>Seafood</c:v>
                </c:pt>
              </c:strCache>
            </c:strRef>
          </c:cat>
          <c:val>
            <c:numRef>
              <c:f>'ITEM TYPE WEIGHT (MAX &amp; MIN)'!$B$5:$B$21</c:f>
              <c:numCache>
                <c:formatCode>General</c:formatCode>
                <c:ptCount val="16"/>
                <c:pt idx="0">
                  <c:v>1742</c:v>
                </c:pt>
                <c:pt idx="1">
                  <c:v>1369</c:v>
                </c:pt>
                <c:pt idx="2">
                  <c:v>1193</c:v>
                </c:pt>
                <c:pt idx="3">
                  <c:v>1124</c:v>
                </c:pt>
                <c:pt idx="4">
                  <c:v>1084</c:v>
                </c:pt>
                <c:pt idx="5">
                  <c:v>763</c:v>
                </c:pt>
                <c:pt idx="6">
                  <c:v>657</c:v>
                </c:pt>
                <c:pt idx="7">
                  <c:v>574</c:v>
                </c:pt>
                <c:pt idx="8">
                  <c:v>556</c:v>
                </c:pt>
                <c:pt idx="9">
                  <c:v>522</c:v>
                </c:pt>
                <c:pt idx="10">
                  <c:v>287</c:v>
                </c:pt>
                <c:pt idx="11">
                  <c:v>251</c:v>
                </c:pt>
                <c:pt idx="12">
                  <c:v>180</c:v>
                </c:pt>
                <c:pt idx="13">
                  <c:v>160</c:v>
                </c:pt>
                <c:pt idx="14">
                  <c:v>155</c:v>
                </c:pt>
                <c:pt idx="15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EF-4ABC-A220-92F21D71194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lt1">
                  <a:alpha val="40000"/>
                </a:schemeClr>
              </a:solidFill>
              <a:round/>
            </a:ln>
            <a:effectLst/>
          </c:spPr>
        </c:dropLines>
        <c:axId val="21792072"/>
        <c:axId val="21785800"/>
      </c:areaChart>
      <c:catAx>
        <c:axId val="21792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75" cap="flat" cmpd="sng" algn="ctr">
            <a:solidFill>
              <a:schemeClr val="lt1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85800"/>
        <c:crosses val="autoZero"/>
        <c:auto val="1"/>
        <c:lblAlgn val="ctr"/>
        <c:lblOffset val="100"/>
        <c:noMultiLvlLbl val="0"/>
      </c:catAx>
      <c:valAx>
        <c:axId val="217858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92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lt1">
          <a:lumMod val="75000"/>
        </a:schemeClr>
      </a:solidFill>
      <a:round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[Big Mart Sales Final.xlsx]OUTLET TYPE SALES (MAX &amp; MIN)!PivotTable1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TOTAL OUTLET TYPE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2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3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4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5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7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8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9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0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2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3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4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5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7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8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9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20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22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23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24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'OUTLET TYPE SALES (MAX &amp; MIN)'!$B$6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2000"/>
                    </a:schemeClr>
                  </a:gs>
                  <a:gs pos="100000">
                    <a:schemeClr val="accent1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1-6D87-4CF1-8F16-600CAF41EF8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2000"/>
                    </a:schemeClr>
                  </a:gs>
                  <a:gs pos="100000">
                    <a:schemeClr val="accent3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3-6D87-4CF1-8F16-600CAF41EF8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2000"/>
                    </a:schemeClr>
                  </a:gs>
                  <a:gs pos="100000">
                    <a:schemeClr val="accent5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5-6D87-4CF1-8F16-600CAF41EF8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2000"/>
                    </a:schemeClr>
                  </a:gs>
                  <a:gs pos="100000">
                    <a:schemeClr val="accent1">
                      <a:lumMod val="60000"/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7-6D87-4CF1-8F16-600CAF41EF8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'OUTLET TYPE SALES (MAX &amp; MIN)'!$A$7:$A$11</c:f>
              <c:strCache>
                <c:ptCount val="4"/>
                <c:pt idx="0">
                  <c:v>Supermarket Type1</c:v>
                </c:pt>
                <c:pt idx="1">
                  <c:v>Supermarket Type3</c:v>
                </c:pt>
                <c:pt idx="2">
                  <c:v>Supermarket Type2</c:v>
                </c:pt>
                <c:pt idx="3">
                  <c:v>Grocery Store</c:v>
                </c:pt>
              </c:strCache>
            </c:strRef>
          </c:cat>
          <c:val>
            <c:numRef>
              <c:f>'OUTLET TYPE SALES (MAX &amp; MIN)'!$B$7:$B$11</c:f>
              <c:numCache>
                <c:formatCode>General</c:formatCode>
                <c:ptCount val="4"/>
                <c:pt idx="0">
                  <c:v>1512239</c:v>
                </c:pt>
                <c:pt idx="1">
                  <c:v>442796</c:v>
                </c:pt>
                <c:pt idx="2">
                  <c:v>195710</c:v>
                </c:pt>
                <c:pt idx="3">
                  <c:v>39896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87-4CF1-8F16-600CAF41EF8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Final.xlsx]SUM OF MRP (ITEM)!PivotTable1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TOTAL SUM OF ITEM MRP</a:t>
            </a:r>
          </a:p>
        </c:rich>
      </c:tx>
      <c:layout>
        <c:manualLayout>
          <c:xMode val="edge"/>
          <c:yMode val="edge"/>
          <c:x val="0.26052840955856132"/>
          <c:y val="5.8044299830196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</c:pivotFmt>
      <c:pivotFmt>
        <c:idx val="1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</c:pivotFmt>
      <c:pivotFmt>
        <c:idx val="2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</c:pivotFmt>
      <c:pivotFmt>
        <c:idx val="3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</c:pivotFmt>
      <c:pivotFmt>
        <c:idx val="4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'SUM OF MRP (ITEM)'!$B$5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6000"/>
                      <a:lumMod val="102000"/>
                    </a:schemeClr>
                  </a:gs>
                  <a:gs pos="100000">
                    <a:schemeClr val="accent3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</c:marker>
          <c:cat>
            <c:strRef>
              <c:f>'SUM OF MRP (ITEM)'!$A$6:$A$22</c:f>
              <c:strCache>
                <c:ptCount val="16"/>
                <c:pt idx="0">
                  <c:v>Fruits and Vegetables</c:v>
                </c:pt>
                <c:pt idx="1">
                  <c:v>Snack Foods</c:v>
                </c:pt>
                <c:pt idx="2">
                  <c:v>Household</c:v>
                </c:pt>
                <c:pt idx="3">
                  <c:v>Dairy</c:v>
                </c:pt>
                <c:pt idx="4">
                  <c:v>Frozen Foods</c:v>
                </c:pt>
                <c:pt idx="5">
                  <c:v>Canned</c:v>
                </c:pt>
                <c:pt idx="6">
                  <c:v>Meat</c:v>
                </c:pt>
                <c:pt idx="7">
                  <c:v>Baking Goods</c:v>
                </c:pt>
                <c:pt idx="8">
                  <c:v>Health and Hygiene</c:v>
                </c:pt>
                <c:pt idx="9">
                  <c:v>Soft Drinks</c:v>
                </c:pt>
                <c:pt idx="10">
                  <c:v>Others</c:v>
                </c:pt>
                <c:pt idx="11">
                  <c:v>Breads</c:v>
                </c:pt>
                <c:pt idx="12">
                  <c:v>Hard Drinks</c:v>
                </c:pt>
                <c:pt idx="13">
                  <c:v>Starchy Foods</c:v>
                </c:pt>
                <c:pt idx="14">
                  <c:v>Breakfast</c:v>
                </c:pt>
                <c:pt idx="15">
                  <c:v>Seafood</c:v>
                </c:pt>
              </c:strCache>
            </c:strRef>
          </c:cat>
          <c:val>
            <c:numRef>
              <c:f>'SUM OF MRP (ITEM)'!$B$6:$B$22</c:f>
              <c:numCache>
                <c:formatCode>General</c:formatCode>
                <c:ptCount val="16"/>
                <c:pt idx="0">
                  <c:v>21936</c:v>
                </c:pt>
                <c:pt idx="1">
                  <c:v>19487</c:v>
                </c:pt>
                <c:pt idx="2">
                  <c:v>14668</c:v>
                </c:pt>
                <c:pt idx="3">
                  <c:v>13856</c:v>
                </c:pt>
                <c:pt idx="4">
                  <c:v>13691</c:v>
                </c:pt>
                <c:pt idx="5">
                  <c:v>10659</c:v>
                </c:pt>
                <c:pt idx="6">
                  <c:v>8113</c:v>
                </c:pt>
                <c:pt idx="7">
                  <c:v>7642</c:v>
                </c:pt>
                <c:pt idx="8">
                  <c:v>6644</c:v>
                </c:pt>
                <c:pt idx="9">
                  <c:v>6079</c:v>
                </c:pt>
                <c:pt idx="10">
                  <c:v>3474</c:v>
                </c:pt>
                <c:pt idx="11">
                  <c:v>3443</c:v>
                </c:pt>
                <c:pt idx="12">
                  <c:v>3400</c:v>
                </c:pt>
                <c:pt idx="13">
                  <c:v>2205</c:v>
                </c:pt>
                <c:pt idx="14">
                  <c:v>2092</c:v>
                </c:pt>
                <c:pt idx="15">
                  <c:v>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3E-452E-9B50-CC059D5F6C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86192"/>
        <c:axId val="21788152"/>
      </c:lineChart>
      <c:catAx>
        <c:axId val="21786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88152"/>
        <c:crosses val="autoZero"/>
        <c:auto val="1"/>
        <c:lblAlgn val="ctr"/>
        <c:lblOffset val="100"/>
        <c:noMultiLvlLbl val="0"/>
      </c:catAx>
      <c:valAx>
        <c:axId val="21788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86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Final.xlsx]COUNT OF FAT CONTENT!PivotTable1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TOTAL COUNT OF FAT CONTENT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diamond"/>
          <c:size val="5"/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'COUNT OF FAT CONTENT'!$B$5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'COUNT OF FAT CONTENT'!$A$6:$A$10</c:f>
              <c:strCache>
                <c:ptCount val="4"/>
                <c:pt idx="0">
                  <c:v>Low Fat</c:v>
                </c:pt>
                <c:pt idx="1">
                  <c:v>Regular</c:v>
                </c:pt>
                <c:pt idx="2">
                  <c:v>LF</c:v>
                </c:pt>
                <c:pt idx="3">
                  <c:v>reg</c:v>
                </c:pt>
              </c:strCache>
            </c:strRef>
          </c:cat>
          <c:val>
            <c:numRef>
              <c:f>'COUNT OF FAT CONTENT'!$B$6:$B$10</c:f>
              <c:numCache>
                <c:formatCode>General</c:formatCode>
                <c:ptCount val="4"/>
                <c:pt idx="0">
                  <c:v>635</c:v>
                </c:pt>
                <c:pt idx="1">
                  <c:v>328</c:v>
                </c:pt>
                <c:pt idx="2">
                  <c:v>26</c:v>
                </c:pt>
                <c:pt idx="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3C-4CD7-A9E4-79616693422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0"/>
        <c:axId val="21790896"/>
        <c:axId val="21786584"/>
      </c:barChart>
      <c:catAx>
        <c:axId val="21790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86584"/>
        <c:crosses val="autoZero"/>
        <c:auto val="1"/>
        <c:lblAlgn val="ctr"/>
        <c:lblOffset val="100"/>
        <c:noMultiLvlLbl val="0"/>
      </c:catAx>
      <c:valAx>
        <c:axId val="21786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90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 w="0">
      <a:solidFill>
        <a:schemeClr val="accent1"/>
      </a:solidFill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Final.xlsx]SALES H &amp; L (PERCENTAGE)!PivotTable1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TOTAL YEAR SALES</a:t>
            </a:r>
          </a:p>
        </c:rich>
      </c:tx>
      <c:layout>
        <c:manualLayout>
          <c:xMode val="edge"/>
          <c:yMode val="edge"/>
          <c:x val="0.38038059547921022"/>
          <c:y val="6.64174272645627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'SALES H &amp; L (PERCENTAGE)'!$B$5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'SALES H &amp; L (PERCENTAGE)'!$A$6:$A$15</c:f>
              <c:strCache>
                <c:ptCount val="9"/>
                <c:pt idx="0">
                  <c:v>1985</c:v>
                </c:pt>
                <c:pt idx="1">
                  <c:v>1997</c:v>
                </c:pt>
                <c:pt idx="2">
                  <c:v>2002</c:v>
                </c:pt>
                <c:pt idx="3">
                  <c:v>2004</c:v>
                </c:pt>
                <c:pt idx="4">
                  <c:v>2007</c:v>
                </c:pt>
                <c:pt idx="5">
                  <c:v>1999</c:v>
                </c:pt>
                <c:pt idx="6">
                  <c:v>1987</c:v>
                </c:pt>
                <c:pt idx="7">
                  <c:v>2009</c:v>
                </c:pt>
                <c:pt idx="8">
                  <c:v>1998</c:v>
                </c:pt>
              </c:strCache>
            </c:strRef>
          </c:cat>
          <c:val>
            <c:numRef>
              <c:f>'SALES H &amp; L (PERCENTAGE)'!$B$6:$B$15</c:f>
              <c:numCache>
                <c:formatCode>0.00%</c:formatCode>
                <c:ptCount val="9"/>
                <c:pt idx="0">
                  <c:v>0.21086385217842632</c:v>
                </c:pt>
                <c:pt idx="1">
                  <c:v>0.12046839258463618</c:v>
                </c:pt>
                <c:pt idx="2">
                  <c:v>0.11885790506066489</c:v>
                </c:pt>
                <c:pt idx="3">
                  <c:v>0.11844524045701692</c:v>
                </c:pt>
                <c:pt idx="4">
                  <c:v>0.11198274842842802</c:v>
                </c:pt>
                <c:pt idx="5">
                  <c:v>0.11104375386017153</c:v>
                </c:pt>
                <c:pt idx="6">
                  <c:v>0.10951999894094924</c:v>
                </c:pt>
                <c:pt idx="7">
                  <c:v>8.933914776542573E-2</c:v>
                </c:pt>
                <c:pt idx="8">
                  <c:v>9.4789607242811574E-3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5D-40B6-8BE4-69EE531307F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21791680"/>
        <c:axId val="21787368"/>
      </c:barChart>
      <c:catAx>
        <c:axId val="21791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87368"/>
        <c:crosses val="autoZero"/>
        <c:auto val="1"/>
        <c:lblAlgn val="ctr"/>
        <c:lblOffset val="100"/>
        <c:noMultiLvlLbl val="0"/>
      </c:catAx>
      <c:valAx>
        <c:axId val="21787368"/>
        <c:scaling>
          <c:orientation val="minMax"/>
        </c:scaling>
        <c:delete val="0"/>
        <c:axPos val="b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91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Final.xlsx]ITEM TYPE SALES IN YEAR!PivotTable1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COUNT OF OUTLET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'ITEM TYPE SALES IN YEAR'!$B$4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Ref>
              <c:f>'ITEM TYPE SALES IN YEAR'!$A$5:$A$14</c:f>
              <c:strCache>
                <c:ptCount val="9"/>
                <c:pt idx="0">
                  <c:v>1985</c:v>
                </c:pt>
                <c:pt idx="1">
                  <c:v>2002</c:v>
                </c:pt>
                <c:pt idx="2">
                  <c:v>1997</c:v>
                </c:pt>
                <c:pt idx="3">
                  <c:v>1987</c:v>
                </c:pt>
                <c:pt idx="4">
                  <c:v>2004</c:v>
                </c:pt>
                <c:pt idx="5">
                  <c:v>2007</c:v>
                </c:pt>
                <c:pt idx="6">
                  <c:v>2009</c:v>
                </c:pt>
                <c:pt idx="7">
                  <c:v>1999</c:v>
                </c:pt>
                <c:pt idx="8">
                  <c:v>1998</c:v>
                </c:pt>
              </c:strCache>
            </c:strRef>
          </c:cat>
          <c:val>
            <c:numRef>
              <c:f>'ITEM TYPE SALES IN YEAR'!$B$5:$B$14</c:f>
              <c:numCache>
                <c:formatCode>General</c:formatCode>
                <c:ptCount val="9"/>
                <c:pt idx="0">
                  <c:v>186</c:v>
                </c:pt>
                <c:pt idx="1">
                  <c:v>120</c:v>
                </c:pt>
                <c:pt idx="2">
                  <c:v>116</c:v>
                </c:pt>
                <c:pt idx="3">
                  <c:v>115</c:v>
                </c:pt>
                <c:pt idx="4">
                  <c:v>108</c:v>
                </c:pt>
                <c:pt idx="5">
                  <c:v>101</c:v>
                </c:pt>
                <c:pt idx="6">
                  <c:v>96</c:v>
                </c:pt>
                <c:pt idx="7">
                  <c:v>95</c:v>
                </c:pt>
                <c:pt idx="8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9C-45A3-BF84-B5926CCA01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35113000"/>
        <c:axId val="235118488"/>
      </c:barChart>
      <c:catAx>
        <c:axId val="235113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35118488"/>
        <c:crosses val="autoZero"/>
        <c:auto val="1"/>
        <c:lblAlgn val="ctr"/>
        <c:lblOffset val="100"/>
        <c:noMultiLvlLbl val="0"/>
      </c:catAx>
      <c:valAx>
        <c:axId val="235118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35113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Final.xlsx]OUTLET TYPE&amp;OUTLET SIZE(SALES)!PivotTable1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TOTAL SALES OF OUTLET TYPE &amp; SIZE</a:t>
            </a:r>
          </a:p>
        </c:rich>
      </c:tx>
      <c:layout>
        <c:manualLayout>
          <c:xMode val="edge"/>
          <c:yMode val="edge"/>
          <c:x val="0.20276083467094699"/>
          <c:y val="8.06580523418495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'OUTLET TYPE&amp;OUTLET SIZE(SALES)'!$B$5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'OUTLET TYPE&amp;OUTLET SIZE(SALES)'!$A$6:$A$17</c:f>
              <c:multiLvlStrCache>
                <c:ptCount val="7"/>
                <c:lvl>
                  <c:pt idx="0">
                    <c:v>Medium</c:v>
                  </c:pt>
                  <c:pt idx="1">
                    <c:v>Small</c:v>
                  </c:pt>
                  <c:pt idx="2">
                    <c:v>High</c:v>
                  </c:pt>
                  <c:pt idx="3">
                    <c:v>Medium</c:v>
                  </c:pt>
                  <c:pt idx="4">
                    <c:v>Medium</c:v>
                  </c:pt>
                  <c:pt idx="5">
                    <c:v>Medium</c:v>
                  </c:pt>
                  <c:pt idx="6">
                    <c:v>Small</c:v>
                  </c:pt>
                </c:lvl>
                <c:lvl>
                  <c:pt idx="0">
                    <c:v>Supermarket Type1</c:v>
                  </c:pt>
                  <c:pt idx="3">
                    <c:v>Supermarket Type3</c:v>
                  </c:pt>
                  <c:pt idx="4">
                    <c:v>Supermarket Type2</c:v>
                  </c:pt>
                  <c:pt idx="5">
                    <c:v>Grocery Store</c:v>
                  </c:pt>
                </c:lvl>
              </c:multiLvlStrCache>
            </c:multiLvlStrRef>
          </c:cat>
          <c:val>
            <c:numRef>
              <c:f>'OUTLET TYPE&amp;OUTLET SIZE(SALES)'!$B$6:$B$17</c:f>
              <c:numCache>
                <c:formatCode>General</c:formatCode>
                <c:ptCount val="7"/>
                <c:pt idx="0">
                  <c:v>748946</c:v>
                </c:pt>
                <c:pt idx="1">
                  <c:v>523374</c:v>
                </c:pt>
                <c:pt idx="2">
                  <c:v>239919</c:v>
                </c:pt>
                <c:pt idx="3">
                  <c:v>442796</c:v>
                </c:pt>
                <c:pt idx="4">
                  <c:v>195710</c:v>
                </c:pt>
                <c:pt idx="5">
                  <c:v>20765</c:v>
                </c:pt>
                <c:pt idx="6">
                  <c:v>19131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FB-4B68-B9D1-E0E05E6672F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35117312"/>
        <c:axId val="235117704"/>
      </c:barChart>
      <c:catAx>
        <c:axId val="235117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35117704"/>
        <c:crosses val="autoZero"/>
        <c:auto val="1"/>
        <c:lblAlgn val="ctr"/>
        <c:lblOffset val="100"/>
        <c:noMultiLvlLbl val="0"/>
      </c:catAx>
      <c:valAx>
        <c:axId val="235117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35117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6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7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8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9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77">
  <cs:axisTitle>
    <cs:lnRef idx="0"/>
    <cs:fillRef idx="0"/>
    <cs:effectRef idx="0"/>
    <cs:fontRef idx="minor">
      <a:schemeClr val="lt1">
        <a:lumMod val="8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75" cap="flat" cmpd="sng" algn="ctr">
        <a:solidFill>
          <a:schemeClr val="lt1">
            <a:lumMod val="75000"/>
          </a:schemeClr>
        </a:solidFill>
        <a:round/>
        <a:headEnd type="none" w="sm" len="sm"/>
        <a:tailEnd type="none" w="sm" len="sm"/>
      </a:ln>
    </cs:spPr>
    <cs:defRPr sz="900" b="1" kern="1200" cap="all" baseline="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lt1">
            <a:lumMod val="7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85000"/>
      </a:schemeClr>
    </cs:fontRef>
    <cs:spPr>
      <a:solidFill>
        <a:schemeClr val="dk1">
          <a:lumMod val="65000"/>
          <a:lumOff val="35000"/>
        </a:schemeClr>
      </a:solidFill>
      <a:ln>
        <a:solidFill>
          <a:schemeClr val="lt1">
            <a:lumMod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50000"/>
      </a:schemeClr>
    </cs:fontRef>
    <cs:spPr>
      <a:ln w="9525">
        <a:solidFill>
          <a:schemeClr val="lt1">
            <a:lumMod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prstDash val="sysDot"/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6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bg1">
        <a:lumMod val="85000"/>
      </a:schemeClr>
    </cs:fontRef>
    <cs:spPr>
      <a:ln w="19050" cap="flat" cmpd="sng" algn="ctr">
        <a:solidFill>
          <a:schemeClr val="bg1">
            <a:lumMod val="85000"/>
          </a:schemeClr>
        </a:solidFill>
        <a:round/>
        <a:headEnd type="none" w="sm" len="sm"/>
        <a:tailEnd type="none" w="sm" len="sm"/>
      </a:ln>
    </cs:spPr>
    <cs:defRPr sz="900" b="1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ajor">
      <a:schemeClr val="lt1">
        <a:lumMod val="8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1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2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43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11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81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57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77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00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7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7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4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4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3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9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3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8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13F41D-5B05-4B82-9EAE-6BF87806652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2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9113" y="206062"/>
            <a:ext cx="4649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7356" y="1622737"/>
            <a:ext cx="1007127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COMPLETE PROJECT IS ABOUT THE SALES OF THE COMPANY NAME AS BIGMART AND USING THE DATA, CAME UP WITH THE VALUEABLE INSIGHTS IN A DASHBOARD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COMPLETE DATA SET HAS 11 COLUMNS AND TOTAL 1001 ROWS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THE FIELDS OR TERMS WHICH THIS DATASET HAS ARE AS FOLLOWS: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ITEM IDENTIFIER, ITEM WEIGHT, ITEM FAT CONTENT, ITEM TYPE, ITEM MRP, OUTLET IDENTIFIER, OUTLET ESTABLISHMENT YEAR, OUTLET SIZE, OUTLET LOCATION TYPE, OUTLET TYPE, ITEM OUTLET SALES,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91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9860" y="154546"/>
            <a:ext cx="10122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ITEM TYPE HAS THE HIGHEST SALES IN AN OUTLET ESTABLISHMENT YEAR?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3489726"/>
              </p:ext>
            </p:extLst>
          </p:nvPr>
        </p:nvGraphicFramePr>
        <p:xfrm>
          <a:off x="2589191" y="2240925"/>
          <a:ext cx="7546483" cy="4218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09860" y="1032696"/>
            <a:ext cx="387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- 186 </a:t>
            </a:r>
          </a:p>
        </p:txBody>
      </p:sp>
    </p:spTree>
    <p:extLst>
      <p:ext uri="{BB962C8B-B14F-4D97-AF65-F5344CB8AC3E}">
        <p14:creationId xmlns:p14="http://schemas.microsoft.com/office/powerpoint/2010/main" val="20718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80" y="206062"/>
            <a:ext cx="972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SALES OF THE OUTLET TYPE ACORDING TO THE OUTLET SIZE?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9635341"/>
              </p:ext>
            </p:extLst>
          </p:nvPr>
        </p:nvGraphicFramePr>
        <p:xfrm>
          <a:off x="2961873" y="2587432"/>
          <a:ext cx="7199826" cy="4153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96980" y="710726"/>
            <a:ext cx="560231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SUPERMARKET TYPE 1 - 1512239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SUPERMARKET TYPE 3 - 442796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SUPERMARKET TYPE 2 - 195710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GROCERY STORE - 39896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263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5922" y="231820"/>
            <a:ext cx="7379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TOTAL COUNT OF OUTLET TYPE?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3085105"/>
              </p:ext>
            </p:extLst>
          </p:nvPr>
        </p:nvGraphicFramePr>
        <p:xfrm>
          <a:off x="2732802" y="2517554"/>
          <a:ext cx="7415750" cy="3934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15922" y="656822"/>
            <a:ext cx="526745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SUPERMARKET TYPE 1 - 655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SUPERMARKET TYPE 3 - 125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GROCERY STORE - 124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SUPERMARKET TYPE 2 - 96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123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2890" y="244699"/>
            <a:ext cx="8113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TOTAL SALES OF PARTICULAR LOCATION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1268973"/>
              </p:ext>
            </p:extLst>
          </p:nvPr>
        </p:nvGraphicFramePr>
        <p:xfrm>
          <a:off x="2983136" y="2369712"/>
          <a:ext cx="6843444" cy="4159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12890" y="787999"/>
            <a:ext cx="6375041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TIER 3 - 899190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TIER 2 - 765160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TIER 1 - 526291</a:t>
            </a:r>
          </a:p>
        </p:txBody>
      </p:sp>
    </p:spTree>
    <p:extLst>
      <p:ext uri="{BB962C8B-B14F-4D97-AF65-F5344CB8AC3E}">
        <p14:creationId xmlns:p14="http://schemas.microsoft.com/office/powerpoint/2010/main" val="3832909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8647" y="0"/>
            <a:ext cx="4932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8647" y="707886"/>
            <a:ext cx="103417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FROM THE DATA SET, IT IS CONFIRM THAT, YEAR 1985 HAS HIGHEST SALES AND 1998 HAS LOWEST SALES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ALSO FRUITS AND VEGETABLES HAVE THE HIGHEST SALES AND SEAFOOD HAS THE LOWEST SALES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MAXIMUM WEIGHT OF THE ITEM TYPE IS 1742 AND THE MINIMUM WEIGHT IS 34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ALSO, SUPERMARKET 1 HAS THE HIGHEST SALES AND GROCERY STORE HAS THE LOWEST SALES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TOTAL ITEM MRP IS 138088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TOTAL COUNT OF LOW FAT IS 635, REGULAR IS 328, LF IS 26 AND REG IS 11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YEAR 1985 THE SALES WERE HIGH, AND IN YEAR 1998 THE SALES WERE LOW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HIGHEST COUNT OF THE ITEM SALE IS 186 IN YEAR 1985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SUPERMARKET TYPE 1 HAS 1512239 SALES IN ALL OUTLET SIZES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SUPERMARKET TYPE 1 HAS HIGHEST COUNT AND SUPERMAKET TYPE 2 HAS LOWEST COUNT AS 655 AND 96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TIER 3 HAS HIGHEST SALES AND TIER 1 HAS LOWEST SALES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71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3042" y="115910"/>
            <a:ext cx="7353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4253" y="2245079"/>
            <a:ext cx="905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https://www.kaggle.com/uniabhi/bigmart-sales-data?select=Test.csv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4253" y="1488271"/>
            <a:ext cx="597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</a:p>
        </p:txBody>
      </p:sp>
    </p:spTree>
    <p:extLst>
      <p:ext uri="{BB962C8B-B14F-4D97-AF65-F5344CB8AC3E}">
        <p14:creationId xmlns:p14="http://schemas.microsoft.com/office/powerpoint/2010/main" val="1692750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7132" y="2768958"/>
            <a:ext cx="934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 DASHBOARD</a:t>
            </a:r>
          </a:p>
        </p:txBody>
      </p:sp>
    </p:spTree>
    <p:extLst>
      <p:ext uri="{BB962C8B-B14F-4D97-AF65-F5344CB8AC3E}">
        <p14:creationId xmlns:p14="http://schemas.microsoft.com/office/powerpoint/2010/main" val="2817577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26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53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8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464" y="128789"/>
            <a:ext cx="600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BASED ON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45464" y="940159"/>
            <a:ext cx="9865216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WHAT IS THE HIGHEST AND LOWEST SALES IN PARTICULAR YEAR?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WHICH ITEM TYPE HAS THE HIGHEST AND LOWEST SALES?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MAXIMUM AND MINIMUM ITEM WEIGHT OF A ITEM TYPE?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TYPE OF OUTLET HAS THE HIGHEST AND LOWEST SALES?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TOTAL ITEM MRP WITH RESPECT TO ITEM TYPE?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TOTAL COUNT OF FAT CONTENT?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WHICH YEAR THE SALES WERE HIGH AND LOW?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ITEM TYPE HAS THE HIGHEST SALES IN AN OUTLET ESTABLISHMENT YEAR?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SALES OF THE OUTLET TYPE ACORDING TO THE OUTLET SIZE?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TOTAL COUNT OF OUTLET TYPE?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TOTAL SALES OF PARTICULAR LOCATION </a:t>
            </a:r>
          </a:p>
        </p:txBody>
      </p:sp>
    </p:spTree>
    <p:extLst>
      <p:ext uri="{BB962C8B-B14F-4D97-AF65-F5344CB8AC3E}">
        <p14:creationId xmlns:p14="http://schemas.microsoft.com/office/powerpoint/2010/main" val="2730718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897" y="2511380"/>
            <a:ext cx="66712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599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79" y="193181"/>
            <a:ext cx="8268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WHAT IS THE HIGHEST AND LOWEST SALES IN PARTICULAR YEAR?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8853226"/>
              </p:ext>
            </p:extLst>
          </p:nvPr>
        </p:nvGraphicFramePr>
        <p:xfrm>
          <a:off x="2794177" y="2395471"/>
          <a:ext cx="7071039" cy="4134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96978" y="839512"/>
            <a:ext cx="4095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– 461927 IN 1985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– 20765 IN 1998</a:t>
            </a:r>
          </a:p>
        </p:txBody>
      </p:sp>
    </p:spTree>
    <p:extLst>
      <p:ext uri="{BB962C8B-B14F-4D97-AF65-F5344CB8AC3E}">
        <p14:creationId xmlns:p14="http://schemas.microsoft.com/office/powerpoint/2010/main" val="56362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4101" y="141668"/>
            <a:ext cx="795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WHICH ITEM TYPE HAS THE HIGHEST AND LOWEST SALES?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4288908"/>
              </p:ext>
            </p:extLst>
          </p:nvPr>
        </p:nvGraphicFramePr>
        <p:xfrm>
          <a:off x="2915923" y="2176530"/>
          <a:ext cx="6884899" cy="3888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00010" y="787999"/>
            <a:ext cx="5795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- FRUITS AND VEGETABLES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- SEAFOOD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9859" y="386367"/>
            <a:ext cx="8525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MAXIMUM AND MINIMUM ITEM WEIGHT OF A ITEM TYPE?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470400"/>
              </p:ext>
            </p:extLst>
          </p:nvPr>
        </p:nvGraphicFramePr>
        <p:xfrm>
          <a:off x="2887685" y="2550017"/>
          <a:ext cx="6681318" cy="3863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09859" y="1032698"/>
            <a:ext cx="2807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MAXIMUM – 1742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MINIMUM - 34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02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2890" y="298603"/>
            <a:ext cx="8255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TYPE OF OUTLET HAS THE HIGHEST AND LOWEST SALES?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3490369"/>
              </p:ext>
            </p:extLst>
          </p:nvPr>
        </p:nvGraphicFramePr>
        <p:xfrm>
          <a:off x="2392653" y="2086378"/>
          <a:ext cx="7446805" cy="4016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12890" y="916788"/>
            <a:ext cx="4816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- SUPER MARKET 1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- GROCERY STORE</a:t>
            </a:r>
          </a:p>
        </p:txBody>
      </p:sp>
    </p:spTree>
    <p:extLst>
      <p:ext uri="{BB962C8B-B14F-4D97-AF65-F5344CB8AC3E}">
        <p14:creationId xmlns:p14="http://schemas.microsoft.com/office/powerpoint/2010/main" val="1094349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465" y="231820"/>
            <a:ext cx="8409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TOTAL ITEM MRP WITH RESPECT TO ITEM TYPE?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73383"/>
              </p:ext>
            </p:extLst>
          </p:nvPr>
        </p:nvGraphicFramePr>
        <p:xfrm>
          <a:off x="2171229" y="2137893"/>
          <a:ext cx="7011407" cy="3879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5465" y="1019818"/>
            <a:ext cx="381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MRP - 138088</a:t>
            </a:r>
          </a:p>
        </p:txBody>
      </p:sp>
    </p:spTree>
    <p:extLst>
      <p:ext uri="{BB962C8B-B14F-4D97-AF65-F5344CB8AC3E}">
        <p14:creationId xmlns:p14="http://schemas.microsoft.com/office/powerpoint/2010/main" val="2811643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1527" y="310288"/>
            <a:ext cx="795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TOTAL COUNT OF FAT CONTENT?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011185"/>
              </p:ext>
            </p:extLst>
          </p:nvPr>
        </p:nvGraphicFramePr>
        <p:xfrm>
          <a:off x="2928804" y="2343955"/>
          <a:ext cx="6781867" cy="4046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51527" y="956619"/>
            <a:ext cx="61947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 FAT – 635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REGULAR - 328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LF - 26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 - 11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92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8648" y="180305"/>
            <a:ext cx="7276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WHICH YEAR THE SALES WERE HIGH AND LOW?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2266396"/>
              </p:ext>
            </p:extLst>
          </p:nvPr>
        </p:nvGraphicFramePr>
        <p:xfrm>
          <a:off x="2399261" y="2080869"/>
          <a:ext cx="7384894" cy="4401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38648" y="880540"/>
            <a:ext cx="435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 – 1985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 - 1998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752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266</TotalTime>
  <Words>679</Words>
  <Application>Microsoft Office PowerPoint</Application>
  <PresentationFormat>Widescreen</PresentationFormat>
  <Paragraphs>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Corbel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Kardile</dc:creator>
  <cp:lastModifiedBy>TUSHAR KHAIRNAR</cp:lastModifiedBy>
  <cp:revision>20</cp:revision>
  <dcterms:created xsi:type="dcterms:W3CDTF">2021-09-17T16:56:11Z</dcterms:created>
  <dcterms:modified xsi:type="dcterms:W3CDTF">2023-06-24T07:17:37Z</dcterms:modified>
</cp:coreProperties>
</file>