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3835" y="1305509"/>
            <a:ext cx="6196329" cy="122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511810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884" y="1206499"/>
            <a:ext cx="8298230" cy="307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Capstone Project</a:t>
            </a:r>
            <a:r>
              <a:rPr spc="-25" dirty="0"/>
              <a:t> </a:t>
            </a:r>
            <a:r>
              <a:rPr dirty="0"/>
              <a:t>3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3600" spc="-5" dirty="0">
                <a:solidFill>
                  <a:srgbClr val="124F5C"/>
                </a:solidFill>
              </a:rPr>
              <a:t>Cardiovascular Risk</a:t>
            </a:r>
            <a:r>
              <a:rPr sz="3600" spc="20" dirty="0">
                <a:solidFill>
                  <a:srgbClr val="124F5C"/>
                </a:solidFill>
              </a:rPr>
              <a:t> </a:t>
            </a:r>
            <a:r>
              <a:rPr sz="3600" spc="-5" dirty="0">
                <a:solidFill>
                  <a:srgbClr val="124F5C"/>
                </a:solidFill>
              </a:rPr>
              <a:t>Prediction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73095" y="3059049"/>
            <a:ext cx="33039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F5800"/>
                </a:solidFill>
                <a:latin typeface="Times New Roman"/>
                <a:cs typeface="Times New Roman"/>
              </a:rPr>
              <a:t>By:- </a:t>
            </a:r>
            <a:r>
              <a:rPr lang="en-IN" sz="2000" b="1" dirty="0">
                <a:solidFill>
                  <a:srgbClr val="9F5800"/>
                </a:solidFill>
                <a:latin typeface="Times New Roman"/>
                <a:cs typeface="Times New Roman"/>
              </a:rPr>
              <a:t>Tushar Yuvraj </a:t>
            </a:r>
            <a:r>
              <a:rPr lang="en-IN" sz="2000" b="1" dirty="0" err="1">
                <a:solidFill>
                  <a:srgbClr val="9F5800"/>
                </a:solidFill>
                <a:latin typeface="Times New Roman"/>
                <a:cs typeface="Times New Roman"/>
              </a:rPr>
              <a:t>Khairnar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99" y="511810"/>
            <a:ext cx="89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</a:t>
            </a:r>
            <a:r>
              <a:rPr spc="-20" dirty="0"/>
              <a:t>A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599" y="1304671"/>
            <a:ext cx="415671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Distribution of </a:t>
            </a:r>
            <a:r>
              <a:rPr sz="18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categorical</a:t>
            </a:r>
            <a:r>
              <a:rPr sz="1800" b="1" spc="-7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variables: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SzPct val="1125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Of the total participants, 100 participants</a:t>
            </a:r>
            <a:r>
              <a:rPr sz="1600" spc="15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were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under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blood pressure</a:t>
            </a:r>
            <a:r>
              <a:rPr sz="1600" b="1" spc="2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medication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SzPct val="1125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There are relatively few participants who</a:t>
            </a:r>
            <a:r>
              <a:rPr sz="1600" spc="14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have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diabetes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1845" y="804458"/>
            <a:ext cx="3420862" cy="219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1845" y="3142204"/>
            <a:ext cx="3420862" cy="1949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94259"/>
            <a:ext cx="89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</a:t>
            </a:r>
            <a:r>
              <a:rPr spc="-20" dirty="0"/>
              <a:t>A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585" y="1000785"/>
            <a:ext cx="4144010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0">
              <a:lnSpc>
                <a:spcPct val="114999"/>
              </a:lnSpc>
              <a:spcBef>
                <a:spcPts val="100"/>
              </a:spcBef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The relation </a:t>
            </a:r>
            <a:r>
              <a:rPr sz="1600" b="1" dirty="0">
                <a:solidFill>
                  <a:srgbClr val="9F5800"/>
                </a:solidFill>
                <a:latin typeface="Times New Roman"/>
                <a:cs typeface="Times New Roman"/>
              </a:rPr>
              <a:t>between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dependent variable and  independent</a:t>
            </a:r>
            <a:r>
              <a:rPr sz="1600" b="1" spc="1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variables: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The risk of CHD increases with the</a:t>
            </a:r>
            <a:r>
              <a:rPr sz="1600" spc="90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D0F1A"/>
                </a:solidFill>
                <a:latin typeface="Times New Roman"/>
                <a:cs typeface="Times New Roman"/>
              </a:rPr>
              <a:t>age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10000"/>
              </a:buClr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risk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CHD varies </a:t>
            </a:r>
            <a:r>
              <a:rPr sz="1600" spc="5" dirty="0">
                <a:solidFill>
                  <a:srgbClr val="310000"/>
                </a:solidFill>
                <a:latin typeface="Times New Roman"/>
                <a:cs typeface="Times New Roman"/>
              </a:rPr>
              <a:t>by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education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level  and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gender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6299" y="562107"/>
            <a:ext cx="3256699" cy="2274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739" y="2847665"/>
            <a:ext cx="4065810" cy="1997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340" y="2981229"/>
            <a:ext cx="3260105" cy="1868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14" y="354279"/>
            <a:ext cx="89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20" dirty="0"/>
              <a:t>D</a:t>
            </a:r>
            <a:r>
              <a:rPr spc="-5" dirty="0"/>
              <a:t>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14" y="1216913"/>
            <a:ext cx="4046220" cy="181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35560" indent="-56515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relation between </a:t>
            </a:r>
            <a:r>
              <a:rPr sz="18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dependent</a:t>
            </a:r>
            <a:r>
              <a:rPr sz="1800" b="1" spc="-5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variable  </a:t>
            </a:r>
            <a:r>
              <a:rPr sz="18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and independent</a:t>
            </a:r>
            <a:r>
              <a:rPr sz="1800" b="1" spc="5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variables: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999"/>
              </a:lnSpc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Patients who have had a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stroke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or 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hypertension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are </a:t>
            </a:r>
            <a:r>
              <a:rPr sz="1600" spc="-15" dirty="0">
                <a:solidFill>
                  <a:srgbClr val="310000"/>
                </a:solidFill>
                <a:latin typeface="Times New Roman"/>
                <a:cs typeface="Times New Roman"/>
              </a:rPr>
              <a:t>more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likely to test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positive 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CHD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3165" y="2783731"/>
            <a:ext cx="3918705" cy="205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574" y="601295"/>
            <a:ext cx="3834161" cy="1942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89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</a:t>
            </a:r>
            <a:r>
              <a:rPr spc="-20" dirty="0"/>
              <a:t>A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01399"/>
            <a:ext cx="3952240" cy="17094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The relation </a:t>
            </a:r>
            <a:r>
              <a:rPr sz="1600" b="1" dirty="0">
                <a:solidFill>
                  <a:srgbClr val="9F5800"/>
                </a:solidFill>
                <a:latin typeface="Times New Roman"/>
                <a:cs typeface="Times New Roman"/>
              </a:rPr>
              <a:t>between </a:t>
            </a:r>
            <a:r>
              <a:rPr sz="1600" b="1" spc="-10" dirty="0">
                <a:solidFill>
                  <a:srgbClr val="9F5800"/>
                </a:solidFill>
                <a:latin typeface="Times New Roman"/>
                <a:cs typeface="Times New Roman"/>
              </a:rPr>
              <a:t>dependent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variable</a:t>
            </a:r>
            <a:r>
              <a:rPr sz="1600" b="1" spc="85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independent</a:t>
            </a:r>
            <a:r>
              <a:rPr sz="1600" b="1" spc="1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variables: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354965" marR="10160" indent="-342900">
              <a:lnSpc>
                <a:spcPct val="115100"/>
              </a:lnSpc>
              <a:spcBef>
                <a:spcPts val="5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Patients with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diabetes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or are presently on  </a:t>
            </a:r>
            <a:r>
              <a:rPr sz="1600" b="1" dirty="0">
                <a:solidFill>
                  <a:srgbClr val="310000"/>
                </a:solidFill>
                <a:latin typeface="Times New Roman"/>
                <a:cs typeface="Times New Roman"/>
              </a:rPr>
              <a:t>blood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pressure medication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are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more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likely  diagnosed with</a:t>
            </a:r>
            <a:r>
              <a:rPr sz="1600" spc="2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10000"/>
                </a:solidFill>
                <a:latin typeface="Times New Roman"/>
                <a:cs typeface="Times New Roman"/>
              </a:rPr>
              <a:t>CHD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2570" y="2959687"/>
            <a:ext cx="4049452" cy="1915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3775" y="739716"/>
            <a:ext cx="4038847" cy="176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9298"/>
            <a:ext cx="271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Multicollinearity: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61973"/>
            <a:ext cx="533590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Variance Inflation Factor(VIF)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is a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measure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of collinearity 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among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predictor</a:t>
            </a:r>
            <a:r>
              <a:rPr sz="1600" spc="6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variables.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082289"/>
            <a:ext cx="4971415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systolic pressure and diastolic pressure have higher</a:t>
            </a:r>
            <a:r>
              <a:rPr sz="16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VIF.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Added new feature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Pulse</a:t>
            </a:r>
            <a:r>
              <a:rPr sz="1600" b="1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Pressure.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Pulse pressure =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(systolic pressure - diastolic</a:t>
            </a:r>
            <a:r>
              <a:rPr sz="1600" spc="20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pressure)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7984" y="862583"/>
            <a:ext cx="2636519" cy="3652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4868" y="2412431"/>
            <a:ext cx="1504841" cy="623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2581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40" dirty="0"/>
              <a:t> </a:t>
            </a:r>
            <a:r>
              <a:rPr spc="-5" dirty="0"/>
              <a:t>Processing: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548" y="1067566"/>
            <a:ext cx="8249920" cy="339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14999"/>
              </a:lnSpc>
              <a:spcBef>
                <a:spcPts val="9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6235" algn="l"/>
              </a:tabLst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Transform data </a:t>
            </a:r>
            <a:r>
              <a:rPr sz="1600" b="1" dirty="0">
                <a:solidFill>
                  <a:srgbClr val="9F5800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reduce skewness:-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values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certain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independent variable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(feature) 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are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skewed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, depending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model, skewness may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violate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assumptions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may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impair 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interpretation of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importance.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Hence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log transformations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used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transform skewed 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10000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355600" marR="271780" indent="-343535">
              <a:lnSpc>
                <a:spcPct val="114999"/>
              </a:lnSpc>
              <a:spcBef>
                <a:spcPts val="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Handling outliers:-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(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Mean/Median imputation)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As the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mean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value is highly influenced by  the outliers, it is advised to replace the outliers with the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median</a:t>
            </a:r>
            <a:r>
              <a:rPr sz="1600" spc="2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10000"/>
              </a:buClr>
              <a:buFont typeface="Wingdings"/>
              <a:buChar char=""/>
            </a:pPr>
            <a:endParaRPr sz="19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15100"/>
              </a:lnSpc>
              <a:buClr>
                <a:srgbClr val="310000"/>
              </a:buClr>
              <a:buSzPct val="1125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Handling imbalanced </a:t>
            </a:r>
            <a:r>
              <a:rPr sz="1600" b="1" dirty="0">
                <a:solidFill>
                  <a:srgbClr val="9F5800"/>
                </a:solidFill>
                <a:latin typeface="Times New Roman"/>
                <a:cs typeface="Times New Roman"/>
              </a:rPr>
              <a:t>data:- 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Since we 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dealing with imbalanced data, SMOTE (Synthetic  Minority Oversampling 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Technique) 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is used to </a:t>
            </a:r>
            <a:r>
              <a:rPr sz="1600" spc="-10" dirty="0">
                <a:solidFill>
                  <a:srgbClr val="0D0F1A"/>
                </a:solidFill>
                <a:latin typeface="Times New Roman"/>
                <a:cs typeface="Times New Roman"/>
              </a:rPr>
              <a:t>oversample 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train</a:t>
            </a:r>
            <a:r>
              <a:rPr sz="1600" spc="235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10000"/>
              </a:buClr>
              <a:buFont typeface="Wingdings"/>
              <a:buChar char=""/>
            </a:pPr>
            <a:endParaRPr sz="21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Scaling the data:-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StandardScaler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removes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mean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 scales the data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 the unit variance.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4170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 Selection</a:t>
            </a:r>
            <a:r>
              <a:rPr spc="-25" dirty="0"/>
              <a:t> </a:t>
            </a:r>
            <a:r>
              <a:rPr spc="-5" dirty="0"/>
              <a:t>Approach: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indent="-342900">
              <a:lnSpc>
                <a:spcPct val="100000"/>
              </a:lnSpc>
              <a:spcBef>
                <a:spcPts val="9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436880" algn="l"/>
                <a:tab pos="437515" algn="l"/>
              </a:tabLst>
            </a:pPr>
            <a:r>
              <a:rPr spc="-10" dirty="0"/>
              <a:t>We </a:t>
            </a:r>
            <a:r>
              <a:rPr spc="-5" dirty="0"/>
              <a:t>are working on a binary classification</a:t>
            </a:r>
            <a:r>
              <a:rPr spc="110" dirty="0"/>
              <a:t> </a:t>
            </a:r>
            <a:r>
              <a:rPr spc="-10" dirty="0"/>
              <a:t>problem.</a:t>
            </a:r>
          </a:p>
          <a:p>
            <a:pPr marL="436880" marR="143510" indent="-342900">
              <a:lnSpc>
                <a:spcPct val="114999"/>
              </a:lnSpc>
              <a:buClr>
                <a:srgbClr val="310000"/>
              </a:buClr>
              <a:buSzPct val="112500"/>
              <a:buFont typeface="Wingdings"/>
              <a:buChar char=""/>
              <a:tabLst>
                <a:tab pos="436880" algn="l"/>
                <a:tab pos="437515" algn="l"/>
              </a:tabLst>
            </a:pPr>
            <a:r>
              <a:rPr b="1" spc="-5" dirty="0">
                <a:latin typeface="Times New Roman"/>
                <a:cs typeface="Times New Roman"/>
              </a:rPr>
              <a:t>Standard binary classification </a:t>
            </a:r>
            <a:r>
              <a:rPr spc="-10" dirty="0"/>
              <a:t>models </a:t>
            </a:r>
            <a:r>
              <a:rPr spc="-5" dirty="0"/>
              <a:t>like </a:t>
            </a:r>
            <a:r>
              <a:rPr b="1" spc="-5" dirty="0">
                <a:latin typeface="Times New Roman"/>
                <a:cs typeface="Times New Roman"/>
              </a:rPr>
              <a:t>Naive Bayes, decision tree classifiers, ensemble  of decision tree </a:t>
            </a:r>
            <a:r>
              <a:rPr spc="-5" dirty="0"/>
              <a:t>and </a:t>
            </a:r>
            <a:r>
              <a:rPr b="1" spc="-5" dirty="0">
                <a:latin typeface="Times New Roman"/>
                <a:cs typeface="Times New Roman"/>
              </a:rPr>
              <a:t>support vector</a:t>
            </a:r>
            <a:r>
              <a:rPr b="1" spc="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machines</a:t>
            </a:r>
            <a:r>
              <a:rPr spc="-5" dirty="0"/>
              <a:t>.</a:t>
            </a:r>
          </a:p>
          <a:p>
            <a:pPr marL="81915">
              <a:lnSpc>
                <a:spcPct val="100000"/>
              </a:lnSpc>
              <a:spcBef>
                <a:spcPts val="25"/>
              </a:spcBef>
              <a:buClr>
                <a:srgbClr val="310000"/>
              </a:buClr>
              <a:buFont typeface="Wingdings"/>
              <a:buChar char=""/>
            </a:pPr>
            <a:endParaRPr sz="2150"/>
          </a:p>
          <a:p>
            <a:pPr marL="437515" indent="-342900">
              <a:lnSpc>
                <a:spcPct val="100000"/>
              </a:lnSpc>
              <a:buClr>
                <a:srgbClr val="310000"/>
              </a:buClr>
              <a:buSzPct val="112500"/>
              <a:buFont typeface="Wingdings"/>
              <a:buChar char=""/>
              <a:tabLst>
                <a:tab pos="436880" algn="l"/>
                <a:tab pos="437515" algn="l"/>
              </a:tabLst>
            </a:pPr>
            <a:r>
              <a:rPr b="1" spc="-5" dirty="0">
                <a:latin typeface="Times New Roman"/>
                <a:cs typeface="Times New Roman"/>
              </a:rPr>
              <a:t>Choice of split:- </a:t>
            </a:r>
            <a:r>
              <a:rPr spc="-5" dirty="0"/>
              <a:t>k fold cross validation</a:t>
            </a:r>
            <a:r>
              <a:rPr spc="105" dirty="0"/>
              <a:t> </a:t>
            </a:r>
            <a:r>
              <a:rPr spc="-5" dirty="0"/>
              <a:t>k=5.</a:t>
            </a:r>
          </a:p>
          <a:p>
            <a:pPr marL="81915">
              <a:lnSpc>
                <a:spcPct val="100000"/>
              </a:lnSpc>
              <a:spcBef>
                <a:spcPts val="25"/>
              </a:spcBef>
              <a:buClr>
                <a:srgbClr val="310000"/>
              </a:buClr>
              <a:buFont typeface="Wingdings"/>
              <a:buChar char=""/>
            </a:pPr>
            <a:endParaRPr sz="2150"/>
          </a:p>
          <a:p>
            <a:pPr marL="437515" indent="-342900">
              <a:lnSpc>
                <a:spcPct val="100000"/>
              </a:lnSpc>
              <a:buClr>
                <a:srgbClr val="310000"/>
              </a:buClr>
              <a:buSzPct val="112500"/>
              <a:buFont typeface="Wingdings"/>
              <a:buChar char=""/>
              <a:tabLst>
                <a:tab pos="436880" algn="l"/>
                <a:tab pos="437515" algn="l"/>
              </a:tabLst>
            </a:pPr>
            <a:r>
              <a:rPr b="1" spc="-5" dirty="0">
                <a:latin typeface="Times New Roman"/>
                <a:cs typeface="Times New Roman"/>
              </a:rPr>
              <a:t>Hyperparameter tunning:-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spc="-5" dirty="0"/>
              <a:t>GridsearchCV</a:t>
            </a:r>
          </a:p>
          <a:p>
            <a:pPr marL="81915">
              <a:lnSpc>
                <a:spcPct val="100000"/>
              </a:lnSpc>
              <a:spcBef>
                <a:spcPts val="25"/>
              </a:spcBef>
              <a:buClr>
                <a:srgbClr val="310000"/>
              </a:buClr>
              <a:buFont typeface="Wingdings"/>
              <a:buChar char=""/>
            </a:pPr>
            <a:endParaRPr sz="2150"/>
          </a:p>
          <a:p>
            <a:pPr marL="437515" indent="-342900">
              <a:lnSpc>
                <a:spcPct val="100000"/>
              </a:lnSpc>
              <a:buClr>
                <a:srgbClr val="310000"/>
              </a:buClr>
              <a:buSzPct val="112500"/>
              <a:buFont typeface="Wingdings"/>
              <a:buChar char=""/>
              <a:tabLst>
                <a:tab pos="436880" algn="l"/>
                <a:tab pos="437515" algn="l"/>
              </a:tabLst>
            </a:pPr>
            <a:r>
              <a:rPr b="1" spc="-5" dirty="0">
                <a:latin typeface="Times New Roman"/>
                <a:cs typeface="Times New Roman"/>
              </a:rPr>
              <a:t>Evaluation Metrics:- </a:t>
            </a:r>
            <a:r>
              <a:rPr spc="-5" dirty="0"/>
              <a:t>since we are dealing with data related to healthcare, </a:t>
            </a:r>
            <a:r>
              <a:rPr b="1" spc="-5" dirty="0">
                <a:latin typeface="Times New Roman"/>
                <a:cs typeface="Times New Roman"/>
              </a:rPr>
              <a:t>False Negatives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are</a:t>
            </a:r>
          </a:p>
          <a:p>
            <a:pPr marL="436880">
              <a:lnSpc>
                <a:spcPct val="100000"/>
              </a:lnSpc>
              <a:spcBef>
                <a:spcPts val="290"/>
              </a:spcBef>
            </a:pPr>
            <a:r>
              <a:rPr b="1" spc="-5" dirty="0">
                <a:latin typeface="Times New Roman"/>
                <a:cs typeface="Times New Roman"/>
              </a:rPr>
              <a:t>big concern </a:t>
            </a:r>
            <a:r>
              <a:rPr spc="-5" dirty="0"/>
              <a:t>than False Positives. The </a:t>
            </a:r>
            <a:r>
              <a:rPr b="1" spc="-5" dirty="0">
                <a:latin typeface="Times New Roman"/>
                <a:cs typeface="Times New Roman"/>
              </a:rPr>
              <a:t>recall score </a:t>
            </a:r>
            <a:r>
              <a:rPr spc="-5" dirty="0"/>
              <a:t>would be the best </a:t>
            </a:r>
            <a:r>
              <a:rPr b="1" spc="-5" dirty="0">
                <a:latin typeface="Times New Roman"/>
                <a:cs typeface="Times New Roman"/>
              </a:rPr>
              <a:t>evaluation</a:t>
            </a:r>
            <a:r>
              <a:rPr b="1" spc="2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metric</a:t>
            </a:r>
            <a:r>
              <a:rPr spc="-10" dirty="0"/>
              <a:t>.</a:t>
            </a:r>
          </a:p>
          <a:p>
            <a:pPr marL="1263015">
              <a:lnSpc>
                <a:spcPct val="100000"/>
              </a:lnSpc>
              <a:spcBef>
                <a:spcPts val="290"/>
              </a:spcBef>
            </a:pPr>
            <a:r>
              <a:rPr b="1" spc="-5" dirty="0">
                <a:latin typeface="Times New Roman"/>
                <a:cs typeface="Times New Roman"/>
              </a:rPr>
              <a:t>Recall = TruePositives / (TruePositives +</a:t>
            </a:r>
            <a:r>
              <a:rPr b="1" spc="10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FalseNegatives)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2992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Logistic</a:t>
            </a:r>
            <a:r>
              <a:rPr spc="-55" dirty="0"/>
              <a:t> </a:t>
            </a:r>
            <a:r>
              <a:rPr spc="-5" dirty="0"/>
              <a:t>regression: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513712"/>
            <a:ext cx="3056255" cy="19189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Evaluation</a:t>
            </a:r>
            <a:r>
              <a:rPr sz="1800" b="1" spc="-2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10000"/>
                </a:solidFill>
                <a:latin typeface="Times New Roman"/>
                <a:cs typeface="Times New Roman"/>
              </a:rPr>
              <a:t>Recall: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Test Recall =</a:t>
            </a:r>
            <a:r>
              <a:rPr sz="1800" spc="-3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0.7307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Confusion</a:t>
            </a:r>
            <a:r>
              <a:rPr sz="18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35 False</a:t>
            </a:r>
            <a:r>
              <a:rPr sz="1800" b="1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4513" y="1344269"/>
            <a:ext cx="3380876" cy="267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375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 </a:t>
            </a:r>
            <a:r>
              <a:rPr spc="-10" dirty="0"/>
              <a:t>Tree</a:t>
            </a:r>
            <a:r>
              <a:rPr spc="-25" dirty="0"/>
              <a:t> </a:t>
            </a:r>
            <a:r>
              <a:rPr spc="-5" dirty="0"/>
              <a:t>Classifier: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30884"/>
            <a:ext cx="3056255" cy="31807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max_depth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44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min_samples_leaf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 0.1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min_samples_split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0.1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Evaluation</a:t>
            </a:r>
            <a:r>
              <a:rPr sz="1800" b="1" spc="-2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Recall: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Test Recall =</a:t>
            </a:r>
            <a:r>
              <a:rPr sz="1800" spc="-3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0.5692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Confusion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56 False</a:t>
            </a:r>
            <a:r>
              <a:rPr sz="1800" b="1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4196" y="600697"/>
            <a:ext cx="2336091" cy="1694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0198" y="2417298"/>
            <a:ext cx="4892374" cy="2347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517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9F5800"/>
                </a:solidFill>
              </a:rPr>
              <a:t>Naive Bayes</a:t>
            </a:r>
            <a:r>
              <a:rPr spc="-40" dirty="0">
                <a:solidFill>
                  <a:srgbClr val="9F5800"/>
                </a:solidFill>
              </a:rPr>
              <a:t> </a:t>
            </a:r>
            <a:r>
              <a:rPr spc="-5" dirty="0">
                <a:solidFill>
                  <a:srgbClr val="9F5800"/>
                </a:solidFill>
              </a:rPr>
              <a:t>Classifier: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000375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var_smoothing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1.0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Evaluation</a:t>
            </a:r>
            <a:r>
              <a:rPr sz="1800" b="1" spc="-25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Recall: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Test Recall =</a:t>
            </a:r>
            <a:r>
              <a:rPr sz="1800" spc="-4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0.5230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Confusion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62 False</a:t>
            </a:r>
            <a:r>
              <a:rPr sz="1800" b="1" spc="-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7699" y="1156721"/>
            <a:ext cx="3448376" cy="2732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12495"/>
            <a:ext cx="1563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9F5800"/>
                </a:solidFill>
              </a:rPr>
              <a:t>Cont</a:t>
            </a:r>
            <a:r>
              <a:rPr sz="3200" spc="5" dirty="0">
                <a:solidFill>
                  <a:srgbClr val="9F5800"/>
                </a:solidFill>
              </a:rPr>
              <a:t>e</a:t>
            </a:r>
            <a:r>
              <a:rPr sz="3200" dirty="0">
                <a:solidFill>
                  <a:srgbClr val="9F5800"/>
                </a:solidFill>
              </a:rPr>
              <a:t>nt: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663315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Problem</a:t>
            </a:r>
            <a:r>
              <a:rPr sz="1800" b="1" spc="-25" dirty="0">
                <a:solidFill>
                  <a:srgbClr val="3948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Data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 Summary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Handling Missing</a:t>
            </a:r>
            <a:r>
              <a:rPr sz="1800" b="1" spc="-15" dirty="0">
                <a:solidFill>
                  <a:srgbClr val="39485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Exploratory 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Data </a:t>
            </a: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Analysis</a:t>
            </a:r>
            <a:r>
              <a:rPr sz="1800" b="1" spc="-75" dirty="0">
                <a:solidFill>
                  <a:srgbClr val="39485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(EDA)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Multicollinearity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Data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Modelling</a:t>
            </a:r>
            <a:r>
              <a:rPr sz="1800" b="1" spc="-30" dirty="0">
                <a:solidFill>
                  <a:srgbClr val="39485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Approach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Predictive</a:t>
            </a:r>
            <a:r>
              <a:rPr sz="1800" b="1" spc="-30" dirty="0">
                <a:solidFill>
                  <a:srgbClr val="3948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94850"/>
                </a:solidFill>
                <a:latin typeface="Times New Roman"/>
                <a:cs typeface="Times New Roman"/>
              </a:rPr>
              <a:t>Model</a:t>
            </a: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 Comparison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94850"/>
                </a:solid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9367" y="1018032"/>
            <a:ext cx="3537203" cy="348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5013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9F5800"/>
                </a:solidFill>
              </a:rPr>
              <a:t>Support Vector Machine</a:t>
            </a:r>
            <a:r>
              <a:rPr spc="-20" dirty="0">
                <a:solidFill>
                  <a:srgbClr val="9F5800"/>
                </a:solidFill>
              </a:rPr>
              <a:t> </a:t>
            </a:r>
            <a:r>
              <a:rPr dirty="0">
                <a:solidFill>
                  <a:srgbClr val="9F5800"/>
                </a:solidFill>
              </a:rPr>
              <a:t>(SVM)</a:t>
            </a:r>
            <a:r>
              <a:rPr b="0" dirty="0">
                <a:solidFill>
                  <a:srgbClr val="9F58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056255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kernel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43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rbf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gamma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 0.01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C =</a:t>
            </a:r>
            <a:r>
              <a:rPr sz="1800" spc="-1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Evaluation</a:t>
            </a:r>
            <a:r>
              <a:rPr sz="1800" b="1" spc="-2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Recall: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Test Recall =</a:t>
            </a:r>
            <a:r>
              <a:rPr sz="1800" spc="-3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0.6153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Confusion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50 False</a:t>
            </a:r>
            <a:r>
              <a:rPr sz="1800" b="1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2628" y="1344495"/>
            <a:ext cx="3391148" cy="2686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1615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XG</a:t>
            </a:r>
            <a:r>
              <a:rPr spc="-65" dirty="0"/>
              <a:t> </a:t>
            </a:r>
            <a:r>
              <a:rPr spc="-5" dirty="0"/>
              <a:t>Boost: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056890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max_depth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44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min_samples_leaf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 0.1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min_samples_split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0.1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n_estimators =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500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Evaluation</a:t>
            </a:r>
            <a:r>
              <a:rPr sz="1800" b="1" spc="-2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Recall: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Test Recall =</a:t>
            </a:r>
            <a:r>
              <a:rPr sz="1800" spc="-3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0.80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Confusion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26 False</a:t>
            </a:r>
            <a:r>
              <a:rPr sz="1800" b="1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r>
              <a:rPr sz="18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9592" y="493389"/>
            <a:ext cx="2711744" cy="1845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5792" y="2523617"/>
            <a:ext cx="5255319" cy="233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2504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Random</a:t>
            </a:r>
            <a:r>
              <a:rPr spc="-40" dirty="0"/>
              <a:t> </a:t>
            </a:r>
            <a:r>
              <a:rPr spc="-5" dirty="0"/>
              <a:t>Forest: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40967"/>
            <a:ext cx="3000375" cy="3496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max_depth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44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min_samples_leaf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 0.1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min_samples_split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0.1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n_estimators =</a:t>
            </a:r>
            <a:r>
              <a:rPr sz="18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500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1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Evaluation</a:t>
            </a:r>
            <a:r>
              <a:rPr sz="1800" b="1" spc="-2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F580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Recall: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Test Recall =</a:t>
            </a:r>
            <a:r>
              <a:rPr sz="1800" spc="-4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0.6384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31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Confusion</a:t>
            </a:r>
            <a:r>
              <a:rPr sz="18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47 False</a:t>
            </a:r>
            <a:r>
              <a:rPr sz="1800" b="1" spc="-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2020"/>
                </a:solidFill>
                <a:latin typeface="Times New Roman"/>
                <a:cs typeface="Times New Roman"/>
              </a:rPr>
              <a:t>Negative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17" y="2620035"/>
            <a:ext cx="5198428" cy="22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6309" y="496695"/>
            <a:ext cx="2488700" cy="1971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8404"/>
            <a:ext cx="307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</a:t>
            </a:r>
            <a:r>
              <a:rPr spc="-45" dirty="0"/>
              <a:t> </a:t>
            </a:r>
            <a:r>
              <a:rPr spc="-5" dirty="0"/>
              <a:t>Comparison: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4191711"/>
            <a:ext cx="709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The </a:t>
            </a:r>
            <a:r>
              <a:rPr sz="1800" b="1" spc="5" dirty="0">
                <a:solidFill>
                  <a:srgbClr val="310000"/>
                </a:solidFill>
                <a:latin typeface="Times New Roman"/>
                <a:cs typeface="Times New Roman"/>
              </a:rPr>
              <a:t>XG </a:t>
            </a:r>
            <a:r>
              <a:rPr sz="1800" b="1" dirty="0">
                <a:solidFill>
                  <a:srgbClr val="310000"/>
                </a:solidFill>
                <a:latin typeface="Times New Roman"/>
                <a:cs typeface="Times New Roman"/>
              </a:rPr>
              <a:t>Boost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model has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the highest test recall compare to other</a:t>
            </a:r>
            <a:r>
              <a:rPr sz="1800" spc="-8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models.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143" y="1035227"/>
            <a:ext cx="7445339" cy="2642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184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01399"/>
            <a:ext cx="8036559" cy="3111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Predictive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models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have been successfully built, that can predict a patient's risk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CHD based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on their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demography,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lifestyle, and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medical</a:t>
            </a:r>
            <a:r>
              <a:rPr sz="1600" spc="18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history.</a:t>
            </a:r>
            <a:endParaRPr sz="1600">
              <a:latin typeface="Times New Roman"/>
              <a:cs typeface="Times New Roman"/>
            </a:endParaRPr>
          </a:p>
          <a:p>
            <a:pPr marL="354965" marR="222250" indent="-342900">
              <a:lnSpc>
                <a:spcPct val="114999"/>
              </a:lnSpc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Built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models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were evaluated using Recall, and the XG Boost (0.80) has the highest test  recall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compared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to other</a:t>
            </a:r>
            <a:r>
              <a:rPr sz="1600" spc="114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models.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 recall score of 0.80 indicates that out of 100 individuals with the illness, our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able to classify only 80 as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high-risk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patients, while the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remaining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20 will be</a:t>
            </a:r>
            <a:r>
              <a:rPr sz="1600" spc="3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misclassified.</a:t>
            </a:r>
            <a:endParaRPr sz="1600">
              <a:latin typeface="Times New Roman"/>
              <a:cs typeface="Times New Roman"/>
            </a:endParaRPr>
          </a:p>
          <a:p>
            <a:pPr marL="354965" marR="513080" indent="-342900">
              <a:lnSpc>
                <a:spcPts val="2210"/>
              </a:lnSpc>
              <a:spcBef>
                <a:spcPts val="120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 the analysis, I found that the age of a person was the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most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important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feature in  determining the risk of a patient getting infected with CHD, followed by pulse pressure,  prevalent hypertension and total</a:t>
            </a:r>
            <a:r>
              <a:rPr sz="16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cholesterol.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Diabetes, prevalent stroke and BP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medication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were the least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important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features in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determining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risk of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CHD.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6"/>
            <a:ext cx="1676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Abstr</a:t>
            </a:r>
            <a:r>
              <a:rPr sz="3200" spc="5" dirty="0"/>
              <a:t>a</a:t>
            </a:r>
            <a:r>
              <a:rPr sz="3200" dirty="0"/>
              <a:t>ct: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4850" y="1172083"/>
            <a:ext cx="503491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985" indent="-342900" algn="just">
              <a:lnSpc>
                <a:spcPct val="100000"/>
              </a:lnSpc>
              <a:spcBef>
                <a:spcPts val="95"/>
              </a:spcBef>
              <a:buSzPct val="112500"/>
              <a:buFont typeface="Wingdings"/>
              <a:buChar char=""/>
              <a:tabLst>
                <a:tab pos="355600" algn="l"/>
              </a:tabLst>
            </a:pP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Cardiovascular disease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(</a:t>
            </a:r>
            <a:r>
              <a:rPr sz="1600" b="1" spc="-10" dirty="0">
                <a:solidFill>
                  <a:srgbClr val="310000"/>
                </a:solidFill>
                <a:latin typeface="Times New Roman"/>
                <a:cs typeface="Times New Roman"/>
              </a:rPr>
              <a:t>CVD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)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is a group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disorders 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heart and blood vessels and includes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coronary 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heart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disease, cerebrovascular disease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and other  conditions.</a:t>
            </a:r>
            <a:endParaRPr sz="1600">
              <a:latin typeface="Times New Roman"/>
              <a:cs typeface="Times New Roman"/>
            </a:endParaRPr>
          </a:p>
          <a:p>
            <a:pPr marL="354965" marR="7620" indent="-342900" algn="just">
              <a:lnSpc>
                <a:spcPct val="100000"/>
              </a:lnSpc>
              <a:buSzPct val="112500"/>
              <a:buFont typeface="Wingdings"/>
              <a:buChar char=""/>
              <a:tabLst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Cardiovascular diseases (CVDs)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are the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leading cause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of 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death globally, taking an estimated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17.9 million </a:t>
            </a:r>
            <a:r>
              <a:rPr sz="1600" b="1" dirty="0">
                <a:solidFill>
                  <a:srgbClr val="310000"/>
                </a:solidFill>
                <a:latin typeface="Times New Roman"/>
                <a:cs typeface="Times New Roman"/>
              </a:rPr>
              <a:t>lives 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each</a:t>
            </a:r>
            <a:r>
              <a:rPr sz="1600" b="1" spc="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year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SzPct val="112500"/>
              <a:buFont typeface="Wingdings"/>
              <a:buChar char=""/>
              <a:tabLst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Though CVDs cannot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treated,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predicting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risk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of 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disease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taking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necessary precautions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and  medications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can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help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to avoid severe symptoms and, </a:t>
            </a:r>
            <a:r>
              <a:rPr sz="1600" spc="5" dirty="0">
                <a:solidFill>
                  <a:srgbClr val="310000"/>
                </a:solidFill>
                <a:latin typeface="Times New Roman"/>
                <a:cs typeface="Times New Roman"/>
              </a:rPr>
              <a:t>in 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some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cases, even</a:t>
            </a:r>
            <a:r>
              <a:rPr sz="1600" spc="7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death.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1576" y="1098803"/>
            <a:ext cx="2945892" cy="2945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307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40" dirty="0"/>
              <a:t> </a:t>
            </a:r>
            <a:r>
              <a:rPr spc="-5" dirty="0"/>
              <a:t>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67614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goal of the project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to develop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a  classification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that can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predict whether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a 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patient is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at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risk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coronary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heart disease 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(CHD)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over the period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of 10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years, based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on 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demographic, lifestyle, and medical</a:t>
            </a:r>
            <a:r>
              <a:rPr sz="1800" spc="-7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history.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10000"/>
              </a:buClr>
              <a:buFont typeface="Wingdings"/>
              <a:buChar char=""/>
            </a:pPr>
            <a:endParaRPr sz="215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14999"/>
              </a:lnSpc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The data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was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gathered from 3390 adults 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participating </a:t>
            </a:r>
            <a:r>
              <a:rPr sz="1800" dirty="0">
                <a:solidFill>
                  <a:srgbClr val="310000"/>
                </a:solidFill>
                <a:latin typeface="Times New Roman"/>
                <a:cs typeface="Times New Roman"/>
              </a:rPr>
              <a:t>in a </a:t>
            </a:r>
            <a:r>
              <a:rPr sz="1800" spc="-5" dirty="0">
                <a:solidFill>
                  <a:srgbClr val="310000"/>
                </a:solidFill>
                <a:latin typeface="Times New Roman"/>
                <a:cs typeface="Times New Roman"/>
              </a:rPr>
              <a:t>cardiovascular study.</a:t>
            </a:r>
            <a:r>
              <a:rPr sz="1800" spc="-5" dirty="0">
                <a:solidFill>
                  <a:srgbClr val="F5FCFF"/>
                </a:solidFill>
                <a:latin typeface="Arial"/>
                <a:cs typeface="Arial"/>
              </a:rPr>
              <a:t>in a  cardiovascular</a:t>
            </a:r>
            <a:r>
              <a:rPr sz="1800" spc="2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Arial"/>
                <a:cs typeface="Arial"/>
              </a:rPr>
              <a:t>study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451" y="1090835"/>
            <a:ext cx="3280155" cy="3280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0822"/>
            <a:ext cx="2465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40" dirty="0"/>
              <a:t> </a:t>
            </a:r>
            <a:r>
              <a:rPr spc="-5" dirty="0"/>
              <a:t>Summary: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49" y="1038250"/>
            <a:ext cx="565213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4999"/>
              </a:lnSpc>
              <a:spcBef>
                <a:spcPts val="100"/>
              </a:spcBef>
              <a:buClr>
                <a:srgbClr val="310000"/>
              </a:buClr>
              <a:buSzPct val="875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3390 rows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16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different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attributes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(columns)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 the  dataset.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1636267"/>
            <a:ext cx="3392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310000"/>
              </a:buClr>
              <a:buSzPct val="875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Dependent Variable: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310000"/>
                </a:solidFill>
                <a:uFill>
                  <a:solidFill>
                    <a:srgbClr val="310000"/>
                  </a:solidFill>
                </a:uFill>
                <a:latin typeface="Times New Roman"/>
                <a:cs typeface="Times New Roman"/>
              </a:rPr>
              <a:t>TenYearCHD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49" y="2160168"/>
            <a:ext cx="2025650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Demographic</a:t>
            </a:r>
            <a:r>
              <a:rPr sz="1600" b="1" spc="-3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10000"/>
                </a:solidFill>
                <a:latin typeface="Times New Roman"/>
                <a:cs typeface="Times New Roman"/>
              </a:rPr>
              <a:t>Data: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Sex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Age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Education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149" y="3562655"/>
            <a:ext cx="2242185" cy="1428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SzPct val="78125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Medical</a:t>
            </a:r>
            <a:r>
              <a:rPr sz="1600" b="1" spc="1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History: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BP</a:t>
            </a:r>
            <a:r>
              <a:rPr sz="1600" spc="-1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medication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Prevalent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 hypertension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Prevalent</a:t>
            </a:r>
            <a:r>
              <a:rPr sz="1600" spc="2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stroke</a:t>
            </a:r>
            <a:endParaRPr sz="1600">
              <a:latin typeface="Times New Roman"/>
              <a:cs typeface="Times New Roman"/>
            </a:endParaRPr>
          </a:p>
          <a:p>
            <a:pPr marL="355600" indent="-317500">
              <a:lnSpc>
                <a:spcPct val="100000"/>
              </a:lnSpc>
              <a:spcBef>
                <a:spcPts val="285"/>
              </a:spcBef>
              <a:buSzPct val="78125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Diabetes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1583" y="1681586"/>
            <a:ext cx="2436495" cy="199008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5"/>
              </a:spcBef>
              <a:buSzPct val="87500"/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Current Medical</a:t>
            </a:r>
            <a:r>
              <a:rPr sz="1600" b="1" dirty="0">
                <a:solidFill>
                  <a:srgbClr val="310000"/>
                </a:solidFill>
                <a:latin typeface="Times New Roman"/>
                <a:cs typeface="Times New Roman"/>
              </a:rPr>
              <a:t> status: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Total</a:t>
            </a:r>
            <a:r>
              <a:rPr sz="1600" spc="1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cholesterol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BMI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Heart</a:t>
            </a:r>
            <a:r>
              <a:rPr sz="1600" spc="1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Rate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Glucose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Systolic</a:t>
            </a:r>
            <a:r>
              <a:rPr sz="1600" spc="2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BP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Diastolic</a:t>
            </a:r>
            <a:r>
              <a:rPr sz="1600" spc="2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BP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1583" y="3925625"/>
            <a:ext cx="1826260" cy="8680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SzPct val="78125"/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sz="1600" b="1" dirty="0">
                <a:solidFill>
                  <a:srgbClr val="310000"/>
                </a:solidFill>
                <a:latin typeface="Times New Roman"/>
                <a:cs typeface="Times New Roman"/>
              </a:rPr>
              <a:t>Behavioural: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smoking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SzPct val="78125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Cigarettes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per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 day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19278"/>
            <a:ext cx="39547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Handling Missing</a:t>
            </a:r>
            <a:r>
              <a:rPr spc="-35" dirty="0"/>
              <a:t> </a:t>
            </a:r>
            <a:r>
              <a:rPr spc="-5" dirty="0"/>
              <a:t>Values: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94003"/>
            <a:ext cx="3776345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59385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In the data, there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were </a:t>
            </a:r>
            <a:r>
              <a:rPr sz="14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some columns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which 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have </a:t>
            </a:r>
            <a:r>
              <a:rPr sz="14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missing </a:t>
            </a:r>
            <a:r>
              <a:rPr sz="1400" b="1" dirty="0">
                <a:solidFill>
                  <a:srgbClr val="310000"/>
                </a:solidFill>
                <a:latin typeface="Times New Roman"/>
                <a:cs typeface="Times New Roman"/>
              </a:rPr>
              <a:t>values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Education, cigsPerDay, 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BPMeds, Totchol, BMI, heartrate,</a:t>
            </a:r>
            <a:r>
              <a:rPr sz="1400" spc="-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glucose).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10000"/>
              </a:buClr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L="354965" marR="447675" indent="-342900">
              <a:lnSpc>
                <a:spcPct val="114999"/>
              </a:lnSpc>
              <a:buClr>
                <a:srgbClr val="310000"/>
              </a:buClr>
              <a:buSzPct val="12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Missing Values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imputed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by the aggregate 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mean </a:t>
            </a:r>
            <a:r>
              <a:rPr sz="1400" b="1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median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2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u="heavy" dirty="0">
                <a:solidFill>
                  <a:srgbClr val="310000"/>
                </a:solidFill>
                <a:uFill>
                  <a:solidFill>
                    <a:srgbClr val="310000"/>
                  </a:solidFill>
                </a:uFill>
                <a:latin typeface="Times New Roman"/>
                <a:cs typeface="Times New Roman"/>
              </a:rPr>
              <a:t>Mean </a:t>
            </a:r>
            <a:r>
              <a:rPr sz="1400" b="1" u="heavy" spc="-5" dirty="0">
                <a:solidFill>
                  <a:srgbClr val="310000"/>
                </a:solidFill>
                <a:uFill>
                  <a:solidFill>
                    <a:srgbClr val="310000"/>
                  </a:solidFill>
                </a:uFill>
                <a:latin typeface="Times New Roman"/>
                <a:cs typeface="Times New Roman"/>
              </a:rPr>
              <a:t>imputation</a:t>
            </a:r>
            <a:r>
              <a:rPr sz="14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Education(87),</a:t>
            </a:r>
            <a:r>
              <a:rPr sz="1400" spc="-5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totChol(38)</a:t>
            </a:r>
            <a:endParaRPr sz="1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SzPct val="12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u="heavy" dirty="0">
                <a:solidFill>
                  <a:srgbClr val="310000"/>
                </a:solidFill>
                <a:uFill>
                  <a:solidFill>
                    <a:srgbClr val="310000"/>
                  </a:solidFill>
                </a:uFill>
                <a:latin typeface="Times New Roman"/>
                <a:cs typeface="Times New Roman"/>
              </a:rPr>
              <a:t>Median </a:t>
            </a:r>
            <a:r>
              <a:rPr sz="1400" b="1" u="heavy" spc="-5" dirty="0">
                <a:solidFill>
                  <a:srgbClr val="310000"/>
                </a:solidFill>
                <a:uFill>
                  <a:solidFill>
                    <a:srgbClr val="310000"/>
                  </a:solidFill>
                </a:uFill>
                <a:latin typeface="Times New Roman"/>
                <a:cs typeface="Times New Roman"/>
              </a:rPr>
              <a:t>imputation</a:t>
            </a:r>
            <a:r>
              <a:rPr sz="14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CigPerDay(22), BMI(14),  Glucose(304)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12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u="heavy" spc="-5" dirty="0">
                <a:solidFill>
                  <a:srgbClr val="310000"/>
                </a:solidFill>
                <a:uFill>
                  <a:solidFill>
                    <a:srgbClr val="310000"/>
                  </a:solidFill>
                </a:uFill>
                <a:latin typeface="Times New Roman"/>
                <a:cs typeface="Times New Roman"/>
              </a:rPr>
              <a:t>Mode imputation</a:t>
            </a:r>
            <a:r>
              <a:rPr sz="1400" b="1" spc="-3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BPMeds(44)</a:t>
            </a:r>
            <a:endParaRPr sz="1400">
              <a:latin typeface="Times New Roman"/>
              <a:cs typeface="Times New Roman"/>
            </a:endParaRPr>
          </a:p>
          <a:p>
            <a:pPr marL="354965" marR="180340" indent="-342900">
              <a:lnSpc>
                <a:spcPts val="1930"/>
              </a:lnSpc>
              <a:spcBef>
                <a:spcPts val="105"/>
              </a:spcBef>
              <a:buSzPct val="12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heartRate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column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has only one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missing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value  hence I dropped that </a:t>
            </a:r>
            <a:r>
              <a:rPr sz="1400" spc="-5" dirty="0">
                <a:solidFill>
                  <a:srgbClr val="310000"/>
                </a:solidFill>
                <a:latin typeface="Times New Roman"/>
                <a:cs typeface="Times New Roman"/>
              </a:rPr>
              <a:t>missing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value</a:t>
            </a:r>
            <a:r>
              <a:rPr sz="1400" spc="-95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10000"/>
                </a:solidFill>
                <a:latin typeface="Times New Roman"/>
                <a:cs typeface="Times New Roman"/>
              </a:rPr>
              <a:t>row.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506" y="1022279"/>
            <a:ext cx="4121562" cy="370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526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9F5800"/>
                </a:solidFill>
              </a:rPr>
              <a:t>Exploratory Data Analysis</a:t>
            </a:r>
            <a:r>
              <a:rPr spc="5" dirty="0">
                <a:solidFill>
                  <a:srgbClr val="9F5800"/>
                </a:solidFill>
              </a:rPr>
              <a:t> </a:t>
            </a:r>
            <a:r>
              <a:rPr spc="-5" dirty="0">
                <a:solidFill>
                  <a:srgbClr val="9F5800"/>
                </a:solidFill>
              </a:rPr>
              <a:t>(EDA):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339092"/>
            <a:ext cx="4095115" cy="28657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8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dependent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variable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-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10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year risk</a:t>
            </a:r>
            <a:r>
              <a:rPr sz="1600" spc="3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CHD is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Imbalanced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14999"/>
              </a:lnSpc>
              <a:spcBef>
                <a:spcPts val="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Only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15% of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patients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 the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study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were  eventually exposed to the risk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this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heart  disease, rest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patients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were not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exposed  to this disease after the end of 10 year</a:t>
            </a:r>
            <a:r>
              <a:rPr sz="1600" spc="1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study.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10000"/>
              </a:buClr>
              <a:buFont typeface="Wingdings"/>
              <a:buChar char=""/>
            </a:pPr>
            <a:endParaRPr sz="21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15100"/>
              </a:lnSpc>
              <a:buSzPct val="112500"/>
              <a:buFont typeface="Wingdings"/>
              <a:buChar char=""/>
              <a:tabLst>
                <a:tab pos="355600" algn="l"/>
              </a:tabLst>
            </a:pP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All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the continuous independent variables </a:t>
            </a:r>
            <a:r>
              <a:rPr sz="1600" dirty="0">
                <a:solidFill>
                  <a:srgbClr val="310000"/>
                </a:solidFill>
                <a:latin typeface="Times New Roman"/>
                <a:cs typeface="Times New Roman"/>
              </a:rPr>
              <a:t>are  </a:t>
            </a:r>
            <a:r>
              <a:rPr sz="1600" b="1" spc="-5" dirty="0">
                <a:solidFill>
                  <a:srgbClr val="310000"/>
                </a:solidFill>
                <a:latin typeface="Times New Roman"/>
                <a:cs typeface="Times New Roman"/>
              </a:rPr>
              <a:t>positively skewed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except age, which is  </a:t>
            </a:r>
            <a:r>
              <a:rPr sz="1600" spc="-10" dirty="0">
                <a:solidFill>
                  <a:srgbClr val="310000"/>
                </a:solidFill>
                <a:latin typeface="Times New Roman"/>
                <a:cs typeface="Times New Roman"/>
              </a:rPr>
              <a:t>almost normally</a:t>
            </a:r>
            <a:r>
              <a:rPr sz="1600" spc="120" dirty="0">
                <a:solidFill>
                  <a:srgbClr val="31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10000"/>
                </a:solidFill>
                <a:latin typeface="Times New Roman"/>
                <a:cs typeface="Times New Roman"/>
              </a:rPr>
              <a:t>distributed.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705" y="1357320"/>
            <a:ext cx="3851435" cy="3119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51586"/>
            <a:ext cx="89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</a:t>
            </a:r>
            <a:r>
              <a:rPr spc="-20" dirty="0"/>
              <a:t>A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843737"/>
            <a:ext cx="4519295" cy="139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Distribution of the categorical</a:t>
            </a:r>
            <a:r>
              <a:rPr sz="1600" b="1" spc="80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variables:</a:t>
            </a:r>
            <a:endParaRPr sz="1600">
              <a:latin typeface="Times New Roman"/>
              <a:cs typeface="Times New Roman"/>
            </a:endParaRPr>
          </a:p>
          <a:p>
            <a:pPr marL="354965" marR="60325" indent="-342900">
              <a:lnSpc>
                <a:spcPct val="114999"/>
              </a:lnSpc>
              <a:spcBef>
                <a:spcPts val="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There are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more female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patients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compared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male 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patients.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Majority of patient belong to the education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level</a:t>
            </a:r>
            <a:r>
              <a:rPr sz="1600" b="1" spc="1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Half the patient are</a:t>
            </a:r>
            <a:r>
              <a:rPr sz="16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smokers.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181" y="2760402"/>
            <a:ext cx="4182862" cy="2233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5964" y="531876"/>
            <a:ext cx="3518916" cy="4535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4162"/>
            <a:ext cx="89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20" dirty="0"/>
              <a:t>D</a:t>
            </a:r>
            <a:r>
              <a:rPr spc="-5" dirty="0"/>
              <a:t>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55013"/>
            <a:ext cx="4077970" cy="1901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Distribution </a:t>
            </a:r>
            <a:r>
              <a:rPr sz="1600" b="1" dirty="0">
                <a:solidFill>
                  <a:srgbClr val="9F5800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the categorical</a:t>
            </a:r>
            <a:r>
              <a:rPr sz="1600" b="1" spc="95" dirty="0">
                <a:solidFill>
                  <a:srgbClr val="9F58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F5800"/>
                </a:solidFill>
                <a:latin typeface="Times New Roman"/>
                <a:cs typeface="Times New Roman"/>
              </a:rPr>
              <a:t>variables: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  <a:tab pos="960119" algn="l"/>
                <a:tab pos="1339850" algn="l"/>
                <a:tab pos="2240915" algn="l"/>
                <a:tab pos="2678430" algn="l"/>
                <a:tab pos="3714750" algn="l"/>
              </a:tabLst>
            </a:pP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There	a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r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ive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10" dirty="0">
                <a:solidFill>
                  <a:srgbClr val="0D0F1A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ew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individuals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who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have experienced a</a:t>
            </a:r>
            <a:r>
              <a:rPr sz="1600" spc="30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D0F1A"/>
                </a:solidFill>
                <a:latin typeface="Times New Roman"/>
                <a:cs typeface="Times New Roman"/>
              </a:rPr>
              <a:t>stroke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buClr>
                <a:srgbClr val="310000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  <a:tab pos="760730" algn="l"/>
                <a:tab pos="1200785" algn="l"/>
                <a:tab pos="1756410" algn="l"/>
                <a:tab pos="2950845" algn="l"/>
                <a:tab pos="3769360" algn="l"/>
              </a:tabLst>
            </a:pPr>
            <a:r>
              <a:rPr sz="1600" spc="-10" dirty="0">
                <a:solidFill>
                  <a:srgbClr val="0D0F1A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o</a:t>
            </a:r>
            <a:r>
              <a:rPr sz="1600" spc="5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al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10" dirty="0">
                <a:solidFill>
                  <a:srgbClr val="0D0F1A"/>
                </a:solidFill>
                <a:latin typeface="Times New Roman"/>
                <a:cs typeface="Times New Roman"/>
              </a:rPr>
              <a:t>p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0D0F1A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cipant</a:t>
            </a:r>
            <a:r>
              <a:rPr sz="1600" spc="5" dirty="0">
                <a:solidFill>
                  <a:srgbClr val="0D0F1A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,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31</a:t>
            </a:r>
            <a:r>
              <a:rPr sz="1600" spc="-10" dirty="0">
                <a:solidFill>
                  <a:srgbClr val="0D0F1A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53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%</a:t>
            </a:r>
            <a:r>
              <a:rPr sz="1600" dirty="0">
                <a:solidFill>
                  <a:srgbClr val="0D0F1A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had  prevalent</a:t>
            </a:r>
            <a:r>
              <a:rPr sz="1600" spc="15" dirty="0">
                <a:solidFill>
                  <a:srgbClr val="0D0F1A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D0F1A"/>
                </a:solidFill>
                <a:latin typeface="Times New Roman"/>
                <a:cs typeface="Times New Roman"/>
              </a:rPr>
              <a:t>hypertension</a:t>
            </a:r>
            <a:r>
              <a:rPr sz="1600" spc="-5" dirty="0">
                <a:solidFill>
                  <a:srgbClr val="0D0F1A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5057" y="692667"/>
            <a:ext cx="3605813" cy="210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5057" y="3000003"/>
            <a:ext cx="3605813" cy="2104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1238</Words>
  <Application>Microsoft Office PowerPoint</Application>
  <PresentationFormat>On-screen Show (16:9)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Capstone Project 3 Cardiovascular Risk Prediction</vt:lpstr>
      <vt:lpstr>Content:</vt:lpstr>
      <vt:lpstr>Abstract:</vt:lpstr>
      <vt:lpstr>Problem Statement:</vt:lpstr>
      <vt:lpstr>Data Summary:</vt:lpstr>
      <vt:lpstr>Handling Missing Values:</vt:lpstr>
      <vt:lpstr>Exploratory Data Analysis (EDA):</vt:lpstr>
      <vt:lpstr>EDA:</vt:lpstr>
      <vt:lpstr>EDA:</vt:lpstr>
      <vt:lpstr>EDA:</vt:lpstr>
      <vt:lpstr>EDA:</vt:lpstr>
      <vt:lpstr>EDA:</vt:lpstr>
      <vt:lpstr>EDA:</vt:lpstr>
      <vt:lpstr>Multicollinearity:</vt:lpstr>
      <vt:lpstr>Data Processing:</vt:lpstr>
      <vt:lpstr>Model Selection Approach:</vt:lpstr>
      <vt:lpstr>Logistic regression:</vt:lpstr>
      <vt:lpstr>Decision Tree Classifier:</vt:lpstr>
      <vt:lpstr>Naive Bayes Classifier:</vt:lpstr>
      <vt:lpstr>Support Vector Machine (SVM):</vt:lpstr>
      <vt:lpstr>XG Boost:</vt:lpstr>
      <vt:lpstr>Random Forest:</vt:lpstr>
      <vt:lpstr>Model Comparison: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 Cardiovascular Risk Prediction  By:- Viral Bhatu Shewale</dc:title>
  <dc:creator>viral</dc:creator>
  <cp:lastModifiedBy>TUSHAR KHAIRNAR</cp:lastModifiedBy>
  <cp:revision>1</cp:revision>
  <dcterms:created xsi:type="dcterms:W3CDTF">2023-05-19T13:26:42Z</dcterms:created>
  <dcterms:modified xsi:type="dcterms:W3CDTF">2023-05-19T13:27:55Z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2023-05-19T00:00:00Z</vt:filetime>
  </property>
</Properties>
</file>