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71" r:id="rId3"/>
    <p:sldId id="272" r:id="rId4"/>
    <p:sldId id="280" r:id="rId5"/>
    <p:sldId id="273" r:id="rId6"/>
    <p:sldId id="274" r:id="rId7"/>
    <p:sldId id="275" r:id="rId8"/>
    <p:sldId id="277" r:id="rId9"/>
    <p:sldId id="278"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41C4-70FD-418E-ABB3-906A8275094D}"/>
              </a:ext>
            </a:extLst>
          </p:cNvPr>
          <p:cNvSpPr>
            <a:spLocks noGrp="1"/>
          </p:cNvSpPr>
          <p:nvPr>
            <p:ph type="title"/>
          </p:nvPr>
        </p:nvSpPr>
        <p:spPr>
          <a:xfrm>
            <a:off x="2539659" y="3870664"/>
            <a:ext cx="8911687" cy="701336"/>
          </a:xfrm>
        </p:spPr>
        <p:txBody>
          <a:bodyPr>
            <a:normAutofit/>
          </a:bodyPr>
          <a:lstStyle/>
          <a:p>
            <a:pPr algn="ctr"/>
            <a:r>
              <a:rPr lang="en-IN" dirty="0"/>
              <a:t>Introduction To Machine Learning</a:t>
            </a:r>
          </a:p>
        </p:txBody>
      </p:sp>
      <p:pic>
        <p:nvPicPr>
          <p:cNvPr id="9" name="Content Placeholder 8">
            <a:extLst>
              <a:ext uri="{FF2B5EF4-FFF2-40B4-BE49-F238E27FC236}">
                <a16:creationId xmlns:a16="http://schemas.microsoft.com/office/drawing/2014/main" id="{29217518-EFD0-4A14-86CB-5563E87323D0}"/>
              </a:ext>
            </a:extLst>
          </p:cNvPr>
          <p:cNvPicPr>
            <a:picLocks noGrp="1" noChangeAspect="1"/>
          </p:cNvPicPr>
          <p:nvPr>
            <p:ph idx="1"/>
          </p:nvPr>
        </p:nvPicPr>
        <p:blipFill>
          <a:blip r:embed="rId2"/>
          <a:stretch>
            <a:fillRect/>
          </a:stretch>
        </p:blipFill>
        <p:spPr>
          <a:xfrm>
            <a:off x="4575894" y="975147"/>
            <a:ext cx="4107536" cy="2453853"/>
          </a:xfrm>
        </p:spPr>
      </p:pic>
      <p:sp>
        <p:nvSpPr>
          <p:cNvPr id="10" name="Rectangle 9">
            <a:extLst>
              <a:ext uri="{FF2B5EF4-FFF2-40B4-BE49-F238E27FC236}">
                <a16:creationId xmlns:a16="http://schemas.microsoft.com/office/drawing/2014/main" id="{17D1ADBA-1255-444F-AA65-46EEA6D2E266}"/>
              </a:ext>
            </a:extLst>
          </p:cNvPr>
          <p:cNvSpPr/>
          <p:nvPr/>
        </p:nvSpPr>
        <p:spPr>
          <a:xfrm>
            <a:off x="8362763" y="5228948"/>
            <a:ext cx="3829235" cy="162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sssaa</a:t>
            </a:r>
            <a:endParaRPr lang="en-IN" dirty="0"/>
          </a:p>
        </p:txBody>
      </p:sp>
      <p:sp>
        <p:nvSpPr>
          <p:cNvPr id="12" name="TextBox 11">
            <a:extLst>
              <a:ext uri="{FF2B5EF4-FFF2-40B4-BE49-F238E27FC236}">
                <a16:creationId xmlns:a16="http://schemas.microsoft.com/office/drawing/2014/main" id="{87A911AC-DC94-4E16-8B26-AC7374F3F46F}"/>
              </a:ext>
            </a:extLst>
          </p:cNvPr>
          <p:cNvSpPr txBox="1"/>
          <p:nvPr/>
        </p:nvSpPr>
        <p:spPr>
          <a:xfrm flipH="1">
            <a:off x="8424909" y="5344357"/>
            <a:ext cx="3613211" cy="369332"/>
          </a:xfrm>
          <a:prstGeom prst="rect">
            <a:avLst/>
          </a:prstGeom>
          <a:noFill/>
        </p:spPr>
        <p:txBody>
          <a:bodyPr wrap="square" rtlCol="0">
            <a:spAutoFit/>
          </a:bodyPr>
          <a:lstStyle/>
          <a:p>
            <a:r>
              <a:rPr lang="en-IN" dirty="0"/>
              <a:t>Name: Tushar Bhardwaj</a:t>
            </a:r>
          </a:p>
        </p:txBody>
      </p:sp>
    </p:spTree>
    <p:extLst>
      <p:ext uri="{BB962C8B-B14F-4D97-AF65-F5344CB8AC3E}">
        <p14:creationId xmlns:p14="http://schemas.microsoft.com/office/powerpoint/2010/main" val="59273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8A22-4366-4DFA-98E0-1E89CFB67434}"/>
              </a:ext>
            </a:extLst>
          </p:cNvPr>
          <p:cNvSpPr>
            <a:spLocks noGrp="1"/>
          </p:cNvSpPr>
          <p:nvPr>
            <p:ph type="ctrTitle"/>
          </p:nvPr>
        </p:nvSpPr>
        <p:spPr>
          <a:xfrm>
            <a:off x="2207473" y="597023"/>
            <a:ext cx="8915399" cy="2262781"/>
          </a:xfrm>
        </p:spPr>
        <p:txBody>
          <a:bodyPr/>
          <a:lstStyle/>
          <a:p>
            <a:r>
              <a:rPr lang="en-IN" b="1" dirty="0"/>
              <a:t>Iris Flower Data Set</a:t>
            </a:r>
            <a:br>
              <a:rPr lang="en-IN" b="1" dirty="0"/>
            </a:br>
            <a:endParaRPr lang="en-IN" dirty="0"/>
          </a:p>
        </p:txBody>
      </p:sp>
      <p:sp>
        <p:nvSpPr>
          <p:cNvPr id="3" name="Subtitle 2">
            <a:extLst>
              <a:ext uri="{FF2B5EF4-FFF2-40B4-BE49-F238E27FC236}">
                <a16:creationId xmlns:a16="http://schemas.microsoft.com/office/drawing/2014/main" id="{FA5FF668-C8D8-4125-B2DB-A22369D05BD2}"/>
              </a:ext>
            </a:extLst>
          </p:cNvPr>
          <p:cNvSpPr>
            <a:spLocks noGrp="1"/>
          </p:cNvSpPr>
          <p:nvPr>
            <p:ph type="subTitle" idx="1"/>
          </p:nvPr>
        </p:nvSpPr>
        <p:spPr>
          <a:xfrm>
            <a:off x="7865508" y="5374402"/>
            <a:ext cx="4326492" cy="1483598"/>
          </a:xfrm>
        </p:spPr>
        <p:txBody>
          <a:bodyPr>
            <a:normAutofit fontScale="92500" lnSpcReduction="10000"/>
          </a:bodyPr>
          <a:lstStyle/>
          <a:p>
            <a:r>
              <a:rPr lang="en-IN" dirty="0"/>
              <a:t>Made By:</a:t>
            </a:r>
          </a:p>
          <a:p>
            <a:r>
              <a:rPr lang="en-IN" dirty="0"/>
              <a:t>Name: Amber </a:t>
            </a:r>
            <a:r>
              <a:rPr lang="en-IN" dirty="0" err="1"/>
              <a:t>Kakkar</a:t>
            </a:r>
            <a:endParaRPr lang="en-IN" dirty="0"/>
          </a:p>
          <a:p>
            <a:r>
              <a:rPr lang="en-IN" dirty="0"/>
              <a:t>Course : </a:t>
            </a:r>
            <a:r>
              <a:rPr lang="en-IN" dirty="0" err="1"/>
              <a:t>B.Tech</a:t>
            </a:r>
            <a:r>
              <a:rPr lang="en-IN" dirty="0"/>
              <a:t> CSE –A (3</a:t>
            </a:r>
            <a:r>
              <a:rPr lang="en-IN" baseline="30000" dirty="0"/>
              <a:t>rd</a:t>
            </a:r>
            <a:r>
              <a:rPr lang="en-IN" dirty="0"/>
              <a:t> year 1 </a:t>
            </a:r>
            <a:r>
              <a:rPr lang="en-IN" dirty="0" err="1"/>
              <a:t>sem</a:t>
            </a:r>
            <a:r>
              <a:rPr lang="en-IN" dirty="0"/>
              <a:t>)</a:t>
            </a:r>
          </a:p>
          <a:p>
            <a:r>
              <a:rPr lang="en-IN" dirty="0"/>
              <a:t>Roll no:180102008</a:t>
            </a:r>
          </a:p>
          <a:p>
            <a:endParaRPr lang="en-IN" dirty="0"/>
          </a:p>
          <a:p>
            <a:endParaRPr lang="en-IN" dirty="0"/>
          </a:p>
        </p:txBody>
      </p:sp>
    </p:spTree>
    <p:extLst>
      <p:ext uri="{BB962C8B-B14F-4D97-AF65-F5344CB8AC3E}">
        <p14:creationId xmlns:p14="http://schemas.microsoft.com/office/powerpoint/2010/main" val="87954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br>
              <a:rPr lang="en-IN" sz="2000" dirty="0"/>
            </a:b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id="{4B95FCAB-85D1-46A9-87DD-1271ECC51EC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7300" y="739113"/>
            <a:ext cx="2540000" cy="2075109"/>
          </a:xfrm>
          <a:prstGeom prst="rect">
            <a:avLst/>
          </a:prstGeom>
          <a:ln>
            <a:noFill/>
          </a:ln>
          <a:effectLst>
            <a:softEdge rad="112500"/>
          </a:effectLst>
        </p:spPr>
      </p:pic>
    </p:spTree>
    <p:extLst>
      <p:ext uri="{BB962C8B-B14F-4D97-AF65-F5344CB8AC3E}">
        <p14:creationId xmlns:p14="http://schemas.microsoft.com/office/powerpoint/2010/main" val="226624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br>
              <a:rPr lang="en-IN" sz="2000" dirty="0"/>
            </a:b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br>
              <a:rPr lang="en-IN" sz="2000" dirty="0"/>
            </a:br>
            <a:endParaRPr lang="en-IN" sz="2000" dirty="0"/>
          </a:p>
        </p:txBody>
      </p:sp>
      <p:pic>
        <p:nvPicPr>
          <p:cNvPr id="5" name="Content Placeholder 4">
            <a:extLst>
              <a:ext uri="{FF2B5EF4-FFF2-40B4-BE49-F238E27FC236}">
                <a16:creationId xmlns:a16="http://schemas.microsoft.com/office/drawing/2014/main"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val="19704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br>
              <a:rPr lang="en-IN" sz="2400" dirty="0"/>
            </a:br>
            <a:endParaRPr lang="en-IN" sz="2400" dirty="0"/>
          </a:p>
        </p:txBody>
      </p:sp>
    </p:spTree>
    <p:extLst>
      <p:ext uri="{BB962C8B-B14F-4D97-AF65-F5344CB8AC3E}">
        <p14:creationId xmlns:p14="http://schemas.microsoft.com/office/powerpoint/2010/main" val="351971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br>
              <a:rPr lang="en-IN" sz="2800" dirty="0"/>
            </a:br>
            <a:r>
              <a:rPr lang="en-US" sz="2800" dirty="0"/>
              <a:t>1. Descriptive statistics- SD, Min, Max </a:t>
            </a:r>
            <a:r>
              <a:rPr lang="en-US" sz="2800" dirty="0" err="1"/>
              <a:t>etc</a:t>
            </a:r>
            <a:r>
              <a:rPr lang="en-US" sz="2800" dirty="0"/>
              <a:t> .</a:t>
            </a:r>
            <a:br>
              <a:rPr lang="en-US" sz="2800" dirty="0"/>
            </a:br>
            <a:br>
              <a:rPr lang="en-US" sz="2800" dirty="0"/>
            </a:br>
            <a:r>
              <a:rPr lang="en-US" sz="2800" dirty="0"/>
              <a:t>2. Class Distribution (Species counts are balanced or imbalanced) – Balanced.</a:t>
            </a:r>
            <a:br>
              <a:rPr lang="en-US" sz="2800" dirty="0"/>
            </a:b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val="60621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br>
              <a:rPr lang="en-US" sz="2400" dirty="0"/>
            </a:br>
            <a:endParaRPr lang="en-IN" sz="2400" dirty="0"/>
          </a:p>
        </p:txBody>
      </p:sp>
      <p:pic>
        <p:nvPicPr>
          <p:cNvPr id="5" name="Content Placeholder 4">
            <a:extLst>
              <a:ext uri="{FF2B5EF4-FFF2-40B4-BE49-F238E27FC236}">
                <a16:creationId xmlns:a16="http://schemas.microsoft.com/office/drawing/2014/main"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val="28047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val="186587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val="2121820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val="154632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a16="http://schemas.microsoft.com/office/drawing/2014/main"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77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450D-A15B-4004-9EA6-B0AA7B7A681A}"/>
              </a:ext>
            </a:extLst>
          </p:cNvPr>
          <p:cNvSpPr>
            <a:spLocks noGrp="1"/>
          </p:cNvSpPr>
          <p:nvPr>
            <p:ph type="title"/>
          </p:nvPr>
        </p:nvSpPr>
        <p:spPr>
          <a:xfrm>
            <a:off x="2592925" y="632988"/>
            <a:ext cx="8911687" cy="2491952"/>
          </a:xfrm>
        </p:spPr>
        <p:txBody>
          <a:bodyPr>
            <a:normAutofit/>
          </a:bodyPr>
          <a:lstStyle/>
          <a:p>
            <a:pPr algn="ctr"/>
            <a:r>
              <a:rPr lang="en-US" dirty="0"/>
              <a:t>What is Machine Learning?</a:t>
            </a:r>
            <a:br>
              <a:rPr lang="en-US" dirty="0"/>
            </a:br>
            <a:br>
              <a:rPr lang="en-US" dirty="0"/>
            </a:br>
            <a:r>
              <a:rPr lang="en-US" sz="2800" dirty="0"/>
              <a:t>“Learning is any process by which a system improves performance from experience.”</a:t>
            </a:r>
            <a:br>
              <a:rPr lang="en-US" sz="2800" dirty="0"/>
            </a:br>
            <a:r>
              <a:rPr lang="en-US" sz="2800" dirty="0"/>
              <a:t>											-Herbert Simon</a:t>
            </a:r>
            <a:endParaRPr lang="en-IN" sz="2800" dirty="0"/>
          </a:p>
        </p:txBody>
      </p:sp>
      <p:pic>
        <p:nvPicPr>
          <p:cNvPr id="5" name="Picture 4">
            <a:extLst>
              <a:ext uri="{FF2B5EF4-FFF2-40B4-BE49-F238E27FC236}">
                <a16:creationId xmlns:a16="http://schemas.microsoft.com/office/drawing/2014/main" id="{C139E6D2-CE45-453F-82FA-8B20F9582C21}"/>
              </a:ext>
            </a:extLst>
          </p:cNvPr>
          <p:cNvPicPr>
            <a:picLocks noChangeAspect="1"/>
          </p:cNvPicPr>
          <p:nvPr/>
        </p:nvPicPr>
        <p:blipFill>
          <a:blip r:embed="rId2"/>
          <a:stretch>
            <a:fillRect/>
          </a:stretch>
        </p:blipFill>
        <p:spPr>
          <a:xfrm>
            <a:off x="3107185" y="3219492"/>
            <a:ext cx="8247356" cy="3504580"/>
          </a:xfrm>
          <a:prstGeom prst="rect">
            <a:avLst/>
          </a:prstGeom>
        </p:spPr>
      </p:pic>
    </p:spTree>
    <p:extLst>
      <p:ext uri="{BB962C8B-B14F-4D97-AF65-F5344CB8AC3E}">
        <p14:creationId xmlns:p14="http://schemas.microsoft.com/office/powerpoint/2010/main" val="47260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D5CB-425B-4F46-BADC-0B6EEEB8B506}"/>
              </a:ext>
            </a:extLst>
          </p:cNvPr>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br>
              <a:rPr lang="en-US" dirty="0"/>
            </a:br>
            <a:r>
              <a:rPr lang="en-US" sz="3100" dirty="0"/>
              <a:t>1. Import Library </a:t>
            </a:r>
            <a:br>
              <a:rPr lang="en-US" sz="3100" dirty="0"/>
            </a:br>
            <a:br>
              <a:rPr lang="en-US" sz="3100" dirty="0"/>
            </a:br>
            <a:r>
              <a:rPr lang="en-US" sz="3100" dirty="0"/>
              <a:t>2. Analyze Data </a:t>
            </a:r>
            <a:br>
              <a:rPr lang="en-US" sz="3100" dirty="0"/>
            </a:br>
            <a:br>
              <a:rPr lang="en-US" sz="3100" dirty="0"/>
            </a:br>
            <a:r>
              <a:rPr lang="en-US" sz="3100" dirty="0"/>
              <a:t>3. </a:t>
            </a:r>
            <a:r>
              <a:rPr lang="en-US" sz="3100" dirty="0" err="1"/>
              <a:t>Spliting</a:t>
            </a:r>
            <a:r>
              <a:rPr lang="en-US" sz="3100" dirty="0"/>
              <a:t> the Data Set into train and test</a:t>
            </a:r>
            <a:br>
              <a:rPr lang="en-US" sz="3100" dirty="0"/>
            </a:br>
            <a:br>
              <a:rPr lang="en-US" sz="3100" dirty="0"/>
            </a:br>
            <a:r>
              <a:rPr lang="en-US" sz="3100" dirty="0"/>
              <a:t>4. </a:t>
            </a:r>
            <a:r>
              <a:rPr lang="en-US" sz="3100" dirty="0" err="1"/>
              <a:t>Chossing</a:t>
            </a:r>
            <a:r>
              <a:rPr lang="en-US" sz="3100" dirty="0"/>
              <a:t> right algorithm for training model</a:t>
            </a:r>
            <a:br>
              <a:rPr lang="en-US" sz="3100" dirty="0"/>
            </a:b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val="3143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45F0-871C-4D29-B01D-77F13B2BFB60}"/>
              </a:ext>
            </a:extLst>
          </p:cNvPr>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br>
              <a:rPr lang="en-IN" dirty="0"/>
            </a:br>
            <a:r>
              <a:rPr lang="en-IN" sz="3100" dirty="0"/>
              <a:t>1. Logistic Regression</a:t>
            </a:r>
            <a:br>
              <a:rPr lang="en-IN" sz="3100" dirty="0"/>
            </a:br>
            <a:br>
              <a:rPr lang="en-IN" sz="3100" dirty="0"/>
            </a:br>
            <a:r>
              <a:rPr lang="en-IN" sz="3100" dirty="0"/>
              <a:t>2. Support Vector Machine</a:t>
            </a:r>
            <a:br>
              <a:rPr lang="en-IN" sz="3100" dirty="0"/>
            </a:br>
            <a:br>
              <a:rPr lang="en-IN" sz="3100" dirty="0"/>
            </a:br>
            <a:r>
              <a:rPr lang="en-IN" sz="3100" dirty="0"/>
              <a:t>3. Classification and Regression Tree(CART) </a:t>
            </a:r>
            <a:br>
              <a:rPr lang="en-IN" sz="3100" dirty="0"/>
            </a:br>
            <a:br>
              <a:rPr lang="en-IN" sz="3100" dirty="0"/>
            </a:br>
            <a:r>
              <a:rPr lang="en-IN" sz="3100" dirty="0"/>
              <a:t>4. </a:t>
            </a:r>
            <a:r>
              <a:rPr lang="en-IN" sz="3100" dirty="0" err="1"/>
              <a:t>Gaussion</a:t>
            </a:r>
            <a:r>
              <a:rPr lang="en-IN" sz="3100" dirty="0"/>
              <a:t> Naive Bayes(NB) </a:t>
            </a:r>
            <a:br>
              <a:rPr lang="en-IN" sz="3100" dirty="0"/>
            </a:b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val="127996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val="371647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979950-B817-459A-B830-EBC5EC6EB704}"/>
              </a:ext>
            </a:extLst>
          </p:cNvPr>
          <p:cNvPicPr>
            <a:picLocks noGrp="1" noChangeAspect="1"/>
          </p:cNvPicPr>
          <p:nvPr>
            <p:ph idx="1"/>
          </p:nvPr>
        </p:nvPicPr>
        <p:blipFill>
          <a:blip r:embed="rId2"/>
          <a:stretch>
            <a:fillRect/>
          </a:stretch>
        </p:blipFill>
        <p:spPr>
          <a:xfrm>
            <a:off x="2601157" y="798990"/>
            <a:ext cx="8611340" cy="5912528"/>
          </a:xfrm>
        </p:spPr>
      </p:pic>
    </p:spTree>
    <p:extLst>
      <p:ext uri="{BB962C8B-B14F-4D97-AF65-F5344CB8AC3E}">
        <p14:creationId xmlns:p14="http://schemas.microsoft.com/office/powerpoint/2010/main" val="10096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5794-653A-46F2-AEE0-8AC08E9EAD40}"/>
              </a:ext>
            </a:extLst>
          </p:cNvPr>
          <p:cNvSpPr>
            <a:spLocks noGrp="1"/>
          </p:cNvSpPr>
          <p:nvPr>
            <p:ph type="title"/>
          </p:nvPr>
        </p:nvSpPr>
        <p:spPr>
          <a:xfrm>
            <a:off x="2592925" y="624110"/>
            <a:ext cx="8911687" cy="4986576"/>
          </a:xfrm>
        </p:spPr>
        <p:txBody>
          <a:bodyPr>
            <a:normAutofit fontScale="90000"/>
          </a:bodyPr>
          <a:lstStyle/>
          <a:p>
            <a:r>
              <a:rPr lang="en-IN" dirty="0"/>
              <a:t>When Do We Use Machine Learning?</a:t>
            </a:r>
            <a:br>
              <a:rPr lang="en-IN" dirty="0"/>
            </a:br>
            <a:br>
              <a:rPr lang="en-IN" dirty="0"/>
            </a:br>
            <a:r>
              <a:rPr lang="en-IN" sz="2800" dirty="0"/>
              <a:t>ML is </a:t>
            </a:r>
            <a:r>
              <a:rPr lang="en-IN" sz="2800" dirty="0" err="1"/>
              <a:t>usedwhen</a:t>
            </a:r>
            <a:r>
              <a:rPr lang="en-IN" sz="2800" dirty="0"/>
              <a:t>:</a:t>
            </a:r>
            <a:br>
              <a:rPr lang="en-IN" sz="2800" dirty="0"/>
            </a:br>
            <a:r>
              <a:rPr lang="en-IN" sz="2800" dirty="0"/>
              <a:t>•Human expertise </a:t>
            </a:r>
            <a:r>
              <a:rPr lang="en-IN" sz="2800" dirty="0" err="1"/>
              <a:t>doesnot</a:t>
            </a:r>
            <a:r>
              <a:rPr lang="en-IN" sz="2800" dirty="0"/>
              <a:t> exist(navigating on Mars)</a:t>
            </a:r>
            <a:br>
              <a:rPr lang="en-IN" sz="2800" dirty="0"/>
            </a:br>
            <a:br>
              <a:rPr lang="en-IN" sz="2800" dirty="0"/>
            </a:br>
            <a:r>
              <a:rPr lang="en-IN" sz="2800" dirty="0"/>
              <a:t>•Humans can’t explain their expertise</a:t>
            </a:r>
            <a:br>
              <a:rPr lang="en-IN" sz="2800" dirty="0"/>
            </a:br>
            <a:r>
              <a:rPr lang="en-IN" sz="2800" dirty="0"/>
              <a:t>( </a:t>
            </a:r>
            <a:r>
              <a:rPr lang="en-IN" sz="2800" dirty="0" err="1"/>
              <a:t>speechrecognition</a:t>
            </a:r>
            <a:r>
              <a:rPr lang="en-IN" sz="2800" dirty="0"/>
              <a:t>) </a:t>
            </a:r>
            <a:br>
              <a:rPr lang="en-IN" sz="2800" dirty="0"/>
            </a:br>
            <a:r>
              <a:rPr lang="en-IN" sz="2800" dirty="0"/>
              <a:t>  </a:t>
            </a:r>
            <a:br>
              <a:rPr lang="en-IN" sz="2800" dirty="0"/>
            </a:br>
            <a:r>
              <a:rPr lang="en-IN" sz="2800" dirty="0"/>
              <a:t>•Models are based on huge amounts of data</a:t>
            </a:r>
            <a:br>
              <a:rPr lang="en-IN" sz="2800" dirty="0"/>
            </a:br>
            <a:endParaRPr lang="en-IN" sz="2800" dirty="0"/>
          </a:p>
        </p:txBody>
      </p:sp>
      <p:sp>
        <p:nvSpPr>
          <p:cNvPr id="7" name="Content Placeholder 6">
            <a:extLst>
              <a:ext uri="{FF2B5EF4-FFF2-40B4-BE49-F238E27FC236}">
                <a16:creationId xmlns:a16="http://schemas.microsoft.com/office/drawing/2014/main" id="{4E9E2DAB-5D3A-4B50-B828-E4AA0A39BB13}"/>
              </a:ext>
            </a:extLst>
          </p:cNvPr>
          <p:cNvSpPr>
            <a:spLocks noGrp="1"/>
          </p:cNvSpPr>
          <p:nvPr>
            <p:ph idx="1"/>
          </p:nvPr>
        </p:nvSpPr>
        <p:spPr>
          <a:xfrm>
            <a:off x="2589212" y="5610686"/>
            <a:ext cx="8915400" cy="300535"/>
          </a:xfrm>
        </p:spPr>
        <p:txBody>
          <a:bodyPr>
            <a:normAutofit fontScale="92500" lnSpcReduction="20000"/>
          </a:bodyPr>
          <a:lstStyle/>
          <a:p>
            <a:endParaRPr lang="en-IN" dirty="0"/>
          </a:p>
        </p:txBody>
      </p:sp>
    </p:spTree>
    <p:extLst>
      <p:ext uri="{BB962C8B-B14F-4D97-AF65-F5344CB8AC3E}">
        <p14:creationId xmlns:p14="http://schemas.microsoft.com/office/powerpoint/2010/main" val="159392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60C7A5-4E26-4736-9C45-4D18C5BCF85F}"/>
              </a:ext>
            </a:extLst>
          </p:cNvPr>
          <p:cNvPicPr>
            <a:picLocks noGrp="1" noChangeAspect="1"/>
          </p:cNvPicPr>
          <p:nvPr>
            <p:ph idx="1"/>
          </p:nvPr>
        </p:nvPicPr>
        <p:blipFill>
          <a:blip r:embed="rId2"/>
          <a:stretch>
            <a:fillRect/>
          </a:stretch>
        </p:blipFill>
        <p:spPr>
          <a:xfrm>
            <a:off x="2126865" y="792332"/>
            <a:ext cx="9280941" cy="5273336"/>
          </a:xfrm>
        </p:spPr>
      </p:pic>
    </p:spTree>
    <p:extLst>
      <p:ext uri="{BB962C8B-B14F-4D97-AF65-F5344CB8AC3E}">
        <p14:creationId xmlns:p14="http://schemas.microsoft.com/office/powerpoint/2010/main" val="333429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B5A9-964A-4023-B160-B65D5B87EC97}"/>
              </a:ext>
            </a:extLst>
          </p:cNvPr>
          <p:cNvSpPr>
            <a:spLocks noGrp="1"/>
          </p:cNvSpPr>
          <p:nvPr>
            <p:ph type="title"/>
          </p:nvPr>
        </p:nvSpPr>
        <p:spPr>
          <a:xfrm>
            <a:off x="2592925" y="624109"/>
            <a:ext cx="8911687" cy="4835657"/>
          </a:xfrm>
        </p:spPr>
        <p:txBody>
          <a:bodyPr>
            <a:normAutofit fontScale="90000"/>
          </a:bodyPr>
          <a:lstStyle/>
          <a:p>
            <a:r>
              <a:rPr lang="en-US" dirty="0"/>
              <a:t>Types of Learning:</a:t>
            </a:r>
            <a:br>
              <a:rPr lang="en-US" dirty="0"/>
            </a:br>
            <a:br>
              <a:rPr lang="en-US" sz="3100" dirty="0"/>
            </a:br>
            <a:r>
              <a:rPr lang="en-US" sz="3100" dirty="0"/>
              <a:t>•Supervised (inductive) learning–Given: training data + desired outputs (labels).</a:t>
            </a:r>
            <a:br>
              <a:rPr lang="en-US" sz="3100" dirty="0"/>
            </a:br>
            <a:br>
              <a:rPr lang="en-US" sz="3100" dirty="0"/>
            </a:br>
            <a:r>
              <a:rPr lang="en-US" sz="3100" dirty="0"/>
              <a:t>•Unsupervised learning–Given: training data (without desired outputs).</a:t>
            </a:r>
            <a:br>
              <a:rPr lang="en-US" sz="3100" dirty="0"/>
            </a:br>
            <a:br>
              <a:rPr lang="en-US" sz="3100" dirty="0"/>
            </a:br>
            <a:r>
              <a:rPr lang="en-US" sz="3100" dirty="0"/>
              <a:t>•Reinforcement learning–Rewards from sequence of actions.</a:t>
            </a:r>
            <a:endParaRPr lang="en-IN" sz="3100" dirty="0"/>
          </a:p>
        </p:txBody>
      </p:sp>
    </p:spTree>
    <p:extLst>
      <p:ext uri="{BB962C8B-B14F-4D97-AF65-F5344CB8AC3E}">
        <p14:creationId xmlns:p14="http://schemas.microsoft.com/office/powerpoint/2010/main" val="271161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E60A-20BA-4403-A1A6-86DD9931A1C7}"/>
              </a:ext>
            </a:extLst>
          </p:cNvPr>
          <p:cNvSpPr>
            <a:spLocks noGrp="1"/>
          </p:cNvSpPr>
          <p:nvPr>
            <p:ph type="title"/>
          </p:nvPr>
        </p:nvSpPr>
        <p:spPr>
          <a:xfrm>
            <a:off x="2592925" y="624110"/>
            <a:ext cx="8911687" cy="2190112"/>
          </a:xfrm>
        </p:spPr>
        <p:txBody>
          <a:bodyPr>
            <a:normAutofit fontScale="90000"/>
          </a:bodyPr>
          <a:lstStyle/>
          <a:p>
            <a:r>
              <a:rPr lang="en-US" sz="3100" dirty="0"/>
              <a:t>Supervised Learning: </a:t>
            </a:r>
            <a:br>
              <a:rPr lang="en-US" sz="2800" dirty="0"/>
            </a:br>
            <a:r>
              <a:rPr lang="en-US" sz="2800" dirty="0"/>
              <a:t>1)Regression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real-valued == regression</a:t>
            </a:r>
            <a:endParaRPr lang="en-IN" sz="2800" dirty="0"/>
          </a:p>
        </p:txBody>
      </p:sp>
      <p:pic>
        <p:nvPicPr>
          <p:cNvPr id="5" name="Content Placeholder 4">
            <a:extLst>
              <a:ext uri="{FF2B5EF4-FFF2-40B4-BE49-F238E27FC236}">
                <a16:creationId xmlns:a16="http://schemas.microsoft.com/office/drawing/2014/main" id="{3C1E9F2E-212C-4CC3-94C0-CF4087431098}"/>
              </a:ext>
            </a:extLst>
          </p:cNvPr>
          <p:cNvPicPr>
            <a:picLocks noGrp="1" noChangeAspect="1"/>
          </p:cNvPicPr>
          <p:nvPr>
            <p:ph idx="1"/>
          </p:nvPr>
        </p:nvPicPr>
        <p:blipFill>
          <a:blip r:embed="rId2"/>
          <a:stretch>
            <a:fillRect/>
          </a:stretch>
        </p:blipFill>
        <p:spPr>
          <a:xfrm>
            <a:off x="4268329" y="2929862"/>
            <a:ext cx="4882461" cy="3230562"/>
          </a:xfrm>
        </p:spPr>
      </p:pic>
    </p:spTree>
    <p:extLst>
      <p:ext uri="{BB962C8B-B14F-4D97-AF65-F5344CB8AC3E}">
        <p14:creationId xmlns:p14="http://schemas.microsoft.com/office/powerpoint/2010/main" val="269124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C179-6374-4518-AF10-2AECD61E44BD}"/>
              </a:ext>
            </a:extLst>
          </p:cNvPr>
          <p:cNvSpPr>
            <a:spLocks noGrp="1"/>
          </p:cNvSpPr>
          <p:nvPr>
            <p:ph type="title"/>
          </p:nvPr>
        </p:nvSpPr>
        <p:spPr>
          <a:xfrm>
            <a:off x="2592925" y="624109"/>
            <a:ext cx="8911687" cy="2065825"/>
          </a:xfrm>
        </p:spPr>
        <p:txBody>
          <a:bodyPr>
            <a:normAutofit/>
          </a:bodyPr>
          <a:lstStyle/>
          <a:p>
            <a:r>
              <a:rPr lang="en-US" sz="2800" dirty="0"/>
              <a:t>2)Classification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categorical == classification</a:t>
            </a:r>
            <a:endParaRPr lang="en-IN" sz="2800" dirty="0"/>
          </a:p>
        </p:txBody>
      </p:sp>
      <p:pic>
        <p:nvPicPr>
          <p:cNvPr id="5" name="Content Placeholder 4">
            <a:extLst>
              <a:ext uri="{FF2B5EF4-FFF2-40B4-BE49-F238E27FC236}">
                <a16:creationId xmlns:a16="http://schemas.microsoft.com/office/drawing/2014/main" id="{0C8EE00C-1A1A-43F9-8674-E20AFFCE66E2}"/>
              </a:ext>
            </a:extLst>
          </p:cNvPr>
          <p:cNvPicPr>
            <a:picLocks noGrp="1" noChangeAspect="1"/>
          </p:cNvPicPr>
          <p:nvPr>
            <p:ph idx="1"/>
          </p:nvPr>
        </p:nvPicPr>
        <p:blipFill>
          <a:blip r:embed="rId2"/>
          <a:stretch>
            <a:fillRect/>
          </a:stretch>
        </p:blipFill>
        <p:spPr>
          <a:xfrm>
            <a:off x="4767309" y="2822575"/>
            <a:ext cx="4607509" cy="3411316"/>
          </a:xfrm>
        </p:spPr>
      </p:pic>
    </p:spTree>
    <p:extLst>
      <p:ext uri="{BB962C8B-B14F-4D97-AF65-F5344CB8AC3E}">
        <p14:creationId xmlns:p14="http://schemas.microsoft.com/office/powerpoint/2010/main" val="239416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280C-EB39-414B-8711-3C86FE987EB0}"/>
              </a:ext>
            </a:extLst>
          </p:cNvPr>
          <p:cNvSpPr>
            <a:spLocks noGrp="1"/>
          </p:cNvSpPr>
          <p:nvPr>
            <p:ph type="title"/>
          </p:nvPr>
        </p:nvSpPr>
        <p:spPr>
          <a:xfrm>
            <a:off x="2592925" y="624110"/>
            <a:ext cx="8911687" cy="2740527"/>
          </a:xfrm>
        </p:spPr>
        <p:txBody>
          <a:bodyPr>
            <a:normAutofit/>
          </a:bodyPr>
          <a:lstStyle/>
          <a:p>
            <a:r>
              <a:rPr lang="en-IN" sz="2800" dirty="0"/>
              <a:t>Steps to build model:</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pic>
        <p:nvPicPr>
          <p:cNvPr id="5" name="Content Placeholder 4">
            <a:extLst>
              <a:ext uri="{FF2B5EF4-FFF2-40B4-BE49-F238E27FC236}">
                <a16:creationId xmlns:a16="http://schemas.microsoft.com/office/drawing/2014/main" id="{225687F7-1D17-401E-BA63-6CD8DBE0BDBB}"/>
              </a:ext>
            </a:extLst>
          </p:cNvPr>
          <p:cNvPicPr>
            <a:picLocks noGrp="1" noChangeAspect="1"/>
          </p:cNvPicPr>
          <p:nvPr>
            <p:ph idx="1"/>
          </p:nvPr>
        </p:nvPicPr>
        <p:blipFill>
          <a:blip r:embed="rId2"/>
          <a:stretch>
            <a:fillRect/>
          </a:stretch>
        </p:blipFill>
        <p:spPr>
          <a:xfrm>
            <a:off x="3462292" y="3493364"/>
            <a:ext cx="6507332" cy="3136900"/>
          </a:xfrm>
        </p:spPr>
      </p:pic>
    </p:spTree>
    <p:extLst>
      <p:ext uri="{BB962C8B-B14F-4D97-AF65-F5344CB8AC3E}">
        <p14:creationId xmlns:p14="http://schemas.microsoft.com/office/powerpoint/2010/main" val="22404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B1BE-33B0-492F-AA22-12FA773C6C1B}"/>
              </a:ext>
            </a:extLst>
          </p:cNvPr>
          <p:cNvSpPr>
            <a:spLocks noGrp="1"/>
          </p:cNvSpPr>
          <p:nvPr>
            <p:ph type="title"/>
          </p:nvPr>
        </p:nvSpPr>
        <p:spPr>
          <a:xfrm>
            <a:off x="2592925" y="624109"/>
            <a:ext cx="8911687" cy="4942189"/>
          </a:xfrm>
        </p:spPr>
        <p:txBody>
          <a:bodyPr>
            <a:normAutofit fontScale="90000"/>
          </a:bodyPr>
          <a:lstStyle/>
          <a:p>
            <a:r>
              <a:rPr lang="en-US" dirty="0"/>
              <a:t>Python libraries used in Machine Learning:</a:t>
            </a:r>
            <a:br>
              <a:rPr lang="en-US" dirty="0"/>
            </a:br>
            <a:r>
              <a:rPr lang="en-US" dirty="0"/>
              <a:t>1)</a:t>
            </a:r>
            <a:r>
              <a:rPr lang="en-IN" dirty="0" err="1"/>
              <a:t>Numpy</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br>
              <a:rPr lang="en-IN" dirty="0"/>
            </a:br>
            <a:r>
              <a:rPr lang="en-IN" dirty="0"/>
              <a:t>7)</a:t>
            </a:r>
            <a:r>
              <a:rPr lang="en-IN" dirty="0" err="1"/>
              <a:t>PyTorch</a:t>
            </a:r>
            <a:br>
              <a:rPr lang="en-IN" dirty="0"/>
            </a:br>
            <a:r>
              <a:rPr lang="en-IN" dirty="0"/>
              <a:t>8)</a:t>
            </a:r>
            <a:r>
              <a:rPr lang="en-IN" dirty="0" err="1"/>
              <a:t>Scipy</a:t>
            </a:r>
            <a:br>
              <a:rPr lang="en-IN" dirty="0"/>
            </a:br>
            <a:r>
              <a:rPr lang="en-IN" dirty="0"/>
              <a:t>9)Seaborn</a:t>
            </a:r>
            <a:br>
              <a:rPr lang="en-IN" dirty="0"/>
            </a:br>
            <a:br>
              <a:rPr lang="en-US" b="1" dirty="0"/>
            </a:br>
            <a:endParaRPr lang="en-IN" dirty="0"/>
          </a:p>
        </p:txBody>
      </p:sp>
    </p:spTree>
    <p:extLst>
      <p:ext uri="{BB962C8B-B14F-4D97-AF65-F5344CB8AC3E}">
        <p14:creationId xmlns:p14="http://schemas.microsoft.com/office/powerpoint/2010/main" val="2805298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142</TotalTime>
  <Words>773</Words>
  <Application>Microsoft Office PowerPoint</Application>
  <PresentationFormat>Widescreen</PresentationFormat>
  <Paragraphs>27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Wingdings</vt:lpstr>
      <vt:lpstr>Wingdings 3</vt:lpstr>
      <vt:lpstr>Wisp</vt:lpstr>
      <vt:lpstr>Introduction To Machine Learning</vt:lpstr>
      <vt:lpstr>What is Machine Learning?  “Learning is any process by which a system improves performance from experience.”            -Herbert Simon</vt:lpstr>
      <vt:lpstr>When Do We Use Machine Learning?  ML is usedwhen: •Human expertise doesnot exist(navigating on Mars)  •Humans can’t explain their expertise ( speechrecognition)     •Models are based on huge amounts of data </vt:lpstr>
      <vt:lpstr>PowerPoint Presentation</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x–yaxis real-valued == regression</vt:lpstr>
      <vt:lpstr>2)Classification •Given (x1, y1), (x2, y2), ..., (xn, yn) •Learn a function f(x) to predict y given x–yaxis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Tushar Bhardwaj</cp:lastModifiedBy>
  <cp:revision>20</cp:revision>
  <dcterms:created xsi:type="dcterms:W3CDTF">2020-08-08T04:12:07Z</dcterms:created>
  <dcterms:modified xsi:type="dcterms:W3CDTF">2024-09-16T13:31:28Z</dcterms:modified>
</cp:coreProperties>
</file>