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31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wapnil-chavan-365950205" TargetMode="External"/><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52249" y="0"/>
            <a:ext cx="14630400" cy="8229600"/>
          </a:xfrm>
          <a:prstGeom prst="rect">
            <a:avLst/>
          </a:prstGeom>
        </p:spPr>
      </p:pic>
      <p:sp>
        <p:nvSpPr>
          <p:cNvPr id="3" name="Shape 0"/>
          <p:cNvSpPr/>
          <p:nvPr/>
        </p:nvSpPr>
        <p:spPr>
          <a:xfrm>
            <a:off x="536028" y="820980"/>
            <a:ext cx="13506798" cy="6677100"/>
          </a:xfrm>
          <a:prstGeom prst="roundRect">
            <a:avLst>
              <a:gd name="adj" fmla="val 2923"/>
            </a:avLst>
          </a:prstGeom>
          <a:solidFill>
            <a:srgbClr val="0C0524">
              <a:alpha val="75000"/>
            </a:srgbClr>
          </a:solidFill>
          <a:ln w="15240">
            <a:solidFill>
              <a:srgbClr val="E6E6E6">
                <a:alpha val="25000"/>
              </a:srgbClr>
            </a:solidFill>
            <a:prstDash val="solid"/>
          </a:ln>
        </p:spPr>
      </p:sp>
      <p:pic>
        <p:nvPicPr>
          <p:cNvPr id="4" name="Image 1" descr="preencoded.png"/>
          <p:cNvPicPr>
            <a:picLocks noChangeAspect="1"/>
          </p:cNvPicPr>
          <p:nvPr/>
        </p:nvPicPr>
        <p:blipFill>
          <a:blip r:embed="rId4"/>
          <a:stretch>
            <a:fillRect/>
          </a:stretch>
        </p:blipFill>
        <p:spPr>
          <a:xfrm>
            <a:off x="8996958" y="1073587"/>
            <a:ext cx="5045750" cy="6082427"/>
          </a:xfrm>
          <a:prstGeom prst="rect">
            <a:avLst/>
          </a:prstGeom>
        </p:spPr>
      </p:pic>
      <p:pic>
        <p:nvPicPr>
          <p:cNvPr id="5" name="Image 2" descr="preencoded.png"/>
          <p:cNvPicPr>
            <a:picLocks noChangeAspect="1"/>
          </p:cNvPicPr>
          <p:nvPr/>
        </p:nvPicPr>
        <p:blipFill>
          <a:blip r:embed="rId5"/>
          <a:stretch>
            <a:fillRect/>
          </a:stretch>
        </p:blipFill>
        <p:spPr>
          <a:xfrm>
            <a:off x="9305568" y="2631281"/>
            <a:ext cx="4428411" cy="2967038"/>
          </a:xfrm>
          <a:prstGeom prst="rect">
            <a:avLst/>
          </a:prstGeom>
        </p:spPr>
      </p:pic>
      <p:sp>
        <p:nvSpPr>
          <p:cNvPr id="6" name="Text 1"/>
          <p:cNvSpPr/>
          <p:nvPr/>
        </p:nvSpPr>
        <p:spPr>
          <a:xfrm>
            <a:off x="1451491" y="1752481"/>
            <a:ext cx="6681430" cy="972026"/>
          </a:xfrm>
          <a:prstGeom prst="rect">
            <a:avLst/>
          </a:prstGeom>
          <a:noFill/>
          <a:ln/>
        </p:spPr>
        <p:txBody>
          <a:bodyPr wrap="square" rtlCol="0" anchor="t"/>
          <a:lstStyle/>
          <a:p>
            <a:pPr marL="0" indent="0">
              <a:lnSpc>
                <a:spcPts val="3827"/>
              </a:lnSpc>
              <a:buNone/>
            </a:pPr>
            <a:r>
              <a:rPr lang="en-US" sz="2800" b="1" kern="0" spc="-61" dirty="0">
                <a:solidFill>
                  <a:srgbClr val="FF8AAF"/>
                </a:solidFill>
                <a:latin typeface="Petrona" pitchFamily="34" charset="0"/>
                <a:ea typeface="Petrona" pitchFamily="34" charset="-122"/>
                <a:cs typeface="Petrona" pitchFamily="34" charset="-120"/>
              </a:rPr>
              <a:t>Comprehensive Analysis of Boeing's Aircraft Orders and Deliveries</a:t>
            </a:r>
            <a:endParaRPr lang="en-US" sz="2800" dirty="0"/>
          </a:p>
        </p:txBody>
      </p:sp>
      <p:sp>
        <p:nvSpPr>
          <p:cNvPr id="7" name="Text 2"/>
          <p:cNvSpPr/>
          <p:nvPr/>
        </p:nvSpPr>
        <p:spPr>
          <a:xfrm>
            <a:off x="1451491" y="3002161"/>
            <a:ext cx="6681430" cy="2765346"/>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 This comprehensive report delves into the intricate details of Boeing's aircraft orders and deliveries, unveiling crucial insights and trends that shape the dynamics of the aerospace industry. By analyzing the vast dataset spanning multiple decades, this analysis aims to empower industry professionals, analysts, and decision-makers with a deeper understanding of the factors driving the market's evolution.</a:t>
            </a:r>
            <a:endParaRPr lang="en-US" sz="1944" dirty="0"/>
          </a:p>
        </p:txBody>
      </p:sp>
      <p:sp>
        <p:nvSpPr>
          <p:cNvPr id="8" name="Shape 3"/>
          <p:cNvSpPr/>
          <p:nvPr/>
        </p:nvSpPr>
        <p:spPr>
          <a:xfrm>
            <a:off x="1451491" y="6063615"/>
            <a:ext cx="394930" cy="394930"/>
          </a:xfrm>
          <a:prstGeom prst="roundRect">
            <a:avLst>
              <a:gd name="adj" fmla="val 23151155"/>
            </a:avLst>
          </a:prstGeom>
          <a:noFill/>
          <a:ln w="7620">
            <a:solidFill>
              <a:srgbClr val="FFFFFF"/>
            </a:solidFill>
            <a:prstDash val="solid"/>
          </a:ln>
        </p:spPr>
      </p:sp>
      <p:pic>
        <p:nvPicPr>
          <p:cNvPr id="9" name="Image 3" descr="preencoded.png"/>
          <p:cNvPicPr>
            <a:picLocks noChangeAspect="1"/>
          </p:cNvPicPr>
          <p:nvPr/>
        </p:nvPicPr>
        <p:blipFill>
          <a:blip r:embed="rId6"/>
          <a:stretch>
            <a:fillRect/>
          </a:stretch>
        </p:blipFill>
        <p:spPr>
          <a:xfrm>
            <a:off x="1459111" y="6071235"/>
            <a:ext cx="379690" cy="379690"/>
          </a:xfrm>
          <a:prstGeom prst="rect">
            <a:avLst/>
          </a:prstGeom>
        </p:spPr>
      </p:pic>
      <p:sp>
        <p:nvSpPr>
          <p:cNvPr id="10" name="Text 4"/>
          <p:cNvSpPr/>
          <p:nvPr/>
        </p:nvSpPr>
        <p:spPr>
          <a:xfrm>
            <a:off x="1969770" y="6045160"/>
            <a:ext cx="2705457" cy="431959"/>
          </a:xfrm>
          <a:prstGeom prst="rect">
            <a:avLst/>
          </a:prstGeom>
          <a:noFill/>
          <a:ln/>
        </p:spPr>
        <p:txBody>
          <a:bodyPr wrap="none" rtlCol="0" anchor="t"/>
          <a:lstStyle/>
          <a:p>
            <a:pPr marL="0" indent="0" algn="l">
              <a:lnSpc>
                <a:spcPts val="3402"/>
              </a:lnSpc>
              <a:buNone/>
            </a:pPr>
            <a:r>
              <a:rPr lang="en-US" sz="2430" b="1" kern="0" spc="-39" dirty="0">
                <a:solidFill>
                  <a:srgbClr val="E0D6DE"/>
                </a:solidFill>
                <a:latin typeface="Inter" pitchFamily="34" charset="0"/>
                <a:ea typeface="Inter" pitchFamily="34" charset="-122"/>
                <a:cs typeface="Inter" pitchFamily="34" charset="-120"/>
              </a:rPr>
              <a:t>by swapnil chavan</a:t>
            </a:r>
            <a:endParaRPr lang="en-US" sz="2430" dirty="0"/>
          </a:p>
        </p:txBody>
      </p:sp>
      <p:sp>
        <p:nvSpPr>
          <p:cNvPr id="13" name="TextBox 12"/>
          <p:cNvSpPr txBox="1"/>
          <p:nvPr/>
        </p:nvSpPr>
        <p:spPr>
          <a:xfrm>
            <a:off x="1576552" y="6747641"/>
            <a:ext cx="4177862" cy="400110"/>
          </a:xfrm>
          <a:prstGeom prst="rect">
            <a:avLst/>
          </a:prstGeom>
          <a:noFill/>
        </p:spPr>
        <p:txBody>
          <a:bodyPr wrap="square" rtlCol="0">
            <a:spAutoFit/>
          </a:bodyPr>
          <a:lstStyle/>
          <a:p>
            <a:pPr algn="ctr"/>
            <a:r>
              <a:rPr lang="en-US" sz="2000" b="1" dirty="0" smtClean="0">
                <a:solidFill>
                  <a:schemeClr val="bg1"/>
                </a:solidFill>
              </a:rPr>
              <a:t>chavanswapnil0990@gmail.com</a:t>
            </a:r>
            <a:endParaRPr lang="en-US" sz="2000" b="1" dirty="0">
              <a:solidFill>
                <a:schemeClr val="bg1"/>
              </a:solidFill>
            </a:endParaRP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6660" y="6716888"/>
            <a:ext cx="419761" cy="402309"/>
          </a:xfrm>
          <a:prstGeom prst="rect">
            <a:avLst/>
          </a:prstGeom>
        </p:spPr>
      </p:pic>
      <p:sp>
        <p:nvSpPr>
          <p:cNvPr id="16" name="Rectangle 1"/>
          <p:cNvSpPr>
            <a:spLocks noChangeArrowheads="1"/>
          </p:cNvSpPr>
          <p:nvPr/>
        </p:nvSpPr>
        <p:spPr bwMode="auto">
          <a:xfrm>
            <a:off x="664164" y="-102350"/>
            <a:ext cx="6079136"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8"/>
              </a:rPr>
              <a:t>https://www.linkedin.com/in/swapnil-chavan-365950205</a:t>
            </a:r>
            <a:endParaRPr kumimoji="0" lang="en-US" alt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endParaRPr kumimoji="0" lang="en-US" altLang="en-US" sz="1800" b="1" i="0" u="none" strike="noStrike" cap="none" normalizeH="0" baseline="0" dirty="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816" y="0"/>
            <a:ext cx="820980" cy="8209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
            <a:ext cx="14630400" cy="10658713"/>
          </a:xfrm>
          <a:prstGeom prst="rect">
            <a:avLst/>
          </a:prstGeom>
        </p:spPr>
      </p:pic>
      <p:sp>
        <p:nvSpPr>
          <p:cNvPr id="3" name="Shape 0"/>
          <p:cNvSpPr/>
          <p:nvPr/>
        </p:nvSpPr>
        <p:spPr>
          <a:xfrm>
            <a:off x="2605802" y="243840"/>
            <a:ext cx="9418677" cy="10414873"/>
          </a:xfrm>
          <a:prstGeom prst="roundRect">
            <a:avLst>
              <a:gd name="adj" fmla="val 1321"/>
            </a:avLst>
          </a:prstGeom>
          <a:solidFill>
            <a:srgbClr val="0C0524">
              <a:alpha val="75000"/>
            </a:srgbClr>
          </a:solidFill>
          <a:ln w="7620">
            <a:solidFill>
              <a:srgbClr val="E6E6E6">
                <a:alpha val="25000"/>
              </a:srgbClr>
            </a:solidFill>
            <a:prstDash val="solid"/>
          </a:ln>
        </p:spPr>
      </p:sp>
      <p:pic>
        <p:nvPicPr>
          <p:cNvPr id="4" name="Image 1" descr="preencoded.png"/>
          <p:cNvPicPr>
            <a:picLocks noChangeAspect="1"/>
          </p:cNvPicPr>
          <p:nvPr/>
        </p:nvPicPr>
        <p:blipFill>
          <a:blip r:embed="rId4"/>
          <a:stretch>
            <a:fillRect/>
          </a:stretch>
        </p:blipFill>
        <p:spPr>
          <a:xfrm>
            <a:off x="2605802" y="243840"/>
            <a:ext cx="9418677" cy="2160270"/>
          </a:xfrm>
          <a:prstGeom prst="rect">
            <a:avLst/>
          </a:prstGeom>
        </p:spPr>
      </p:pic>
      <p:sp>
        <p:nvSpPr>
          <p:cNvPr id="5" name="Text 1"/>
          <p:cNvSpPr/>
          <p:nvPr/>
        </p:nvSpPr>
        <p:spPr>
          <a:xfrm>
            <a:off x="3210639" y="2879288"/>
            <a:ext cx="6335078" cy="566976"/>
          </a:xfrm>
          <a:prstGeom prst="rect">
            <a:avLst/>
          </a:prstGeom>
          <a:noFill/>
          <a:ln/>
        </p:spPr>
        <p:txBody>
          <a:bodyPr wrap="non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Trends in Orders and Deliveries</a:t>
            </a:r>
            <a:endParaRPr lang="en-US" sz="3572" dirty="0"/>
          </a:p>
        </p:txBody>
      </p:sp>
      <p:sp>
        <p:nvSpPr>
          <p:cNvPr id="6" name="Shape 2"/>
          <p:cNvSpPr/>
          <p:nvPr/>
        </p:nvSpPr>
        <p:spPr>
          <a:xfrm>
            <a:off x="3210639" y="7082790"/>
            <a:ext cx="8209002" cy="22860"/>
          </a:xfrm>
          <a:prstGeom prst="roundRect">
            <a:avLst>
              <a:gd name="adj" fmla="val 317520"/>
            </a:avLst>
          </a:prstGeom>
          <a:solidFill>
            <a:srgbClr val="48367C"/>
          </a:solidFill>
          <a:ln/>
        </p:spPr>
      </p:sp>
      <p:sp>
        <p:nvSpPr>
          <p:cNvPr id="7" name="Shape 3"/>
          <p:cNvSpPr/>
          <p:nvPr/>
        </p:nvSpPr>
        <p:spPr>
          <a:xfrm>
            <a:off x="5208151" y="6478012"/>
            <a:ext cx="22860" cy="604838"/>
          </a:xfrm>
          <a:prstGeom prst="roundRect">
            <a:avLst>
              <a:gd name="adj" fmla="val 317520"/>
            </a:avLst>
          </a:prstGeom>
          <a:solidFill>
            <a:srgbClr val="48367C"/>
          </a:solidFill>
          <a:ln/>
        </p:spPr>
      </p:sp>
      <p:sp>
        <p:nvSpPr>
          <p:cNvPr id="8" name="Shape 4"/>
          <p:cNvSpPr/>
          <p:nvPr/>
        </p:nvSpPr>
        <p:spPr>
          <a:xfrm>
            <a:off x="5025271" y="6888420"/>
            <a:ext cx="388739" cy="388739"/>
          </a:xfrm>
          <a:prstGeom prst="roundRect">
            <a:avLst>
              <a:gd name="adj" fmla="val 18672"/>
            </a:avLst>
          </a:prstGeom>
          <a:solidFill>
            <a:srgbClr val="2F1D63"/>
          </a:solidFill>
          <a:ln w="7620">
            <a:solidFill>
              <a:srgbClr val="48367C"/>
            </a:solidFill>
            <a:prstDash val="solid"/>
          </a:ln>
        </p:spPr>
      </p:sp>
      <p:sp>
        <p:nvSpPr>
          <p:cNvPr id="9" name="Text 5"/>
          <p:cNvSpPr/>
          <p:nvPr/>
        </p:nvSpPr>
        <p:spPr>
          <a:xfrm>
            <a:off x="5164098" y="6946642"/>
            <a:ext cx="111085"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1</a:t>
            </a:r>
            <a:endParaRPr lang="en-US" sz="2143" dirty="0"/>
          </a:p>
        </p:txBody>
      </p:sp>
      <p:sp>
        <p:nvSpPr>
          <p:cNvPr id="10" name="Text 6"/>
          <p:cNvSpPr/>
          <p:nvPr/>
        </p:nvSpPr>
        <p:spPr>
          <a:xfrm>
            <a:off x="4085511" y="4258628"/>
            <a:ext cx="2268260" cy="283488"/>
          </a:xfrm>
          <a:prstGeom prst="rect">
            <a:avLst/>
          </a:prstGeom>
          <a:noFill/>
          <a:ln/>
        </p:spPr>
        <p:txBody>
          <a:bodyPr wrap="none" rtlCol="0" anchor="t"/>
          <a:lstStyle/>
          <a:p>
            <a:pPr marL="0" indent="0" algn="ctr">
              <a:lnSpc>
                <a:spcPts val="2233"/>
              </a:lnSpc>
              <a:buNone/>
            </a:pPr>
            <a:r>
              <a:rPr lang="en-US" sz="1786" b="1" kern="0" spc="-36" dirty="0">
                <a:solidFill>
                  <a:srgbClr val="E0D6DE"/>
                </a:solidFill>
                <a:latin typeface="Petrona" pitchFamily="34" charset="0"/>
                <a:ea typeface="Petrona" pitchFamily="34" charset="-122"/>
                <a:cs typeface="Petrona" pitchFamily="34" charset="-120"/>
              </a:rPr>
              <a:t>Order Trends</a:t>
            </a:r>
            <a:endParaRPr lang="en-US" sz="1786" dirty="0"/>
          </a:p>
        </p:txBody>
      </p:sp>
      <p:sp>
        <p:nvSpPr>
          <p:cNvPr id="11" name="Text 7"/>
          <p:cNvSpPr/>
          <p:nvPr/>
        </p:nvSpPr>
        <p:spPr>
          <a:xfrm>
            <a:off x="3383399" y="4645700"/>
            <a:ext cx="3672602" cy="1659493"/>
          </a:xfrm>
          <a:prstGeom prst="rect">
            <a:avLst/>
          </a:prstGeom>
          <a:noFill/>
          <a:ln/>
        </p:spPr>
        <p:txBody>
          <a:bodyPr wrap="square" rtlCol="0" anchor="t"/>
          <a:lstStyle/>
          <a:p>
            <a:pPr marL="0" indent="0" algn="ctr">
              <a:lnSpc>
                <a:spcPts val="2177"/>
              </a:lnSpc>
              <a:buNone/>
            </a:pPr>
            <a:r>
              <a:rPr lang="en-US" sz="1361" kern="0" spc="-27" dirty="0">
                <a:solidFill>
                  <a:srgbClr val="E0D6DE"/>
                </a:solidFill>
                <a:latin typeface="Inter" pitchFamily="34" charset="0"/>
                <a:ea typeface="Inter" pitchFamily="34" charset="-122"/>
                <a:cs typeface="Inter" pitchFamily="34" charset="-120"/>
              </a:rPr>
              <a:t>The data reveals significant fluctuations in the number of orders over the years, with a general increase from the 1950s to the early 2000s, followed by periods of decline. The most notable peaks are observed around the early 2000s and again in the early 2020s.</a:t>
            </a:r>
            <a:endParaRPr lang="en-US" sz="1361" dirty="0"/>
          </a:p>
        </p:txBody>
      </p:sp>
      <p:sp>
        <p:nvSpPr>
          <p:cNvPr id="12" name="Shape 8"/>
          <p:cNvSpPr/>
          <p:nvPr/>
        </p:nvSpPr>
        <p:spPr>
          <a:xfrm>
            <a:off x="7303532" y="7082730"/>
            <a:ext cx="22860" cy="604838"/>
          </a:xfrm>
          <a:prstGeom prst="roundRect">
            <a:avLst>
              <a:gd name="adj" fmla="val 317520"/>
            </a:avLst>
          </a:prstGeom>
          <a:solidFill>
            <a:srgbClr val="48367C"/>
          </a:solidFill>
          <a:ln/>
        </p:spPr>
      </p:sp>
      <p:sp>
        <p:nvSpPr>
          <p:cNvPr id="13" name="Shape 9"/>
          <p:cNvSpPr/>
          <p:nvPr/>
        </p:nvSpPr>
        <p:spPr>
          <a:xfrm>
            <a:off x="7120652" y="6888420"/>
            <a:ext cx="388739" cy="388739"/>
          </a:xfrm>
          <a:prstGeom prst="roundRect">
            <a:avLst>
              <a:gd name="adj" fmla="val 18672"/>
            </a:avLst>
          </a:prstGeom>
          <a:solidFill>
            <a:srgbClr val="2F1D63"/>
          </a:solidFill>
          <a:ln w="7620">
            <a:solidFill>
              <a:srgbClr val="48367C"/>
            </a:solidFill>
            <a:prstDash val="solid"/>
          </a:ln>
        </p:spPr>
      </p:sp>
      <p:sp>
        <p:nvSpPr>
          <p:cNvPr id="14" name="Text 10"/>
          <p:cNvSpPr/>
          <p:nvPr/>
        </p:nvSpPr>
        <p:spPr>
          <a:xfrm>
            <a:off x="7240548" y="6946642"/>
            <a:ext cx="148947"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2</a:t>
            </a:r>
            <a:endParaRPr lang="en-US" sz="2143" dirty="0"/>
          </a:p>
        </p:txBody>
      </p:sp>
      <p:sp>
        <p:nvSpPr>
          <p:cNvPr id="15" name="Text 11"/>
          <p:cNvSpPr/>
          <p:nvPr/>
        </p:nvSpPr>
        <p:spPr>
          <a:xfrm>
            <a:off x="6180892" y="7860387"/>
            <a:ext cx="2268260" cy="283488"/>
          </a:xfrm>
          <a:prstGeom prst="rect">
            <a:avLst/>
          </a:prstGeom>
          <a:noFill/>
          <a:ln/>
        </p:spPr>
        <p:txBody>
          <a:bodyPr wrap="none" rtlCol="0" anchor="t"/>
          <a:lstStyle/>
          <a:p>
            <a:pPr marL="0" indent="0" algn="ctr">
              <a:lnSpc>
                <a:spcPts val="2233"/>
              </a:lnSpc>
              <a:buNone/>
            </a:pPr>
            <a:r>
              <a:rPr lang="en-US" sz="1786" b="1" kern="0" spc="-36" dirty="0">
                <a:solidFill>
                  <a:srgbClr val="E0D6DE"/>
                </a:solidFill>
                <a:latin typeface="Petrona" pitchFamily="34" charset="0"/>
                <a:ea typeface="Petrona" pitchFamily="34" charset="-122"/>
                <a:cs typeface="Petrona" pitchFamily="34" charset="-120"/>
              </a:rPr>
              <a:t>Delivery Trends</a:t>
            </a:r>
            <a:endParaRPr lang="en-US" sz="1786" dirty="0"/>
          </a:p>
        </p:txBody>
      </p:sp>
      <p:sp>
        <p:nvSpPr>
          <p:cNvPr id="16" name="Text 12"/>
          <p:cNvSpPr/>
          <p:nvPr/>
        </p:nvSpPr>
        <p:spPr>
          <a:xfrm>
            <a:off x="5478780" y="8247459"/>
            <a:ext cx="3672602" cy="1936075"/>
          </a:xfrm>
          <a:prstGeom prst="rect">
            <a:avLst/>
          </a:prstGeom>
          <a:noFill/>
          <a:ln/>
        </p:spPr>
        <p:txBody>
          <a:bodyPr wrap="square" rtlCol="0" anchor="t"/>
          <a:lstStyle/>
          <a:p>
            <a:pPr marL="0" indent="0" algn="ctr">
              <a:lnSpc>
                <a:spcPts val="2177"/>
              </a:lnSpc>
              <a:buNone/>
            </a:pPr>
            <a:r>
              <a:rPr lang="en-US" sz="1361" kern="0" spc="-27" dirty="0">
                <a:solidFill>
                  <a:srgbClr val="E0D6DE"/>
                </a:solidFill>
                <a:latin typeface="Inter" pitchFamily="34" charset="0"/>
                <a:ea typeface="Inter" pitchFamily="34" charset="-122"/>
                <a:cs typeface="Inter" pitchFamily="34" charset="-120"/>
              </a:rPr>
              <a:t>The delivery data, starting from 1958, showcases a similar volatile trend, with peaks and troughs closely aligned with the order patterns. The highest delivery volumes are also seen in the early 2000s and the recent years, reflecting the industry's capacity to meet the surge in demand.</a:t>
            </a:r>
            <a:endParaRPr lang="en-US" sz="1361" dirty="0"/>
          </a:p>
        </p:txBody>
      </p:sp>
      <p:sp>
        <p:nvSpPr>
          <p:cNvPr id="17" name="Shape 13"/>
          <p:cNvSpPr/>
          <p:nvPr/>
        </p:nvSpPr>
        <p:spPr>
          <a:xfrm>
            <a:off x="9399032" y="6478012"/>
            <a:ext cx="22860" cy="604838"/>
          </a:xfrm>
          <a:prstGeom prst="roundRect">
            <a:avLst>
              <a:gd name="adj" fmla="val 317520"/>
            </a:avLst>
          </a:prstGeom>
          <a:solidFill>
            <a:srgbClr val="48367C"/>
          </a:solidFill>
          <a:ln/>
        </p:spPr>
      </p:sp>
      <p:sp>
        <p:nvSpPr>
          <p:cNvPr id="18" name="Shape 14"/>
          <p:cNvSpPr/>
          <p:nvPr/>
        </p:nvSpPr>
        <p:spPr>
          <a:xfrm>
            <a:off x="9216152" y="6888420"/>
            <a:ext cx="388739" cy="388739"/>
          </a:xfrm>
          <a:prstGeom prst="roundRect">
            <a:avLst>
              <a:gd name="adj" fmla="val 18672"/>
            </a:avLst>
          </a:prstGeom>
          <a:solidFill>
            <a:srgbClr val="2F1D63"/>
          </a:solidFill>
          <a:ln w="7620">
            <a:solidFill>
              <a:srgbClr val="48367C"/>
            </a:solidFill>
            <a:prstDash val="solid"/>
          </a:ln>
        </p:spPr>
      </p:sp>
      <p:sp>
        <p:nvSpPr>
          <p:cNvPr id="19" name="Text 15"/>
          <p:cNvSpPr/>
          <p:nvPr/>
        </p:nvSpPr>
        <p:spPr>
          <a:xfrm>
            <a:off x="9336167" y="6946642"/>
            <a:ext cx="148709"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3</a:t>
            </a:r>
            <a:endParaRPr lang="en-US" sz="2143" dirty="0"/>
          </a:p>
        </p:txBody>
      </p:sp>
      <p:sp>
        <p:nvSpPr>
          <p:cNvPr id="20" name="Text 16"/>
          <p:cNvSpPr/>
          <p:nvPr/>
        </p:nvSpPr>
        <p:spPr>
          <a:xfrm>
            <a:off x="8276392" y="3705463"/>
            <a:ext cx="2268260" cy="283488"/>
          </a:xfrm>
          <a:prstGeom prst="rect">
            <a:avLst/>
          </a:prstGeom>
          <a:noFill/>
          <a:ln/>
        </p:spPr>
        <p:txBody>
          <a:bodyPr wrap="none" rtlCol="0" anchor="t"/>
          <a:lstStyle/>
          <a:p>
            <a:pPr marL="0" indent="0" algn="ctr">
              <a:lnSpc>
                <a:spcPts val="2233"/>
              </a:lnSpc>
              <a:buNone/>
            </a:pPr>
            <a:r>
              <a:rPr lang="en-US" sz="1786" b="1" kern="0" spc="-36" dirty="0">
                <a:solidFill>
                  <a:srgbClr val="E0D6DE"/>
                </a:solidFill>
                <a:latin typeface="Petrona" pitchFamily="34" charset="0"/>
                <a:ea typeface="Petrona" pitchFamily="34" charset="-122"/>
                <a:cs typeface="Petrona" pitchFamily="34" charset="-120"/>
              </a:rPr>
              <a:t>Key Insights</a:t>
            </a:r>
            <a:endParaRPr lang="en-US" sz="1786" dirty="0"/>
          </a:p>
        </p:txBody>
      </p:sp>
      <p:sp>
        <p:nvSpPr>
          <p:cNvPr id="21" name="Text 17"/>
          <p:cNvSpPr/>
          <p:nvPr/>
        </p:nvSpPr>
        <p:spPr>
          <a:xfrm>
            <a:off x="7574280" y="4092535"/>
            <a:ext cx="3672602" cy="2212657"/>
          </a:xfrm>
          <a:prstGeom prst="rect">
            <a:avLst/>
          </a:prstGeom>
          <a:noFill/>
          <a:ln/>
        </p:spPr>
        <p:txBody>
          <a:bodyPr wrap="square" rtlCol="0" anchor="t"/>
          <a:lstStyle/>
          <a:p>
            <a:pPr marL="0" indent="0" algn="ctr">
              <a:lnSpc>
                <a:spcPts val="2177"/>
              </a:lnSpc>
              <a:buNone/>
            </a:pPr>
            <a:r>
              <a:rPr lang="en-US" sz="1361" kern="0" spc="-27" dirty="0">
                <a:solidFill>
                  <a:srgbClr val="E0D6DE"/>
                </a:solidFill>
                <a:latin typeface="Inter" pitchFamily="34" charset="0"/>
                <a:ea typeface="Inter" pitchFamily="34" charset="-122"/>
                <a:cs typeface="Inter" pitchFamily="34" charset="-120"/>
              </a:rPr>
              <a:t>The alignment between orders and deliveries underscores the strong correlation between the two metrics, indicating that successful deliveries are contingent on the volume of orders received. The industry's ability to navigate these dynamic trends is crucial for maintaining a robust and responsive supply chain.</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87454" y="502563"/>
            <a:ext cx="13455372" cy="7224355"/>
          </a:xfrm>
          <a:prstGeom prst="roundRect">
            <a:avLst>
              <a:gd name="adj" fmla="val 2461"/>
            </a:avLst>
          </a:prstGeom>
          <a:solidFill>
            <a:srgbClr val="0C0524">
              <a:alpha val="75000"/>
            </a:srgbClr>
          </a:solidFill>
          <a:ln w="15240">
            <a:solidFill>
              <a:srgbClr val="E6E6E6">
                <a:alpha val="25000"/>
              </a:srgbClr>
            </a:solidFill>
            <a:prstDash val="solid"/>
          </a:ln>
        </p:spPr>
      </p:sp>
      <p:sp>
        <p:nvSpPr>
          <p:cNvPr id="4" name="Text 1"/>
          <p:cNvSpPr/>
          <p:nvPr/>
        </p:nvSpPr>
        <p:spPr>
          <a:xfrm>
            <a:off x="1451491" y="1181457"/>
            <a:ext cx="10690979" cy="809982"/>
          </a:xfrm>
          <a:prstGeom prst="rect">
            <a:avLst/>
          </a:prstGeom>
          <a:noFill/>
          <a:ln/>
        </p:spPr>
        <p:txBody>
          <a:bodyPr wrap="none" rtlCol="0" anchor="t"/>
          <a:lstStyle/>
          <a:p>
            <a:pPr marL="0" indent="0">
              <a:lnSpc>
                <a:spcPts val="6379"/>
              </a:lnSpc>
              <a:buNone/>
            </a:pPr>
            <a:r>
              <a:rPr lang="en-US" sz="5103" b="1" kern="0" spc="-102" dirty="0">
                <a:solidFill>
                  <a:srgbClr val="FF8AAF"/>
                </a:solidFill>
                <a:latin typeface="Petrona" pitchFamily="34" charset="0"/>
                <a:ea typeface="Petrona" pitchFamily="34" charset="-122"/>
                <a:cs typeface="Petrona" pitchFamily="34" charset="-120"/>
              </a:rPr>
              <a:t>Regional Variations in Delivery Totals</a:t>
            </a:r>
            <a:endParaRPr lang="en-US" sz="5103" dirty="0"/>
          </a:p>
        </p:txBody>
      </p:sp>
      <p:sp>
        <p:nvSpPr>
          <p:cNvPr id="5" name="Text 2"/>
          <p:cNvSpPr/>
          <p:nvPr/>
        </p:nvSpPr>
        <p:spPr>
          <a:xfrm>
            <a:off x="1451491" y="2608540"/>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Highly Variable Totals</a:t>
            </a:r>
            <a:endParaRPr lang="en-US" sz="2552" dirty="0"/>
          </a:p>
        </p:txBody>
      </p:sp>
      <p:sp>
        <p:nvSpPr>
          <p:cNvPr id="6" name="Text 3"/>
          <p:cNvSpPr/>
          <p:nvPr/>
        </p:nvSpPr>
        <p:spPr>
          <a:xfrm>
            <a:off x="1451491" y="3260408"/>
            <a:ext cx="3507105" cy="2370296"/>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dataset reveals a wide range of delivery totals across different countries and regions, ranging from 0 deliveries to a staggering 10,729 deliveries in some countries.</a:t>
            </a:r>
            <a:endParaRPr lang="en-US" sz="1944" dirty="0"/>
          </a:p>
        </p:txBody>
      </p:sp>
      <p:sp>
        <p:nvSpPr>
          <p:cNvPr id="7" name="Text 4"/>
          <p:cNvSpPr/>
          <p:nvPr/>
        </p:nvSpPr>
        <p:spPr>
          <a:xfrm>
            <a:off x="5568434" y="2608540"/>
            <a:ext cx="3507105" cy="810101"/>
          </a:xfrm>
          <a:prstGeom prst="rect">
            <a:avLst/>
          </a:prstGeom>
          <a:noFill/>
          <a:ln/>
        </p:spPr>
        <p:txBody>
          <a:bodyPr wrap="squar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Concentration of Deliveries</a:t>
            </a:r>
            <a:endParaRPr lang="en-US" sz="2552" dirty="0"/>
          </a:p>
        </p:txBody>
      </p:sp>
      <p:sp>
        <p:nvSpPr>
          <p:cNvPr id="8" name="Text 5"/>
          <p:cNvSpPr/>
          <p:nvPr/>
        </p:nvSpPr>
        <p:spPr>
          <a:xfrm>
            <a:off x="5568434" y="3665458"/>
            <a:ext cx="3507105" cy="3160395"/>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Certain countries, represented by the tallest bars in the visualization, exhibit exceptionally high delivery totals, indicating a potential concentration of delivery activities or higher market demand in those regions.</a:t>
            </a:r>
            <a:endParaRPr lang="en-US" sz="1944" dirty="0"/>
          </a:p>
        </p:txBody>
      </p:sp>
      <p:sp>
        <p:nvSpPr>
          <p:cNvPr id="9" name="Text 6"/>
          <p:cNvSpPr/>
          <p:nvPr/>
        </p:nvSpPr>
        <p:spPr>
          <a:xfrm>
            <a:off x="9685377" y="2608540"/>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Regional Disparities</a:t>
            </a:r>
            <a:endParaRPr lang="en-US" sz="2552" dirty="0"/>
          </a:p>
        </p:txBody>
      </p:sp>
      <p:sp>
        <p:nvSpPr>
          <p:cNvPr id="10" name="Text 7"/>
          <p:cNvSpPr/>
          <p:nvPr/>
        </p:nvSpPr>
        <p:spPr>
          <a:xfrm>
            <a:off x="9685377" y="3260408"/>
            <a:ext cx="3507105" cy="3160395"/>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delivery totals also showcase significant differences when segmented by region, with some countries in Africa and Central Asia showing very low delivery volumes, while others maintain a more moderate presence.</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605802" y="243840"/>
            <a:ext cx="9418677" cy="8028742"/>
          </a:xfrm>
          <a:prstGeom prst="roundRect">
            <a:avLst>
              <a:gd name="adj" fmla="val 1550"/>
            </a:avLst>
          </a:prstGeom>
          <a:solidFill>
            <a:srgbClr val="0C0524">
              <a:alpha val="75000"/>
            </a:srgbClr>
          </a:solidFill>
          <a:ln w="7620">
            <a:solidFill>
              <a:srgbClr val="E6E6E6">
                <a:alpha val="25000"/>
              </a:srgbClr>
            </a:solidFill>
            <a:prstDash val="solid"/>
          </a:ln>
        </p:spPr>
      </p:sp>
      <p:pic>
        <p:nvPicPr>
          <p:cNvPr id="4" name="Image 1" descr="preencoded.png"/>
          <p:cNvPicPr>
            <a:picLocks noChangeAspect="1"/>
          </p:cNvPicPr>
          <p:nvPr/>
        </p:nvPicPr>
        <p:blipFill>
          <a:blip r:embed="rId4"/>
          <a:stretch>
            <a:fillRect/>
          </a:stretch>
        </p:blipFill>
        <p:spPr>
          <a:xfrm>
            <a:off x="8492371" y="243840"/>
            <a:ext cx="3531989" cy="8028742"/>
          </a:xfrm>
          <a:prstGeom prst="rect">
            <a:avLst/>
          </a:prstGeom>
        </p:spPr>
      </p:pic>
      <p:pic>
        <p:nvPicPr>
          <p:cNvPr id="5" name="Image 2" descr="preencoded.png"/>
          <p:cNvPicPr>
            <a:picLocks noChangeAspect="1"/>
          </p:cNvPicPr>
          <p:nvPr/>
        </p:nvPicPr>
        <p:blipFill>
          <a:blip r:embed="rId5"/>
          <a:stretch>
            <a:fillRect/>
          </a:stretch>
        </p:blipFill>
        <p:spPr>
          <a:xfrm>
            <a:off x="8708469" y="3121581"/>
            <a:ext cx="3099792" cy="2273260"/>
          </a:xfrm>
          <a:prstGeom prst="rect">
            <a:avLst/>
          </a:prstGeom>
        </p:spPr>
      </p:pic>
      <p:sp>
        <p:nvSpPr>
          <p:cNvPr id="6" name="Text 1"/>
          <p:cNvSpPr/>
          <p:nvPr/>
        </p:nvSpPr>
        <p:spPr>
          <a:xfrm>
            <a:off x="3210639" y="719018"/>
            <a:ext cx="4676894" cy="1133951"/>
          </a:xfrm>
          <a:prstGeom prst="rect">
            <a:avLst/>
          </a:prstGeom>
          <a:noFill/>
          <a:ln/>
        </p:spPr>
        <p:txBody>
          <a:bodyPr wrap="square" rtlCol="0" anchor="t"/>
          <a:lstStyle/>
          <a:p>
            <a:pPr marL="0" indent="0">
              <a:lnSpc>
                <a:spcPts val="4465"/>
              </a:lnSpc>
              <a:buNone/>
            </a:pPr>
            <a:r>
              <a:rPr lang="en-US" sz="3200" b="1" kern="0" spc="-71" dirty="0">
                <a:solidFill>
                  <a:srgbClr val="FF8AAF"/>
                </a:solidFill>
                <a:latin typeface="Petrona" pitchFamily="34" charset="0"/>
                <a:ea typeface="Petrona" pitchFamily="34" charset="-122"/>
                <a:cs typeface="Petrona" pitchFamily="34" charset="-120"/>
              </a:rPr>
              <a:t>Engine Type and Model Series Correlation</a:t>
            </a:r>
            <a:endParaRPr lang="en-US" sz="3200" dirty="0"/>
          </a:p>
        </p:txBody>
      </p:sp>
      <p:sp>
        <p:nvSpPr>
          <p:cNvPr id="7" name="Shape 2"/>
          <p:cNvSpPr/>
          <p:nvPr/>
        </p:nvSpPr>
        <p:spPr>
          <a:xfrm>
            <a:off x="3210639" y="2306479"/>
            <a:ext cx="388739" cy="388739"/>
          </a:xfrm>
          <a:prstGeom prst="roundRect">
            <a:avLst>
              <a:gd name="adj" fmla="val 18672"/>
            </a:avLst>
          </a:prstGeom>
          <a:solidFill>
            <a:srgbClr val="2F1D63"/>
          </a:solidFill>
          <a:ln w="7620">
            <a:solidFill>
              <a:srgbClr val="48367C"/>
            </a:solidFill>
            <a:prstDash val="solid"/>
          </a:ln>
        </p:spPr>
      </p:sp>
      <p:sp>
        <p:nvSpPr>
          <p:cNvPr id="8" name="Text 3"/>
          <p:cNvSpPr/>
          <p:nvPr/>
        </p:nvSpPr>
        <p:spPr>
          <a:xfrm>
            <a:off x="3349466" y="2364700"/>
            <a:ext cx="111085"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1</a:t>
            </a:r>
            <a:endParaRPr lang="en-US" sz="2143" dirty="0"/>
          </a:p>
        </p:txBody>
      </p:sp>
      <p:sp>
        <p:nvSpPr>
          <p:cNvPr id="9" name="Text 4"/>
          <p:cNvSpPr/>
          <p:nvPr/>
        </p:nvSpPr>
        <p:spPr>
          <a:xfrm>
            <a:off x="3772138" y="2306479"/>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Insufficient Data</a:t>
            </a:r>
            <a:endParaRPr lang="en-US" sz="1786" dirty="0"/>
          </a:p>
        </p:txBody>
      </p:sp>
      <p:sp>
        <p:nvSpPr>
          <p:cNvPr id="10" name="Text 5"/>
          <p:cNvSpPr/>
          <p:nvPr/>
        </p:nvSpPr>
        <p:spPr>
          <a:xfrm>
            <a:off x="3772138" y="2693551"/>
            <a:ext cx="4115395"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The current dataset does not provide a direct correlation between engine types and aircraft model series, as it lacks the necessary information to establish this relationship.</a:t>
            </a:r>
            <a:endParaRPr lang="en-US" sz="1361" dirty="0"/>
          </a:p>
        </p:txBody>
      </p:sp>
      <p:sp>
        <p:nvSpPr>
          <p:cNvPr id="11" name="Shape 6"/>
          <p:cNvSpPr/>
          <p:nvPr/>
        </p:nvSpPr>
        <p:spPr>
          <a:xfrm>
            <a:off x="3210639" y="4166949"/>
            <a:ext cx="388739" cy="388739"/>
          </a:xfrm>
          <a:prstGeom prst="roundRect">
            <a:avLst>
              <a:gd name="adj" fmla="val 18672"/>
            </a:avLst>
          </a:prstGeom>
          <a:solidFill>
            <a:srgbClr val="2F1D63"/>
          </a:solidFill>
          <a:ln w="7620">
            <a:solidFill>
              <a:srgbClr val="48367C"/>
            </a:solidFill>
            <a:prstDash val="solid"/>
          </a:ln>
        </p:spPr>
      </p:sp>
      <p:sp>
        <p:nvSpPr>
          <p:cNvPr id="12" name="Text 7"/>
          <p:cNvSpPr/>
          <p:nvPr/>
        </p:nvSpPr>
        <p:spPr>
          <a:xfrm>
            <a:off x="3330535" y="4225171"/>
            <a:ext cx="148947"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2</a:t>
            </a:r>
            <a:endParaRPr lang="en-US" sz="2143" dirty="0"/>
          </a:p>
        </p:txBody>
      </p:sp>
      <p:sp>
        <p:nvSpPr>
          <p:cNvPr id="13" name="Text 8"/>
          <p:cNvSpPr/>
          <p:nvPr/>
        </p:nvSpPr>
        <p:spPr>
          <a:xfrm>
            <a:off x="3772138" y="4166949"/>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Frequency Data</a:t>
            </a:r>
            <a:endParaRPr lang="en-US" sz="1786" dirty="0"/>
          </a:p>
        </p:txBody>
      </p:sp>
      <p:sp>
        <p:nvSpPr>
          <p:cNvPr id="14" name="Text 9"/>
          <p:cNvSpPr/>
          <p:nvPr/>
        </p:nvSpPr>
        <p:spPr>
          <a:xfrm>
            <a:off x="3772138" y="4554022"/>
            <a:ext cx="4115395"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While the data includes detailed frequencies of various aircraft model series, it does not explicitly link them to the corresponding engine types, which is crucial for the analysis.</a:t>
            </a:r>
            <a:endParaRPr lang="en-US" sz="1361" dirty="0"/>
          </a:p>
        </p:txBody>
      </p:sp>
      <p:sp>
        <p:nvSpPr>
          <p:cNvPr id="15" name="Shape 10"/>
          <p:cNvSpPr/>
          <p:nvPr/>
        </p:nvSpPr>
        <p:spPr>
          <a:xfrm>
            <a:off x="3210639" y="6027420"/>
            <a:ext cx="388739" cy="388739"/>
          </a:xfrm>
          <a:prstGeom prst="roundRect">
            <a:avLst>
              <a:gd name="adj" fmla="val 18672"/>
            </a:avLst>
          </a:prstGeom>
          <a:solidFill>
            <a:srgbClr val="2F1D63"/>
          </a:solidFill>
          <a:ln w="7620">
            <a:solidFill>
              <a:srgbClr val="48367C"/>
            </a:solidFill>
            <a:prstDash val="solid"/>
          </a:ln>
        </p:spPr>
      </p:sp>
      <p:sp>
        <p:nvSpPr>
          <p:cNvPr id="16" name="Text 11"/>
          <p:cNvSpPr/>
          <p:nvPr/>
        </p:nvSpPr>
        <p:spPr>
          <a:xfrm>
            <a:off x="3330654" y="6085642"/>
            <a:ext cx="148709" cy="272177"/>
          </a:xfrm>
          <a:prstGeom prst="rect">
            <a:avLst/>
          </a:prstGeom>
          <a:noFill/>
          <a:ln/>
        </p:spPr>
        <p:txBody>
          <a:bodyPr wrap="none" rtlCol="0" anchor="t"/>
          <a:lstStyle/>
          <a:p>
            <a:pPr marL="0" indent="0" algn="ctr">
              <a:lnSpc>
                <a:spcPts val="2143"/>
              </a:lnSpc>
              <a:buNone/>
            </a:pPr>
            <a:r>
              <a:rPr lang="en-US" sz="2143" b="1" kern="0" spc="-43" dirty="0">
                <a:solidFill>
                  <a:srgbClr val="E0D6DE"/>
                </a:solidFill>
                <a:latin typeface="Petrona" pitchFamily="34" charset="0"/>
                <a:ea typeface="Petrona" pitchFamily="34" charset="-122"/>
                <a:cs typeface="Petrona" pitchFamily="34" charset="-120"/>
              </a:rPr>
              <a:t>3</a:t>
            </a:r>
            <a:endParaRPr lang="en-US" sz="2143" dirty="0"/>
          </a:p>
        </p:txBody>
      </p:sp>
      <p:sp>
        <p:nvSpPr>
          <p:cNvPr id="17" name="Text 12"/>
          <p:cNvSpPr/>
          <p:nvPr/>
        </p:nvSpPr>
        <p:spPr>
          <a:xfrm>
            <a:off x="3772138" y="6027420"/>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Recommendations</a:t>
            </a:r>
            <a:endParaRPr lang="en-US" sz="1786" dirty="0"/>
          </a:p>
        </p:txBody>
      </p:sp>
      <p:sp>
        <p:nvSpPr>
          <p:cNvPr id="18" name="Text 13"/>
          <p:cNvSpPr/>
          <p:nvPr/>
        </p:nvSpPr>
        <p:spPr>
          <a:xfrm>
            <a:off x="3772138" y="6414492"/>
            <a:ext cx="4115395" cy="1382911"/>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To effectively determine the correlation between engine type and model series, additional data directly relating these two variables is required. With the current dataset, it is not possible to perform this analysis.</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57656" y="-1"/>
            <a:ext cx="16816553" cy="10245686"/>
          </a:xfrm>
          <a:prstGeom prst="rect">
            <a:avLst/>
          </a:prstGeom>
        </p:spPr>
      </p:pic>
      <p:sp>
        <p:nvSpPr>
          <p:cNvPr id="3" name="Shape 0"/>
          <p:cNvSpPr/>
          <p:nvPr/>
        </p:nvSpPr>
        <p:spPr>
          <a:xfrm>
            <a:off x="2605802" y="243840"/>
            <a:ext cx="9418677" cy="10001845"/>
          </a:xfrm>
          <a:prstGeom prst="roundRect">
            <a:avLst>
              <a:gd name="adj" fmla="val 1321"/>
            </a:avLst>
          </a:prstGeom>
          <a:solidFill>
            <a:srgbClr val="0C0524">
              <a:alpha val="75000"/>
            </a:srgbClr>
          </a:solidFill>
          <a:ln w="7620">
            <a:solidFill>
              <a:srgbClr val="E6E6E6">
                <a:alpha val="25000"/>
              </a:srgbClr>
            </a:solidFill>
            <a:prstDash val="solid"/>
          </a:ln>
        </p:spPr>
      </p:sp>
      <p:pic>
        <p:nvPicPr>
          <p:cNvPr id="4" name="Image 1" descr="preencoded.png"/>
          <p:cNvPicPr>
            <a:picLocks noChangeAspect="1"/>
          </p:cNvPicPr>
          <p:nvPr/>
        </p:nvPicPr>
        <p:blipFill>
          <a:blip r:embed="rId4"/>
          <a:stretch>
            <a:fillRect/>
          </a:stretch>
        </p:blipFill>
        <p:spPr>
          <a:xfrm>
            <a:off x="8492371" y="243840"/>
            <a:ext cx="3531989" cy="10001845"/>
          </a:xfrm>
          <a:prstGeom prst="rect">
            <a:avLst/>
          </a:prstGeom>
        </p:spPr>
      </p:pic>
      <p:pic>
        <p:nvPicPr>
          <p:cNvPr id="5" name="Image 2" descr="preencoded.png"/>
          <p:cNvPicPr>
            <a:picLocks noChangeAspect="1"/>
          </p:cNvPicPr>
          <p:nvPr/>
        </p:nvPicPr>
        <p:blipFill>
          <a:blip r:embed="rId5"/>
          <a:stretch>
            <a:fillRect/>
          </a:stretch>
        </p:blipFill>
        <p:spPr>
          <a:xfrm>
            <a:off x="8708350" y="4212669"/>
            <a:ext cx="3099911" cy="2064067"/>
          </a:xfrm>
          <a:prstGeom prst="rect">
            <a:avLst/>
          </a:prstGeom>
        </p:spPr>
      </p:pic>
      <p:sp>
        <p:nvSpPr>
          <p:cNvPr id="6" name="Text 1"/>
          <p:cNvSpPr/>
          <p:nvPr/>
        </p:nvSpPr>
        <p:spPr>
          <a:xfrm>
            <a:off x="3210639" y="719018"/>
            <a:ext cx="4676894" cy="1133951"/>
          </a:xfrm>
          <a:prstGeom prst="rect">
            <a:avLst/>
          </a:prstGeom>
          <a:noFill/>
          <a:ln/>
        </p:spPr>
        <p:txBody>
          <a:bodyPr wrap="square" rtlCol="0" anchor="t"/>
          <a:lstStyle/>
          <a:p>
            <a:pPr marL="0" indent="0">
              <a:lnSpc>
                <a:spcPts val="4465"/>
              </a:lnSpc>
              <a:buNone/>
            </a:pPr>
            <a:r>
              <a:rPr lang="en-US" sz="3572" b="1" kern="0" spc="-71" dirty="0">
                <a:solidFill>
                  <a:srgbClr val="FF8AAF"/>
                </a:solidFill>
                <a:latin typeface="Petrona" pitchFamily="34" charset="0"/>
                <a:ea typeface="Petrona" pitchFamily="34" charset="-122"/>
                <a:cs typeface="Petrona" pitchFamily="34" charset="-120"/>
              </a:rPr>
              <a:t>Unfilled Orders by Country</a:t>
            </a:r>
            <a:endParaRPr lang="en-US" sz="3572" dirty="0"/>
          </a:p>
        </p:txBody>
      </p:sp>
      <p:sp>
        <p:nvSpPr>
          <p:cNvPr id="7" name="Shape 2"/>
          <p:cNvSpPr/>
          <p:nvPr/>
        </p:nvSpPr>
        <p:spPr>
          <a:xfrm>
            <a:off x="3210639" y="2112169"/>
            <a:ext cx="4676894" cy="1854160"/>
          </a:xfrm>
          <a:prstGeom prst="roundRect">
            <a:avLst>
              <a:gd name="adj" fmla="val 3915"/>
            </a:avLst>
          </a:prstGeom>
          <a:solidFill>
            <a:srgbClr val="2F1D63"/>
          </a:solidFill>
          <a:ln w="7620">
            <a:solidFill>
              <a:srgbClr val="48367C"/>
            </a:solidFill>
            <a:prstDash val="solid"/>
          </a:ln>
        </p:spPr>
      </p:sp>
      <p:sp>
        <p:nvSpPr>
          <p:cNvPr id="8" name="Text 3"/>
          <p:cNvSpPr/>
          <p:nvPr/>
        </p:nvSpPr>
        <p:spPr>
          <a:xfrm>
            <a:off x="3391019" y="2292548"/>
            <a:ext cx="2376726"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Highest Unfilled Orders</a:t>
            </a:r>
            <a:endParaRPr lang="en-US" sz="1786" dirty="0"/>
          </a:p>
        </p:txBody>
      </p:sp>
      <p:sp>
        <p:nvSpPr>
          <p:cNvPr id="9" name="Text 4"/>
          <p:cNvSpPr/>
          <p:nvPr/>
        </p:nvSpPr>
        <p:spPr>
          <a:xfrm>
            <a:off x="3391019" y="2679621"/>
            <a:ext cx="4316135"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The analysis of the 'Country' and 'Unfilled Orders' columns reveals that the United States (USA) has the highest number of unfilled orders, followed by a substantial gap with the next highest, Unidentified.</a:t>
            </a:r>
            <a:endParaRPr lang="en-US" sz="1361" dirty="0"/>
          </a:p>
        </p:txBody>
      </p:sp>
      <p:sp>
        <p:nvSpPr>
          <p:cNvPr id="10" name="Shape 5"/>
          <p:cNvSpPr/>
          <p:nvPr/>
        </p:nvSpPr>
        <p:spPr>
          <a:xfrm>
            <a:off x="3210639" y="4139089"/>
            <a:ext cx="4676894" cy="1577578"/>
          </a:xfrm>
          <a:prstGeom prst="roundRect">
            <a:avLst>
              <a:gd name="adj" fmla="val 4601"/>
            </a:avLst>
          </a:prstGeom>
          <a:solidFill>
            <a:srgbClr val="2F1D63"/>
          </a:solidFill>
          <a:ln w="7620">
            <a:solidFill>
              <a:srgbClr val="48367C"/>
            </a:solidFill>
            <a:prstDash val="solid"/>
          </a:ln>
        </p:spPr>
      </p:sp>
      <p:sp>
        <p:nvSpPr>
          <p:cNvPr id="11" name="Text 6"/>
          <p:cNvSpPr/>
          <p:nvPr/>
        </p:nvSpPr>
        <p:spPr>
          <a:xfrm>
            <a:off x="3391019" y="4319468"/>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Unfilled Order Totals</a:t>
            </a:r>
            <a:endParaRPr lang="en-US" sz="1786" dirty="0"/>
          </a:p>
        </p:txBody>
      </p:sp>
      <p:sp>
        <p:nvSpPr>
          <p:cNvPr id="12" name="Text 7"/>
          <p:cNvSpPr/>
          <p:nvPr/>
        </p:nvSpPr>
        <p:spPr>
          <a:xfrm>
            <a:off x="3391019" y="4706541"/>
            <a:ext cx="4316135" cy="829747"/>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The USA dominates the unfilled order landscape, with a significantly greater number of unfilled orders compared to other countries in the dataset.</a:t>
            </a:r>
            <a:endParaRPr lang="en-US" sz="1361" dirty="0"/>
          </a:p>
        </p:txBody>
      </p:sp>
      <p:sp>
        <p:nvSpPr>
          <p:cNvPr id="13" name="Shape 8"/>
          <p:cNvSpPr/>
          <p:nvPr/>
        </p:nvSpPr>
        <p:spPr>
          <a:xfrm>
            <a:off x="3210639" y="5889427"/>
            <a:ext cx="4676894" cy="1854160"/>
          </a:xfrm>
          <a:prstGeom prst="roundRect">
            <a:avLst>
              <a:gd name="adj" fmla="val 3915"/>
            </a:avLst>
          </a:prstGeom>
          <a:solidFill>
            <a:srgbClr val="2F1D63"/>
          </a:solidFill>
          <a:ln w="7620">
            <a:solidFill>
              <a:srgbClr val="48367C"/>
            </a:solidFill>
            <a:prstDash val="solid"/>
          </a:ln>
        </p:spPr>
      </p:sp>
      <p:sp>
        <p:nvSpPr>
          <p:cNvPr id="14" name="Text 9"/>
          <p:cNvSpPr/>
          <p:nvPr/>
        </p:nvSpPr>
        <p:spPr>
          <a:xfrm>
            <a:off x="3391019" y="6069806"/>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Potential Insights</a:t>
            </a:r>
            <a:endParaRPr lang="en-US" sz="1786" dirty="0"/>
          </a:p>
        </p:txBody>
      </p:sp>
      <p:sp>
        <p:nvSpPr>
          <p:cNvPr id="15" name="Text 10"/>
          <p:cNvSpPr/>
          <p:nvPr/>
        </p:nvSpPr>
        <p:spPr>
          <a:xfrm>
            <a:off x="3391019" y="6456878"/>
            <a:ext cx="4316135"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The high volume of unfilled orders in the USA may suggest a robust market demand, potential supply chain challenges, or strategic order management practices within the country's aviation industry.</a:t>
            </a:r>
            <a:endParaRPr lang="en-US" sz="1361" dirty="0"/>
          </a:p>
        </p:txBody>
      </p:sp>
      <p:sp>
        <p:nvSpPr>
          <p:cNvPr id="16" name="Shape 11"/>
          <p:cNvSpPr/>
          <p:nvPr/>
        </p:nvSpPr>
        <p:spPr>
          <a:xfrm>
            <a:off x="3210639" y="7916347"/>
            <a:ext cx="4676894" cy="1854160"/>
          </a:xfrm>
          <a:prstGeom prst="roundRect">
            <a:avLst>
              <a:gd name="adj" fmla="val 3915"/>
            </a:avLst>
          </a:prstGeom>
          <a:solidFill>
            <a:srgbClr val="2F1D63"/>
          </a:solidFill>
          <a:ln w="7620">
            <a:solidFill>
              <a:srgbClr val="48367C"/>
            </a:solidFill>
            <a:prstDash val="solid"/>
          </a:ln>
        </p:spPr>
      </p:sp>
      <p:sp>
        <p:nvSpPr>
          <p:cNvPr id="17" name="Text 12"/>
          <p:cNvSpPr/>
          <p:nvPr/>
        </p:nvSpPr>
        <p:spPr>
          <a:xfrm>
            <a:off x="3391019" y="8096726"/>
            <a:ext cx="2268260" cy="283488"/>
          </a:xfrm>
          <a:prstGeom prst="rect">
            <a:avLst/>
          </a:prstGeom>
          <a:noFill/>
          <a:ln/>
        </p:spPr>
        <p:txBody>
          <a:bodyPr wrap="none" rtlCol="0" anchor="t"/>
          <a:lstStyle/>
          <a:p>
            <a:pPr marL="0" indent="0">
              <a:lnSpc>
                <a:spcPts val="2233"/>
              </a:lnSpc>
              <a:buNone/>
            </a:pPr>
            <a:r>
              <a:rPr lang="en-US" sz="1786" b="1" kern="0" spc="-36" dirty="0">
                <a:solidFill>
                  <a:srgbClr val="E0D6DE"/>
                </a:solidFill>
                <a:latin typeface="Petrona" pitchFamily="34" charset="0"/>
                <a:ea typeface="Petrona" pitchFamily="34" charset="-122"/>
                <a:cs typeface="Petrona" pitchFamily="34" charset="-120"/>
              </a:rPr>
              <a:t>Further Exploration</a:t>
            </a:r>
            <a:endParaRPr lang="en-US" sz="1786" dirty="0"/>
          </a:p>
        </p:txBody>
      </p:sp>
      <p:sp>
        <p:nvSpPr>
          <p:cNvPr id="18" name="Text 13"/>
          <p:cNvSpPr/>
          <p:nvPr/>
        </p:nvSpPr>
        <p:spPr>
          <a:xfrm>
            <a:off x="3391019" y="8483798"/>
            <a:ext cx="4316135" cy="1106329"/>
          </a:xfrm>
          <a:prstGeom prst="rect">
            <a:avLst/>
          </a:prstGeom>
          <a:noFill/>
          <a:ln/>
        </p:spPr>
        <p:txBody>
          <a:bodyPr wrap="square" rtlCol="0" anchor="t"/>
          <a:lstStyle/>
          <a:p>
            <a:pPr marL="0" indent="0">
              <a:lnSpc>
                <a:spcPts val="2177"/>
              </a:lnSpc>
              <a:buNone/>
            </a:pPr>
            <a:r>
              <a:rPr lang="en-US" sz="1361" kern="0" spc="-27" dirty="0">
                <a:solidFill>
                  <a:srgbClr val="E0D6DE"/>
                </a:solidFill>
                <a:latin typeface="Inter" pitchFamily="34" charset="0"/>
                <a:ea typeface="Inter" pitchFamily="34" charset="-122"/>
                <a:cs typeface="Inter" pitchFamily="34" charset="-120"/>
              </a:rPr>
              <a:t>Delving deeper into the factors contributing to the unfilled order patterns across different countries could provide valuable insights for industry players and policymakers.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87454" y="295156"/>
            <a:ext cx="13455372" cy="7639288"/>
          </a:xfrm>
          <a:prstGeom prst="roundRect">
            <a:avLst>
              <a:gd name="adj" fmla="val 2327"/>
            </a:avLst>
          </a:prstGeom>
          <a:solidFill>
            <a:srgbClr val="0C0524">
              <a:alpha val="75000"/>
            </a:srgbClr>
          </a:solidFill>
          <a:ln w="15240">
            <a:solidFill>
              <a:srgbClr val="E6E6E6">
                <a:alpha val="25000"/>
              </a:srgbClr>
            </a:solidFill>
            <a:prstDash val="solid"/>
          </a:ln>
        </p:spPr>
      </p:sp>
      <p:sp>
        <p:nvSpPr>
          <p:cNvPr id="4" name="Text 1"/>
          <p:cNvSpPr/>
          <p:nvPr/>
        </p:nvSpPr>
        <p:spPr>
          <a:xfrm>
            <a:off x="1451491" y="974050"/>
            <a:ext cx="11727299" cy="1619964"/>
          </a:xfrm>
          <a:prstGeom prst="rect">
            <a:avLst/>
          </a:prstGeom>
          <a:noFill/>
          <a:ln/>
        </p:spPr>
        <p:txBody>
          <a:bodyPr wrap="square" rtlCol="0" anchor="t"/>
          <a:lstStyle/>
          <a:p>
            <a:pPr marL="0" indent="0">
              <a:lnSpc>
                <a:spcPts val="6379"/>
              </a:lnSpc>
              <a:buNone/>
            </a:pPr>
            <a:r>
              <a:rPr lang="en-US" sz="5103" b="1" kern="0" spc="-102" dirty="0">
                <a:solidFill>
                  <a:srgbClr val="FF8AAF"/>
                </a:solidFill>
                <a:latin typeface="Petrona" pitchFamily="34" charset="0"/>
                <a:ea typeface="Petrona" pitchFamily="34" charset="-122"/>
                <a:cs typeface="Petrona" pitchFamily="34" charset="-120"/>
              </a:rPr>
              <a:t>Regional Comparison of Orders and Deliveries</a:t>
            </a:r>
            <a:endParaRPr lang="en-US" sz="5103" dirty="0"/>
          </a:p>
        </p:txBody>
      </p:sp>
      <p:sp>
        <p:nvSpPr>
          <p:cNvPr id="5" name="Text 2"/>
          <p:cNvSpPr/>
          <p:nvPr/>
        </p:nvSpPr>
        <p:spPr>
          <a:xfrm>
            <a:off x="1451491" y="3211116"/>
            <a:ext cx="341816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Middle East Dominance</a:t>
            </a:r>
            <a:endParaRPr lang="en-US" sz="2552" dirty="0"/>
          </a:p>
        </p:txBody>
      </p:sp>
      <p:sp>
        <p:nvSpPr>
          <p:cNvPr id="6" name="Text 3"/>
          <p:cNvSpPr/>
          <p:nvPr/>
        </p:nvSpPr>
        <p:spPr>
          <a:xfrm>
            <a:off x="1451491" y="3862983"/>
            <a:ext cx="3507105" cy="2765346"/>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Middle East region stands out with the highest Order Total, which is significantly higher than its Delivery Total, indicating a strong market presence and potential for further growth in the region.</a:t>
            </a:r>
            <a:endParaRPr lang="en-US" sz="1944" dirty="0"/>
          </a:p>
        </p:txBody>
      </p:sp>
      <p:sp>
        <p:nvSpPr>
          <p:cNvPr id="7" name="Text 4"/>
          <p:cNvSpPr/>
          <p:nvPr/>
        </p:nvSpPr>
        <p:spPr>
          <a:xfrm>
            <a:off x="5568434" y="3211116"/>
            <a:ext cx="3507105" cy="810101"/>
          </a:xfrm>
          <a:prstGeom prst="rect">
            <a:avLst/>
          </a:prstGeom>
          <a:noFill/>
          <a:ln/>
        </p:spPr>
        <p:txBody>
          <a:bodyPr wrap="squar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Varying Regional Activity</a:t>
            </a:r>
            <a:endParaRPr lang="en-US" sz="2552" dirty="0"/>
          </a:p>
        </p:txBody>
      </p:sp>
      <p:sp>
        <p:nvSpPr>
          <p:cNvPr id="8" name="Text 5"/>
          <p:cNvSpPr/>
          <p:nvPr/>
        </p:nvSpPr>
        <p:spPr>
          <a:xfrm>
            <a:off x="5568434" y="4268033"/>
            <a:ext cx="3507105" cy="2765346"/>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The data reveals considerable variability in the order and delivery totals across different regions, with some areas like the Caribbean and Central Asia showing very low levels of activity.</a:t>
            </a:r>
            <a:endParaRPr lang="en-US" sz="1944" dirty="0"/>
          </a:p>
        </p:txBody>
      </p:sp>
      <p:sp>
        <p:nvSpPr>
          <p:cNvPr id="9" name="Text 6"/>
          <p:cNvSpPr/>
          <p:nvPr/>
        </p:nvSpPr>
        <p:spPr>
          <a:xfrm>
            <a:off x="9685377" y="3211116"/>
            <a:ext cx="3240405" cy="405051"/>
          </a:xfrm>
          <a:prstGeom prst="rect">
            <a:avLst/>
          </a:prstGeom>
          <a:noFill/>
          <a:ln/>
        </p:spPr>
        <p:txBody>
          <a:bodyPr wrap="none" rtlCol="0" anchor="t"/>
          <a:lstStyle/>
          <a:p>
            <a:pPr marL="0" indent="0">
              <a:lnSpc>
                <a:spcPts val="3189"/>
              </a:lnSpc>
              <a:buNone/>
            </a:pPr>
            <a:r>
              <a:rPr lang="en-US" sz="2552" b="1" kern="0" spc="-51" dirty="0">
                <a:solidFill>
                  <a:srgbClr val="FF8AAF"/>
                </a:solidFill>
                <a:latin typeface="Petrona" pitchFamily="34" charset="0"/>
                <a:ea typeface="Petrona" pitchFamily="34" charset="-122"/>
                <a:cs typeface="Petrona" pitchFamily="34" charset="-120"/>
              </a:rPr>
              <a:t>Delivery Efficiency</a:t>
            </a:r>
            <a:endParaRPr lang="en-US" sz="2552" dirty="0"/>
          </a:p>
        </p:txBody>
      </p:sp>
      <p:sp>
        <p:nvSpPr>
          <p:cNvPr id="10" name="Text 7"/>
          <p:cNvSpPr/>
          <p:nvPr/>
        </p:nvSpPr>
        <p:spPr>
          <a:xfrm>
            <a:off x="9685377" y="3862983"/>
            <a:ext cx="3507105" cy="2765346"/>
          </a:xfrm>
          <a:prstGeom prst="rect">
            <a:avLst/>
          </a:prstGeom>
          <a:noFill/>
          <a:ln/>
        </p:spPr>
        <p:txBody>
          <a:bodyPr wrap="square" rtlCol="0" anchor="t"/>
          <a:lstStyle/>
          <a:p>
            <a:pPr marL="0" indent="0">
              <a:lnSpc>
                <a:spcPts val="3110"/>
              </a:lnSpc>
              <a:buNone/>
            </a:pPr>
            <a:r>
              <a:rPr lang="en-US" sz="1944" kern="0" spc="-39" dirty="0">
                <a:solidFill>
                  <a:srgbClr val="E0D6DE"/>
                </a:solidFill>
                <a:latin typeface="Inter" pitchFamily="34" charset="0"/>
                <a:ea typeface="Inter" pitchFamily="34" charset="-122"/>
                <a:cs typeface="Inter" pitchFamily="34" charset="-120"/>
              </a:rPr>
              <a:t>While the Middle East exhibits the highest order totals, the region's Delivery Total is lower in comparison, suggesting potential challenges in delivery efficiency or infrastructure that may need to be addressed.</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468047" y="243840"/>
            <a:ext cx="9694307" cy="7875389"/>
          </a:xfrm>
          <a:prstGeom prst="roundRect">
            <a:avLst>
              <a:gd name="adj" fmla="val 1626"/>
            </a:avLst>
          </a:prstGeom>
          <a:solidFill>
            <a:srgbClr val="0C0524">
              <a:alpha val="75000"/>
            </a:srgbClr>
          </a:solidFill>
          <a:ln w="7620">
            <a:solidFill>
              <a:srgbClr val="E6E6E6">
                <a:alpha val="25000"/>
              </a:srgbClr>
            </a:solidFill>
            <a:prstDash val="solid"/>
          </a:ln>
        </p:spPr>
      </p:sp>
      <p:pic>
        <p:nvPicPr>
          <p:cNvPr id="4" name="Image 1" descr="preencoded.png"/>
          <p:cNvPicPr>
            <a:picLocks noChangeAspect="1"/>
          </p:cNvPicPr>
          <p:nvPr/>
        </p:nvPicPr>
        <p:blipFill>
          <a:blip r:embed="rId4"/>
          <a:stretch>
            <a:fillRect/>
          </a:stretch>
        </p:blipFill>
        <p:spPr>
          <a:xfrm>
            <a:off x="8526899" y="243840"/>
            <a:ext cx="3635335" cy="7875389"/>
          </a:xfrm>
          <a:prstGeom prst="rect">
            <a:avLst/>
          </a:prstGeom>
        </p:spPr>
      </p:pic>
      <p:pic>
        <p:nvPicPr>
          <p:cNvPr id="5" name="Image 2" descr="preencoded.png"/>
          <p:cNvPicPr>
            <a:picLocks noChangeAspect="1"/>
          </p:cNvPicPr>
          <p:nvPr/>
        </p:nvPicPr>
        <p:blipFill>
          <a:blip r:embed="rId5"/>
          <a:stretch>
            <a:fillRect/>
          </a:stretch>
        </p:blipFill>
        <p:spPr>
          <a:xfrm>
            <a:off x="8749189" y="3284101"/>
            <a:ext cx="3190637" cy="1794748"/>
          </a:xfrm>
          <a:prstGeom prst="rect">
            <a:avLst/>
          </a:prstGeom>
        </p:spPr>
      </p:pic>
      <p:sp>
        <p:nvSpPr>
          <p:cNvPr id="6" name="Text 1"/>
          <p:cNvSpPr/>
          <p:nvPr/>
        </p:nvSpPr>
        <p:spPr>
          <a:xfrm>
            <a:off x="3090505" y="732949"/>
            <a:ext cx="4813935" cy="1167289"/>
          </a:xfrm>
          <a:prstGeom prst="rect">
            <a:avLst/>
          </a:prstGeom>
          <a:noFill/>
          <a:ln/>
        </p:spPr>
        <p:txBody>
          <a:bodyPr wrap="square" rtlCol="0" anchor="t"/>
          <a:lstStyle/>
          <a:p>
            <a:pPr marL="0" indent="0">
              <a:lnSpc>
                <a:spcPts val="4596"/>
              </a:lnSpc>
              <a:buNone/>
            </a:pPr>
            <a:r>
              <a:rPr lang="en-US" sz="3677" b="1" kern="0" spc="-74" dirty="0">
                <a:solidFill>
                  <a:srgbClr val="FF8AAF"/>
                </a:solidFill>
                <a:latin typeface="Petrona" pitchFamily="34" charset="0"/>
                <a:ea typeface="Petrona" pitchFamily="34" charset="-122"/>
                <a:cs typeface="Petrona" pitchFamily="34" charset="-120"/>
              </a:rPr>
              <a:t>Monthly Delivery Patterns</a:t>
            </a:r>
            <a:endParaRPr lang="en-US" sz="3677" dirty="0"/>
          </a:p>
        </p:txBody>
      </p:sp>
      <p:sp>
        <p:nvSpPr>
          <p:cNvPr id="7" name="Shape 2"/>
          <p:cNvSpPr/>
          <p:nvPr/>
        </p:nvSpPr>
        <p:spPr>
          <a:xfrm>
            <a:off x="3345775" y="2166938"/>
            <a:ext cx="22860" cy="5463183"/>
          </a:xfrm>
          <a:prstGeom prst="roundRect">
            <a:avLst>
              <a:gd name="adj" fmla="val 326810"/>
            </a:avLst>
          </a:prstGeom>
          <a:solidFill>
            <a:srgbClr val="48367C"/>
          </a:solidFill>
          <a:ln/>
        </p:spPr>
      </p:sp>
      <p:sp>
        <p:nvSpPr>
          <p:cNvPr id="8" name="Shape 3"/>
          <p:cNvSpPr/>
          <p:nvPr/>
        </p:nvSpPr>
        <p:spPr>
          <a:xfrm>
            <a:off x="3534430" y="2555558"/>
            <a:ext cx="622459" cy="22860"/>
          </a:xfrm>
          <a:prstGeom prst="roundRect">
            <a:avLst>
              <a:gd name="adj" fmla="val 326810"/>
            </a:avLst>
          </a:prstGeom>
          <a:solidFill>
            <a:srgbClr val="48367C"/>
          </a:solidFill>
          <a:ln/>
        </p:spPr>
      </p:sp>
      <p:sp>
        <p:nvSpPr>
          <p:cNvPr id="9" name="Shape 4"/>
          <p:cNvSpPr/>
          <p:nvPr/>
        </p:nvSpPr>
        <p:spPr>
          <a:xfrm>
            <a:off x="3157121" y="2366962"/>
            <a:ext cx="400169" cy="400169"/>
          </a:xfrm>
          <a:prstGeom prst="roundRect">
            <a:avLst>
              <a:gd name="adj" fmla="val 18669"/>
            </a:avLst>
          </a:prstGeom>
          <a:solidFill>
            <a:srgbClr val="2F1D63"/>
          </a:solidFill>
          <a:ln w="7620">
            <a:solidFill>
              <a:srgbClr val="48367C"/>
            </a:solidFill>
            <a:prstDash val="solid"/>
          </a:ln>
        </p:spPr>
      </p:sp>
      <p:sp>
        <p:nvSpPr>
          <p:cNvPr id="10" name="Text 5"/>
          <p:cNvSpPr/>
          <p:nvPr/>
        </p:nvSpPr>
        <p:spPr>
          <a:xfrm>
            <a:off x="3299996" y="2426970"/>
            <a:ext cx="114300" cy="280154"/>
          </a:xfrm>
          <a:prstGeom prst="rect">
            <a:avLst/>
          </a:prstGeom>
          <a:noFill/>
          <a:ln/>
        </p:spPr>
        <p:txBody>
          <a:bodyPr wrap="none" rtlCol="0" anchor="t"/>
          <a:lstStyle/>
          <a:p>
            <a:pPr marL="0" indent="0" algn="ctr">
              <a:lnSpc>
                <a:spcPts val="2206"/>
              </a:lnSpc>
              <a:buNone/>
            </a:pPr>
            <a:r>
              <a:rPr lang="en-US" sz="2206" b="1" kern="0" spc="-44" dirty="0">
                <a:solidFill>
                  <a:srgbClr val="E0D6DE"/>
                </a:solidFill>
                <a:latin typeface="Petrona" pitchFamily="34" charset="0"/>
                <a:ea typeface="Petrona" pitchFamily="34" charset="-122"/>
                <a:cs typeface="Petrona" pitchFamily="34" charset="-120"/>
              </a:rPr>
              <a:t>1</a:t>
            </a:r>
            <a:endParaRPr lang="en-US" sz="2206" dirty="0"/>
          </a:p>
        </p:txBody>
      </p:sp>
      <p:sp>
        <p:nvSpPr>
          <p:cNvPr id="11" name="Text 6"/>
          <p:cNvSpPr/>
          <p:nvPr/>
        </p:nvSpPr>
        <p:spPr>
          <a:xfrm>
            <a:off x="4335423" y="2344698"/>
            <a:ext cx="2334578" cy="291822"/>
          </a:xfrm>
          <a:prstGeom prst="rect">
            <a:avLst/>
          </a:prstGeom>
          <a:noFill/>
          <a:ln/>
        </p:spPr>
        <p:txBody>
          <a:bodyPr wrap="none" rtlCol="0" anchor="t"/>
          <a:lstStyle/>
          <a:p>
            <a:pPr marL="0" indent="0" algn="l">
              <a:lnSpc>
                <a:spcPts val="2298"/>
              </a:lnSpc>
              <a:buNone/>
            </a:pPr>
            <a:r>
              <a:rPr lang="en-US" sz="1838" b="1" kern="0" spc="-37" dirty="0">
                <a:solidFill>
                  <a:srgbClr val="E0D6DE"/>
                </a:solidFill>
                <a:latin typeface="Petrona" pitchFamily="34" charset="0"/>
                <a:ea typeface="Petrona" pitchFamily="34" charset="-122"/>
                <a:cs typeface="Petrona" pitchFamily="34" charset="-120"/>
              </a:rPr>
              <a:t>Peak Deliveries</a:t>
            </a:r>
            <a:endParaRPr lang="en-US" sz="1838" dirty="0"/>
          </a:p>
        </p:txBody>
      </p:sp>
      <p:sp>
        <p:nvSpPr>
          <p:cNvPr id="12" name="Text 7"/>
          <p:cNvSpPr/>
          <p:nvPr/>
        </p:nvSpPr>
        <p:spPr>
          <a:xfrm>
            <a:off x="4335423" y="2743200"/>
            <a:ext cx="3569018" cy="569119"/>
          </a:xfrm>
          <a:prstGeom prst="rect">
            <a:avLst/>
          </a:prstGeom>
          <a:noFill/>
          <a:ln/>
        </p:spPr>
        <p:txBody>
          <a:bodyPr wrap="square" rtlCol="0" anchor="t"/>
          <a:lstStyle/>
          <a:p>
            <a:pPr marL="0" indent="0" algn="l">
              <a:lnSpc>
                <a:spcPts val="2241"/>
              </a:lnSpc>
              <a:buNone/>
            </a:pPr>
            <a:r>
              <a:rPr lang="en-US" sz="1401" kern="0" spc="-28" dirty="0">
                <a:solidFill>
                  <a:srgbClr val="E0D6DE"/>
                </a:solidFill>
                <a:latin typeface="Inter" pitchFamily="34" charset="0"/>
                <a:ea typeface="Inter" pitchFamily="34" charset="-122"/>
                <a:cs typeface="Inter" pitchFamily="34" charset="-120"/>
              </a:rPr>
              <a:t>The data shows that December has the highest number of deliveries, totaling 3,345.</a:t>
            </a:r>
            <a:endParaRPr lang="en-US" sz="1401" dirty="0"/>
          </a:p>
        </p:txBody>
      </p:sp>
      <p:sp>
        <p:nvSpPr>
          <p:cNvPr id="13" name="Shape 8"/>
          <p:cNvSpPr/>
          <p:nvPr/>
        </p:nvSpPr>
        <p:spPr>
          <a:xfrm>
            <a:off x="3534430" y="4056459"/>
            <a:ext cx="622459" cy="22860"/>
          </a:xfrm>
          <a:prstGeom prst="roundRect">
            <a:avLst>
              <a:gd name="adj" fmla="val 326810"/>
            </a:avLst>
          </a:prstGeom>
          <a:solidFill>
            <a:srgbClr val="48367C"/>
          </a:solidFill>
          <a:ln/>
        </p:spPr>
      </p:sp>
      <p:sp>
        <p:nvSpPr>
          <p:cNvPr id="14" name="Shape 9"/>
          <p:cNvSpPr/>
          <p:nvPr/>
        </p:nvSpPr>
        <p:spPr>
          <a:xfrm>
            <a:off x="3157121" y="3867864"/>
            <a:ext cx="400169" cy="400169"/>
          </a:xfrm>
          <a:prstGeom prst="roundRect">
            <a:avLst>
              <a:gd name="adj" fmla="val 18669"/>
            </a:avLst>
          </a:prstGeom>
          <a:solidFill>
            <a:srgbClr val="2F1D63"/>
          </a:solidFill>
          <a:ln w="7620">
            <a:solidFill>
              <a:srgbClr val="48367C"/>
            </a:solidFill>
            <a:prstDash val="solid"/>
          </a:ln>
        </p:spPr>
      </p:sp>
      <p:sp>
        <p:nvSpPr>
          <p:cNvPr id="15" name="Text 10"/>
          <p:cNvSpPr/>
          <p:nvPr/>
        </p:nvSpPr>
        <p:spPr>
          <a:xfrm>
            <a:off x="3280589" y="3927872"/>
            <a:ext cx="153233" cy="280154"/>
          </a:xfrm>
          <a:prstGeom prst="rect">
            <a:avLst/>
          </a:prstGeom>
          <a:noFill/>
          <a:ln/>
        </p:spPr>
        <p:txBody>
          <a:bodyPr wrap="none" rtlCol="0" anchor="t"/>
          <a:lstStyle/>
          <a:p>
            <a:pPr marL="0" indent="0" algn="ctr">
              <a:lnSpc>
                <a:spcPts val="2206"/>
              </a:lnSpc>
              <a:buNone/>
            </a:pPr>
            <a:r>
              <a:rPr lang="en-US" sz="2206" b="1" kern="0" spc="-44" dirty="0">
                <a:solidFill>
                  <a:srgbClr val="E0D6DE"/>
                </a:solidFill>
                <a:latin typeface="Petrona" pitchFamily="34" charset="0"/>
                <a:ea typeface="Petrona" pitchFamily="34" charset="-122"/>
                <a:cs typeface="Petrona" pitchFamily="34" charset="-120"/>
              </a:rPr>
              <a:t>2</a:t>
            </a:r>
            <a:endParaRPr lang="en-US" sz="2206" dirty="0"/>
          </a:p>
        </p:txBody>
      </p:sp>
      <p:sp>
        <p:nvSpPr>
          <p:cNvPr id="16" name="Text 11"/>
          <p:cNvSpPr/>
          <p:nvPr/>
        </p:nvSpPr>
        <p:spPr>
          <a:xfrm>
            <a:off x="4335423" y="3845600"/>
            <a:ext cx="2334578" cy="291822"/>
          </a:xfrm>
          <a:prstGeom prst="rect">
            <a:avLst/>
          </a:prstGeom>
          <a:noFill/>
          <a:ln/>
        </p:spPr>
        <p:txBody>
          <a:bodyPr wrap="none" rtlCol="0" anchor="t"/>
          <a:lstStyle/>
          <a:p>
            <a:pPr marL="0" indent="0" algn="l">
              <a:lnSpc>
                <a:spcPts val="2298"/>
              </a:lnSpc>
              <a:buNone/>
            </a:pPr>
            <a:r>
              <a:rPr lang="en-US" sz="1838" b="1" kern="0" spc="-37" dirty="0">
                <a:solidFill>
                  <a:srgbClr val="E0D6DE"/>
                </a:solidFill>
                <a:latin typeface="Petrona" pitchFamily="34" charset="0"/>
                <a:ea typeface="Petrona" pitchFamily="34" charset="-122"/>
                <a:cs typeface="Petrona" pitchFamily="34" charset="-120"/>
              </a:rPr>
              <a:t>Lowest Deliveries</a:t>
            </a:r>
            <a:endParaRPr lang="en-US" sz="1838" dirty="0"/>
          </a:p>
        </p:txBody>
      </p:sp>
      <p:sp>
        <p:nvSpPr>
          <p:cNvPr id="17" name="Text 12"/>
          <p:cNvSpPr/>
          <p:nvPr/>
        </p:nvSpPr>
        <p:spPr>
          <a:xfrm>
            <a:off x="4335423" y="4244102"/>
            <a:ext cx="3569018" cy="853678"/>
          </a:xfrm>
          <a:prstGeom prst="rect">
            <a:avLst/>
          </a:prstGeom>
          <a:noFill/>
          <a:ln/>
        </p:spPr>
        <p:txBody>
          <a:bodyPr wrap="square" rtlCol="0" anchor="t"/>
          <a:lstStyle/>
          <a:p>
            <a:pPr marL="0" indent="0" algn="l">
              <a:lnSpc>
                <a:spcPts val="2241"/>
              </a:lnSpc>
              <a:buNone/>
            </a:pPr>
            <a:r>
              <a:rPr lang="en-US" sz="1401" kern="0" spc="-28" dirty="0">
                <a:solidFill>
                  <a:srgbClr val="E0D6DE"/>
                </a:solidFill>
                <a:latin typeface="Inter" pitchFamily="34" charset="0"/>
                <a:ea typeface="Inter" pitchFamily="34" charset="-122"/>
                <a:cs typeface="Inter" pitchFamily="34" charset="-120"/>
              </a:rPr>
              <a:t>In contrast, August has the lowest number of deliveries among the months listed, with 1,385 deliveries.</a:t>
            </a:r>
            <a:endParaRPr lang="en-US" sz="1401" dirty="0"/>
          </a:p>
        </p:txBody>
      </p:sp>
      <p:sp>
        <p:nvSpPr>
          <p:cNvPr id="18" name="Shape 13"/>
          <p:cNvSpPr/>
          <p:nvPr/>
        </p:nvSpPr>
        <p:spPr>
          <a:xfrm>
            <a:off x="3534430" y="5841921"/>
            <a:ext cx="622459" cy="22860"/>
          </a:xfrm>
          <a:prstGeom prst="roundRect">
            <a:avLst>
              <a:gd name="adj" fmla="val 326810"/>
            </a:avLst>
          </a:prstGeom>
          <a:solidFill>
            <a:srgbClr val="48367C"/>
          </a:solidFill>
          <a:ln/>
        </p:spPr>
      </p:sp>
      <p:sp>
        <p:nvSpPr>
          <p:cNvPr id="19" name="Shape 14"/>
          <p:cNvSpPr/>
          <p:nvPr/>
        </p:nvSpPr>
        <p:spPr>
          <a:xfrm>
            <a:off x="3157121" y="5653326"/>
            <a:ext cx="400169" cy="400169"/>
          </a:xfrm>
          <a:prstGeom prst="roundRect">
            <a:avLst>
              <a:gd name="adj" fmla="val 18669"/>
            </a:avLst>
          </a:prstGeom>
          <a:solidFill>
            <a:srgbClr val="2F1D63"/>
          </a:solidFill>
          <a:ln w="7620">
            <a:solidFill>
              <a:srgbClr val="48367C"/>
            </a:solidFill>
            <a:prstDash val="solid"/>
          </a:ln>
        </p:spPr>
      </p:sp>
      <p:sp>
        <p:nvSpPr>
          <p:cNvPr id="20" name="Text 15"/>
          <p:cNvSpPr/>
          <p:nvPr/>
        </p:nvSpPr>
        <p:spPr>
          <a:xfrm>
            <a:off x="3280708" y="5713333"/>
            <a:ext cx="152995" cy="280154"/>
          </a:xfrm>
          <a:prstGeom prst="rect">
            <a:avLst/>
          </a:prstGeom>
          <a:noFill/>
          <a:ln/>
        </p:spPr>
        <p:txBody>
          <a:bodyPr wrap="none" rtlCol="0" anchor="t"/>
          <a:lstStyle/>
          <a:p>
            <a:pPr marL="0" indent="0" algn="ctr">
              <a:lnSpc>
                <a:spcPts val="2206"/>
              </a:lnSpc>
              <a:buNone/>
            </a:pPr>
            <a:r>
              <a:rPr lang="en-US" sz="2206" b="1" kern="0" spc="-44" dirty="0">
                <a:solidFill>
                  <a:srgbClr val="E0D6DE"/>
                </a:solidFill>
                <a:latin typeface="Petrona" pitchFamily="34" charset="0"/>
                <a:ea typeface="Petrona" pitchFamily="34" charset="-122"/>
                <a:cs typeface="Petrona" pitchFamily="34" charset="-120"/>
              </a:rPr>
              <a:t>3</a:t>
            </a:r>
            <a:endParaRPr lang="en-US" sz="2206" dirty="0"/>
          </a:p>
        </p:txBody>
      </p:sp>
      <p:sp>
        <p:nvSpPr>
          <p:cNvPr id="21" name="Text 16"/>
          <p:cNvSpPr/>
          <p:nvPr/>
        </p:nvSpPr>
        <p:spPr>
          <a:xfrm>
            <a:off x="4335423" y="5631061"/>
            <a:ext cx="2334578" cy="291822"/>
          </a:xfrm>
          <a:prstGeom prst="rect">
            <a:avLst/>
          </a:prstGeom>
          <a:noFill/>
          <a:ln/>
        </p:spPr>
        <p:txBody>
          <a:bodyPr wrap="none" rtlCol="0" anchor="t"/>
          <a:lstStyle/>
          <a:p>
            <a:pPr marL="0" indent="0" algn="l">
              <a:lnSpc>
                <a:spcPts val="2298"/>
              </a:lnSpc>
              <a:buNone/>
            </a:pPr>
            <a:r>
              <a:rPr lang="en-US" sz="1838" b="1" kern="0" spc="-37" dirty="0">
                <a:solidFill>
                  <a:srgbClr val="E0D6DE"/>
                </a:solidFill>
                <a:latin typeface="Petrona" pitchFamily="34" charset="0"/>
                <a:ea typeface="Petrona" pitchFamily="34" charset="-122"/>
                <a:cs typeface="Petrona" pitchFamily="34" charset="-120"/>
              </a:rPr>
              <a:t>Seasonal Variability</a:t>
            </a:r>
            <a:endParaRPr lang="en-US" sz="1838" dirty="0"/>
          </a:p>
        </p:txBody>
      </p:sp>
      <p:sp>
        <p:nvSpPr>
          <p:cNvPr id="22" name="Text 17"/>
          <p:cNvSpPr/>
          <p:nvPr/>
        </p:nvSpPr>
        <p:spPr>
          <a:xfrm>
            <a:off x="4335423" y="6029563"/>
            <a:ext cx="3569018" cy="1422797"/>
          </a:xfrm>
          <a:prstGeom prst="rect">
            <a:avLst/>
          </a:prstGeom>
          <a:noFill/>
          <a:ln/>
        </p:spPr>
        <p:txBody>
          <a:bodyPr wrap="square" rtlCol="0" anchor="t"/>
          <a:lstStyle/>
          <a:p>
            <a:pPr marL="0" indent="0" algn="l">
              <a:lnSpc>
                <a:spcPts val="2241"/>
              </a:lnSpc>
              <a:buNone/>
            </a:pPr>
            <a:r>
              <a:rPr lang="en-US" sz="1401" kern="0" spc="-28" dirty="0">
                <a:solidFill>
                  <a:srgbClr val="E0D6DE"/>
                </a:solidFill>
                <a:latin typeface="Inter" pitchFamily="34" charset="0"/>
                <a:ea typeface="Inter" pitchFamily="34" charset="-122"/>
                <a:cs typeface="Inter" pitchFamily="34" charset="-120"/>
              </a:rPr>
              <a:t>The significant variability in monthly deliveries, with a standard deviation of 764.38, suggests that seasonal factors or market dynamics may be influencing the delivery patterns.</a:t>
            </a:r>
            <a:endParaRPr lang="en-US" sz="140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188839" y="243840"/>
            <a:ext cx="12252722" cy="7786211"/>
          </a:xfrm>
          <a:prstGeom prst="roundRect">
            <a:avLst>
              <a:gd name="adj" fmla="val 2079"/>
            </a:avLst>
          </a:prstGeom>
          <a:solidFill>
            <a:srgbClr val="0C0524">
              <a:alpha val="75000"/>
            </a:srgbClr>
          </a:solidFill>
          <a:ln w="7620">
            <a:solidFill>
              <a:srgbClr val="E6E6E6">
                <a:alpha val="25000"/>
              </a:srgbClr>
            </a:solidFill>
            <a:prstDash val="solid"/>
          </a:ln>
        </p:spPr>
      </p:sp>
      <p:sp>
        <p:nvSpPr>
          <p:cNvPr id="4" name="Text 1"/>
          <p:cNvSpPr/>
          <p:nvPr/>
        </p:nvSpPr>
        <p:spPr>
          <a:xfrm>
            <a:off x="1975604" y="862013"/>
            <a:ext cx="7863364" cy="737711"/>
          </a:xfrm>
          <a:prstGeom prst="rect">
            <a:avLst/>
          </a:prstGeom>
          <a:noFill/>
          <a:ln/>
        </p:spPr>
        <p:txBody>
          <a:bodyPr wrap="none" rtlCol="0" anchor="t"/>
          <a:lstStyle/>
          <a:p>
            <a:pPr marL="0" indent="0">
              <a:lnSpc>
                <a:spcPts val="5809"/>
              </a:lnSpc>
              <a:buNone/>
            </a:pPr>
            <a:r>
              <a:rPr lang="en-US" sz="4647" b="1" kern="0" spc="-93" dirty="0">
                <a:solidFill>
                  <a:srgbClr val="FF8AAF"/>
                </a:solidFill>
                <a:latin typeface="Petrona" pitchFamily="34" charset="0"/>
                <a:ea typeface="Petrona" pitchFamily="34" charset="-122"/>
                <a:cs typeface="Petrona" pitchFamily="34" charset="-120"/>
              </a:rPr>
              <a:t>Delivery Patterns by Customer</a:t>
            </a:r>
            <a:endParaRPr lang="en-US" sz="4647" dirty="0"/>
          </a:p>
        </p:txBody>
      </p:sp>
      <p:pic>
        <p:nvPicPr>
          <p:cNvPr id="5" name="Image 1" descr="preencoded.png"/>
          <p:cNvPicPr>
            <a:picLocks noChangeAspect="1"/>
          </p:cNvPicPr>
          <p:nvPr/>
        </p:nvPicPr>
        <p:blipFill>
          <a:blip r:embed="rId4"/>
          <a:stretch>
            <a:fillRect/>
          </a:stretch>
        </p:blipFill>
        <p:spPr>
          <a:xfrm>
            <a:off x="1975604" y="2049304"/>
            <a:ext cx="3334941" cy="2061091"/>
          </a:xfrm>
          <a:prstGeom prst="rect">
            <a:avLst/>
          </a:prstGeom>
        </p:spPr>
      </p:pic>
      <p:sp>
        <p:nvSpPr>
          <p:cNvPr id="6" name="Text 2"/>
          <p:cNvSpPr/>
          <p:nvPr/>
        </p:nvSpPr>
        <p:spPr>
          <a:xfrm>
            <a:off x="1975604" y="4391382"/>
            <a:ext cx="2984659" cy="368737"/>
          </a:xfrm>
          <a:prstGeom prst="rect">
            <a:avLst/>
          </a:prstGeom>
          <a:noFill/>
          <a:ln/>
        </p:spPr>
        <p:txBody>
          <a:bodyPr wrap="none" rtlCol="0" anchor="t"/>
          <a:lstStyle/>
          <a:p>
            <a:pPr marL="0" indent="0" algn="l">
              <a:lnSpc>
                <a:spcPts val="2904"/>
              </a:lnSpc>
              <a:buNone/>
            </a:pPr>
            <a:r>
              <a:rPr lang="en-US" sz="2323" b="1" kern="0" spc="-46" dirty="0">
                <a:solidFill>
                  <a:srgbClr val="E0D6DE"/>
                </a:solidFill>
                <a:latin typeface="Petrona" pitchFamily="34" charset="0"/>
                <a:ea typeface="Petrona" pitchFamily="34" charset="-122"/>
                <a:cs typeface="Petrona" pitchFamily="34" charset="-120"/>
              </a:rPr>
              <a:t>Varied Delivery Counts</a:t>
            </a:r>
            <a:endParaRPr lang="en-US" sz="2323" dirty="0"/>
          </a:p>
        </p:txBody>
      </p:sp>
      <p:sp>
        <p:nvSpPr>
          <p:cNvPr id="7" name="Text 3"/>
          <p:cNvSpPr/>
          <p:nvPr/>
        </p:nvSpPr>
        <p:spPr>
          <a:xfrm>
            <a:off x="1975604" y="4894897"/>
            <a:ext cx="3334941" cy="2157413"/>
          </a:xfrm>
          <a:prstGeom prst="rect">
            <a:avLst/>
          </a:prstGeom>
          <a:noFill/>
          <a:ln/>
        </p:spPr>
        <p:txBody>
          <a:bodyPr wrap="square" rtlCol="0" anchor="t"/>
          <a:lstStyle/>
          <a:p>
            <a:pPr marL="0" indent="0" algn="l">
              <a:lnSpc>
                <a:spcPts val="2832"/>
              </a:lnSpc>
              <a:buNone/>
            </a:pPr>
            <a:r>
              <a:rPr lang="en-US" sz="1770" kern="0" spc="-35" dirty="0">
                <a:solidFill>
                  <a:srgbClr val="E0D6DE"/>
                </a:solidFill>
                <a:latin typeface="Inter" pitchFamily="34" charset="0"/>
                <a:ea typeface="Inter" pitchFamily="34" charset="-122"/>
                <a:cs typeface="Inter" pitchFamily="34" charset="-120"/>
              </a:rPr>
              <a:t>The data shows a wide range of delivery frequencies across different customers, with a mean of 1.88 deliveries and a standard deviation of 1.72, indicating significant variability.</a:t>
            </a:r>
            <a:endParaRPr lang="en-US" sz="1770" dirty="0"/>
          </a:p>
        </p:txBody>
      </p:sp>
      <p:pic>
        <p:nvPicPr>
          <p:cNvPr id="8" name="Image 2" descr="preencoded.png"/>
          <p:cNvPicPr>
            <a:picLocks noChangeAspect="1"/>
          </p:cNvPicPr>
          <p:nvPr/>
        </p:nvPicPr>
        <p:blipFill>
          <a:blip r:embed="rId5"/>
          <a:stretch>
            <a:fillRect/>
          </a:stretch>
        </p:blipFill>
        <p:spPr>
          <a:xfrm>
            <a:off x="5647730" y="2049304"/>
            <a:ext cx="3334941" cy="2061091"/>
          </a:xfrm>
          <a:prstGeom prst="rect">
            <a:avLst/>
          </a:prstGeom>
        </p:spPr>
      </p:pic>
      <p:sp>
        <p:nvSpPr>
          <p:cNvPr id="9" name="Text 4"/>
          <p:cNvSpPr/>
          <p:nvPr/>
        </p:nvSpPr>
        <p:spPr>
          <a:xfrm>
            <a:off x="5647730" y="4391382"/>
            <a:ext cx="2950726" cy="368737"/>
          </a:xfrm>
          <a:prstGeom prst="rect">
            <a:avLst/>
          </a:prstGeom>
          <a:noFill/>
          <a:ln/>
        </p:spPr>
        <p:txBody>
          <a:bodyPr wrap="none" rtlCol="0" anchor="t"/>
          <a:lstStyle/>
          <a:p>
            <a:pPr marL="0" indent="0" algn="l">
              <a:lnSpc>
                <a:spcPts val="2904"/>
              </a:lnSpc>
              <a:buNone/>
            </a:pPr>
            <a:r>
              <a:rPr lang="en-US" sz="2323" b="1" kern="0" spc="-46" dirty="0">
                <a:solidFill>
                  <a:srgbClr val="E0D6DE"/>
                </a:solidFill>
                <a:latin typeface="Petrona" pitchFamily="34" charset="0"/>
                <a:ea typeface="Petrona" pitchFamily="34" charset="-122"/>
                <a:cs typeface="Petrona" pitchFamily="34" charset="-120"/>
              </a:rPr>
              <a:t>Growth Patterns</a:t>
            </a:r>
            <a:endParaRPr lang="en-US" sz="2323" dirty="0"/>
          </a:p>
        </p:txBody>
      </p:sp>
      <p:sp>
        <p:nvSpPr>
          <p:cNvPr id="10" name="Text 5"/>
          <p:cNvSpPr/>
          <p:nvPr/>
        </p:nvSpPr>
        <p:spPr>
          <a:xfrm>
            <a:off x="5647730" y="4894897"/>
            <a:ext cx="3334941" cy="2516981"/>
          </a:xfrm>
          <a:prstGeom prst="rect">
            <a:avLst/>
          </a:prstGeom>
          <a:noFill/>
          <a:ln/>
        </p:spPr>
        <p:txBody>
          <a:bodyPr wrap="square" rtlCol="0" anchor="t"/>
          <a:lstStyle/>
          <a:p>
            <a:pPr marL="0" indent="0" algn="l">
              <a:lnSpc>
                <a:spcPts val="2832"/>
              </a:lnSpc>
              <a:buNone/>
            </a:pPr>
            <a:r>
              <a:rPr lang="en-US" sz="1770" kern="0" spc="-35" dirty="0">
                <a:solidFill>
                  <a:srgbClr val="E0D6DE"/>
                </a:solidFill>
                <a:latin typeface="Inter" pitchFamily="34" charset="0"/>
                <a:ea typeface="Inter" pitchFamily="34" charset="-122"/>
                <a:cs typeface="Inter" pitchFamily="34" charset="-120"/>
              </a:rPr>
              <a:t>Some customers, like 9 Air, exhibit a gradual increase in deliveries over time, from 1 delivery in 2016 to 2 deliveries in 2018, suggesting potential fleet expansions or operational growth.</a:t>
            </a:r>
            <a:endParaRPr lang="en-US" sz="1770" dirty="0"/>
          </a:p>
        </p:txBody>
      </p:sp>
      <p:pic>
        <p:nvPicPr>
          <p:cNvPr id="11" name="Image 3" descr="preencoded.png"/>
          <p:cNvPicPr>
            <a:picLocks noChangeAspect="1"/>
          </p:cNvPicPr>
          <p:nvPr/>
        </p:nvPicPr>
        <p:blipFill>
          <a:blip r:embed="rId6"/>
          <a:stretch>
            <a:fillRect/>
          </a:stretch>
        </p:blipFill>
        <p:spPr>
          <a:xfrm>
            <a:off x="9319855" y="2049304"/>
            <a:ext cx="3334941" cy="2061091"/>
          </a:xfrm>
          <a:prstGeom prst="rect">
            <a:avLst/>
          </a:prstGeom>
        </p:spPr>
      </p:pic>
      <p:sp>
        <p:nvSpPr>
          <p:cNvPr id="12" name="Text 6"/>
          <p:cNvSpPr/>
          <p:nvPr/>
        </p:nvSpPr>
        <p:spPr>
          <a:xfrm>
            <a:off x="9319855" y="4391382"/>
            <a:ext cx="2950726" cy="368737"/>
          </a:xfrm>
          <a:prstGeom prst="rect">
            <a:avLst/>
          </a:prstGeom>
          <a:noFill/>
          <a:ln/>
        </p:spPr>
        <p:txBody>
          <a:bodyPr wrap="none" rtlCol="0" anchor="t"/>
          <a:lstStyle/>
          <a:p>
            <a:pPr marL="0" indent="0" algn="l">
              <a:lnSpc>
                <a:spcPts val="2904"/>
              </a:lnSpc>
              <a:buNone/>
            </a:pPr>
            <a:r>
              <a:rPr lang="en-US" sz="2323" b="1" kern="0" spc="-46" dirty="0">
                <a:solidFill>
                  <a:srgbClr val="E0D6DE"/>
                </a:solidFill>
                <a:latin typeface="Petrona" pitchFamily="34" charset="0"/>
                <a:ea typeface="Petrona" pitchFamily="34" charset="-122"/>
                <a:cs typeface="Petrona" pitchFamily="34" charset="-120"/>
              </a:rPr>
              <a:t>Delivery Peaks</a:t>
            </a:r>
            <a:endParaRPr lang="en-US" sz="2323" dirty="0"/>
          </a:p>
        </p:txBody>
      </p:sp>
      <p:sp>
        <p:nvSpPr>
          <p:cNvPr id="13" name="Text 7"/>
          <p:cNvSpPr/>
          <p:nvPr/>
        </p:nvSpPr>
        <p:spPr>
          <a:xfrm>
            <a:off x="9319855" y="4894897"/>
            <a:ext cx="3334941" cy="2516981"/>
          </a:xfrm>
          <a:prstGeom prst="rect">
            <a:avLst/>
          </a:prstGeom>
          <a:noFill/>
          <a:ln/>
        </p:spPr>
        <p:txBody>
          <a:bodyPr wrap="square" rtlCol="0" anchor="t"/>
          <a:lstStyle/>
          <a:p>
            <a:pPr marL="0" indent="0" algn="l">
              <a:lnSpc>
                <a:spcPts val="2832"/>
              </a:lnSpc>
              <a:buNone/>
            </a:pPr>
            <a:r>
              <a:rPr lang="en-US" sz="1770" kern="0" spc="-35" dirty="0">
                <a:solidFill>
                  <a:srgbClr val="E0D6DE"/>
                </a:solidFill>
                <a:latin typeface="Inter" pitchFamily="34" charset="0"/>
                <a:ea typeface="Inter" pitchFamily="34" charset="-122"/>
                <a:cs typeface="Inter" pitchFamily="34" charset="-120"/>
              </a:rPr>
              <a:t>The visualization highlights delivery spikes for certain customers in specific years, which could be attributed to bulk purchases, fleet renewals, or industry-wide demand surges.</a:t>
            </a:r>
            <a:endParaRPr lang="en-US" sz="177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890</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Inter</vt:lpstr>
      <vt:lpstr>Petrona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4</cp:revision>
  <dcterms:created xsi:type="dcterms:W3CDTF">2024-08-10T10:57:19Z</dcterms:created>
  <dcterms:modified xsi:type="dcterms:W3CDTF">2024-08-10T15:08:03Z</dcterms:modified>
</cp:coreProperties>
</file>