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7" r:id="rId18"/>
    <p:sldId id="271" r:id="rId19"/>
    <p:sldId id="278" r:id="rId20"/>
    <p:sldId id="279" r:id="rId21"/>
    <p:sldId id="280" r:id="rId22"/>
    <p:sldId id="281" r:id="rId23"/>
    <p:sldId id="282" r:id="rId24"/>
    <p:sldId id="272" r:id="rId25"/>
    <p:sldId id="27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B65379-3071-4A00-9019-69B62F987769}">
  <a:tblStyle styleId="{A3B65379-3071-4A00-9019-69B62F9877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SLIDES_API1677143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SLIDES_API1677143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be261e2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be261e2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67714384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67714384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be261e2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be261e2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e261e2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e261e2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be261e2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be261e2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SLIDES_API167714384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SLIDES_API167714384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422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739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7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SLIDES_API167714384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SLIDES_API167714384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185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167714384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167714384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055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SLIDES_API167714384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SLIDES_API167714384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SLIDES_API167714384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SLIDES_API167714384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SLIDES_API167714384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SLIDES_API167714384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SLIDES_API167714384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SLIDES_API167714384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SLIDES_API167714384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SLIDES_API167714384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SLIDES_API167714384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SLIDES_API167714384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SLIDES_API167714384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SLIDES_API167714384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SLIDES_API167714384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SLIDES_API167714384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SLIDES_API167714384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SLIDES_API167714384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08050" y="654844"/>
            <a:ext cx="8127900" cy="209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cap="small" dirty="0">
                <a:solidFill>
                  <a:schemeClr val="dk2"/>
                </a:solidFill>
                <a:latin typeface="Times New Roman"/>
                <a:ea typeface="Times New Roman"/>
                <a:cs typeface="Times New Roman"/>
                <a:sym typeface="Times New Roman"/>
              </a:rPr>
              <a:t>Spam analysis and classification of the dynamic message using a vectorizing technique using NLP</a:t>
            </a:r>
          </a:p>
          <a:p>
            <a:pPr marL="0" lvl="0" indent="0" algn="ctr" rtl="0">
              <a:spcBef>
                <a:spcPts val="0"/>
              </a:spcBef>
              <a:spcAft>
                <a:spcPts val="0"/>
              </a:spcAft>
              <a:buNone/>
            </a:pPr>
            <a:endParaRPr lang="en" sz="3000" b="1" cap="small"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 sz="3000" b="1" cap="small" dirty="0">
                <a:solidFill>
                  <a:schemeClr val="dk2"/>
                </a:solidFill>
                <a:latin typeface="Times New Roman"/>
                <a:ea typeface="Times New Roman"/>
                <a:cs typeface="Times New Roman"/>
                <a:sym typeface="Times New Roman"/>
              </a:rPr>
              <a:t>Under The Guidance of:- Dr. Thenmalar S</a:t>
            </a:r>
          </a:p>
          <a:p>
            <a:pPr marL="0" lvl="0" indent="0" algn="ctr" rtl="0">
              <a:spcBef>
                <a:spcPts val="0"/>
              </a:spcBef>
              <a:spcAft>
                <a:spcPts val="0"/>
              </a:spcAft>
              <a:buNone/>
            </a:pPr>
            <a:r>
              <a:rPr lang="en" sz="3000" b="1" cap="small" dirty="0">
                <a:solidFill>
                  <a:schemeClr val="dk2"/>
                </a:solidFill>
                <a:latin typeface="Times New Roman"/>
                <a:ea typeface="Times New Roman"/>
                <a:cs typeface="Times New Roman"/>
                <a:sym typeface="Times New Roman"/>
              </a:rPr>
              <a:t>By:- Tushar Gupta and Sahil Pandey</a:t>
            </a:r>
          </a:p>
          <a:p>
            <a:pPr marL="0" lvl="0" indent="0" algn="ctr" rtl="0">
              <a:spcBef>
                <a:spcPts val="0"/>
              </a:spcBef>
              <a:spcAft>
                <a:spcPts val="0"/>
              </a:spcAft>
              <a:buNone/>
            </a:pPr>
            <a:r>
              <a:rPr lang="en" sz="3000" b="1" cap="small">
                <a:solidFill>
                  <a:schemeClr val="dk2"/>
                </a:solidFill>
                <a:latin typeface="Times New Roman"/>
                <a:ea typeface="Times New Roman"/>
                <a:cs typeface="Times New Roman"/>
                <a:sym typeface="Times New Roman"/>
              </a:rPr>
              <a:t>Batch Id:- NW010</a:t>
            </a:r>
            <a:endParaRPr sz="3000" b="1" cap="small"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OBJECTIVES</a:t>
            </a:r>
            <a:endParaRPr sz="2200" b="1" cap="small">
              <a:solidFill>
                <a:schemeClr val="dk2"/>
              </a:solidFill>
              <a:latin typeface="Times New Roman"/>
              <a:ea typeface="Times New Roman"/>
              <a:cs typeface="Times New Roman"/>
              <a:sym typeface="Times New Roman"/>
            </a:endParaRPr>
          </a:p>
        </p:txBody>
      </p:sp>
      <p:sp>
        <p:nvSpPr>
          <p:cNvPr id="108" name="Google Shape;108;p22"/>
          <p:cNvSpPr txBox="1"/>
          <p:nvPr/>
        </p:nvSpPr>
        <p:spPr>
          <a:xfrm>
            <a:off x="87625" y="896050"/>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20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primary objective of the project is to develop a spam analysis and classification system for dynamic messages. This system will utilize a vectorizing technique to convert the textual data into numerical vectors for machine learning processing. The focus will be on implementing a multi-model approach for machine learning algorithms to improve the accuracy of spam classification. The overarching goal is to create a comprehensive and efficient solution for automatically identifying and filtering out spam messages in real-time scenarios.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INNOVATION IDEA OF THE PROJECT</a:t>
            </a:r>
            <a:endParaRPr sz="2200" b="1" cap="small">
              <a:solidFill>
                <a:schemeClr val="dk2"/>
              </a:solidFill>
              <a:latin typeface="Times New Roman"/>
              <a:ea typeface="Times New Roman"/>
              <a:cs typeface="Times New Roman"/>
              <a:sym typeface="Times New Roman"/>
            </a:endParaRPr>
          </a:p>
        </p:txBody>
      </p:sp>
      <p:sp>
        <p:nvSpPr>
          <p:cNvPr id="114" name="Google Shape;114;p23"/>
          <p:cNvSpPr txBox="1"/>
          <p:nvPr/>
        </p:nvSpPr>
        <p:spPr>
          <a:xfrm>
            <a:off x="238500" y="817300"/>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proposed innovation titled "Dynamic Message Spam Analysis and Classification" aims to address the evolving landscape of spam messages by employing a vectorizing technique alongside a multi-model machine learning algorithm. Unlike traditional methods, this approach adapts to the dynamic nature of spam messages, ensuring robust classification accuracy. By leveraging machine learning algorithms capable of handling diverse data modalities, including text, images, and metadata, the system can effectively identify and categorize spam messages across various communication platforms. This innovation promises enhanced spam detection capabilities, contributing to improved cybersecurity measures and user experience in digital communication environments.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SCOPE AND APPLICATION OF THE PROJECT</a:t>
            </a:r>
            <a:endParaRPr sz="2200" b="1" cap="small">
              <a:solidFill>
                <a:schemeClr val="dk2"/>
              </a:solidFill>
              <a:latin typeface="Times New Roman"/>
              <a:ea typeface="Times New Roman"/>
              <a:cs typeface="Times New Roman"/>
              <a:sym typeface="Times New Roman"/>
            </a:endParaRPr>
          </a:p>
        </p:txBody>
      </p:sp>
      <p:sp>
        <p:nvSpPr>
          <p:cNvPr id="120" name="Google Shape;120;p24"/>
          <p:cNvSpPr txBox="1"/>
          <p:nvPr/>
        </p:nvSpPr>
        <p:spPr>
          <a:xfrm>
            <a:off x="127000" y="882925"/>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project aims to develop a comprehensive system for spam analysis and classification of dynamic messages using vectorizing techniques and multi-model machine learning algorithms. The scope includes preprocessing the message content to convert it into numerical vectors, selecting and implementing multiple machine learning models to classify messages, evaluating the models based on performance metrics, and integrating the system into a user-friendly interface for real-time spam detection. The project will focus on optimizing the accuracy and efficiency of the spam classification system while allowing for adaptability to evolving spam tactics and message variations in dynamic environments. With a strong emphasis on automation and scalability, the project seeks to provide a robust solution for effectively identifying and filtering spam messages across various communication platforms.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ARCHITECTURE DIAGRAM</a:t>
            </a:r>
            <a:endParaRPr sz="2200" b="1" cap="small" dirty="0">
              <a:solidFill>
                <a:schemeClr val="dk2"/>
              </a:solidFill>
              <a:latin typeface="Times New Roman"/>
              <a:ea typeface="Times New Roman"/>
              <a:cs typeface="Times New Roman"/>
              <a:sym typeface="Times New Roman"/>
            </a:endParaRPr>
          </a:p>
        </p:txBody>
      </p:sp>
      <p:sp>
        <p:nvSpPr>
          <p:cNvPr id="126" name="Google Shape;126;p25"/>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None/>
            </a:pPr>
            <a:endParaRPr>
              <a:solidFill>
                <a:schemeClr val="dk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79E941C-0DB8-7767-F299-1A46ECA9D0A9}"/>
              </a:ext>
            </a:extLst>
          </p:cNvPr>
          <p:cNvPicPr>
            <a:picLocks noChangeAspect="1"/>
          </p:cNvPicPr>
          <p:nvPr/>
        </p:nvPicPr>
        <p:blipFill>
          <a:blip r:embed="rId3"/>
          <a:stretch>
            <a:fillRect/>
          </a:stretch>
        </p:blipFill>
        <p:spPr>
          <a:xfrm>
            <a:off x="0" y="1601158"/>
            <a:ext cx="9144000" cy="19411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PROPOSED SYSTEM</a:t>
            </a:r>
            <a:endParaRPr sz="2200" b="1" cap="small">
              <a:solidFill>
                <a:schemeClr val="dk2"/>
              </a:solidFill>
              <a:latin typeface="Times New Roman"/>
              <a:ea typeface="Times New Roman"/>
              <a:cs typeface="Times New Roman"/>
              <a:sym typeface="Times New Roman"/>
            </a:endParaRPr>
          </a:p>
        </p:txBody>
      </p:sp>
      <p:sp>
        <p:nvSpPr>
          <p:cNvPr id="133" name="Google Shape;133;p26"/>
          <p:cNvSpPr txBox="1"/>
          <p:nvPr/>
        </p:nvSpPr>
        <p:spPr>
          <a:xfrm>
            <a:off x="127000" y="974775"/>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200000"/>
              </a:lnSpc>
              <a:spcBef>
                <a:spcPts val="0"/>
              </a:spcBef>
              <a:spcAft>
                <a:spcPts val="0"/>
              </a:spcAft>
              <a:buClr>
                <a:schemeClr val="dk2"/>
              </a:buClr>
              <a:buSzPts val="1600"/>
              <a:buFont typeface="Times New Roman"/>
              <a:buChar char="●"/>
            </a:pPr>
            <a:r>
              <a:rPr lang="en" sz="1600" dirty="0">
                <a:solidFill>
                  <a:schemeClr val="dk2"/>
                </a:solidFill>
                <a:latin typeface="Times New Roman"/>
                <a:ea typeface="Times New Roman"/>
                <a:cs typeface="Times New Roman"/>
                <a:sym typeface="Times New Roman"/>
              </a:rPr>
              <a:t>The proposed system aims to efficiently analyze and classify spam messages in a dynamic environment. Utilizing a vectorizing technique, the system will convert textual data into numerical vectors for machine learning processing. By implementing a multi-model machine learning algorithm, the system will be able to adapt to different types of spam messages and accurately classify them. The integration of these components will ensure a robust and effective system for spam analysis and classification.</a:t>
            </a:r>
            <a:endParaRPr sz="16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MODULES</a:t>
            </a:r>
            <a:endParaRPr sz="2200" b="1" cap="small" dirty="0">
              <a:solidFill>
                <a:schemeClr val="dk2"/>
              </a:solidFill>
              <a:latin typeface="Times New Roman"/>
              <a:ea typeface="Times New Roman"/>
              <a:cs typeface="Times New Roman"/>
              <a:sym typeface="Times New Roman"/>
            </a:endParaRPr>
          </a:p>
        </p:txBody>
      </p:sp>
      <p:sp>
        <p:nvSpPr>
          <p:cNvPr id="139" name="Google Shape;139;p27"/>
          <p:cNvSpPr txBox="1"/>
          <p:nvPr/>
        </p:nvSpPr>
        <p:spPr>
          <a:xfrm>
            <a:off x="127000" y="500063"/>
            <a:ext cx="8127900" cy="4493417"/>
          </a:xfrm>
          <a:prstGeom prst="rect">
            <a:avLst/>
          </a:prstGeom>
          <a:noFill/>
          <a:ln>
            <a:noFill/>
          </a:ln>
        </p:spPr>
        <p:txBody>
          <a:bodyPr spcFirstLastPara="1" wrap="square" lIns="91425" tIns="91425" rIns="91425" bIns="91425" anchor="t" anchorCtr="0">
            <a:noAutofit/>
          </a:bodyPr>
          <a:lstStyle/>
          <a:p>
            <a:pPr marL="133350" lvl="0" algn="just" rtl="0">
              <a:lnSpc>
                <a:spcPct val="100000"/>
              </a:lnSpc>
              <a:spcBef>
                <a:spcPts val="0"/>
              </a:spcBef>
              <a:spcAft>
                <a:spcPts val="0"/>
              </a:spcAft>
              <a:buClr>
                <a:schemeClr val="dk2"/>
              </a:buClr>
              <a:buSzPts val="1500"/>
            </a:pPr>
            <a:r>
              <a:rPr lang="en-US" sz="1600" dirty="0">
                <a:solidFill>
                  <a:schemeClr val="dk2"/>
                </a:solidFill>
                <a:latin typeface="Times New Roman"/>
                <a:ea typeface="Times New Roman"/>
                <a:cs typeface="Times New Roman"/>
                <a:sym typeface="Times New Roman"/>
              </a:rPr>
              <a:t>1 Data Cleaning: This step involves removing any  irrelevant or duplicate data, correcting any errors, and  handling missing values in the dynamic messages dataset. It  ensures that the data is of high quality and consistent. </a:t>
            </a:r>
          </a:p>
          <a:p>
            <a:pPr marL="133350" lvl="0" algn="just" rtl="0">
              <a:lnSpc>
                <a:spcPct val="100000"/>
              </a:lnSpc>
              <a:spcBef>
                <a:spcPts val="0"/>
              </a:spcBef>
              <a:spcAft>
                <a:spcPts val="0"/>
              </a:spcAft>
              <a:buClr>
                <a:schemeClr val="dk2"/>
              </a:buClr>
              <a:buSzPts val="1500"/>
            </a:pPr>
            <a:r>
              <a:rPr lang="en-US" sz="1600" dirty="0">
                <a:solidFill>
                  <a:schemeClr val="dk2"/>
                </a:solidFill>
                <a:latin typeface="Times New Roman"/>
                <a:ea typeface="Times New Roman"/>
                <a:cs typeface="Times New Roman"/>
                <a:sym typeface="Times New Roman"/>
              </a:rPr>
              <a:t>2 Tokenization: This step involves breaking down the  dynamic messages into individual tokens or words. It plays a  crucial role in understanding the content of the messages, as  it allows for further analysis at the word level. </a:t>
            </a:r>
          </a:p>
          <a:p>
            <a:pPr marL="133350" lvl="0" algn="just" rtl="0">
              <a:lnSpc>
                <a:spcPct val="100000"/>
              </a:lnSpc>
              <a:spcBef>
                <a:spcPts val="0"/>
              </a:spcBef>
              <a:spcAft>
                <a:spcPts val="0"/>
              </a:spcAft>
              <a:buClr>
                <a:schemeClr val="dk2"/>
              </a:buClr>
              <a:buSzPts val="1500"/>
            </a:pPr>
            <a:r>
              <a:rPr lang="en-US" sz="1600" dirty="0">
                <a:solidFill>
                  <a:schemeClr val="dk2"/>
                </a:solidFill>
                <a:latin typeface="Times New Roman"/>
                <a:ea typeface="Times New Roman"/>
                <a:cs typeface="Times New Roman"/>
                <a:sym typeface="Times New Roman"/>
              </a:rPr>
              <a:t>3 </a:t>
            </a:r>
            <a:r>
              <a:rPr lang="en-US" sz="1600" dirty="0" err="1">
                <a:solidFill>
                  <a:schemeClr val="dk2"/>
                </a:solidFill>
                <a:latin typeface="Times New Roman"/>
                <a:ea typeface="Times New Roman"/>
                <a:cs typeface="Times New Roman"/>
                <a:sym typeface="Times New Roman"/>
              </a:rPr>
              <a:t>Stopword</a:t>
            </a:r>
            <a:r>
              <a:rPr lang="en-US" sz="1600" dirty="0">
                <a:solidFill>
                  <a:schemeClr val="dk2"/>
                </a:solidFill>
                <a:latin typeface="Times New Roman"/>
                <a:ea typeface="Times New Roman"/>
                <a:cs typeface="Times New Roman"/>
                <a:sym typeface="Times New Roman"/>
              </a:rPr>
              <a:t> Removal: </a:t>
            </a:r>
            <a:r>
              <a:rPr lang="en-US" sz="1600" dirty="0" err="1">
                <a:solidFill>
                  <a:schemeClr val="dk2"/>
                </a:solidFill>
                <a:latin typeface="Times New Roman"/>
                <a:ea typeface="Times New Roman"/>
                <a:cs typeface="Times New Roman"/>
                <a:sym typeface="Times New Roman"/>
              </a:rPr>
              <a:t>Stopwords</a:t>
            </a:r>
            <a:r>
              <a:rPr lang="en-US" sz="1600" dirty="0">
                <a:solidFill>
                  <a:schemeClr val="dk2"/>
                </a:solidFill>
                <a:latin typeface="Times New Roman"/>
                <a:ea typeface="Times New Roman"/>
                <a:cs typeface="Times New Roman"/>
                <a:sym typeface="Times New Roman"/>
              </a:rPr>
              <a:t> are commonly occurring  words that do not contribute significant meaning to the  overall context. Removing </a:t>
            </a:r>
            <a:r>
              <a:rPr lang="en-US" sz="1600" dirty="0" err="1">
                <a:solidFill>
                  <a:schemeClr val="dk2"/>
                </a:solidFill>
                <a:latin typeface="Times New Roman"/>
                <a:ea typeface="Times New Roman"/>
                <a:cs typeface="Times New Roman"/>
                <a:sym typeface="Times New Roman"/>
              </a:rPr>
              <a:t>stopwords</a:t>
            </a:r>
            <a:r>
              <a:rPr lang="en-US" sz="1600" dirty="0">
                <a:solidFill>
                  <a:schemeClr val="dk2"/>
                </a:solidFill>
                <a:latin typeface="Times New Roman"/>
                <a:ea typeface="Times New Roman"/>
                <a:cs typeface="Times New Roman"/>
                <a:sym typeface="Times New Roman"/>
              </a:rPr>
              <a:t> helps reduce noise in  the data and improves the efficiency of subsequent analysis. </a:t>
            </a:r>
          </a:p>
          <a:p>
            <a:pPr marL="133350" lvl="0" algn="just" rtl="0">
              <a:lnSpc>
                <a:spcPct val="100000"/>
              </a:lnSpc>
              <a:spcBef>
                <a:spcPts val="0"/>
              </a:spcBef>
              <a:spcAft>
                <a:spcPts val="0"/>
              </a:spcAft>
              <a:buClr>
                <a:schemeClr val="dk2"/>
              </a:buClr>
              <a:buSzPts val="1500"/>
            </a:pPr>
            <a:r>
              <a:rPr lang="en-US" sz="1600" dirty="0">
                <a:solidFill>
                  <a:schemeClr val="dk2"/>
                </a:solidFill>
                <a:latin typeface="Times New Roman"/>
                <a:ea typeface="Times New Roman"/>
                <a:cs typeface="Times New Roman"/>
                <a:sym typeface="Times New Roman"/>
              </a:rPr>
              <a:t>4 Vectorization: Vectorization is a technique used to  convert text data into numerical vectors that machine  learning algorithms can understand. Different vectorization  methods can be applied, such as Bag-of-Words, TF-IDF, or  word embeddings, to represent the dynamic messages  effectively. </a:t>
            </a:r>
          </a:p>
          <a:p>
            <a:pPr marL="133350" lvl="0" algn="just" rtl="0">
              <a:lnSpc>
                <a:spcPct val="100000"/>
              </a:lnSpc>
              <a:spcBef>
                <a:spcPts val="0"/>
              </a:spcBef>
              <a:spcAft>
                <a:spcPts val="0"/>
              </a:spcAft>
              <a:buClr>
                <a:schemeClr val="dk2"/>
              </a:buClr>
              <a:buSzPts val="1500"/>
            </a:pPr>
            <a:r>
              <a:rPr lang="en-US" sz="1600" dirty="0">
                <a:solidFill>
                  <a:schemeClr val="dk2"/>
                </a:solidFill>
                <a:latin typeface="Times New Roman"/>
                <a:ea typeface="Times New Roman"/>
                <a:cs typeface="Times New Roman"/>
                <a:sym typeface="Times New Roman"/>
              </a:rPr>
              <a:t>5 Naive Bayes Classifier: This probabilistic algorithm is  widely used for text classification tasks. It calculates the  probability of a message belonging to a particular class based  on the occurrence of words in the message. </a:t>
            </a:r>
          </a:p>
          <a:p>
            <a:pPr marL="133350" lvl="0" algn="just" rtl="0">
              <a:lnSpc>
                <a:spcPct val="100000"/>
              </a:lnSpc>
              <a:spcBef>
                <a:spcPts val="0"/>
              </a:spcBef>
              <a:spcAft>
                <a:spcPts val="0"/>
              </a:spcAft>
              <a:buClr>
                <a:schemeClr val="dk2"/>
              </a:buClr>
              <a:buSzPts val="1500"/>
            </a:pPr>
            <a:endParaRPr lang="en-IN" sz="16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24124C-380E-1088-346A-6425FE1132C2}"/>
              </a:ext>
            </a:extLst>
          </p:cNvPr>
          <p:cNvSpPr>
            <a:spLocks noGrp="1"/>
          </p:cNvSpPr>
          <p:nvPr>
            <p:ph type="title"/>
          </p:nvPr>
        </p:nvSpPr>
        <p:spPr/>
        <p:txBody>
          <a:bodyPr>
            <a:normAutofit/>
          </a:bodyPr>
          <a:lstStyle/>
          <a:p>
            <a:r>
              <a:rPr lang="en-IN" sz="2200" b="1" dirty="0">
                <a:latin typeface="Times New Roman" panose="02020603050405020304" pitchFamily="18" charset="0"/>
                <a:cs typeface="Times New Roman" panose="02020603050405020304" pitchFamily="18" charset="0"/>
              </a:rPr>
              <a:t>                                     USE CASE DIAGRAM</a:t>
            </a:r>
          </a:p>
        </p:txBody>
      </p:sp>
      <p:pic>
        <p:nvPicPr>
          <p:cNvPr id="7" name="Google Shape;150;p29">
            <a:extLst>
              <a:ext uri="{FF2B5EF4-FFF2-40B4-BE49-F238E27FC236}">
                <a16:creationId xmlns:a16="http://schemas.microsoft.com/office/drawing/2014/main" id="{280C3908-3137-F556-B8D7-CA4244D9B079}"/>
              </a:ext>
            </a:extLst>
          </p:cNvPr>
          <p:cNvPicPr preferRelativeResize="0"/>
          <p:nvPr/>
        </p:nvPicPr>
        <p:blipFill>
          <a:blip r:embed="rId2">
            <a:alphaModFix/>
          </a:blip>
          <a:stretch>
            <a:fillRect/>
          </a:stretch>
        </p:blipFill>
        <p:spPr>
          <a:xfrm>
            <a:off x="2379325" y="1017725"/>
            <a:ext cx="4012850" cy="3617900"/>
          </a:xfrm>
          <a:prstGeom prst="rect">
            <a:avLst/>
          </a:prstGeom>
          <a:noFill/>
          <a:ln>
            <a:noFill/>
          </a:ln>
        </p:spPr>
      </p:pic>
    </p:spTree>
    <p:extLst>
      <p:ext uri="{BB962C8B-B14F-4D97-AF65-F5344CB8AC3E}">
        <p14:creationId xmlns:p14="http://schemas.microsoft.com/office/powerpoint/2010/main" val="149980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B35E-4B21-D63B-2069-211C4C532DDA}"/>
              </a:ext>
            </a:extLst>
          </p:cNvPr>
          <p:cNvSpPr>
            <a:spLocks noGrp="1"/>
          </p:cNvSpPr>
          <p:nvPr>
            <p:ph type="title"/>
          </p:nvPr>
        </p:nvSpPr>
        <p:spPr/>
        <p:txBody>
          <a:bodyPr>
            <a:normAutofit/>
          </a:bodyPr>
          <a:lstStyle/>
          <a:p>
            <a:r>
              <a:rPr lang="en-IN" sz="2200" b="1" dirty="0">
                <a:latin typeface="Times New Roman" panose="02020603050405020304" pitchFamily="18" charset="0"/>
                <a:cs typeface="Times New Roman" panose="02020603050405020304" pitchFamily="18" charset="0"/>
              </a:rPr>
              <a:t>                                     SEQUENCE DIAGRAM</a:t>
            </a:r>
          </a:p>
        </p:txBody>
      </p:sp>
      <p:pic>
        <p:nvPicPr>
          <p:cNvPr id="3" name="Google Shape;162;p31">
            <a:extLst>
              <a:ext uri="{FF2B5EF4-FFF2-40B4-BE49-F238E27FC236}">
                <a16:creationId xmlns:a16="http://schemas.microsoft.com/office/drawing/2014/main" id="{2F1DDDBF-CBE3-62A1-7D37-7D76AAA4246B}"/>
              </a:ext>
            </a:extLst>
          </p:cNvPr>
          <p:cNvPicPr preferRelativeResize="0"/>
          <p:nvPr/>
        </p:nvPicPr>
        <p:blipFill>
          <a:blip r:embed="rId2">
            <a:alphaModFix/>
          </a:blip>
          <a:stretch>
            <a:fillRect/>
          </a:stretch>
        </p:blipFill>
        <p:spPr>
          <a:xfrm>
            <a:off x="990556" y="1171575"/>
            <a:ext cx="7162887" cy="3923575"/>
          </a:xfrm>
          <a:prstGeom prst="rect">
            <a:avLst/>
          </a:prstGeom>
          <a:noFill/>
          <a:ln>
            <a:noFill/>
          </a:ln>
        </p:spPr>
      </p:pic>
    </p:spTree>
    <p:extLst>
      <p:ext uri="{BB962C8B-B14F-4D97-AF65-F5344CB8AC3E}">
        <p14:creationId xmlns:p14="http://schemas.microsoft.com/office/powerpoint/2010/main" val="141354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SYSTEM TESTING</a:t>
            </a:r>
            <a:endParaRPr sz="2200" b="1" cap="small">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During system testing for spam analysis and classification of dynamic messages, the focus will be on evaluating the performance of the vectorizing technique in accurately representing the messages. This will involve testing the ability of the technique to convert the text data into numerical vectors that can be understood by machine learning algorithms. The testing process will also assess the effectiveness of using multi-model machine learning algorithms for classifying the messages into spam or non-spam categories. Finally, rigorous evaluation of the system's overall accuracy, precision, recall, and F1 score will be conducted to ensure its efficiency in correctly identifying and filtering out spam messages.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CODING</a:t>
            </a:r>
            <a:endParaRPr sz="2200" b="1" cap="small" dirty="0">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3820888"/>
          </a:xfrm>
          <a:prstGeom prst="rect">
            <a:avLst/>
          </a:prstGeom>
          <a:noFill/>
          <a:ln>
            <a:noFill/>
          </a:ln>
        </p:spPr>
        <p:txBody>
          <a:bodyPr spcFirstLastPara="1" wrap="square" lIns="91425" tIns="91425" rIns="91425" bIns="91425" anchor="t" anchorCtr="0">
            <a:noAutofit/>
          </a:bodyPr>
          <a:lstStyle/>
          <a:p>
            <a:pPr marL="127000" lvl="0" algn="just" rtl="0">
              <a:lnSpc>
                <a:spcPct val="150000"/>
              </a:lnSpc>
              <a:spcBef>
                <a:spcPts val="0"/>
              </a:spcBef>
              <a:spcAft>
                <a:spcPts val="0"/>
              </a:spcAft>
              <a:buClr>
                <a:schemeClr val="dk2"/>
              </a:buClr>
              <a:buSzPts val="1600"/>
            </a:pPr>
            <a:endParaRPr sz="1600" dirty="0">
              <a:solidFill>
                <a:schemeClr val="dk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B515F6E-FEFB-2EFB-2BCE-F19726E92BD4}"/>
              </a:ext>
            </a:extLst>
          </p:cNvPr>
          <p:cNvPicPr>
            <a:picLocks noChangeAspect="1"/>
          </p:cNvPicPr>
          <p:nvPr/>
        </p:nvPicPr>
        <p:blipFill>
          <a:blip r:embed="rId3"/>
          <a:stretch>
            <a:fillRect/>
          </a:stretch>
        </p:blipFill>
        <p:spPr>
          <a:xfrm>
            <a:off x="0" y="821530"/>
            <a:ext cx="9144000" cy="4179095"/>
          </a:xfrm>
          <a:prstGeom prst="rect">
            <a:avLst/>
          </a:prstGeom>
        </p:spPr>
      </p:pic>
    </p:spTree>
    <p:extLst>
      <p:ext uri="{BB962C8B-B14F-4D97-AF65-F5344CB8AC3E}">
        <p14:creationId xmlns:p14="http://schemas.microsoft.com/office/powerpoint/2010/main" val="252066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ABSTRACT</a:t>
            </a:r>
            <a:endParaRPr sz="2200" b="1" cap="small">
              <a:solidFill>
                <a:schemeClr val="dk2"/>
              </a:solidFill>
              <a:latin typeface="Times New Roman"/>
              <a:ea typeface="Times New Roman"/>
              <a:cs typeface="Times New Roman"/>
              <a:sym typeface="Times New Roman"/>
            </a:endParaRPr>
          </a:p>
        </p:txBody>
      </p:sp>
      <p:sp>
        <p:nvSpPr>
          <p:cNvPr id="60" name="Google Shape;60;p14"/>
          <p:cNvSpPr txBox="1"/>
          <p:nvPr/>
        </p:nvSpPr>
        <p:spPr>
          <a:xfrm>
            <a:off x="166375" y="1016100"/>
            <a:ext cx="8127900" cy="1016100"/>
          </a:xfrm>
          <a:prstGeom prst="rect">
            <a:avLst/>
          </a:prstGeom>
          <a:noFill/>
          <a:ln>
            <a:noFill/>
          </a:ln>
        </p:spPr>
        <p:txBody>
          <a:bodyPr spcFirstLastPara="1" wrap="square" lIns="91425" tIns="91425" rIns="91425" bIns="91425" anchor="t" anchorCtr="0">
            <a:noAutofit/>
          </a:bodyPr>
          <a:lstStyle/>
          <a:p>
            <a:pPr marL="457200" lvl="0" indent="-336550" algn="just" rtl="0">
              <a:lnSpc>
                <a:spcPct val="20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The study focuses on analyzing and classifying spam messages through a dynamic approach. A vectorizing technique is employed to represent text features, enabling effective machine learning algorithm implementation. The research utilizes a multi-model approach to enhance the accuracy and efficiency of spam classification. By combining vectorization and multi-model machine learning, the study aims to provide a comprehensive solution for dynamic spam message analysis.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CODING</a:t>
            </a:r>
            <a:endParaRPr sz="2200" b="1" cap="small" dirty="0">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3820888"/>
          </a:xfrm>
          <a:prstGeom prst="rect">
            <a:avLst/>
          </a:prstGeom>
          <a:noFill/>
          <a:ln>
            <a:noFill/>
          </a:ln>
        </p:spPr>
        <p:txBody>
          <a:bodyPr spcFirstLastPara="1" wrap="square" lIns="91425" tIns="91425" rIns="91425" bIns="91425" anchor="t" anchorCtr="0">
            <a:noAutofit/>
          </a:bodyPr>
          <a:lstStyle/>
          <a:p>
            <a:pPr marL="127000" lvl="0" algn="just" rtl="0">
              <a:lnSpc>
                <a:spcPct val="150000"/>
              </a:lnSpc>
              <a:spcBef>
                <a:spcPts val="0"/>
              </a:spcBef>
              <a:spcAft>
                <a:spcPts val="0"/>
              </a:spcAft>
              <a:buClr>
                <a:schemeClr val="dk2"/>
              </a:buClr>
              <a:buSzPts val="1600"/>
            </a:pPr>
            <a:endParaRPr sz="1600" dirty="0">
              <a:solidFill>
                <a:schemeClr val="dk2"/>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276EEF75-1AEF-E1B6-0E5F-562E54C6CCCB}"/>
              </a:ext>
            </a:extLst>
          </p:cNvPr>
          <p:cNvPicPr>
            <a:picLocks noChangeAspect="1"/>
          </p:cNvPicPr>
          <p:nvPr/>
        </p:nvPicPr>
        <p:blipFill>
          <a:blip r:embed="rId3"/>
          <a:stretch>
            <a:fillRect/>
          </a:stretch>
        </p:blipFill>
        <p:spPr>
          <a:xfrm>
            <a:off x="0" y="845871"/>
            <a:ext cx="9144000" cy="4054742"/>
          </a:xfrm>
          <a:prstGeom prst="rect">
            <a:avLst/>
          </a:prstGeom>
        </p:spPr>
      </p:pic>
    </p:spTree>
    <p:extLst>
      <p:ext uri="{BB962C8B-B14F-4D97-AF65-F5344CB8AC3E}">
        <p14:creationId xmlns:p14="http://schemas.microsoft.com/office/powerpoint/2010/main" val="289674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CODING</a:t>
            </a:r>
            <a:endParaRPr sz="2200" b="1" cap="small" dirty="0">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3820888"/>
          </a:xfrm>
          <a:prstGeom prst="rect">
            <a:avLst/>
          </a:prstGeom>
          <a:noFill/>
          <a:ln>
            <a:noFill/>
          </a:ln>
        </p:spPr>
        <p:txBody>
          <a:bodyPr spcFirstLastPara="1" wrap="square" lIns="91425" tIns="91425" rIns="91425" bIns="91425" anchor="t" anchorCtr="0">
            <a:noAutofit/>
          </a:bodyPr>
          <a:lstStyle/>
          <a:p>
            <a:pPr marL="127000" lvl="0" algn="just" rtl="0">
              <a:lnSpc>
                <a:spcPct val="150000"/>
              </a:lnSpc>
              <a:spcBef>
                <a:spcPts val="0"/>
              </a:spcBef>
              <a:spcAft>
                <a:spcPts val="0"/>
              </a:spcAft>
              <a:buClr>
                <a:schemeClr val="dk2"/>
              </a:buClr>
              <a:buSzPts val="1600"/>
            </a:pPr>
            <a:endParaRPr sz="1600" dirty="0">
              <a:solidFill>
                <a:schemeClr val="dk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369EC4F-DD59-04B7-AF9C-13550EFD996E}"/>
              </a:ext>
            </a:extLst>
          </p:cNvPr>
          <p:cNvPicPr>
            <a:picLocks noChangeAspect="1"/>
          </p:cNvPicPr>
          <p:nvPr/>
        </p:nvPicPr>
        <p:blipFill>
          <a:blip r:embed="rId3"/>
          <a:stretch>
            <a:fillRect/>
          </a:stretch>
        </p:blipFill>
        <p:spPr>
          <a:xfrm>
            <a:off x="0" y="835082"/>
            <a:ext cx="9144000" cy="4065531"/>
          </a:xfrm>
          <a:prstGeom prst="rect">
            <a:avLst/>
          </a:prstGeom>
        </p:spPr>
      </p:pic>
    </p:spTree>
    <p:extLst>
      <p:ext uri="{BB962C8B-B14F-4D97-AF65-F5344CB8AC3E}">
        <p14:creationId xmlns:p14="http://schemas.microsoft.com/office/powerpoint/2010/main" val="658215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CODING</a:t>
            </a:r>
            <a:endParaRPr sz="2200" b="1" cap="small" dirty="0">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3820888"/>
          </a:xfrm>
          <a:prstGeom prst="rect">
            <a:avLst/>
          </a:prstGeom>
          <a:noFill/>
          <a:ln>
            <a:noFill/>
          </a:ln>
        </p:spPr>
        <p:txBody>
          <a:bodyPr spcFirstLastPara="1" wrap="square" lIns="91425" tIns="91425" rIns="91425" bIns="91425" anchor="t" anchorCtr="0">
            <a:noAutofit/>
          </a:bodyPr>
          <a:lstStyle/>
          <a:p>
            <a:pPr marL="127000" lvl="0" algn="just" rtl="0">
              <a:lnSpc>
                <a:spcPct val="150000"/>
              </a:lnSpc>
              <a:spcBef>
                <a:spcPts val="0"/>
              </a:spcBef>
              <a:spcAft>
                <a:spcPts val="0"/>
              </a:spcAft>
              <a:buClr>
                <a:schemeClr val="dk2"/>
              </a:buClr>
              <a:buSzPts val="1600"/>
            </a:pPr>
            <a:endParaRPr sz="1600" dirty="0">
              <a:solidFill>
                <a:schemeClr val="dk2"/>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419B075-5905-D0CC-48AA-F18969A78023}"/>
              </a:ext>
            </a:extLst>
          </p:cNvPr>
          <p:cNvPicPr>
            <a:picLocks noChangeAspect="1"/>
          </p:cNvPicPr>
          <p:nvPr/>
        </p:nvPicPr>
        <p:blipFill>
          <a:blip r:embed="rId3"/>
          <a:stretch>
            <a:fillRect/>
          </a:stretch>
        </p:blipFill>
        <p:spPr>
          <a:xfrm>
            <a:off x="0" y="744635"/>
            <a:ext cx="9144000" cy="4068566"/>
          </a:xfrm>
          <a:prstGeom prst="rect">
            <a:avLst/>
          </a:prstGeom>
        </p:spPr>
      </p:pic>
    </p:spTree>
    <p:extLst>
      <p:ext uri="{BB962C8B-B14F-4D97-AF65-F5344CB8AC3E}">
        <p14:creationId xmlns:p14="http://schemas.microsoft.com/office/powerpoint/2010/main" val="131749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dk2"/>
                </a:solidFill>
                <a:latin typeface="Times New Roman"/>
                <a:ea typeface="Times New Roman"/>
                <a:cs typeface="Times New Roman"/>
                <a:sym typeface="Times New Roman"/>
              </a:rPr>
              <a:t>CODING</a:t>
            </a:r>
            <a:endParaRPr sz="2200" b="1" cap="small" dirty="0">
              <a:solidFill>
                <a:schemeClr val="dk2"/>
              </a:solidFill>
              <a:latin typeface="Times New Roman"/>
              <a:ea typeface="Times New Roman"/>
              <a:cs typeface="Times New Roman"/>
              <a:sym typeface="Times New Roman"/>
            </a:endParaRPr>
          </a:p>
        </p:txBody>
      </p:sp>
      <p:sp>
        <p:nvSpPr>
          <p:cNvPr id="145" name="Google Shape;145;p28"/>
          <p:cNvSpPr txBox="1"/>
          <p:nvPr/>
        </p:nvSpPr>
        <p:spPr>
          <a:xfrm>
            <a:off x="127000" y="1079725"/>
            <a:ext cx="8127900" cy="3820888"/>
          </a:xfrm>
          <a:prstGeom prst="rect">
            <a:avLst/>
          </a:prstGeom>
          <a:noFill/>
          <a:ln>
            <a:noFill/>
          </a:ln>
        </p:spPr>
        <p:txBody>
          <a:bodyPr spcFirstLastPara="1" wrap="square" lIns="91425" tIns="91425" rIns="91425" bIns="91425" anchor="t" anchorCtr="0">
            <a:noAutofit/>
          </a:bodyPr>
          <a:lstStyle/>
          <a:p>
            <a:pPr marL="127000" lvl="0" algn="just" rtl="0">
              <a:lnSpc>
                <a:spcPct val="150000"/>
              </a:lnSpc>
              <a:spcBef>
                <a:spcPts val="0"/>
              </a:spcBef>
              <a:spcAft>
                <a:spcPts val="0"/>
              </a:spcAft>
              <a:buClr>
                <a:schemeClr val="dk2"/>
              </a:buClr>
              <a:buSzPts val="1600"/>
            </a:pPr>
            <a:endParaRPr sz="1600" dirty="0">
              <a:solidFill>
                <a:schemeClr val="dk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7D97DF3-8B99-4FED-547A-1E1308239D6C}"/>
              </a:ext>
            </a:extLst>
          </p:cNvPr>
          <p:cNvPicPr>
            <a:picLocks noChangeAspect="1"/>
          </p:cNvPicPr>
          <p:nvPr/>
        </p:nvPicPr>
        <p:blipFill>
          <a:blip r:embed="rId3"/>
          <a:stretch>
            <a:fillRect/>
          </a:stretch>
        </p:blipFill>
        <p:spPr>
          <a:xfrm>
            <a:off x="0" y="805330"/>
            <a:ext cx="9144000" cy="3875739"/>
          </a:xfrm>
          <a:prstGeom prst="rect">
            <a:avLst/>
          </a:prstGeom>
        </p:spPr>
      </p:pic>
    </p:spTree>
    <p:extLst>
      <p:ext uri="{BB962C8B-B14F-4D97-AF65-F5344CB8AC3E}">
        <p14:creationId xmlns:p14="http://schemas.microsoft.com/office/powerpoint/2010/main" val="3700766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CONCLUSION AND FUTURE ENHANCEMENTS</a:t>
            </a:r>
            <a:endParaRPr sz="2200" b="1" cap="small">
              <a:solidFill>
                <a:schemeClr val="dk2"/>
              </a:solidFill>
              <a:latin typeface="Times New Roman"/>
              <a:ea typeface="Times New Roman"/>
              <a:cs typeface="Times New Roman"/>
              <a:sym typeface="Times New Roman"/>
            </a:endParaRPr>
          </a:p>
        </p:txBody>
      </p:sp>
      <p:sp>
        <p:nvSpPr>
          <p:cNvPr id="151" name="Google Shape;151;p29"/>
          <p:cNvSpPr txBox="1"/>
          <p:nvPr/>
        </p:nvSpPr>
        <p:spPr>
          <a:xfrm>
            <a:off x="127000" y="758275"/>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In conclusion, the spam analysis and classification of dynamic messages using vectorizing techniques combined with multi-model machine learning algorithms have proven to be highly effective. By incorporating various machine learning models, such as Random Forest, Support Vector Machines, and Naive Bayes, the accuracy and efficiency of spam detection have significantly improved. Additionally, the vectorizing techniques employed, such as TF-IDF and word embeddings, have enhanced the feature representation of the messages, leading to more precise classification results. Overall, this approach showcases the importance of utilizing advanced machine learning techniques in combating spam and ensuring effective message filtering in real-time scenarios.</a:t>
            </a:r>
            <a:endParaRPr>
              <a:solidFill>
                <a:schemeClr val="dk2"/>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2"/>
              </a:buClr>
              <a:buSzPts val="1400"/>
              <a:buFont typeface="Times New Roman"/>
              <a:buChar char="●"/>
            </a:pPr>
            <a:r>
              <a:rPr lang="en">
                <a:solidFill>
                  <a:schemeClr val="dk2"/>
                </a:solidFill>
                <a:latin typeface="Times New Roman"/>
                <a:ea typeface="Times New Roman"/>
                <a:cs typeface="Times New Roman"/>
                <a:sym typeface="Times New Roman"/>
              </a:rPr>
              <a:t>The future scope for spam analysis and classification using vectorizing techniques and multi-model machine learning algorithms is promising. With advancements in natural language processing and deep learning, there is potential for more accurate and efficient spam detection systems. Research into combining different machine learning models for better classification results can lead to enhanced spam filtering capabilities. Furthermore, the use of dynamic message analysis can help in staying ahead of evolving spam tactics, making the system more robust and effective in identifying and blocking unwanted messages.</a:t>
            </a:r>
            <a:endParaRPr>
              <a:solidFill>
                <a:schemeClr val="dk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REFERENCES</a:t>
            </a:r>
            <a:endParaRPr sz="2200" b="1" cap="small">
              <a:solidFill>
                <a:schemeClr val="dk2"/>
              </a:solidFill>
              <a:latin typeface="Times New Roman"/>
              <a:ea typeface="Times New Roman"/>
              <a:cs typeface="Times New Roman"/>
              <a:sym typeface="Times New Roman"/>
            </a:endParaRPr>
          </a:p>
        </p:txBody>
      </p:sp>
      <p:sp>
        <p:nvSpPr>
          <p:cNvPr id="157" name="Google Shape;157;p30"/>
          <p:cNvSpPr txBox="1"/>
          <p:nvPr/>
        </p:nvSpPr>
        <p:spPr>
          <a:xfrm>
            <a:off x="127000" y="686100"/>
            <a:ext cx="8127900" cy="1016100"/>
          </a:xfrm>
          <a:prstGeom prst="rect">
            <a:avLst/>
          </a:prstGeom>
          <a:noFill/>
          <a:ln>
            <a:noFill/>
          </a:ln>
        </p:spPr>
        <p:txBody>
          <a:bodyPr spcFirstLastPara="1" wrap="square" lIns="91425" tIns="91425" rIns="91425" bIns="91425" anchor="t" anchorCtr="0">
            <a:noAutofit/>
          </a:bodyPr>
          <a:lstStyle/>
          <a:p>
            <a:pPr marL="457200" lvl="0" indent="-323850" algn="just" rtl="0">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Srinivasarao, U., &amp; Sharaff, A. (2023). Spam email classification and sentiment analysis based on semantic similarity methods. International Journal of Computational Science and Engineering, 26(1), 65-77.</a:t>
            </a:r>
            <a:endParaRPr sz="1500">
              <a:solidFill>
                <a:schemeClr val="dk2"/>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Siddiqui, T., &amp; Amer, A. Y. A. (2023). A Comprehensive Review on Text Classification and Text Mining Techniques Using Spam Dataset Detection. Mathematics and Computer Science Volume 2, 1-17.</a:t>
            </a:r>
            <a:endParaRPr sz="1500">
              <a:solidFill>
                <a:schemeClr val="dk2"/>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Bari, P., Mathew, V., Tandel, S. P., Aniket, P., Chaudhari, K. S., &amp; Naik, S. (2023, February). SMS and E-mail Spam Classification Using Natural Language Processing and Machine Learning. In International Conference on Communication, Electronics and Digital Technology (pp. 103-115). Singapore: Springer Nature Singapore.</a:t>
            </a:r>
            <a:endParaRPr sz="1500">
              <a:solidFill>
                <a:schemeClr val="dk2"/>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Verma, S. (2023). Detection of Phishing in Mobile Instant Messaging using Natural Language Processing and Machine Learning (Doctoral dissertation, Dublin, National College of Ireland).</a:t>
            </a:r>
            <a:endParaRPr sz="1500">
              <a:solidFill>
                <a:schemeClr val="dk2"/>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Ala’M, A. Z., Mora, A. M., &amp; Faris, H. (2023). A multilingual spam reviews detection based on pre-trained word embedding and weighted swarm support vector machines. IEEE Access.</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INTRODUCTION</a:t>
            </a:r>
            <a:endParaRPr sz="2200" b="1" cap="small">
              <a:solidFill>
                <a:schemeClr val="dk2"/>
              </a:solidFill>
              <a:latin typeface="Times New Roman"/>
              <a:ea typeface="Times New Roman"/>
              <a:cs typeface="Times New Roman"/>
              <a:sym typeface="Times New Roman"/>
            </a:endParaRPr>
          </a:p>
        </p:txBody>
      </p:sp>
      <p:sp>
        <p:nvSpPr>
          <p:cNvPr id="66" name="Google Shape;66;p15"/>
          <p:cNvSpPr txBox="1"/>
          <p:nvPr/>
        </p:nvSpPr>
        <p:spPr>
          <a:xfrm>
            <a:off x="127000" y="812725"/>
            <a:ext cx="8127900" cy="1016100"/>
          </a:xfrm>
          <a:prstGeom prst="rect">
            <a:avLst/>
          </a:prstGeom>
          <a:noFill/>
          <a:ln>
            <a:noFill/>
          </a:ln>
        </p:spPr>
        <p:txBody>
          <a:bodyPr spcFirstLastPara="1" wrap="square" lIns="91425" tIns="91425" rIns="91425" bIns="91425" anchor="t" anchorCtr="0">
            <a:noAutofit/>
          </a:bodyPr>
          <a:lstStyle/>
          <a:p>
            <a:pPr marL="457200" lvl="0" indent="-336550" algn="just" rtl="0">
              <a:lnSpc>
                <a:spcPct val="200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In spam analysis, the classification of dynamic messages is crucial for identifying and filtering unsolicited messages effectively. One common approach is to use vectorizing techniques to transform the text into numerical representations that machine learning algorithms can process. By utilizing multi-model machine learning algorithms, a diverse range of features and patterns can be considered for more accurate classification. This holistic approach enables the algorithm to learn from multiple data sources and adapt to the evolving nature of spam messages, enhancing the efficiency and effectiveness of spam detection systems.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MOTIVATION</a:t>
            </a:r>
            <a:endParaRPr sz="2200" b="1" cap="small">
              <a:solidFill>
                <a:schemeClr val="dk2"/>
              </a:solidFill>
              <a:latin typeface="Times New Roman"/>
              <a:ea typeface="Times New Roman"/>
              <a:cs typeface="Times New Roman"/>
              <a:sym typeface="Times New Roman"/>
            </a:endParaRPr>
          </a:p>
        </p:txBody>
      </p:sp>
      <p:sp>
        <p:nvSpPr>
          <p:cNvPr id="72" name="Google Shape;72;p16"/>
          <p:cNvSpPr txBox="1"/>
          <p:nvPr/>
        </p:nvSpPr>
        <p:spPr>
          <a:xfrm>
            <a:off x="166375" y="1016100"/>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motivation behind this project is to combat the growing issue of spam messages that inundate communication platforms, causing inconvenience and potential security threats to users. By implementing a vectorizing technique in conjunction with a multi-model machine learning algorithm, the project aims to efficiently analyze and classify dynamic messages, enabling users to distinguish between legitimate and spam content effectively. This approach will not only help in filtering out unwanted messages but also enhance the overall user experience by allowing users to focus on important communications without being interrupted by spam. Ultimately, the goal is to create a robust system that can adapt to evolving spam tactics and provide a reliable solution for spam detection and classification.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LITERATURE SURVEY</a:t>
            </a:r>
            <a:endParaRPr sz="2200" b="1" cap="small">
              <a:solidFill>
                <a:schemeClr val="dk2"/>
              </a:solidFill>
              <a:latin typeface="Times New Roman"/>
              <a:ea typeface="Times New Roman"/>
              <a:cs typeface="Times New Roman"/>
              <a:sym typeface="Times New Roman"/>
            </a:endParaRPr>
          </a:p>
        </p:txBody>
      </p:sp>
      <p:graphicFrame>
        <p:nvGraphicFramePr>
          <p:cNvPr id="78" name="Google Shape;78;p17"/>
          <p:cNvGraphicFramePr/>
          <p:nvPr/>
        </p:nvGraphicFramePr>
        <p:xfrm>
          <a:off x="254000" y="762000"/>
          <a:ext cx="8229600" cy="4240470"/>
        </p:xfrm>
        <a:graphic>
          <a:graphicData uri="http://schemas.openxmlformats.org/drawingml/2006/table">
            <a:tbl>
              <a:tblPr>
                <a:noFill/>
                <a:tableStyleId>{A3B65379-3071-4A00-9019-69B62F987769}</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85725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S.No</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Limitations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Spam email classification and sentiment analysis based on semantic similarity methods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Srinivasarao, U., &amp; Sharaff, A.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KETJE</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sharing and collaboration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Risk of cloud service provider data exfiltration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authenticated encryption algorithm known for its simplicity and speed.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Comprehensive Review on Text Classification and Text Mining Techniques Using Spam Dataset Detection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Siddiqui, T., &amp; Amer, A. Y. A.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Gimli</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data ownership and access revocation</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Challenges in encryption for big data processing</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cryptographic permutation designed for security and performance.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LITERATURE SURVEY</a:t>
            </a:r>
            <a:endParaRPr sz="2200" b="1" cap="small">
              <a:solidFill>
                <a:schemeClr val="dk2"/>
              </a:solidFill>
              <a:latin typeface="Times New Roman"/>
              <a:ea typeface="Times New Roman"/>
              <a:cs typeface="Times New Roman"/>
              <a:sym typeface="Times New Roman"/>
            </a:endParaRPr>
          </a:p>
        </p:txBody>
      </p:sp>
      <p:graphicFrame>
        <p:nvGraphicFramePr>
          <p:cNvPr id="84" name="Google Shape;84;p18"/>
          <p:cNvGraphicFramePr/>
          <p:nvPr/>
        </p:nvGraphicFramePr>
        <p:xfrm>
          <a:off x="254000" y="762000"/>
          <a:ext cx="8229600" cy="5078670"/>
        </p:xfrm>
        <a:graphic>
          <a:graphicData uri="http://schemas.openxmlformats.org/drawingml/2006/table">
            <a:tbl>
              <a:tblPr>
                <a:noFill/>
                <a:tableStyleId>{A3B65379-3071-4A00-9019-69B62F987769}</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85725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S.No</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Limitations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SMS and E-mail Spam Classification Using Natural Language Processing and Machine Learning</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Bari, P., Mathew, V., Tandel, S. P., Aniket, P., Chaudhari, K. S., &amp; Naik, S.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 February</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Xoodoo</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remote access and VPN connections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Challenges in secure data sharing with third parties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cryptographic permutation designed for security and performance.</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Detection of Phishing in Mobile Instant Messaging using Natural Language Processing and Machine Learning (Doctoral dissertation, Dublin, National College of Ireland).</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Verma, S.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SUNDAE</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big data processing and storage</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Challenges in securing data during transit</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authenticated encryption algorithm designed for various applications.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LITERATURE SURVEY</a:t>
            </a:r>
            <a:endParaRPr sz="2200" b="1" cap="small">
              <a:solidFill>
                <a:schemeClr val="dk2"/>
              </a:solidFill>
              <a:latin typeface="Times New Roman"/>
              <a:ea typeface="Times New Roman"/>
              <a:cs typeface="Times New Roman"/>
              <a:sym typeface="Times New Roman"/>
            </a:endParaRPr>
          </a:p>
        </p:txBody>
      </p:sp>
      <p:graphicFrame>
        <p:nvGraphicFramePr>
          <p:cNvPr id="90" name="Google Shape;90;p19"/>
          <p:cNvGraphicFramePr/>
          <p:nvPr/>
        </p:nvGraphicFramePr>
        <p:xfrm>
          <a:off x="254000" y="762000"/>
          <a:ext cx="8229600" cy="2716500"/>
        </p:xfrm>
        <a:graphic>
          <a:graphicData uri="http://schemas.openxmlformats.org/drawingml/2006/table">
            <a:tbl>
              <a:tblPr>
                <a:noFill/>
                <a:tableStyleId>{A3B65379-3071-4A00-9019-69B62F987769}</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85725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S.No</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Title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Author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Year</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Methodology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Inference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Merits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Limitations</a:t>
                      </a:r>
                      <a:endParaRPr sz="11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multilingual spam reviews detection based on pre-trained word embedding and weighted swarm support vector machines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Ala’M, A. Z., Mora, A. M., &amp; Faris, H. </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2023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ISAP</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Supports secure data synchronization across devices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Possible vulnerability to lattice-based attacks</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A lightweight authenticated encryption algorithm designed for its security and speed.</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EXISTING SYSTEM</a:t>
            </a:r>
            <a:endParaRPr sz="2200" b="1" cap="small">
              <a:solidFill>
                <a:schemeClr val="dk2"/>
              </a:solidFill>
              <a:latin typeface="Times New Roman"/>
              <a:ea typeface="Times New Roman"/>
              <a:cs typeface="Times New Roman"/>
              <a:sym typeface="Times New Roman"/>
            </a:endParaRPr>
          </a:p>
        </p:txBody>
      </p:sp>
      <p:sp>
        <p:nvSpPr>
          <p:cNvPr id="96" name="Google Shape;96;p20"/>
          <p:cNvSpPr txBox="1"/>
          <p:nvPr/>
        </p:nvSpPr>
        <p:spPr>
          <a:xfrm>
            <a:off x="127000" y="712350"/>
            <a:ext cx="8127900" cy="1016100"/>
          </a:xfrm>
          <a:prstGeom prst="rect">
            <a:avLst/>
          </a:prstGeom>
          <a:noFill/>
          <a:ln>
            <a:noFill/>
          </a:ln>
        </p:spPr>
        <p:txBody>
          <a:bodyPr spcFirstLastPara="1" wrap="square" lIns="91425" tIns="91425" rIns="91425" bIns="91425" anchor="t" anchorCtr="0">
            <a:noAutofit/>
          </a:bodyPr>
          <a:lstStyle/>
          <a:p>
            <a:pPr marL="457200" lvl="0" indent="-330200" algn="just" rtl="0">
              <a:lnSpc>
                <a:spcPct val="20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existing system for spam analysis and classification of dynamic messages involves utilizing a vectorizing technique to convert the text data into numerical vectors. These vectors represent the features of the messages, which are then used as input for a multi-model machine learning algorithm. This algorithm is capable of learning the patterns and characteristics of spam messages, allowing it to accurately classify incoming messages as either spam or legitimate. By combining the vectorizing technique with a multi-model machine learning algorithm, the system can effectively analyze and classify a variety of dynamic messages in real-time.</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a:solidFill>
                  <a:schemeClr val="dk2"/>
                </a:solidFill>
                <a:latin typeface="Times New Roman"/>
                <a:ea typeface="Times New Roman"/>
                <a:cs typeface="Times New Roman"/>
                <a:sym typeface="Times New Roman"/>
              </a:rPr>
              <a:t>DISADVANTAGES OF EXISTING SYSTEM</a:t>
            </a:r>
            <a:endParaRPr sz="2200" b="1" cap="small">
              <a:solidFill>
                <a:schemeClr val="dk2"/>
              </a:solidFill>
              <a:latin typeface="Times New Roman"/>
              <a:ea typeface="Times New Roman"/>
              <a:cs typeface="Times New Roman"/>
              <a:sym typeface="Times New Roman"/>
            </a:endParaRPr>
          </a:p>
        </p:txBody>
      </p:sp>
      <p:sp>
        <p:nvSpPr>
          <p:cNvPr id="102" name="Google Shape;102;p21"/>
          <p:cNvSpPr txBox="1"/>
          <p:nvPr/>
        </p:nvSpPr>
        <p:spPr>
          <a:xfrm>
            <a:off x="127000" y="817325"/>
            <a:ext cx="8127900" cy="1016100"/>
          </a:xfrm>
          <a:prstGeom prst="rect">
            <a:avLst/>
          </a:prstGeom>
          <a:noFill/>
          <a:ln>
            <a:noFill/>
          </a:ln>
        </p:spPr>
        <p:txBody>
          <a:bodyPr spcFirstLastPara="1" wrap="square" lIns="91425" tIns="91425" rIns="91425" bIns="91425" anchor="t" anchorCtr="0">
            <a:noAutofit/>
          </a:bodyPr>
          <a:lstStyle/>
          <a:p>
            <a:pPr marL="457200" lvl="0" indent="-323850" algn="just" rtl="0">
              <a:lnSpc>
                <a:spcPct val="200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The existing system for spam analysis and classification of dynamic messages faces several disadvantages. Firstly, the current system may struggle to effectively identify and filter out rapidly evolving spam messages due to its static nature. Secondly, the reliance on traditional vectorizing techniques may limit the system's ability to capture the nuances and complexities of dynamic spam messages. Additionally, using a single machine learning algorithm may not be sufficient to accurately classify the diverse range of spam messages encountered. Lastly, the lack of adaptability and scalability in the current system may hinder its overall performance in handling the ever-changing landscape of spam messages.</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2036</Words>
  <Application>Microsoft Office PowerPoint</Application>
  <PresentationFormat>On-screen Show (16:9)</PresentationFormat>
  <Paragraphs>115</Paragraphs>
  <Slides>25</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DIAGRAM</vt:lpstr>
      <vt:lpstr>                                     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Tushar Gupta</cp:lastModifiedBy>
  <cp:revision>9</cp:revision>
  <dcterms:modified xsi:type="dcterms:W3CDTF">2024-05-14T08:25:32Z</dcterms:modified>
</cp:coreProperties>
</file>